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8" r:id="rId14"/>
    <p:sldId id="272" r:id="rId15"/>
    <p:sldId id="273" r:id="rId16"/>
    <p:sldId id="288" r:id="rId17"/>
    <p:sldId id="289" r:id="rId18"/>
    <p:sldId id="287" r:id="rId19"/>
    <p:sldId id="286" r:id="rId20"/>
    <p:sldId id="283" r:id="rId21"/>
    <p:sldId id="282" r:id="rId22"/>
    <p:sldId id="275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29" autoAdjust="0"/>
  </p:normalViewPr>
  <p:slideViewPr>
    <p:cSldViewPr>
      <p:cViewPr varScale="1">
        <p:scale>
          <a:sx n="57" d="100"/>
          <a:sy n="57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4CDFC-A42D-4270-89BB-24F773D1AD53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4ABD9-C0A9-4A9E-9852-E3E9FA1F0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4ABD9-C0A9-4A9E-9852-E3E9FA1F09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measurements: 1 CP</a:t>
            </a:r>
            <a:r>
              <a:rPr lang="en-US" baseline="0" dirty="0" smtClean="0"/>
              <a:t>, 1 precision measurements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normal and One of inverted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4ABD9-C0A9-4A9E-9852-E3E9FA1F09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conceptual</a:t>
            </a:r>
            <a:r>
              <a:rPr lang="en-US" baseline="0" dirty="0" smtClean="0"/>
              <a:t>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4ABD9-C0A9-4A9E-9852-E3E9FA1F09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71D7-80E7-48F4-99CE-C61C0DA772A8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264F-C791-4FCA-A70C-3DCC92C8D74B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0F58-21C3-4C20-942B-3DD27496457E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89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396-F307-4C6F-8959-F5FFA1EF8A73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7FBE-5F58-4DA0-A1D8-255DFCA88B5D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FC71-10C0-445E-98C4-40F0E3324F16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F680-E66D-4DCA-A178-FAE4270CF9DA}" type="datetime1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1F7-EB4B-4F69-8E8C-84FAEC2735D8}" type="datetime1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6DB4-8D08-41AE-A673-AF054CE0B76A}" type="datetime1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1D3C-27F4-4328-A3D6-C35F2FF5B1FA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786B-206C-415E-A5F2-1B6EA5D2E13B}" type="datetime1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DE6C-2158-4559-AB81-CD8454CEC435}" type="datetime1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f-neutrino.fnal.gov/whitepapers/lbne-lbl.pdf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f-neutrino.fnal.gov/whitepapers/worcester-lowepx.pd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f-neutrino.fnal.gov/whitepapers/qian-offaxi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10" Type="http://schemas.openxmlformats.org/officeDocument/2006/relationships/hyperlink" Target="http://if-neutrino.fnal.gov/whitepapers/johnson-reactor.pdf" TargetMode="External"/><Relationship Id="rId4" Type="http://schemas.openxmlformats.org/officeDocument/2006/relationships/image" Target="../media/image21.gif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06" y="381000"/>
            <a:ext cx="8534400" cy="2381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Determination of Mass Hierarchy from Man-Made Neutrino Sources: </a:t>
            </a:r>
            <a:r>
              <a:rPr lang="en-US" sz="2800" i="1" dirty="0" smtClean="0"/>
              <a:t>Future Projects: LBNE and </a:t>
            </a:r>
            <a:r>
              <a:rPr lang="en-US" sz="2800" i="1" dirty="0" err="1" smtClean="0"/>
              <a:t>Daya</a:t>
            </a:r>
            <a:r>
              <a:rPr lang="en-US" sz="2800" i="1" dirty="0" smtClean="0"/>
              <a:t> Bay II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3377" y="3684032"/>
            <a:ext cx="47244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312" descr="http://scienceblogs.com/startswithabang/files/2012/01/mass-hierarchy-600x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5007081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4038600"/>
            <a:ext cx="147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</a:t>
            </a:r>
            <a:r>
              <a:rPr lang="en-US" dirty="0" smtClean="0"/>
              <a:t>ormal M</a:t>
            </a:r>
            <a:r>
              <a:rPr lang="en-US" u="sng" dirty="0" smtClean="0"/>
              <a:t>H</a:t>
            </a:r>
          </a:p>
          <a:p>
            <a:pPr algn="ctr"/>
            <a:r>
              <a:rPr lang="en-US" dirty="0" smtClean="0"/>
              <a:t>(NH)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2440" y="4149436"/>
            <a:ext cx="147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</a:t>
            </a:r>
            <a:r>
              <a:rPr lang="en-US" dirty="0" smtClean="0"/>
              <a:t>nverted M</a:t>
            </a:r>
            <a:r>
              <a:rPr lang="en-US" u="sng" dirty="0" smtClean="0"/>
              <a:t>H</a:t>
            </a:r>
          </a:p>
          <a:p>
            <a:pPr algn="ctr"/>
            <a:r>
              <a:rPr lang="en-US" dirty="0" smtClean="0"/>
              <a:t>(IH)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Intensity Frontier Neutrino Subgroup Workshop 2013 @ SLAC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478173"/>
            <a:ext cx="253802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Mass Hierarchy (MH)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Absolute Energy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/>
              <a:t>In reality, we </a:t>
            </a:r>
            <a:br>
              <a:rPr lang="en-US" dirty="0" smtClean="0"/>
            </a:br>
            <a:r>
              <a:rPr lang="en-US" dirty="0" smtClean="0"/>
              <a:t>measure</a:t>
            </a:r>
            <a:br>
              <a:rPr lang="en-US" dirty="0" smtClean="0"/>
            </a:br>
            <a:r>
              <a:rPr lang="en-US" dirty="0" smtClean="0"/>
              <a:t>instead </a:t>
            </a:r>
            <a:br>
              <a:rPr lang="en-US" dirty="0" smtClean="0"/>
            </a:br>
            <a:r>
              <a:rPr lang="en-US" dirty="0" smtClean="0"/>
              <a:t>of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876800" cy="34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8657"/>
              </p:ext>
            </p:extLst>
          </p:nvPr>
        </p:nvGraphicFramePr>
        <p:xfrm>
          <a:off x="381000" y="3124200"/>
          <a:ext cx="3551237" cy="111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Equation" r:id="rId4" imgW="1625400" imgH="507960" progId="Equation.DSMT4">
                  <p:embed/>
                </p:oleObj>
              </mc:Choice>
              <mc:Fallback>
                <p:oleObj name="Equation" r:id="rId4" imgW="1625400" imgH="507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3551237" cy="111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3752"/>
              </p:ext>
            </p:extLst>
          </p:nvPr>
        </p:nvGraphicFramePr>
        <p:xfrm>
          <a:off x="2362200" y="1765169"/>
          <a:ext cx="1412624" cy="9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6" imgW="571320" imgH="393480" progId="Equation.DSMT4">
                  <p:embed/>
                </p:oleObj>
              </mc:Choice>
              <mc:Fallback>
                <p:oleObj name="Equation" r:id="rId6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1765169"/>
                        <a:ext cx="1412624" cy="973141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6248400" cy="7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334000"/>
            <a:ext cx="6858000" cy="147732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 ~ 0.2% absolute energy scale</a:t>
            </a:r>
          </a:p>
          <a:p>
            <a:r>
              <a:rPr lang="en-US" dirty="0" smtClean="0"/>
              <a:t>Comparing to 2% (state-of-art from </a:t>
            </a:r>
            <a:r>
              <a:rPr lang="en-US" dirty="0" err="1" smtClean="0"/>
              <a:t>KamLAND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XQ </a:t>
            </a:r>
            <a:r>
              <a:rPr lang="en-US" dirty="0"/>
              <a:t>et al. </a:t>
            </a:r>
            <a:r>
              <a:rPr lang="en-US" dirty="0" smtClean="0"/>
              <a:t>PRD 87, 033005 </a:t>
            </a:r>
            <a:r>
              <a:rPr lang="en-US" dirty="0"/>
              <a:t>(</a:t>
            </a:r>
            <a:r>
              <a:rPr lang="en-US" dirty="0" smtClean="0"/>
              <a:t>2013)</a:t>
            </a:r>
          </a:p>
          <a:p>
            <a:r>
              <a:rPr lang="en-US" dirty="0" smtClean="0"/>
              <a:t>Risks can be hedged by a 2</a:t>
            </a:r>
            <a:r>
              <a:rPr lang="en-US" baseline="30000" dirty="0" smtClean="0"/>
              <a:t>nd</a:t>
            </a:r>
            <a:r>
              <a:rPr lang="en-US" dirty="0" smtClean="0"/>
              <a:t> detector </a:t>
            </a:r>
            <a:r>
              <a:rPr lang="en-US" dirty="0" smtClean="0">
                <a:sym typeface="Wingdings" pitchFamily="2" charset="2"/>
              </a:rPr>
              <a:t> Trade requirement in absolute energy scale to relative energy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569839"/>
            <a:ext cx="2438400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Energy nonlinearity:</a:t>
            </a:r>
          </a:p>
          <a:p>
            <a:r>
              <a:rPr lang="en-US" dirty="0"/>
              <a:t> </a:t>
            </a:r>
            <a:r>
              <a:rPr lang="en-US" dirty="0" smtClean="0"/>
              <a:t>scintillator quenching</a:t>
            </a:r>
          </a:p>
          <a:p>
            <a:r>
              <a:rPr lang="en-US" dirty="0" smtClean="0"/>
              <a:t> electronics</a:t>
            </a:r>
          </a:p>
          <a:p>
            <a:r>
              <a:rPr lang="en-US" dirty="0"/>
              <a:t> </a:t>
            </a:r>
            <a:r>
              <a:rPr lang="en-US" dirty="0" smtClean="0"/>
              <a:t>position dependence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" y="0"/>
            <a:ext cx="5400261" cy="8382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Daya</a:t>
            </a:r>
            <a:r>
              <a:rPr lang="en-US" sz="4000" dirty="0" smtClean="0"/>
              <a:t> Bay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385307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20 </a:t>
            </a:r>
            <a:r>
              <a:rPr lang="en-US" sz="2400" b="1" dirty="0" err="1" smtClean="0"/>
              <a:t>kt</a:t>
            </a:r>
            <a:r>
              <a:rPr lang="en-US" sz="2400" b="1" dirty="0" smtClean="0"/>
              <a:t> detector at 55~60 km</a:t>
            </a:r>
          </a:p>
          <a:p>
            <a:r>
              <a:rPr lang="en-US" sz="2400" dirty="0" smtClean="0"/>
              <a:t>~ 40 </a:t>
            </a:r>
            <a:r>
              <a:rPr lang="en-US" sz="2400" dirty="0" err="1" smtClean="0"/>
              <a:t>GW</a:t>
            </a:r>
            <a:r>
              <a:rPr lang="en-US" sz="2400" baseline="-25000" dirty="0" err="1" smtClean="0"/>
              <a:t>th</a:t>
            </a:r>
            <a:r>
              <a:rPr lang="en-US" sz="2400" dirty="0" smtClean="0"/>
              <a:t> power</a:t>
            </a:r>
          </a:p>
          <a:p>
            <a:r>
              <a:rPr lang="en-US" sz="2400" dirty="0" smtClean="0"/>
              <a:t>~700 m underground</a:t>
            </a:r>
          </a:p>
          <a:p>
            <a:r>
              <a:rPr lang="en-US" sz="2400" b="1" dirty="0" smtClean="0"/>
              <a:t>&lt; 3% resolution @ 1 MeV</a:t>
            </a:r>
          </a:p>
          <a:p>
            <a:r>
              <a:rPr lang="en-US" sz="2400" b="1" dirty="0" smtClean="0"/>
              <a:t>~0.2% energy calibration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932312" y="4731764"/>
            <a:ext cx="439513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endParaRPr lang="en-US" sz="2400" b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b="0" dirty="0" smtClean="0">
                <a:solidFill>
                  <a:schemeClr val="tx1"/>
                </a:solidFill>
              </a:rPr>
              <a:t>Preliminary </a:t>
            </a:r>
            <a:r>
              <a:rPr lang="en-US" sz="2400" b="0" dirty="0">
                <a:solidFill>
                  <a:schemeClr val="tx1"/>
                </a:solidFill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</a:rPr>
              <a:t>ost: </a:t>
            </a:r>
            <a:r>
              <a:rPr lang="en-US" sz="2400" dirty="0" smtClean="0">
                <a:solidFill>
                  <a:schemeClr val="tx1"/>
                </a:solidFill>
              </a:rPr>
              <a:t>~ $300 M </a:t>
            </a:r>
            <a:r>
              <a:rPr lang="en-US" sz="2400" b="0" dirty="0" smtClean="0">
                <a:solidFill>
                  <a:schemeClr val="tx1"/>
                </a:solidFill>
              </a:rPr>
              <a:t>with </a:t>
            </a:r>
            <a:r>
              <a:rPr lang="en-US" sz="2400" b="0" dirty="0">
                <a:solidFill>
                  <a:schemeClr val="tx1"/>
                </a:solidFill>
              </a:rPr>
              <a:t>Chinese accounting standards</a:t>
            </a:r>
            <a:endParaRPr lang="en-US" altLang="zh-CN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400" b="0" dirty="0" smtClean="0">
                <a:solidFill>
                  <a:schemeClr val="tx1"/>
                </a:solidFill>
                <a:latin typeface="Calibri" pitchFamily="34" charset="0"/>
              </a:rPr>
              <a:t>Expect 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</a:rPr>
              <a:t>~15% </a:t>
            </a:r>
            <a:r>
              <a:rPr lang="en-US" altLang="zh-CN" sz="2400" b="0" dirty="0" smtClean="0">
                <a:solidFill>
                  <a:schemeClr val="tx1"/>
                </a:solidFill>
                <a:latin typeface="Calibri" pitchFamily="34" charset="0"/>
              </a:rPr>
              <a:t>contribution from </a:t>
            </a:r>
            <a:br>
              <a:rPr lang="en-US" altLang="zh-CN" sz="24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altLang="zh-CN" sz="2400" b="0" dirty="0" smtClean="0">
                <a:solidFill>
                  <a:schemeClr val="tx1"/>
                </a:solidFill>
                <a:latin typeface="Calibri" pitchFamily="34" charset="0"/>
              </a:rPr>
              <a:t>outside China</a:t>
            </a:r>
            <a:endParaRPr lang="en-US" altLang="zh-CN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40902"/>
              </p:ext>
            </p:extLst>
          </p:nvPr>
        </p:nvGraphicFramePr>
        <p:xfrm>
          <a:off x="5644" y="3527778"/>
          <a:ext cx="4819650" cy="2377536"/>
        </p:xfrm>
        <a:graphic>
          <a:graphicData uri="http://schemas.openxmlformats.org/drawingml/2006/table">
            <a:tbl>
              <a:tblPr/>
              <a:tblGrid>
                <a:gridCol w="1606138"/>
                <a:gridCol w="1607374"/>
                <a:gridCol w="1606138"/>
              </a:tblGrid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Current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Daya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Bay II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0.7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N/A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  <a:sym typeface="Symbol" charset="2"/>
                        </a:rPr>
                        <a:t>14%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 4%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 15%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37" y="0"/>
            <a:ext cx="3733800" cy="34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75292" y="381000"/>
            <a:ext cx="158569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20 </a:t>
            </a:r>
            <a:r>
              <a:rPr lang="en-US" altLang="zh-CN" dirty="0" err="1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kt</a:t>
            </a: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/>
            </a:r>
            <a:b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</a:br>
            <a:r>
              <a:rPr lang="en-US" altLang="zh-CN" dirty="0" err="1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fiducial</a:t>
            </a: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 volume </a:t>
            </a:r>
          </a:p>
          <a:p>
            <a:pPr algn="ctr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黑体" pitchFamily="49" charset="-122"/>
              </a:rPr>
              <a:t>Liquid scintillator</a:t>
            </a:r>
            <a:endParaRPr lang="de-DE" altLang="zh-CN" dirty="0">
              <a:solidFill>
                <a:srgbClr val="000066"/>
              </a:solidFill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967369" y="1693368"/>
            <a:ext cx="213552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Acrylic tank</a:t>
            </a:r>
            <a:r>
              <a:rPr lang="zh-CN" altLang="en-US" dirty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：</a:t>
            </a:r>
            <a:r>
              <a:rPr lang="en-US" altLang="zh-CN" dirty="0">
                <a:solidFill>
                  <a:srgbClr val="000066"/>
                </a:solidFill>
                <a:latin typeface="Symbol" pitchFamily="18" charset="2"/>
                <a:ea typeface="华文仿宋"/>
                <a:cs typeface="华文仿宋"/>
              </a:rPr>
              <a:t>F</a:t>
            </a: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34.5m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Stainless </a:t>
            </a: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Steel </a:t>
            </a:r>
            <a:r>
              <a:rPr lang="en-US" altLang="zh-CN" dirty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tank </a:t>
            </a:r>
            <a:r>
              <a:rPr lang="zh-CN" altLang="en-US" dirty="0" smtClean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：</a:t>
            </a: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/>
            </a:r>
            <a:b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</a:br>
            <a:r>
              <a:rPr lang="en-US" altLang="zh-CN" dirty="0" smtClean="0">
                <a:solidFill>
                  <a:srgbClr val="000066"/>
                </a:solidFill>
                <a:latin typeface="Symbol" pitchFamily="18" charset="2"/>
                <a:ea typeface="华文仿宋"/>
                <a:cs typeface="华文仿宋"/>
              </a:rPr>
              <a:t>F</a:t>
            </a:r>
            <a:r>
              <a:rPr lang="en-US" altLang="zh-CN" dirty="0" smtClean="0">
                <a:solidFill>
                  <a:srgbClr val="000066"/>
                </a:solidFill>
                <a:latin typeface="Arial Narrow" pitchFamily="34" charset="0"/>
                <a:ea typeface="华文仿宋"/>
                <a:cs typeface="华文仿宋"/>
              </a:rPr>
              <a:t>37.5m</a:t>
            </a:r>
            <a:endParaRPr lang="en-US" altLang="zh-CN" dirty="0">
              <a:solidFill>
                <a:srgbClr val="000066"/>
              </a:solidFill>
              <a:latin typeface="Arial Narrow" pitchFamily="34" charset="0"/>
              <a:ea typeface="华文仿宋"/>
              <a:cs typeface="华文仿宋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1524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Also excellent Super-Nova </a:t>
            </a:r>
            <a:r>
              <a:rPr lang="en-US" altLang="zh-CN" sz="2000" dirty="0" smtClean="0">
                <a:latin typeface="Calibri" pitchFamily="34" charset="0"/>
              </a:rPr>
              <a:t>detector</a:t>
            </a:r>
            <a:endParaRPr lang="en-US" altLang="zh-CN" sz="20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88" y="3657600"/>
            <a:ext cx="3915512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itchFamily="34" charset="0"/>
              </a:rPr>
              <a:t>MH can be determined to </a:t>
            </a:r>
            <a:r>
              <a:rPr lang="el-GR" altLang="zh-CN" sz="2800" b="1" dirty="0" smtClean="0">
                <a:latin typeface="Calibri" pitchFamily="34" charset="0"/>
              </a:rPr>
              <a:t>Δχ</a:t>
            </a:r>
            <a:r>
              <a:rPr lang="en-US" altLang="zh-CN" sz="2800" b="1" baseline="30000" dirty="0">
                <a:latin typeface="Calibri" pitchFamily="34" charset="0"/>
              </a:rPr>
              <a:t>2</a:t>
            </a:r>
            <a:r>
              <a:rPr lang="en-US" altLang="zh-CN" sz="2800" b="1" dirty="0">
                <a:latin typeface="Calibri" pitchFamily="34" charset="0"/>
              </a:rPr>
              <a:t>&gt;25</a:t>
            </a:r>
            <a:r>
              <a:rPr lang="zh-CN" altLang="en-US" sz="2800" b="1" dirty="0">
                <a:latin typeface="Calibri" pitchFamily="34" charset="0"/>
              </a:rPr>
              <a:t> </a:t>
            </a:r>
            <a:r>
              <a:rPr lang="en-US" altLang="zh-CN" sz="2800" b="1" dirty="0">
                <a:latin typeface="Calibri" pitchFamily="34" charset="0"/>
              </a:rPr>
              <a:t>in 6 </a:t>
            </a:r>
            <a:r>
              <a:rPr lang="en-US" altLang="zh-CN" sz="2800" b="1" dirty="0" smtClean="0">
                <a:latin typeface="Calibri" pitchFamily="34" charset="0"/>
              </a:rPr>
              <a:t>years!</a:t>
            </a:r>
            <a:endParaRPr lang="en-US" altLang="zh-CN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06" y="0"/>
            <a:ext cx="5880894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Site Selection</a:t>
            </a:r>
            <a:endParaRPr lang="en-US" sz="4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13765"/>
              </p:ext>
            </p:extLst>
          </p:nvPr>
        </p:nvGraphicFramePr>
        <p:xfrm>
          <a:off x="206283" y="1066800"/>
          <a:ext cx="579825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96"/>
                <a:gridCol w="1493486"/>
                <a:gridCol w="1493486"/>
                <a:gridCol w="1493486"/>
              </a:tblGrid>
              <a:tr h="396346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Arial Narrow" pitchFamily="34" charset="0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Daya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Bay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Yangjiang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Taishan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</a:tr>
              <a:tr h="396346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latin typeface="Arial Narrow" pitchFamily="34" charset="0"/>
                          <a:ea typeface="黑体" pitchFamily="49" charset="-122"/>
                        </a:rPr>
                        <a:t>Status</a:t>
                      </a:r>
                      <a:endParaRPr lang="zh-CN" altLang="en-US" sz="2000" b="1" dirty="0">
                        <a:latin typeface="Arial Narrow" pitchFamily="34" charset="0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running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Construction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construction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</a:tr>
              <a:tr h="396346"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latin typeface="Arial Narrow" pitchFamily="34" charset="0"/>
                          <a:ea typeface="黑体" pitchFamily="49" charset="-122"/>
                        </a:rPr>
                        <a:t>power/GW </a:t>
                      </a:r>
                      <a:endParaRPr lang="zh-CN" altLang="en-US" sz="2000" b="1" dirty="0">
                        <a:latin typeface="Arial Narrow" pitchFamily="34" charset="0"/>
                        <a:ea typeface="黑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17.4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楷体" pitchFamily="49" charset="-122"/>
                        </a:rPr>
                        <a:t>18.4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Arial Narrow" pitchFamily="34" charset="0"/>
                        <a:ea typeface="楷体" pitchFamily="49" charset="-122"/>
                      </a:endParaRPr>
                    </a:p>
                  </a:txBody>
                  <a:tcPr marL="87091" marR="87091" marT="45732" marB="45732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r="30380"/>
          <a:stretch/>
        </p:blipFill>
        <p:spPr bwMode="auto">
          <a:xfrm>
            <a:off x="152400" y="2514600"/>
            <a:ext cx="5720631" cy="30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38600" y="2547988"/>
            <a:ext cx="103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rgbClr val="FFFFCC"/>
                </a:solidFill>
                <a:latin typeface="Arial Narrow" pitchFamily="34" charset="0"/>
                <a:ea typeface="楷体_GB2312"/>
                <a:cs typeface="楷体_GB2312"/>
              </a:rPr>
              <a:t>Daya</a:t>
            </a:r>
            <a:r>
              <a:rPr lang="en-US" altLang="zh-CN" dirty="0">
                <a:solidFill>
                  <a:srgbClr val="FFFFCC"/>
                </a:solidFill>
                <a:latin typeface="Arial Narrow" pitchFamily="34" charset="0"/>
                <a:ea typeface="楷体_GB2312"/>
                <a:cs typeface="楷体_GB2312"/>
              </a:rPr>
              <a:t> Bay</a:t>
            </a:r>
            <a:endParaRPr lang="zh-CN" altLang="en-US" dirty="0">
              <a:solidFill>
                <a:srgbClr val="FFFFCC"/>
              </a:solidFill>
              <a:latin typeface="Arial Narrow" pitchFamily="34" charset="0"/>
              <a:ea typeface="楷体_GB2312"/>
              <a:cs typeface="楷体_GB2312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93885" y="3738855"/>
            <a:ext cx="160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FFCC"/>
                </a:solidFill>
                <a:latin typeface="Arial Narrow" pitchFamily="34" charset="0"/>
                <a:ea typeface="楷体" pitchFamily="49" charset="-122"/>
              </a:rPr>
              <a:t>Current site</a:t>
            </a:r>
            <a:endParaRPr lang="zh-CN" altLang="en-US" sz="2400" dirty="0">
              <a:solidFill>
                <a:srgbClr val="FFFFCC"/>
              </a:solidFill>
              <a:latin typeface="Arial Narrow" pitchFamily="34" charset="0"/>
              <a:ea typeface="楷体" pitchFamily="49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62000" y="514106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rgbClr val="FFFFCC"/>
                </a:solidFill>
                <a:latin typeface="Arial Narrow" pitchFamily="34" charset="0"/>
                <a:ea typeface="楷体_GB2312"/>
                <a:cs typeface="楷体_GB2312"/>
              </a:rPr>
              <a:t>Yangjiang</a:t>
            </a:r>
            <a:endParaRPr lang="zh-CN" altLang="en-US" dirty="0">
              <a:solidFill>
                <a:srgbClr val="FFFFCC"/>
              </a:solidFill>
              <a:latin typeface="Arial Narrow" pitchFamily="34" charset="0"/>
              <a:ea typeface="楷体_GB2312"/>
              <a:cs typeface="楷体_GB231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35957" y="4957044"/>
            <a:ext cx="88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rgbClr val="FFFFCC"/>
                </a:solidFill>
                <a:latin typeface="Arial Narrow" pitchFamily="34" charset="0"/>
                <a:ea typeface="楷体_GB2312"/>
                <a:cs typeface="楷体_GB2312"/>
              </a:rPr>
              <a:t>Taishan</a:t>
            </a:r>
            <a:endParaRPr lang="zh-CN" altLang="en-US" dirty="0">
              <a:solidFill>
                <a:srgbClr val="FFFFCC"/>
              </a:solidFill>
              <a:latin typeface="Arial Narrow" pitchFamily="34" charset="0"/>
              <a:ea typeface="楷体_GB2312"/>
              <a:cs typeface="楷体_GB231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38600" y="4200817"/>
            <a:ext cx="131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CC"/>
                </a:solidFill>
                <a:latin typeface="Arial Narrow" pitchFamily="34" charset="0"/>
                <a:ea typeface="楷体_GB2312"/>
                <a:cs typeface="楷体_GB2312"/>
              </a:rPr>
              <a:t>Hong Kong</a:t>
            </a:r>
            <a:endParaRPr lang="zh-CN" altLang="en-US" dirty="0">
              <a:solidFill>
                <a:srgbClr val="FFFFCC"/>
              </a:solidFill>
              <a:latin typeface="Arial Narrow" pitchFamily="34" charset="0"/>
              <a:ea typeface="楷体_GB2312"/>
              <a:cs typeface="楷体_GB2312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4063" r="32516" b="4964"/>
          <a:stretch>
            <a:fillRect/>
          </a:stretch>
        </p:blipFill>
        <p:spPr bwMode="auto">
          <a:xfrm>
            <a:off x="6539345" y="76200"/>
            <a:ext cx="2268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0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Y. F. Wang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79306"/>
              </p:ext>
            </p:extLst>
          </p:nvPr>
        </p:nvGraphicFramePr>
        <p:xfrm>
          <a:off x="5562600" y="3376383"/>
          <a:ext cx="3455987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PicObj Class" r:id="rId5" imgW="3247619" imgH="3010320" progId="Picture.PicObj.1">
                  <p:embed/>
                </p:oleObj>
              </mc:Choice>
              <mc:Fallback>
                <p:oleObj name="PicObj Class" r:id="rId5" imgW="3247619" imgH="3010320" progId="Picture.PicObj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76383"/>
                        <a:ext cx="3455987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75" y="3232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Overall Schedule &amp; R&amp;D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75" y="3962400"/>
            <a:ext cx="8229600" cy="2590800"/>
          </a:xfrm>
        </p:spPr>
        <p:txBody>
          <a:bodyPr>
            <a:normAutofit/>
          </a:bodyPr>
          <a:lstStyle/>
          <a:p>
            <a:r>
              <a:rPr lang="en-US" sz="2800" dirty="0"/>
              <a:t>Calibration: ~ 0.2 % absolute energy scale</a:t>
            </a:r>
          </a:p>
          <a:p>
            <a:pPr lvl="1"/>
            <a:r>
              <a:rPr lang="en-US" sz="2400" dirty="0"/>
              <a:t>Understanding liquid scintillator properties</a:t>
            </a:r>
          </a:p>
          <a:p>
            <a:pPr lvl="1"/>
            <a:r>
              <a:rPr lang="en-US" sz="2400" dirty="0"/>
              <a:t>Understanding electronics effects</a:t>
            </a:r>
          </a:p>
          <a:p>
            <a:pPr lvl="1"/>
            <a:r>
              <a:rPr lang="en-US" sz="2400" dirty="0"/>
              <a:t>Simulation &amp; design of calibration system</a:t>
            </a:r>
          </a:p>
          <a:p>
            <a:r>
              <a:rPr lang="en-US" sz="2800" dirty="0" smtClean="0"/>
              <a:t>Energy resolution: </a:t>
            </a:r>
            <a:r>
              <a:rPr lang="en-US" sz="2800" dirty="0"/>
              <a:t>R&amp;D on </a:t>
            </a:r>
            <a:r>
              <a:rPr lang="en-US" sz="2800" dirty="0" smtClean="0"/>
              <a:t>scintillator, PMT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 descr="DB2_timeline_v1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 bwMode="auto">
          <a:xfrm>
            <a:off x="219072" y="1066800"/>
            <a:ext cx="8656407" cy="27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4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Neutrino MH is one of the next big goals for the neutrino oscillation experiments</a:t>
            </a:r>
          </a:p>
          <a:p>
            <a:endParaRPr lang="en-US" sz="2800" dirty="0"/>
          </a:p>
          <a:p>
            <a:r>
              <a:rPr lang="en-US" sz="2800" dirty="0" smtClean="0"/>
              <a:t>               appearance (LBNE, LBNO, T2KK) and                                                   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disappearance (</a:t>
            </a:r>
            <a:r>
              <a:rPr lang="en-US" sz="2800" dirty="0" err="1" smtClean="0"/>
              <a:t>Daya</a:t>
            </a:r>
            <a:r>
              <a:rPr lang="en-US" sz="2800" dirty="0" smtClean="0"/>
              <a:t> Bay II, RENO50, </a:t>
            </a:r>
            <a:r>
              <a:rPr lang="en-US" sz="2800" dirty="0" err="1" smtClean="0"/>
              <a:t>Hanohano</a:t>
            </a:r>
            <a:r>
              <a:rPr lang="en-US" sz="2800" dirty="0" smtClean="0"/>
              <a:t> …) provide two complementary paths with man-made neutrinos</a:t>
            </a:r>
          </a:p>
          <a:p>
            <a:endParaRPr lang="en-US" sz="2800" dirty="0"/>
          </a:p>
          <a:p>
            <a:r>
              <a:rPr lang="en-US" sz="2800" dirty="0" smtClean="0"/>
              <a:t>It won’t be easy, but it will be worth it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53032"/>
              </p:ext>
            </p:extLst>
          </p:nvPr>
        </p:nvGraphicFramePr>
        <p:xfrm>
          <a:off x="609600" y="2514600"/>
          <a:ext cx="1371600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514600"/>
                        <a:ext cx="1371600" cy="617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61760"/>
              </p:ext>
            </p:extLst>
          </p:nvPr>
        </p:nvGraphicFramePr>
        <p:xfrm>
          <a:off x="914400" y="2971800"/>
          <a:ext cx="407894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Equation" r:id="rId5" imgW="177480" imgH="215640" progId="Equation.DSMT4">
                  <p:embed/>
                </p:oleObj>
              </mc:Choice>
              <mc:Fallback>
                <p:oleObj name="Equation" r:id="rId5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971800"/>
                        <a:ext cx="407894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Off-axis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599"/>
            <a:ext cx="6553200" cy="57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48" y="0"/>
            <a:ext cx="8229600" cy="1143000"/>
          </a:xfrm>
        </p:spPr>
        <p:txBody>
          <a:bodyPr/>
          <a:lstStyle/>
          <a:p>
            <a:r>
              <a:rPr lang="en-US" dirty="0" smtClean="0"/>
              <a:t>Possible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9" y="5635978"/>
            <a:ext cx="8229600" cy="1219200"/>
          </a:xfrm>
        </p:spPr>
        <p:txBody>
          <a:bodyPr/>
          <a:lstStyle/>
          <a:p>
            <a:r>
              <a:rPr lang="en-US" dirty="0" smtClean="0"/>
              <a:t>On surface running </a:t>
            </a:r>
            <a:r>
              <a:rPr lang="en-US" dirty="0" smtClean="0">
                <a:sym typeface="Wingdings" pitchFamily="2" charset="2"/>
              </a:rPr>
              <a:t> lots of freedom</a:t>
            </a:r>
          </a:p>
          <a:p>
            <a:r>
              <a:rPr lang="en-US" dirty="0" smtClean="0">
                <a:sym typeface="Wingdings" pitchFamily="2" charset="2"/>
              </a:rPr>
              <a:t>With ~ 1300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47951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50" y="914400"/>
            <a:ext cx="477263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1600200"/>
            <a:ext cx="4219575" cy="4525963"/>
          </a:xfrm>
        </p:spPr>
        <p:txBody>
          <a:bodyPr/>
          <a:lstStyle/>
          <a:p>
            <a:r>
              <a:rPr lang="en-US" dirty="0" smtClean="0"/>
              <a:t>Discovery of the DBD can not determine the MH</a:t>
            </a:r>
          </a:p>
          <a:p>
            <a:r>
              <a:rPr lang="en-US" dirty="0" smtClean="0"/>
              <a:t>One need more information from the minimum neutrino mass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8033"/>
            <a:ext cx="46196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3429000"/>
            <a:ext cx="3657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05200" y="1676400"/>
            <a:ext cx="0" cy="419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510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Cosmological limit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48000" y="4724400"/>
            <a:ext cx="43338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0334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Traditional Procedure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962400" cy="513250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LBNE: physics working group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838200"/>
                <a:ext cx="5257800" cy="563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 smtClean="0"/>
                  <a:t>Assume Asimov data set given one model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sz="2000" dirty="0" smtClean="0"/>
                  <a:t>Assume measured counts are exactly the expected counts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Essential statistical fluctuation is neglected (Also see db-6535 </a:t>
                </a:r>
                <a:br>
                  <a:rPr lang="en-US" sz="2000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</a:rPr>
                  <a:t>B. Lundberg)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More sensible to quote distance to the middle point (e.g. 1.5 </a:t>
                </a:r>
                <a:r>
                  <a:rPr lang="el-GR" sz="200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Compare “data” with two (groups of) models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Calculate </a:t>
                </a:r>
                <a:r>
                  <a:rPr lang="el-GR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χ</a:t>
                </a:r>
                <a:r>
                  <a:rPr lang="en-US" sz="20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sz="2000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NH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and </a:t>
                </a:r>
                <a:r>
                  <a:rPr lang="el-GR" sz="2000" dirty="0">
                    <a:solidFill>
                      <a:schemeClr val="accent5">
                        <a:lumMod val="75000"/>
                      </a:schemeClr>
                    </a:solidFill>
                  </a:rPr>
                  <a:t>χ</a:t>
                </a:r>
                <a:r>
                  <a:rPr lang="en-US" sz="20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sz="2000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IH</a:t>
                </a:r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Define  </a:t>
                </a:r>
                <a:r>
                  <a:rPr lang="el-GR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Δχ</a:t>
                </a:r>
                <a:r>
                  <a:rPr lang="en-US" sz="20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:r>
                  <a:rPr lang="el-GR" sz="2000" dirty="0">
                    <a:solidFill>
                      <a:schemeClr val="accent5">
                        <a:lumMod val="75000"/>
                      </a:schemeClr>
                    </a:solidFill>
                  </a:rPr>
                  <a:t>χ</a:t>
                </a:r>
                <a:r>
                  <a:rPr lang="en-US" sz="2000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sz="2000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IH</a:t>
                </a: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-</a:t>
                </a:r>
                <a:r>
                  <a:rPr lang="el-GR" sz="2000" dirty="0">
                    <a:solidFill>
                      <a:schemeClr val="accent5">
                        <a:lumMod val="75000"/>
                      </a:schemeClr>
                    </a:solidFill>
                  </a:rPr>
                  <a:t> χ</a:t>
                </a:r>
                <a:r>
                  <a:rPr lang="en-US" sz="2000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sz="2000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NH</a:t>
                </a:r>
                <a:r>
                  <a:rPr 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en-US" sz="2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endParaRPr lang="en-US" sz="2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:endParaRPr lang="en-US" sz="2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Report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𝜎</m:t>
                    </m:r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en-US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𝜒</m:t>
                        </m:r>
                        <m:r>
                          <a:rPr lang="en-US" sz="2000" i="1" baseline="30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as sensitivity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5257800" cy="5635710"/>
              </a:xfrm>
              <a:prstGeom prst="rect">
                <a:avLst/>
              </a:prstGeom>
              <a:blipFill rotWithShape="1">
                <a:blip r:embed="rId3"/>
                <a:stretch>
                  <a:fillRect l="-927" t="-433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43600" y="1143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3-</a:t>
            </a:r>
            <a:r>
              <a:rPr lang="el-GR" b="1" dirty="0" smtClean="0"/>
              <a:t>σ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2286000"/>
            <a:ext cx="1828800" cy="15055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899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ABCs of Mass Hierarchy (MH)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of three remaining unknowns in the new standard model</a:t>
            </a:r>
          </a:p>
          <a:p>
            <a:r>
              <a:rPr lang="en-US" sz="2800" dirty="0" smtClean="0"/>
              <a:t>Important role in determining the nature of </a:t>
            </a:r>
          </a:p>
          <a:p>
            <a:r>
              <a:rPr lang="en-US" sz="2800" dirty="0" smtClean="0"/>
              <a:t>Determination of MH (</a:t>
            </a:r>
            <a:r>
              <a:rPr lang="en-US" sz="2800" dirty="0"/>
              <a:t>5-</a:t>
            </a:r>
            <a:r>
              <a:rPr lang="el-GR" sz="2800" dirty="0"/>
              <a:t>σ</a:t>
            </a:r>
            <a:r>
              <a:rPr lang="en-US" sz="2800" dirty="0"/>
              <a:t> </a:t>
            </a:r>
            <a:r>
              <a:rPr lang="en-US" sz="2800" dirty="0" smtClean="0"/>
              <a:t>rule) :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iven data, reject the </a:t>
            </a:r>
            <a:r>
              <a:rPr lang="en-US" sz="2400" dirty="0" err="1" smtClean="0"/>
              <a:t>unfavored</a:t>
            </a:r>
            <a:r>
              <a:rPr lang="en-US" sz="2400" dirty="0" smtClean="0"/>
              <a:t> MH hypothesis (relative to the favored one) by 5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  <a:p>
            <a:pPr lvl="1"/>
            <a:r>
              <a:rPr lang="en-US" sz="2400" dirty="0" smtClean="0"/>
              <a:t>Unlike sin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13 </a:t>
            </a:r>
            <a:r>
              <a:rPr lang="en-US" sz="2400" dirty="0" smtClean="0"/>
              <a:t>(a continuous fundamental parameter), MH is a 0 or 1 problem</a:t>
            </a:r>
          </a:p>
          <a:p>
            <a:pPr lvl="2"/>
            <a:r>
              <a:rPr lang="en-US" sz="2000" dirty="0" smtClean="0"/>
              <a:t>Competition stops at 5</a:t>
            </a:r>
            <a:r>
              <a:rPr lang="el-GR" sz="2000" dirty="0" smtClean="0"/>
              <a:t>σ</a:t>
            </a:r>
            <a:endParaRPr lang="en-US" sz="2000" dirty="0"/>
          </a:p>
          <a:p>
            <a:pPr lvl="2"/>
            <a:r>
              <a:rPr lang="en-US" sz="2000" dirty="0" smtClean="0"/>
              <a:t>Need consistent results from &gt;= 2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4238"/>
              </p:ext>
            </p:extLst>
          </p:nvPr>
        </p:nvGraphicFramePr>
        <p:xfrm>
          <a:off x="7543800" y="2133600"/>
          <a:ext cx="38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3800" y="2133600"/>
                        <a:ext cx="38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37195"/>
              </p:ext>
            </p:extLst>
          </p:nvPr>
        </p:nvGraphicFramePr>
        <p:xfrm>
          <a:off x="1981200" y="4114800"/>
          <a:ext cx="433136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Equation" r:id="rId5" imgW="1371600" imgH="241200" progId="Equation.DSMT4">
                  <p:embed/>
                </p:oleObj>
              </mc:Choice>
              <mc:Fallback>
                <p:oleObj name="Equation" r:id="rId5" imgW="1371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114800"/>
                        <a:ext cx="4331369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6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Double Detectors?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3" y="838200"/>
            <a:ext cx="8991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requirement on the absolute energy scale (~0.2% for a single detector) can be largely </a:t>
            </a:r>
            <a:br>
              <a:rPr lang="en-US" sz="2800" dirty="0" smtClean="0"/>
            </a:br>
            <a:r>
              <a:rPr lang="en-US" sz="2800" dirty="0" smtClean="0"/>
              <a:t>mitigated by including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detector at medium baseline (~30 km)</a:t>
            </a:r>
          </a:p>
          <a:p>
            <a:pPr lvl="1"/>
            <a:r>
              <a:rPr lang="en-US" sz="2400" dirty="0" err="1" smtClean="0"/>
              <a:t>Ciuffoli</a:t>
            </a:r>
            <a:r>
              <a:rPr lang="en-US" sz="2400" dirty="0" smtClean="0"/>
              <a:t>, </a:t>
            </a:r>
            <a:r>
              <a:rPr lang="en-US" sz="2400" dirty="0" err="1" smtClean="0"/>
              <a:t>Evslin</a:t>
            </a:r>
            <a:r>
              <a:rPr lang="en-US" sz="2400" dirty="0" smtClean="0"/>
              <a:t>, Wang, Yang, Zhang, </a:t>
            </a:r>
            <a:r>
              <a:rPr lang="en-US" sz="2400" dirty="0" err="1" smtClean="0"/>
              <a:t>Zhong</a:t>
            </a:r>
            <a:r>
              <a:rPr lang="en-US" sz="2400" dirty="0" smtClean="0"/>
              <a:t> arXiv:1211.6818</a:t>
            </a:r>
          </a:p>
          <a:p>
            <a:endParaRPr lang="en-US" sz="2400" dirty="0" smtClean="0"/>
          </a:p>
          <a:p>
            <a:r>
              <a:rPr lang="en-US" sz="2400" b="1" dirty="0" smtClean="0"/>
              <a:t>Trade</a:t>
            </a:r>
            <a:r>
              <a:rPr lang="en-US" sz="2400" dirty="0" smtClean="0"/>
              <a:t> the requirement on the </a:t>
            </a:r>
            <a:br>
              <a:rPr lang="en-US" sz="2400" dirty="0" smtClean="0"/>
            </a:br>
            <a:r>
              <a:rPr lang="en-US" sz="2400" b="1" dirty="0" smtClean="0"/>
              <a:t>absolute energy scale </a:t>
            </a:r>
            <a:r>
              <a:rPr lang="en-US" sz="2400" dirty="0" smtClean="0"/>
              <a:t>with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b="1" dirty="0" smtClean="0"/>
              <a:t>relative energy scale </a:t>
            </a:r>
            <a:br>
              <a:rPr lang="en-US" sz="2400" b="1" dirty="0" smtClean="0"/>
            </a:br>
            <a:r>
              <a:rPr lang="en-US" sz="2400" dirty="0" smtClean="0"/>
              <a:t>(~0.2% achieved in </a:t>
            </a:r>
            <a:r>
              <a:rPr lang="en-US" sz="2400" dirty="0" err="1" smtClean="0"/>
              <a:t>Daya</a:t>
            </a:r>
            <a:r>
              <a:rPr lang="en-US" sz="2400" dirty="0" smtClean="0"/>
              <a:t> Bay)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44537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-36512" y="2060848"/>
            <a:ext cx="4897438" cy="4752975"/>
            <a:chOff x="34602" y="2348433"/>
            <a:chExt cx="4897438" cy="4752975"/>
          </a:xfrm>
        </p:grpSpPr>
        <p:grpSp>
          <p:nvGrpSpPr>
            <p:cNvPr id="61" name="Group 37"/>
            <p:cNvGrpSpPr>
              <a:grpSpLocks/>
            </p:cNvGrpSpPr>
            <p:nvPr/>
          </p:nvGrpSpPr>
          <p:grpSpPr bwMode="auto">
            <a:xfrm>
              <a:off x="34602" y="2348433"/>
              <a:ext cx="4897438" cy="4752975"/>
              <a:chOff x="2426" y="1253"/>
              <a:chExt cx="3085" cy="2994"/>
            </a:xfrm>
          </p:grpSpPr>
          <p:grpSp>
            <p:nvGrpSpPr>
              <p:cNvPr id="62" name="Group 34"/>
              <p:cNvGrpSpPr>
                <a:grpSpLocks/>
              </p:cNvGrpSpPr>
              <p:nvPr/>
            </p:nvGrpSpPr>
            <p:grpSpPr bwMode="auto">
              <a:xfrm>
                <a:off x="2426" y="1253"/>
                <a:ext cx="3085" cy="2994"/>
                <a:chOff x="2426" y="1253"/>
                <a:chExt cx="3085" cy="2994"/>
              </a:xfrm>
            </p:grpSpPr>
            <p:grpSp>
              <p:nvGrpSpPr>
                <p:cNvPr id="65" name="Group 24"/>
                <p:cNvGrpSpPr>
                  <a:grpSpLocks/>
                </p:cNvGrpSpPr>
                <p:nvPr/>
              </p:nvGrpSpPr>
              <p:grpSpPr bwMode="auto">
                <a:xfrm>
                  <a:off x="2744" y="1253"/>
                  <a:ext cx="2767" cy="2677"/>
                  <a:chOff x="2744" y="1071"/>
                  <a:chExt cx="2767" cy="2677"/>
                </a:xfrm>
              </p:grpSpPr>
              <p:sp>
                <p:nvSpPr>
                  <p:cNvPr id="7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071"/>
                    <a:ext cx="2767" cy="2677"/>
                  </a:xfrm>
                  <a:prstGeom prst="rect">
                    <a:avLst/>
                  </a:prstGeom>
                  <a:solidFill>
                    <a:srgbClr val="BBE0E3"/>
                  </a:solidFill>
                  <a:ln w="190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  <p:sp>
                <p:nvSpPr>
                  <p:cNvPr id="7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1344"/>
                    <a:ext cx="2223" cy="2131"/>
                  </a:xfrm>
                  <a:prstGeom prst="rect">
                    <a:avLst/>
                  </a:prstGeom>
                  <a:solidFill>
                    <a:srgbClr val="FFFF99"/>
                  </a:solidFill>
                  <a:ln w="2540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6" name="Line 22"/>
                <p:cNvSpPr>
                  <a:spLocks noChangeShapeType="1"/>
                </p:cNvSpPr>
                <p:nvPr/>
              </p:nvSpPr>
              <p:spPr bwMode="auto">
                <a:xfrm>
                  <a:off x="3016" y="3748"/>
                  <a:ext cx="222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78" y="3748"/>
                  <a:ext cx="49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굴림" pitchFamily="50" charset="-127"/>
                      <a:sym typeface="Wingdings" pitchFamily="2" charset="2"/>
                    </a:rPr>
                    <a:t>20 m</a:t>
                  </a:r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2744" y="4020"/>
                  <a:ext cx="276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78" y="4051"/>
                  <a:ext cx="49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굴림" pitchFamily="50" charset="-127"/>
                      <a:sym typeface="Wingdings" pitchFamily="2" charset="2"/>
                    </a:rPr>
                    <a:t>25 m</a:t>
                  </a:r>
                </a:p>
              </p:txBody>
            </p:sp>
            <p:sp>
              <p:nvSpPr>
                <p:cNvPr id="71" name="Line 30"/>
                <p:cNvSpPr>
                  <a:spLocks noChangeShapeType="1"/>
                </p:cNvSpPr>
                <p:nvPr/>
              </p:nvSpPr>
              <p:spPr bwMode="auto">
                <a:xfrm>
                  <a:off x="2940" y="1525"/>
                  <a:ext cx="0" cy="21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2" name="Text Box 31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592" y="2493"/>
                  <a:ext cx="49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굴림" pitchFamily="50" charset="-127"/>
                      <a:sym typeface="Wingdings" pitchFamily="2" charset="2"/>
                    </a:rPr>
                    <a:t>20 m</a:t>
                  </a:r>
                </a:p>
              </p:txBody>
            </p:sp>
            <p:sp>
              <p:nvSpPr>
                <p:cNvPr id="7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653" y="1253"/>
                  <a:ext cx="0" cy="267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4" name="Text Box 3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274" y="2493"/>
                  <a:ext cx="49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굴림" pitchFamily="50" charset="-127"/>
                      <a:sym typeface="Wingdings" pitchFamily="2" charset="2"/>
                    </a:rPr>
                    <a:t>25 m</a:t>
                  </a:r>
                </a:p>
              </p:txBody>
            </p:sp>
          </p:grpSp>
          <p:sp>
            <p:nvSpPr>
              <p:cNvPr id="63" name="Text Box 35"/>
              <p:cNvSpPr txBox="1">
                <a:spLocks noChangeArrowheads="1"/>
              </p:cNvSpPr>
              <p:nvPr/>
            </p:nvSpPr>
            <p:spPr bwMode="auto">
              <a:xfrm>
                <a:off x="3470" y="2324"/>
                <a:ext cx="1361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굴림" pitchFamily="50" charset="-127"/>
                    <a:sym typeface="Wingdings" pitchFamily="2" charset="2"/>
                  </a:rPr>
                  <a:t>LAB -LS (5 </a:t>
                </a:r>
                <a:r>
                  <a:rPr kumimoji="0" lang="en-US" altLang="ko-KR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굴림" pitchFamily="50" charset="-127"/>
                    <a:sym typeface="Wingdings" pitchFamily="2" charset="2"/>
                  </a:rPr>
                  <a:t>kton</a:t>
                </a: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굴림" pitchFamily="50" charset="-127"/>
                    <a:sym typeface="Wingdings" pitchFamily="2" charset="2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굴림" pitchFamily="50" charset="-127"/>
                    <a:sym typeface="Wingdings" pitchFamily="2" charset="2"/>
                  </a:rPr>
                  <a:t>6000 10” PMTs</a:t>
                </a:r>
              </a:p>
            </p:txBody>
          </p:sp>
          <p:sp>
            <p:nvSpPr>
              <p:cNvPr id="64" name="Text Box 36"/>
              <p:cNvSpPr txBox="1">
                <a:spLocks noChangeArrowheads="1"/>
              </p:cNvSpPr>
              <p:nvPr/>
            </p:nvSpPr>
            <p:spPr bwMode="auto">
              <a:xfrm>
                <a:off x="4649" y="1268"/>
                <a:ext cx="7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굴림" pitchFamily="50" charset="-127"/>
                    <a:sym typeface="Wingdings" pitchFamily="2" charset="2"/>
                  </a:rPr>
                  <a:t>Water</a:t>
                </a:r>
              </a:p>
            </p:txBody>
          </p:sp>
        </p:grpSp>
        <p:sp>
          <p:nvSpPr>
            <p:cNvPr id="77" name="Text Box 35"/>
            <p:cNvSpPr txBox="1">
              <a:spLocks noChangeArrowheads="1"/>
            </p:cNvSpPr>
            <p:nvPr/>
          </p:nvSpPr>
          <p:spPr bwMode="auto">
            <a:xfrm>
              <a:off x="323528" y="2441629"/>
              <a:ext cx="2304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sym typeface="Wingdings" pitchFamily="2" charset="2"/>
                </a:rPr>
                <a:t>500 10” OD PMTs</a:t>
              </a:r>
            </a:p>
          </p:txBody>
        </p:sp>
      </p:grpSp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323851" y="178541"/>
            <a:ext cx="5623939" cy="53191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latinLnBrk="0"/>
            <a:r>
              <a:rPr kumimoji="0" lang="en-US" altLang="ko-KR" sz="32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RENO-50 (2018~  )</a:t>
            </a:r>
          </a:p>
        </p:txBody>
      </p:sp>
      <p:sp>
        <p:nvSpPr>
          <p:cNvPr id="30" name="Text Box 3092"/>
          <p:cNvSpPr txBox="1">
            <a:spLocks noChangeArrowheads="1"/>
          </p:cNvSpPr>
          <p:nvPr/>
        </p:nvSpPr>
        <p:spPr bwMode="auto">
          <a:xfrm>
            <a:off x="0" y="908720"/>
            <a:ext cx="914400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ko-KR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Large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Symbol" pitchFamily="18" charset="2"/>
                <a:ea typeface="Osaka" pitchFamily="-110" charset="-128"/>
              </a:rPr>
              <a:t>q</a:t>
            </a:r>
            <a:r>
              <a:rPr lang="en-US" altLang="ja-JP" sz="2000" b="1" baseline="-25000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12 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neutrino oscillation effects at 50 km + 5kton liquid 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scintillator</a:t>
            </a: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detector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RENO can be used as near detectors. </a:t>
            </a:r>
            <a:r>
              <a:rPr lang="en-US" altLang="ja-JP" sz="2000" b="1" dirty="0" smtClean="0">
                <a:solidFill>
                  <a:srgbClr val="000000"/>
                </a:solidFill>
                <a:latin typeface="굴림"/>
                <a:ea typeface="굴림"/>
              </a:rPr>
              <a:t>→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Precise (~0.3%) reactor neutrino fluxes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Dedicated to YG </a:t>
            </a:r>
            <a:r>
              <a:rPr lang="en-US" altLang="ja-JP" sz="2000" b="1" dirty="0" smtClean="0">
                <a:solidFill>
                  <a:srgbClr val="000000"/>
                </a:solidFill>
                <a:latin typeface="굴림"/>
                <a:ea typeface="굴림"/>
              </a:rPr>
              <a:t>→ </a:t>
            </a:r>
            <a:r>
              <a:rPr lang="en-US" altLang="ja-JP" sz="20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negligible contribution from other nuclear power plants.</a:t>
            </a:r>
          </a:p>
        </p:txBody>
      </p:sp>
      <p:sp>
        <p:nvSpPr>
          <p:cNvPr id="96" name="Text Box 3092"/>
          <p:cNvSpPr txBox="1">
            <a:spLocks noChangeArrowheads="1"/>
          </p:cNvSpPr>
          <p:nvPr/>
        </p:nvSpPr>
        <p:spPr bwMode="auto">
          <a:xfrm>
            <a:off x="4932040" y="2060848"/>
            <a:ext cx="41044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kumimoji="0" lang="en-US" altLang="ko-KR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Possible sites : 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- Mt.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Byungpoong</a:t>
            </a:r>
            <a:r>
              <a:rPr lang="en-US" altLang="ja-JP" sz="2000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(822 m, 43.9 km)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- Mt.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Choowol</a:t>
            </a:r>
            <a:r>
              <a:rPr lang="en-US" altLang="ja-JP" sz="2000" dirty="0" smtClean="0">
                <a:solidFill>
                  <a:srgbClr val="000000"/>
                </a:solidFill>
                <a:latin typeface="Times" pitchFamily="18" charset="0"/>
                <a:ea typeface="Osaka" pitchFamily="-110" charset="-128"/>
              </a:rPr>
              <a:t> (729 m, 51.9 km)</a:t>
            </a:r>
          </a:p>
        </p:txBody>
      </p:sp>
      <p:grpSp>
        <p:nvGrpSpPr>
          <p:cNvPr id="107" name="図形グループ 19"/>
          <p:cNvGrpSpPr>
            <a:grpSpLocks/>
          </p:cNvGrpSpPr>
          <p:nvPr/>
        </p:nvGrpSpPr>
        <p:grpSpPr bwMode="auto">
          <a:xfrm>
            <a:off x="-180528" y="5240622"/>
            <a:ext cx="1829255" cy="3221"/>
            <a:chOff x="3200400" y="4875212"/>
            <a:chExt cx="1905000" cy="3176"/>
          </a:xfrm>
        </p:grpSpPr>
        <p:cxnSp>
          <p:nvCxnSpPr>
            <p:cNvPr id="108" name="直線コネクタ 9"/>
            <p:cNvCxnSpPr>
              <a:cxnSpLocks noChangeShapeType="1"/>
            </p:cNvCxnSpPr>
            <p:nvPr/>
          </p:nvCxnSpPr>
          <p:spPr bwMode="auto">
            <a:xfrm>
              <a:off x="3200400" y="4875212"/>
              <a:ext cx="381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09" name="直線コネクタ 15"/>
            <p:cNvCxnSpPr>
              <a:cxnSpLocks noChangeShapeType="1"/>
            </p:cNvCxnSpPr>
            <p:nvPr/>
          </p:nvCxnSpPr>
          <p:spPr bwMode="auto">
            <a:xfrm>
              <a:off x="3581400" y="4875212"/>
              <a:ext cx="381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10" name="直線コネクタ 16"/>
            <p:cNvCxnSpPr>
              <a:cxnSpLocks noChangeShapeType="1"/>
            </p:cNvCxnSpPr>
            <p:nvPr/>
          </p:nvCxnSpPr>
          <p:spPr bwMode="auto">
            <a:xfrm>
              <a:off x="3962400" y="4876800"/>
              <a:ext cx="381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11" name="直線コネクタ 17"/>
            <p:cNvCxnSpPr>
              <a:cxnSpLocks noChangeShapeType="1"/>
            </p:cNvCxnSpPr>
            <p:nvPr/>
          </p:nvCxnSpPr>
          <p:spPr bwMode="auto">
            <a:xfrm>
              <a:off x="4343400" y="4875212"/>
              <a:ext cx="381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12" name="直線コネクタ 18"/>
            <p:cNvCxnSpPr>
              <a:cxnSpLocks noChangeShapeType="1"/>
            </p:cNvCxnSpPr>
            <p:nvPr/>
          </p:nvCxnSpPr>
          <p:spPr bwMode="auto">
            <a:xfrm>
              <a:off x="4724400" y="4876800"/>
              <a:ext cx="381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51" name="그룹 50"/>
          <p:cNvGrpSpPr/>
          <p:nvPr/>
        </p:nvGrpSpPr>
        <p:grpSpPr>
          <a:xfrm>
            <a:off x="5004048" y="3284984"/>
            <a:ext cx="4104456" cy="3428752"/>
            <a:chOff x="5220072" y="3429248"/>
            <a:chExt cx="3528392" cy="3168104"/>
          </a:xfrm>
        </p:grpSpPr>
        <p:pic>
          <p:nvPicPr>
            <p:cNvPr id="106" name="図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3429248"/>
              <a:ext cx="3294454" cy="3168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1" name="図形グループ 50"/>
            <p:cNvGrpSpPr>
              <a:grpSpLocks/>
            </p:cNvGrpSpPr>
            <p:nvPr/>
          </p:nvGrpSpPr>
          <p:grpSpPr bwMode="auto">
            <a:xfrm>
              <a:off x="5868144" y="4005064"/>
              <a:ext cx="1872208" cy="1872208"/>
              <a:chOff x="7865454" y="2264837"/>
              <a:chExt cx="1647612" cy="1646755"/>
            </a:xfrm>
          </p:grpSpPr>
          <p:sp>
            <p:nvSpPr>
              <p:cNvPr id="102" name="円/楕円 4"/>
              <p:cNvSpPr>
                <a:spLocks noChangeArrowheads="1"/>
              </p:cNvSpPr>
              <p:nvPr/>
            </p:nvSpPr>
            <p:spPr bwMode="auto">
              <a:xfrm>
                <a:off x="7865456" y="2264838"/>
                <a:ext cx="1647610" cy="16467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200" kern="0">
                  <a:solidFill>
                    <a:srgbClr val="FFFFFF"/>
                  </a:solidFill>
                  <a:latin typeface="굴림"/>
                  <a:ea typeface="굴림"/>
                </a:endParaRPr>
              </a:p>
            </p:txBody>
          </p:sp>
          <p:cxnSp>
            <p:nvCxnSpPr>
              <p:cNvPr id="103" name="直線コネクタ 5"/>
              <p:cNvCxnSpPr>
                <a:cxnSpLocks noChangeShapeType="1"/>
              </p:cNvCxnSpPr>
              <p:nvPr/>
            </p:nvCxnSpPr>
            <p:spPr bwMode="auto">
              <a:xfrm flipV="1">
                <a:off x="7865454" y="3088215"/>
                <a:ext cx="1647610" cy="317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04" name="直線コネクタ 6"/>
              <p:cNvCxnSpPr>
                <a:cxnSpLocks noChangeShapeType="1"/>
              </p:cNvCxnSpPr>
              <p:nvPr/>
            </p:nvCxnSpPr>
            <p:spPr bwMode="auto">
              <a:xfrm rot="16200000" flipV="1">
                <a:off x="7861871" y="3085833"/>
                <a:ext cx="1646754" cy="476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05" name="円/楕円 7"/>
              <p:cNvSpPr>
                <a:spLocks noChangeArrowheads="1"/>
              </p:cNvSpPr>
              <p:nvPr/>
            </p:nvSpPr>
            <p:spPr bwMode="auto">
              <a:xfrm>
                <a:off x="8608283" y="3018430"/>
                <a:ext cx="161904" cy="16832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200" kern="0">
                  <a:solidFill>
                    <a:srgbClr val="FFFFFF"/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5220072" y="4818638"/>
              <a:ext cx="15840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sym typeface="Wingdings" pitchFamily="2" charset="2"/>
                </a:rPr>
                <a:t>Yonggwang</a:t>
              </a:r>
              <a:endPara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sym typeface="Wingdings" pitchFamily="2" charset="2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7740352" y="4941168"/>
              <a:ext cx="144016" cy="144016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" name="타원 37"/>
            <p:cNvSpPr/>
            <p:nvPr/>
          </p:nvSpPr>
          <p:spPr bwMode="auto">
            <a:xfrm>
              <a:off x="7524328" y="5085184"/>
              <a:ext cx="144016" cy="144016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9" name="타원 38"/>
            <p:cNvSpPr/>
            <p:nvPr/>
          </p:nvSpPr>
          <p:spPr bwMode="auto">
            <a:xfrm>
              <a:off x="6732240" y="4869160"/>
              <a:ext cx="144016" cy="144016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cxnSp>
          <p:nvCxnSpPr>
            <p:cNvPr id="41" name="직선 화살표 연결선 40"/>
            <p:cNvCxnSpPr>
              <a:endCxn id="38" idx="2"/>
            </p:cNvCxnSpPr>
            <p:nvPr/>
          </p:nvCxnSpPr>
          <p:spPr bwMode="auto">
            <a:xfrm>
              <a:off x="6804248" y="4941168"/>
              <a:ext cx="720080" cy="21602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직선 화살표 연결선 44"/>
            <p:cNvCxnSpPr>
              <a:endCxn id="37" idx="2"/>
            </p:cNvCxnSpPr>
            <p:nvPr/>
          </p:nvCxnSpPr>
          <p:spPr bwMode="auto">
            <a:xfrm>
              <a:off x="6804248" y="4941168"/>
              <a:ext cx="936104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7020273" y="4627236"/>
              <a:ext cx="1512167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kern="0" dirty="0" smtClean="0">
                  <a:solidFill>
                    <a:srgbClr val="FFFFCC"/>
                  </a:solidFill>
                  <a:latin typeface="Arial" pitchFamily="34" charset="0"/>
                  <a:ea typeface="굴림" pitchFamily="50" charset="-127"/>
                  <a:sym typeface="Wingdings" pitchFamily="2" charset="2"/>
                </a:rPr>
                <a:t>Mt. </a:t>
              </a:r>
              <a:r>
                <a:rPr kumimoji="0" lang="en-US" altLang="ko-KR" sz="1800" kern="0" dirty="0" err="1" smtClean="0">
                  <a:solidFill>
                    <a:srgbClr val="FFFFCC"/>
                  </a:solidFill>
                  <a:latin typeface="Arial" pitchFamily="34" charset="0"/>
                  <a:ea typeface="굴림" pitchFamily="50" charset="-127"/>
                  <a:sym typeface="Wingdings" pitchFamily="2" charset="2"/>
                </a:rPr>
                <a:t>Choowol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sym typeface="Wingdings" pitchFamily="2" charset="2"/>
              </a:endParaRPr>
            </a:p>
          </p:txBody>
        </p:sp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6588224" y="5229200"/>
              <a:ext cx="216024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kern="0" dirty="0" smtClean="0">
                  <a:solidFill>
                    <a:srgbClr val="FFFFCC"/>
                  </a:solidFill>
                  <a:latin typeface="Arial" pitchFamily="34" charset="0"/>
                  <a:ea typeface="굴림" pitchFamily="50" charset="-127"/>
                  <a:sym typeface="Wingdings" pitchFamily="2" charset="2"/>
                </a:rPr>
                <a:t>Mt. </a:t>
              </a:r>
              <a:r>
                <a:rPr kumimoji="0" lang="en-US" altLang="ko-KR" sz="1800" kern="0" dirty="0" err="1" smtClean="0">
                  <a:solidFill>
                    <a:srgbClr val="FFFFCC"/>
                  </a:solidFill>
                  <a:latin typeface="Arial" pitchFamily="34" charset="0"/>
                  <a:ea typeface="굴림" pitchFamily="50" charset="-127"/>
                  <a:sym typeface="Wingdings" pitchFamily="2" charset="2"/>
                </a:rPr>
                <a:t>Byungpoong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sym typeface="Wingdings" pitchFamily="2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24600" y="17854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Soo</a:t>
            </a:r>
            <a:r>
              <a:rPr lang="en-US" dirty="0" smtClean="0"/>
              <a:t>-Bong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/>
          </p:cNvSpPr>
          <p:nvPr/>
        </p:nvSpPr>
        <p:spPr bwMode="auto">
          <a:xfrm>
            <a:off x="-76200" y="2514600"/>
            <a:ext cx="9220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>
                <a:solidFill>
                  <a:srgbClr val="FF0000"/>
                </a:solidFill>
                <a:sym typeface="Wingdings" pitchFamily="2" charset="2"/>
              </a:rPr>
              <a:t>                                            </a:t>
            </a:r>
            <a:endParaRPr lang="en-US" altLang="zh-CN">
              <a:sym typeface="Wingdings" pitchFamily="2" charset="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481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>
                <a:solidFill>
                  <a:srgbClr val="FF0000"/>
                </a:solidFill>
              </a:rPr>
              <a:t>More photons, how and how many 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43926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0000FF"/>
                </a:solidFill>
                <a:sym typeface="Wingdings" pitchFamily="2" charset="2"/>
              </a:rPr>
              <a:t>Highly transparent LS: </a:t>
            </a:r>
            <a:endParaRPr lang="zh-CN" altLang="en-US" dirty="0" smtClean="0">
              <a:sym typeface="Wingdings" pitchFamily="2" charset="2"/>
            </a:endParaRPr>
          </a:p>
          <a:p>
            <a:pPr marL="742950" lvl="1" indent="-285750">
              <a:defRPr/>
            </a:pPr>
            <a:r>
              <a:rPr lang="en-US" altLang="zh-CN" b="1" dirty="0" smtClean="0">
                <a:sym typeface="Wingdings" pitchFamily="2" charset="2"/>
              </a:rPr>
              <a:t>  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Attenuation length/D:  15m/16m  30m/34m    × 0.9</a:t>
            </a:r>
          </a:p>
          <a:p>
            <a:pPr marL="285750" indent="-285750">
              <a:defRPr/>
            </a:pPr>
            <a:r>
              <a:rPr lang="en-US" altLang="zh-CN" dirty="0" smtClean="0">
                <a:solidFill>
                  <a:srgbClr val="0000FF"/>
                </a:solidFill>
                <a:sym typeface="Wingdings" pitchFamily="2" charset="2"/>
              </a:rPr>
              <a:t>  High light yield LS: </a:t>
            </a:r>
            <a:endParaRPr lang="zh-CN" alt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742950" lvl="1" indent="-285750">
              <a:defRPr/>
            </a:pP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   </a:t>
            </a:r>
            <a:r>
              <a:rPr lang="en-US" altLang="zh-CN" b="1" dirty="0" err="1" smtClean="0">
                <a:solidFill>
                  <a:srgbClr val="C00000"/>
                </a:solidFill>
                <a:sym typeface="Wingdings" pitchFamily="2" charset="2"/>
              </a:rPr>
              <a:t>KamLAND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: 1.5g/l PPO   5g/l PPO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       Light Yield: 30% 45%;                                     × 1.5</a:t>
            </a:r>
          </a:p>
          <a:p>
            <a:pPr marL="285750" indent="-285750">
              <a:defRPr/>
            </a:pPr>
            <a:r>
              <a:rPr lang="en-US" altLang="zh-CN" dirty="0" smtClean="0">
                <a:solidFill>
                  <a:srgbClr val="0000FF"/>
                </a:solidFill>
                <a:sym typeface="Wingdings" pitchFamily="2" charset="2"/>
              </a:rPr>
              <a:t>  Photocathode coverage :</a:t>
            </a:r>
            <a:endParaRPr lang="en-US" altLang="zh-CN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742950" lvl="1" indent="-285750">
              <a:defRPr/>
            </a:pPr>
            <a:r>
              <a:rPr lang="en-US" altLang="zh-CN" b="1" dirty="0" smtClean="0">
                <a:sym typeface="Wingdings" pitchFamily="2" charset="2"/>
              </a:rPr>
              <a:t>   </a:t>
            </a:r>
            <a:r>
              <a:rPr lang="en-US" altLang="zh-CN" b="1" dirty="0" err="1" smtClean="0">
                <a:solidFill>
                  <a:srgbClr val="C00000"/>
                </a:solidFill>
                <a:sym typeface="Wingdings" pitchFamily="2" charset="2"/>
              </a:rPr>
              <a:t>KamLAND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: 34%    ~ 80%                                  × 2.3</a:t>
            </a:r>
          </a:p>
          <a:p>
            <a:pPr marL="285750" indent="-285750">
              <a:defRPr/>
            </a:pPr>
            <a:r>
              <a:rPr lang="en-US" altLang="zh-CN" dirty="0" smtClean="0">
                <a:solidFill>
                  <a:srgbClr val="0000FF"/>
                </a:solidFill>
                <a:sym typeface="Wingdings" pitchFamily="2" charset="2"/>
              </a:rPr>
              <a:t>  High QE “PMT”</a:t>
            </a:r>
            <a:r>
              <a:rPr lang="zh-CN" altLang="en-US" dirty="0" smtClean="0">
                <a:solidFill>
                  <a:srgbClr val="0000FF"/>
                </a:solidFill>
                <a:sym typeface="Wingdings" pitchFamily="2" charset="2"/>
              </a:rPr>
              <a:t>： </a:t>
            </a:r>
          </a:p>
          <a:p>
            <a:pPr marL="742950" lvl="1" indent="-285750">
              <a:defRPr/>
            </a:pP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20”  SBA PMT QE:  25%  35%                           × 1.4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       or New PMT  QE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25%  40%                          × 1.6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       Both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：                    </a:t>
            </a:r>
            <a:r>
              <a:rPr lang="en-US" altLang="zh-CN" b="1" dirty="0" smtClean="0">
                <a:solidFill>
                  <a:srgbClr val="C00000"/>
                </a:solidFill>
                <a:sym typeface="Wingdings" pitchFamily="2" charset="2"/>
              </a:rPr>
              <a:t>25%  50%                          × 2.0</a:t>
            </a:r>
            <a:r>
              <a:rPr lang="zh-CN" altLang="en-US" b="1" dirty="0" smtClean="0">
                <a:solidFill>
                  <a:srgbClr val="C00000"/>
                </a:solidFill>
                <a:sym typeface="Wingdings" pitchFamily="2" charset="2"/>
              </a:rPr>
              <a:t>  </a:t>
            </a:r>
            <a:endParaRPr lang="en-US" altLang="zh-CN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742950" lvl="1" indent="-285750">
              <a:defRPr/>
            </a:pPr>
            <a:endParaRPr lang="en-US" altLang="zh-CN" b="1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4953000" y="5363205"/>
            <a:ext cx="3671888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>
                <a:solidFill>
                  <a:srgbClr val="C00000"/>
                </a:solidFill>
                <a:sym typeface="Wingdings" pitchFamily="2" charset="2"/>
              </a:rPr>
              <a:t>4.3 – 5.0    (3.0 – 2.5)% </a:t>
            </a:r>
            <a:r>
              <a:rPr lang="en-US" altLang="zh-CN">
                <a:solidFill>
                  <a:srgbClr val="C00000"/>
                </a:solidFill>
                <a:latin typeface="Arial" pitchFamily="34" charset="0"/>
              </a:rPr>
              <a:t>/</a:t>
            </a:r>
            <a:r>
              <a:rPr lang="en-US" altLang="zh-CN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E</a:t>
            </a:r>
          </a:p>
        </p:txBody>
      </p:sp>
      <p:sp>
        <p:nvSpPr>
          <p:cNvPr id="17414" name="矩形 8"/>
          <p:cNvSpPr>
            <a:spLocks noChangeArrowheads="1"/>
          </p:cNvSpPr>
          <p:nvPr/>
        </p:nvSpPr>
        <p:spPr bwMode="auto">
          <a:xfrm>
            <a:off x="179388" y="5978735"/>
            <a:ext cx="871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CN" dirty="0">
                <a:solidFill>
                  <a:srgbClr val="0000FF"/>
                </a:solidFill>
                <a:sym typeface="Wingdings" pitchFamily="2" charset="2"/>
              </a:rPr>
              <a:t>Other </a:t>
            </a:r>
            <a:r>
              <a:rPr lang="zh-CN" alt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0000FF"/>
                </a:solidFill>
                <a:sym typeface="Wingdings" pitchFamily="2" charset="2"/>
              </a:rPr>
              <a:t>contributions</a:t>
            </a:r>
            <a:r>
              <a:rPr lang="zh-CN" altLang="en-US" dirty="0">
                <a:solidFill>
                  <a:srgbClr val="0000FF"/>
                </a:solidFill>
                <a:sym typeface="Wingdings" pitchFamily="2" charset="2"/>
              </a:rPr>
              <a:t>：</a:t>
            </a:r>
            <a:r>
              <a:rPr lang="en-US" altLang="zh-CN" dirty="0">
                <a:solidFill>
                  <a:srgbClr val="0000FF"/>
                </a:solidFill>
                <a:sym typeface="Wingdings" pitchFamily="2" charset="2"/>
              </a:rPr>
              <a:t> 0.5% constant term &amp; 0.5% neutron recoil uncertainty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39529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Y. F.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66738"/>
            <a:ext cx="74199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5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"/>
            <a:ext cx="9067800" cy="74295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Access MH from Man-Made Neutrinos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765499"/>
              </p:ext>
            </p:extLst>
          </p:nvPr>
        </p:nvGraphicFramePr>
        <p:xfrm>
          <a:off x="152400" y="953581"/>
          <a:ext cx="8991600" cy="323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899"/>
                <a:gridCol w="2400301"/>
                <a:gridCol w="1905000"/>
                <a:gridCol w="2438400"/>
              </a:tblGrid>
              <a:tr h="7936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419">
                <a:tc>
                  <a:txBody>
                    <a:bodyPr/>
                    <a:lstStyle/>
                    <a:p>
                      <a:r>
                        <a:rPr lang="en-US" dirty="0" smtClean="0"/>
                        <a:t>First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l-GR" dirty="0" smtClean="0"/>
                        <a:t>ν</a:t>
                      </a:r>
                      <a:r>
                        <a:rPr lang="en-US" dirty="0" smtClean="0"/>
                        <a:t>a/T2K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1701">
                <a:tc>
                  <a:txBody>
                    <a:bodyPr/>
                    <a:lstStyle/>
                    <a:p>
                      <a:r>
                        <a:rPr lang="en-US" dirty="0" smtClean="0"/>
                        <a:t>Next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LBNE-Phase I, </a:t>
                      </a:r>
                      <a:r>
                        <a:rPr lang="en-US" sz="2400" b="0" dirty="0" smtClean="0"/>
                        <a:t>LBNO,</a:t>
                      </a:r>
                    </a:p>
                    <a:p>
                      <a:r>
                        <a:rPr lang="en-US" sz="2400" b="0" dirty="0" smtClean="0"/>
                        <a:t>T2KK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Daya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Bay II, </a:t>
                      </a:r>
                      <a:r>
                        <a:rPr lang="en-US" sz="2400" b="0" dirty="0" smtClean="0"/>
                        <a:t>RENO50,</a:t>
                      </a:r>
                    </a:p>
                    <a:p>
                      <a:r>
                        <a:rPr lang="en-US" sz="2400" b="0" dirty="0" err="1" smtClean="0"/>
                        <a:t>Hanohano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3640">
                <a:tc>
                  <a:txBody>
                    <a:bodyPr/>
                    <a:lstStyle/>
                    <a:p>
                      <a:r>
                        <a:rPr lang="en-US" dirty="0" smtClean="0"/>
                        <a:t>Beyond</a:t>
                      </a:r>
                      <a:r>
                        <a:rPr lang="en-US" baseline="0" dirty="0" smtClean="0"/>
                        <a:t> next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LBNE-Phase II with Project-X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Neutrino Factory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417866"/>
              </p:ext>
            </p:extLst>
          </p:nvPr>
        </p:nvGraphicFramePr>
        <p:xfrm>
          <a:off x="2418347" y="1182181"/>
          <a:ext cx="192505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Equation" r:id="rId4" imgW="1218960" imgH="241200" progId="Equation.DSMT4">
                  <p:embed/>
                </p:oleObj>
              </mc:Choice>
              <mc:Fallback>
                <p:oleObj name="Equation" r:id="rId4" imgW="1218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8347" y="1182181"/>
                        <a:ext cx="1925053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4630"/>
              </p:ext>
            </p:extLst>
          </p:nvPr>
        </p:nvGraphicFramePr>
        <p:xfrm>
          <a:off x="6938056" y="1182181"/>
          <a:ext cx="1925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6" imgW="1218960" imgH="241200" progId="Equation.DSMT4">
                  <p:embed/>
                </p:oleObj>
              </mc:Choice>
              <mc:Fallback>
                <p:oleObj name="Equation" r:id="rId6" imgW="121896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056" y="1182181"/>
                        <a:ext cx="1925637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59981"/>
              </p:ext>
            </p:extLst>
          </p:nvPr>
        </p:nvGraphicFramePr>
        <p:xfrm>
          <a:off x="5065712" y="1182181"/>
          <a:ext cx="801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2" y="1182181"/>
                        <a:ext cx="801688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2038350" y="2020381"/>
            <a:ext cx="4972050" cy="16002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444186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 MC study of the MH experiments indicate reduced confidence given </a:t>
            </a:r>
            <a:r>
              <a:rPr lang="el-GR" sz="2800" dirty="0"/>
              <a:t>Δχ</a:t>
            </a:r>
            <a:r>
              <a:rPr lang="en-US" sz="2800" baseline="30000" dirty="0"/>
              <a:t>2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/>
              <a:t>XQ, A. Tan, W. Wang, J. J. Ling, R. D. </a:t>
            </a:r>
            <a:r>
              <a:rPr lang="en-US" sz="2000" dirty="0" err="1"/>
              <a:t>McKeown</a:t>
            </a:r>
            <a:r>
              <a:rPr lang="en-US" sz="2000" dirty="0"/>
              <a:t>, C. Zhang </a:t>
            </a:r>
            <a:br>
              <a:rPr lang="en-US" sz="2000" dirty="0"/>
            </a:br>
            <a:r>
              <a:rPr lang="en-US" sz="2000" dirty="0"/>
              <a:t>PRD86, 113011 (2012</a:t>
            </a:r>
            <a:r>
              <a:rPr lang="en-US" sz="2000" dirty="0" smtClean="0"/>
              <a:t>)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000" dirty="0"/>
              <a:t>5</a:t>
            </a:r>
            <a:r>
              <a:rPr lang="el-GR" sz="2000" dirty="0"/>
              <a:t>σ</a:t>
            </a:r>
            <a:r>
              <a:rPr lang="en-US" sz="2000" dirty="0"/>
              <a:t> MH sensitivity </a:t>
            </a:r>
            <a:r>
              <a:rPr lang="en-US" sz="2000" dirty="0">
                <a:sym typeface="Wingdings" pitchFamily="2" charset="2"/>
              </a:rPr>
              <a:t> ~0.6% of experiments give incorrect answer  (instead of 6e-7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2592162"/>
            <a:ext cx="4322379" cy="42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187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      LBNE:              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72" y="914400"/>
            <a:ext cx="8665828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the MH by measuring CP violation resulting from the matter effect:   a few </a:t>
            </a:r>
            <a:r>
              <a:rPr lang="en-US" sz="2400" dirty="0" err="1" smtClean="0"/>
              <a:t>GeV</a:t>
            </a:r>
            <a:r>
              <a:rPr lang="en-US" sz="2400" dirty="0" smtClean="0"/>
              <a:t> neutrino beam + 1300 km</a:t>
            </a:r>
          </a:p>
          <a:p>
            <a:r>
              <a:rPr lang="en-US" sz="2400" dirty="0" smtClean="0"/>
              <a:t>Advantage: not only MH, but also CP phase </a:t>
            </a:r>
            <a:r>
              <a:rPr lang="el-GR" sz="2400" dirty="0" smtClean="0"/>
              <a:t>δ</a:t>
            </a:r>
            <a:endParaRPr lang="en-US" sz="2400" dirty="0" smtClean="0"/>
          </a:p>
          <a:p>
            <a:pPr lvl="1"/>
            <a:r>
              <a:rPr lang="en-US" sz="2000" dirty="0" smtClean="0"/>
              <a:t>Price paid: reduced MH discovery potential due to unknown </a:t>
            </a:r>
            <a:r>
              <a:rPr lang="el-GR" sz="2000" dirty="0"/>
              <a:t>δ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95800"/>
              </p:ext>
            </p:extLst>
          </p:nvPr>
        </p:nvGraphicFramePr>
        <p:xfrm>
          <a:off x="3352800" y="228600"/>
          <a:ext cx="3810000" cy="75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4" imgW="1218960" imgH="241200" progId="Equation.DSMT4">
                  <p:embed/>
                </p:oleObj>
              </mc:Choice>
              <mc:Fallback>
                <p:oleObj name="Equation" r:id="rId4" imgW="121896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"/>
                        <a:ext cx="3810000" cy="753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5"/>
          <a:stretch/>
        </p:blipFill>
        <p:spPr>
          <a:xfrm>
            <a:off x="4668181" y="2743200"/>
            <a:ext cx="4094819" cy="40534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76400" y="4267200"/>
            <a:ext cx="3886200" cy="76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5257800"/>
            <a:ext cx="22860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Enhance MH Sensitivity?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172200"/>
          </a:xfrm>
        </p:spPr>
        <p:txBody>
          <a:bodyPr/>
          <a:lstStyle/>
          <a:p>
            <a:r>
              <a:rPr lang="en-US" sz="2400" dirty="0"/>
              <a:t>More mass and </a:t>
            </a:r>
            <a:r>
              <a:rPr lang="en-US" sz="2400" dirty="0" smtClean="0"/>
              <a:t>more flux</a:t>
            </a:r>
            <a:br>
              <a:rPr lang="en-US" sz="2400" dirty="0" smtClean="0"/>
            </a:br>
            <a:r>
              <a:rPr lang="en-US" sz="2400" dirty="0" smtClean="0"/>
              <a:t>LBNE-phase I is stat. </a:t>
            </a:r>
            <a:r>
              <a:rPr lang="en-US" sz="2400" dirty="0"/>
              <a:t>l</a:t>
            </a:r>
            <a:r>
              <a:rPr lang="en-US" sz="2400" dirty="0" smtClean="0"/>
              <a:t>imited!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to longer baseline?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3477"/>
            <a:ext cx="3733800" cy="40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1" y="4038600"/>
            <a:ext cx="4058843" cy="27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31" y="768483"/>
            <a:ext cx="3777551" cy="26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756849" y="5029200"/>
            <a:ext cx="1567751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1617963"/>
            <a:ext cx="533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http://if-neutrino.fnal.gov/whitepapers/lbne-lbl.pdf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441525"/>
            <a:ext cx="422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1300 km is a very good choice for </a:t>
            </a:r>
            <a:r>
              <a:rPr lang="el-GR" dirty="0" smtClean="0"/>
              <a:t>δ</a:t>
            </a:r>
            <a:r>
              <a:rPr lang="en-US" dirty="0" smtClean="0"/>
              <a:t> and a good choice for MH!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Alternatives to Enhance MH Sensitivity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67" y="990600"/>
            <a:ext cx="8610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Neutrino </a:t>
            </a:r>
            <a:r>
              <a:rPr lang="en-US" dirty="0"/>
              <a:t>oscillation ~ L/E, matter effect ~ L</a:t>
            </a:r>
          </a:p>
          <a:p>
            <a:pPr lvl="1"/>
            <a:r>
              <a:rPr lang="en-US" dirty="0" smtClean="0"/>
              <a:t>At fixed L/E (1</a:t>
            </a:r>
            <a:r>
              <a:rPr lang="en-US" baseline="30000" dirty="0" smtClean="0"/>
              <a:t>st</a:t>
            </a:r>
            <a:r>
              <a:rPr lang="en-US" dirty="0" smtClean="0"/>
              <a:t> oscillation maximum), combine with experiments at different baselines: </a:t>
            </a:r>
            <a:br>
              <a:rPr lang="en-US" dirty="0" smtClean="0"/>
            </a:br>
            <a:r>
              <a:rPr lang="en-US" dirty="0" smtClean="0"/>
              <a:t>Nova/T2K</a:t>
            </a:r>
          </a:p>
          <a:p>
            <a:pPr lvl="1"/>
            <a:r>
              <a:rPr lang="en-US" dirty="0" smtClean="0"/>
              <a:t>Include the 2</a:t>
            </a:r>
            <a:r>
              <a:rPr lang="en-US" baseline="30000" dirty="0" smtClean="0"/>
              <a:t>nd </a:t>
            </a:r>
            <a:r>
              <a:rPr lang="en-US" dirty="0" smtClean="0"/>
              <a:t>maximum:</a:t>
            </a:r>
          </a:p>
          <a:p>
            <a:pPr lvl="2"/>
            <a:r>
              <a:rPr lang="en-US" dirty="0" smtClean="0"/>
              <a:t>LBNE covers both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lvl="1"/>
            <a:r>
              <a:rPr lang="en-US" dirty="0" smtClean="0"/>
              <a:t>Improve on the 2</a:t>
            </a:r>
            <a:r>
              <a:rPr lang="en-US" baseline="30000" dirty="0" smtClean="0"/>
              <a:t>nd</a:t>
            </a:r>
            <a:r>
              <a:rPr lang="en-US" dirty="0" smtClean="0"/>
              <a:t> maximum: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detector to enhance the MH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discovery </a:t>
            </a:r>
            <a:r>
              <a:rPr lang="en-US" dirty="0"/>
              <a:t>potential in LBNE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Low energy running with project-X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943600" y="2590800"/>
            <a:ext cx="2947554" cy="28193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163205" y="2971800"/>
            <a:ext cx="838201" cy="2514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6177149"/>
            <a:ext cx="7453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if-neutrino.fnal.gov/whitepapers/worcester-lowepx.pdf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522553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if-neutrino.fnal.gov/whitepapers/qian-offaxis.pdf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detector off-axis?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720" y="4419600"/>
            <a:ext cx="4252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0.8 </a:t>
            </a:r>
            <a:r>
              <a:rPr lang="en-US" dirty="0" err="1" smtClean="0"/>
              <a:t>GeV</a:t>
            </a:r>
            <a:r>
              <a:rPr lang="en-US" dirty="0" smtClean="0"/>
              <a:t> (large quasi-elastic cross section) suitable for water Cherenkov  detector (WCD) </a:t>
            </a:r>
          </a:p>
          <a:p>
            <a:endParaRPr lang="en-US" sz="1400" dirty="0"/>
          </a:p>
          <a:p>
            <a:r>
              <a:rPr lang="en-US" dirty="0" smtClean="0"/>
              <a:t>Fast detector (WCD) + beam timing information </a:t>
            </a:r>
            <a:r>
              <a:rPr lang="en-US" dirty="0" smtClean="0">
                <a:sym typeface="Wingdings" pitchFamily="2" charset="2"/>
              </a:rPr>
              <a:t> possible surface running with modest shielding to reduce cost</a:t>
            </a:r>
          </a:p>
          <a:p>
            <a:r>
              <a:rPr lang="en-US" dirty="0" smtClean="0">
                <a:sym typeface="Wingdings" pitchFamily="2" charset="2"/>
              </a:rPr>
              <a:t>e.g. E889 @ BNL</a:t>
            </a:r>
            <a:endParaRPr lang="en-US" dirty="0">
              <a:sym typeface="Wingdings" pitchFamily="2" charset="2"/>
            </a:endParaRPr>
          </a:p>
        </p:txBody>
      </p:sp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4591"/>
              </p:ext>
            </p:extLst>
          </p:nvPr>
        </p:nvGraphicFramePr>
        <p:xfrm>
          <a:off x="5486400" y="1371600"/>
          <a:ext cx="2278408" cy="66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71600"/>
                        <a:ext cx="2278408" cy="660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83819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narrow </a:t>
            </a:r>
            <a:r>
              <a:rPr lang="en-US" dirty="0"/>
              <a:t>band beam at off-axis due </a:t>
            </a:r>
            <a:r>
              <a:rPr lang="en-US" dirty="0" smtClean="0"/>
              <a:t>to </a:t>
            </a:r>
            <a:r>
              <a:rPr lang="en-US" dirty="0"/>
              <a:t>2-body kinematics in pion decay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010749"/>
            <a:ext cx="3931155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3400" y="5648988"/>
            <a:ext cx="468346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Gains comparing to on-axis</a:t>
            </a:r>
          </a:p>
          <a:p>
            <a:r>
              <a:rPr lang="en-US" dirty="0" smtClean="0"/>
              <a:t>1. More neutrino events @ 2</a:t>
            </a:r>
            <a:r>
              <a:rPr lang="en-US" baseline="30000" dirty="0" smtClean="0"/>
              <a:t>nd</a:t>
            </a:r>
            <a:r>
              <a:rPr lang="en-US" dirty="0" smtClean="0"/>
              <a:t> oscillation</a:t>
            </a:r>
          </a:p>
          <a:p>
            <a:r>
              <a:rPr lang="en-US" dirty="0" smtClean="0"/>
              <a:t>2. Better signal to noise ratio</a:t>
            </a:r>
            <a:endParaRPr lang="en-US" dirty="0"/>
          </a:p>
        </p:txBody>
      </p:sp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7432"/>
            <a:ext cx="4138205" cy="34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1" y="1678549"/>
            <a:ext cx="4395018" cy="358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763000" cy="767432"/>
          </a:xfrm>
        </p:spPr>
        <p:txBody>
          <a:bodyPr>
            <a:noAutofit/>
          </a:bodyPr>
          <a:lstStyle/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detector as an insurance?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3730304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 km off-axis with 1300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5257800"/>
            <a:ext cx="4800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smtClean="0"/>
              <a:t>WCD (off-axis) </a:t>
            </a:r>
            <a:r>
              <a:rPr lang="en-US" dirty="0"/>
              <a:t>is equivalent to </a:t>
            </a:r>
            <a:r>
              <a:rPr lang="en-US" dirty="0" smtClean="0"/>
              <a:t>an </a:t>
            </a:r>
            <a:r>
              <a:rPr lang="en-US" dirty="0"/>
              <a:t>additional 10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err="1" smtClean="0"/>
              <a:t>Lar</a:t>
            </a:r>
            <a:r>
              <a:rPr lang="en-US" dirty="0" smtClean="0"/>
              <a:t> (on-axis) for the MH sensitivity at worst </a:t>
            </a:r>
            <a:r>
              <a:rPr lang="el-GR" dirty="0" smtClean="0">
                <a:latin typeface="Calibri"/>
              </a:rPr>
              <a:t>δ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  <a:sym typeface="Wingdings" pitchFamily="2" charset="2"/>
              </a:rPr>
              <a:t> </a:t>
            </a:r>
            <a:r>
              <a:rPr lang="en-US" b="1" u="sng" dirty="0" smtClean="0">
                <a:latin typeface="Calibri"/>
                <a:sym typeface="Wingdings" pitchFamily="2" charset="2"/>
              </a:rPr>
              <a:t>Cost effective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4419600"/>
            <a:ext cx="4114800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Enhance MH </a:t>
            </a:r>
            <a:r>
              <a:rPr lang="en-US" dirty="0" smtClean="0">
                <a:sym typeface="Wingdings" pitchFamily="2" charset="2"/>
              </a:rPr>
              <a:t>discovery potential in LBNE phase-I  Strengthen the measurement of CP phase </a:t>
            </a:r>
            <a:r>
              <a:rPr lang="el-GR" dirty="0" smtClean="0">
                <a:sym typeface="Wingdings" pitchFamily="2" charset="2"/>
              </a:rPr>
              <a:t>δ</a:t>
            </a:r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Take </a:t>
            </a:r>
            <a:r>
              <a:rPr lang="en-US" dirty="0">
                <a:sym typeface="Wingdings" pitchFamily="2" charset="2"/>
              </a:rPr>
              <a:t>advantage of </a:t>
            </a:r>
            <a:r>
              <a:rPr lang="en-US" dirty="0" smtClean="0">
                <a:sym typeface="Wingdings" pitchFamily="2" charset="2"/>
              </a:rPr>
              <a:t>LBNE WCD R&amp;D and build 10 </a:t>
            </a:r>
            <a:r>
              <a:rPr lang="en-US" dirty="0" err="1" smtClean="0">
                <a:sym typeface="Wingdings" pitchFamily="2" charset="2"/>
              </a:rPr>
              <a:t>kT</a:t>
            </a:r>
            <a:r>
              <a:rPr lang="en-US" dirty="0" smtClean="0">
                <a:sym typeface="Wingdings" pitchFamily="2" charset="2"/>
              </a:rPr>
              <a:t> WCD off axis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Expected </a:t>
            </a:r>
            <a:r>
              <a:rPr lang="en-US" dirty="0">
                <a:sym typeface="Wingdings" pitchFamily="2" charset="2"/>
              </a:rPr>
              <a:t>to be  </a:t>
            </a:r>
            <a:r>
              <a:rPr lang="en-US" dirty="0" smtClean="0">
                <a:sym typeface="Wingdings" pitchFamily="2" charset="2"/>
              </a:rPr>
              <a:t>&lt; $50 M</a:t>
            </a:r>
          </a:p>
        </p:txBody>
      </p:sp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7432"/>
            <a:ext cx="4138205" cy="34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9205" y="720654"/>
            <a:ext cx="439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 </a:t>
            </a:r>
            <a:r>
              <a:rPr lang="en-US" sz="1600" dirty="0"/>
              <a:t>with </a:t>
            </a:r>
            <a:r>
              <a:rPr lang="en-US" sz="1600" b="1" dirty="0" smtClean="0"/>
              <a:t>T2K’s impact  </a:t>
            </a:r>
            <a:r>
              <a:rPr lang="en-US" sz="1600" dirty="0" smtClean="0"/>
              <a:t>at bad </a:t>
            </a:r>
            <a:r>
              <a:rPr lang="el-GR" sz="1600" dirty="0" smtClean="0"/>
              <a:t>δ</a:t>
            </a:r>
            <a:r>
              <a:rPr lang="en-US" sz="1600" dirty="0" smtClean="0"/>
              <a:t> region, </a:t>
            </a:r>
            <a:r>
              <a:rPr lang="en-US" sz="1600" b="1" dirty="0" smtClean="0"/>
              <a:t>Nova</a:t>
            </a:r>
            <a:r>
              <a:rPr lang="en-US" sz="1600" dirty="0" smtClean="0"/>
              <a:t> will further increase the MH sensitivity in the good </a:t>
            </a:r>
            <a:r>
              <a:rPr lang="el-GR" sz="1600" dirty="0"/>
              <a:t>δ</a:t>
            </a:r>
            <a:r>
              <a:rPr lang="en-US" sz="1600" dirty="0"/>
              <a:t> region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34200" y="4495800"/>
            <a:ext cx="609600" cy="838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6805" y="6248400"/>
            <a:ext cx="4498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 a ~2.5 additional enhancement with optimization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84" y="102635"/>
            <a:ext cx="4416916" cy="3173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 Hierarchy </a:t>
            </a:r>
            <a:br>
              <a:rPr lang="en-US" dirty="0" smtClean="0"/>
            </a:br>
            <a:r>
              <a:rPr lang="en-US" dirty="0" smtClean="0"/>
              <a:t>by Reactor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62" y="5153561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Choubey</a:t>
            </a:r>
            <a:r>
              <a:rPr lang="en-US" sz="1600" dirty="0" smtClean="0"/>
              <a:t>, </a:t>
            </a:r>
            <a:r>
              <a:rPr lang="en-US" sz="1600" dirty="0" err="1" smtClean="0"/>
              <a:t>Petcov</a:t>
            </a:r>
            <a:r>
              <a:rPr lang="en-US" sz="1600" dirty="0" smtClean="0"/>
              <a:t>, and </a:t>
            </a:r>
            <a:r>
              <a:rPr lang="en-US" sz="1600" dirty="0" err="1" smtClean="0"/>
              <a:t>Piai</a:t>
            </a:r>
            <a:r>
              <a:rPr lang="en-US" sz="1600" dirty="0" smtClean="0"/>
              <a:t> PRD68,113006 (2003)</a:t>
            </a:r>
          </a:p>
          <a:p>
            <a:r>
              <a:rPr lang="en-US" sz="1600" dirty="0" smtClean="0"/>
              <a:t>Learned et al. PRD78, 071302R, (2008)</a:t>
            </a:r>
          </a:p>
          <a:p>
            <a:r>
              <a:rPr lang="en-US" sz="1600" dirty="0" smtClean="0"/>
              <a:t>Zhan et al. PRD78, 111103R (2008)</a:t>
            </a:r>
          </a:p>
          <a:p>
            <a:r>
              <a:rPr lang="en-US" sz="1600" dirty="0" smtClean="0"/>
              <a:t>Zhan et al. PRD79, 073007 (2009)</a:t>
            </a:r>
          </a:p>
          <a:p>
            <a:r>
              <a:rPr lang="en-US" sz="1600" dirty="0" smtClean="0"/>
              <a:t>XQ et al. arXiv:1208.1551 (2012)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74819"/>
              </p:ext>
            </p:extLst>
          </p:nvPr>
        </p:nvGraphicFramePr>
        <p:xfrm>
          <a:off x="258763" y="1371600"/>
          <a:ext cx="44196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Equation" r:id="rId5" imgW="1625400" imgH="507960" progId="Equation.DSMT4">
                  <p:embed/>
                </p:oleObj>
              </mc:Choice>
              <mc:Fallback>
                <p:oleObj name="Equation" r:id="rId5" imgW="1625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763" y="1371600"/>
                        <a:ext cx="44196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501234" cy="334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87219"/>
              </p:ext>
            </p:extLst>
          </p:nvPr>
        </p:nvGraphicFramePr>
        <p:xfrm>
          <a:off x="615155" y="2759591"/>
          <a:ext cx="335121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" name="Equation" r:id="rId8" imgW="1638000" imgH="685800" progId="Equation.DSMT4">
                  <p:embed/>
                </p:oleObj>
              </mc:Choice>
              <mc:Fallback>
                <p:oleObj name="Equation" r:id="rId8" imgW="1638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5" y="2759591"/>
                        <a:ext cx="3351213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4495800" y="1689618"/>
            <a:ext cx="1219200" cy="390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211973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Oscillation</a:t>
            </a:r>
          </a:p>
          <a:p>
            <a:r>
              <a:rPr lang="en-US" dirty="0" smtClean="0"/>
              <a:t>Frequency @ 60km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6300" y="3276600"/>
            <a:ext cx="44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Lines: 3%, 5%, 7% @ 1 MeV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182070"/>
            <a:ext cx="4267200" cy="92333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MH can be determined by comparing </a:t>
            </a:r>
            <a:r>
              <a:rPr lang="el-GR" dirty="0" smtClean="0"/>
              <a:t>Δ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eff</a:t>
            </a:r>
            <a:r>
              <a:rPr lang="en-US" dirty="0" smtClean="0"/>
              <a:t> at different energies.</a:t>
            </a:r>
          </a:p>
          <a:p>
            <a:pPr algn="ctr"/>
            <a:r>
              <a:rPr lang="en-US" dirty="0" smtClean="0"/>
              <a:t>Good energy resolution is crucial!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0" y="650597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10"/>
              </a:rPr>
              <a:t>http://if-neutrino.fnal.gov/whitepapers/johnson-reactor.pdf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3551</TotalTime>
  <Words>1227</Words>
  <Application>Microsoft Office PowerPoint</Application>
  <PresentationFormat>On-screen Show (4:3)</PresentationFormat>
  <Paragraphs>256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Theme1</vt:lpstr>
      <vt:lpstr>Equation</vt:lpstr>
      <vt:lpstr>PicObj Class</vt:lpstr>
      <vt:lpstr>Determination of Mass Hierarchy from Man-Made Neutrino Sources: Future Projects: LBNE and Daya Bay II</vt:lpstr>
      <vt:lpstr>The ABCs of Mass Hierarchy (MH)</vt:lpstr>
      <vt:lpstr>Access MH from Man-Made Neutrinos</vt:lpstr>
      <vt:lpstr>       LBNE:                  </vt:lpstr>
      <vt:lpstr>How to Enhance MH Sensitivity?</vt:lpstr>
      <vt:lpstr>Alternatives to Enhance MH Sensitivity</vt:lpstr>
      <vt:lpstr>2nd detector off-axis?</vt:lpstr>
      <vt:lpstr>2nd detector as an insurance?</vt:lpstr>
      <vt:lpstr>Mass Hierarchy  by Reactor</vt:lpstr>
      <vt:lpstr>Importance of Absolute Energy Scale</vt:lpstr>
      <vt:lpstr>Daya Bay II</vt:lpstr>
      <vt:lpstr>Site Selection</vt:lpstr>
      <vt:lpstr>Overall Schedule &amp; R&amp;D plan</vt:lpstr>
      <vt:lpstr>Summary </vt:lpstr>
      <vt:lpstr>PowerPoint Presentation</vt:lpstr>
      <vt:lpstr>Off-axis location</vt:lpstr>
      <vt:lpstr>Possible Locations</vt:lpstr>
      <vt:lpstr>Double Beta Decay</vt:lpstr>
      <vt:lpstr>Traditional Procedure</vt:lpstr>
      <vt:lpstr>Double Detectors?</vt:lpstr>
      <vt:lpstr>PowerPoint Presentation</vt:lpstr>
      <vt:lpstr>More photons, how and how many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Mass Hierarchy from Man-Made Neutrinos: Future Projects</dc:title>
  <dc:creator>xqian</dc:creator>
  <cp:lastModifiedBy>xqian</cp:lastModifiedBy>
  <cp:revision>198</cp:revision>
  <dcterms:created xsi:type="dcterms:W3CDTF">2006-08-16T00:00:00Z</dcterms:created>
  <dcterms:modified xsi:type="dcterms:W3CDTF">2013-03-06T19:08:37Z</dcterms:modified>
</cp:coreProperties>
</file>