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84" autoAdjust="0"/>
    <p:restoredTop sz="94660"/>
  </p:normalViewPr>
  <p:slideViewPr>
    <p:cSldViewPr snapToGrid="0">
      <p:cViewPr varScale="1">
        <p:scale>
          <a:sx n="99" d="100"/>
          <a:sy n="99" d="100"/>
        </p:scale>
        <p:origin x="9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99F98-31BE-0347-BF9A-F8D344F900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472FE5-846A-DF53-DEC7-3DEDB1833E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6130B-5B4D-D33D-E615-6E05C6F15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4BC-D182-4928-B145-DB890C23EE0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E6124-CBA0-22DD-B742-CEC7BB07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549D4-A9C9-96A5-DE4A-3EFA841AA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0876-87E1-4BF9-8234-47DCC78F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01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18925-6192-FF5C-257D-7C2187778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C40507-453B-CBAE-2709-2BAD47FE8B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1B885-28E8-B8A7-B661-9A0427655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4BC-D182-4928-B145-DB890C23EE0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10AA1-526D-ED57-B1F8-BF68D167E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0FF11-3FF0-5A85-6C14-2577C75B3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0876-87E1-4BF9-8234-47DCC78F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1681C9-E74D-4892-DEDB-A8C266F526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52FA75-1828-1E59-46A0-DC426A32FC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55EBF-FB1B-73DA-9193-FD09CB10C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4BC-D182-4928-B145-DB890C23EE0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45034-A59D-8F43-2817-96ECB342C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F1231-6748-B1BA-FA2A-6C92F5F8C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0876-87E1-4BF9-8234-47DCC78F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6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E592B-3C6D-E84E-6ABC-43850ECF0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570EB-52F8-8E79-6B25-2B1B9F293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E4394-CB47-E7A0-DF29-18E3D8983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4BC-D182-4928-B145-DB890C23EE0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142C5-1611-1472-83EF-487CE7F0A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8D1BE-30C6-A673-C49F-05D80EFAD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0876-87E1-4BF9-8234-47DCC78F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2B89F-C4DF-8BDF-E2FB-33689EECB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8AAA92-FE81-194F-13F9-9B944EBE7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8C5C1-8913-A291-B3C0-D9C022800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4BC-D182-4928-B145-DB890C23EE0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3C651-ACD6-4ECD-607D-54B8E3E49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496F7-C1F3-2CBF-A826-7EDB4991F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0876-87E1-4BF9-8234-47DCC78F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28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41307-A7F9-D5E5-F51D-488530C61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109AD-B3BD-992E-153D-C920745959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2CC6D8-752C-5E6F-0665-06C7E9539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63D042-1135-39FD-3F6D-E7C5202F0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4BC-D182-4928-B145-DB890C23EE0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BAEA4-8005-4F62-9722-8E60D4DE4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A2F4B-2845-F0A7-869F-163CEB492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0876-87E1-4BF9-8234-47DCC78F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3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6D60D-95B4-FF68-7FB2-BC62420B3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D5E2B-D829-6E62-EF4E-DD0A36644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E031B3-29E9-C061-6490-869E21AC4A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6026EA-7E38-6B79-0BAC-82969A0546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6F130A-39FA-6E98-7120-DBE0D26F7A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8FAC27-10CB-D4B6-1E38-1760E5E9C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4BC-D182-4928-B145-DB890C23EE0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77F809-4AC0-0987-DC45-FA7E68463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9C0A89-A58C-83CF-C26D-82C4089B6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0876-87E1-4BF9-8234-47DCC78F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7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23743-D495-4EF5-DEF5-4432498CB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A2DF0C-D48A-2C3D-9E2C-F2E493967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4BC-D182-4928-B145-DB890C23EE0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E199C1-66F1-062F-2871-D96BD3815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6D3985-BF46-F407-5215-AEF58941B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0876-87E1-4BF9-8234-47DCC78F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252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2ECBA4-4EA8-54F5-2893-FD6D28C30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4BC-D182-4928-B145-DB890C23EE0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04C0BD-0694-6702-F5E3-217FFA3E3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2B4F5-FCB8-3A06-44A9-90C1BB59C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0876-87E1-4BF9-8234-47DCC78F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82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6CC05-A6A8-FD08-2714-275BBEA80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BEC21-7D13-39D3-2CB9-F8EF6F6EC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41914E-7084-A7D6-1A0A-2B20FA8678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B7E3B3-3742-2680-F9BF-8386AF6E2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4BC-D182-4928-B145-DB890C23EE0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68711-82D1-B65B-ABBB-EE8CC80A0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F3348-3561-EA6B-F85F-5027AD5ED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0876-87E1-4BF9-8234-47DCC78F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0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F8D0B-0166-7A41-9391-A2A3E285F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5DDA36-8AD7-BE85-D031-D08C2BDC60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5B1F9D-147B-3E60-069B-1F54240F6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95CC1-FD82-3FEE-C2D4-36BAD0175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4BC-D182-4928-B145-DB890C23EE0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A8527-D649-A446-C84D-7BB5050D7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C89654-C658-730C-EC0B-F8322BEC8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0876-87E1-4BF9-8234-47DCC78F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794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177B15-9EDB-8C91-36B3-6892645D7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2F73E3-76F2-3291-E7AC-BAC707486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C25A8-3BD1-DD64-8D0C-E926CC95B3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B24BC-D182-4928-B145-DB890C23EE0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F2D75-90E1-0434-1A54-D5FBF609DB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2C80C-AAC7-7919-DC44-43DACDB592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80876-87E1-4BF9-8234-47DCC78F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33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cambridge.org/core/books/gaseous-radiation-detectors/multiwire-proportional-chambers/282A946D933D55B305EC0EBEFBE0046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88C20-84DE-3706-B9F1-C0A01D1797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Electrostatic and Sag Considerations for Wire Tension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5C3A62-AED4-B5DB-996E-C1A8C5D6BB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Aseet Mukherjee</a:t>
            </a:r>
          </a:p>
          <a:p>
            <a:r>
              <a:rPr lang="en-US" dirty="0"/>
              <a:t>5 Sep 2023</a:t>
            </a:r>
          </a:p>
        </p:txBody>
      </p:sp>
    </p:spTree>
    <p:extLst>
      <p:ext uri="{BB962C8B-B14F-4D97-AF65-F5344CB8AC3E}">
        <p14:creationId xmlns:p14="http://schemas.microsoft.com/office/powerpoint/2010/main" val="502581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06FB3B2-B547-8C5F-12B3-366B08674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Electrostatics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96BA7EA-320C-9AA1-4331-47C4EE5500D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87844" y="1825625"/>
            <a:ext cx="5082312" cy="4351338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B345ECF7-1644-B867-BB2D-AAB543A7A0B2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Can see from equipotential lines of TDR Figure 2.6, only X wires have significant charge</a:t>
                </a:r>
              </a:p>
              <a:p>
                <a:r>
                  <a:rPr lang="en-US" dirty="0"/>
                  <a:t>Can double-check from </a:t>
                </a:r>
                <a:r>
                  <a:rPr lang="el-GR" dirty="0"/>
                  <a:t>Δ</a:t>
                </a:r>
                <a:r>
                  <a:rPr lang="en-US" dirty="0"/>
                  <a:t>V across planes</a:t>
                </a: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Expect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𝑉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=0.475</m:t>
                    </m:r>
                    <m:r>
                      <m:rPr>
                        <m:nor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cm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×500</m:t>
                    </m:r>
                    <m:r>
                      <m:rPr>
                        <m:nor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V</m:t>
                    </m:r>
                    <m:r>
                      <m:rPr>
                        <m:nor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r>
                      <m:rPr>
                        <m:nor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cm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=237.5</m:t>
                    </m:r>
                    <m:r>
                      <m:rPr>
                        <m:nor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V</m:t>
                    </m:r>
                  </m:oMath>
                </a14:m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lvl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914400" algn="l"/>
                    <a:tab pos="1543050" algn="l"/>
                  </a:tabLst>
                </a:pPr>
                <a:r>
                  <a:rPr lang="en-US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 to U	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𝑉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=295</m:t>
                    </m:r>
                    <m:r>
                      <m:rPr>
                        <m:nor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V</m:t>
                    </m:r>
                  </m:oMath>
                </a14:m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lvl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914400" algn="l"/>
                    <a:tab pos="1543050" algn="l"/>
                  </a:tabLst>
                </a:pPr>
                <a:r>
                  <a:rPr lang="en-US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 to V	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𝑉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=370</m:t>
                    </m:r>
                    <m:r>
                      <m:rPr>
                        <m:nor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V</m:t>
                    </m:r>
                  </m:oMath>
                </a14:m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lvl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914400" algn="l"/>
                    <a:tab pos="1543050" algn="l"/>
                  </a:tabLst>
                </a:pPr>
                <a:r>
                  <a:rPr lang="en-US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 to X	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𝑉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=820</m:t>
                    </m:r>
                    <m:r>
                      <m:rPr>
                        <m:nor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V</m:t>
                    </m:r>
                  </m:oMath>
                </a14:m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B345ECF7-1644-B867-BB2D-AAB543A7A0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118" t="-2241" r="-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9722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E770A02-1C06-8C7E-F6F9-92AD87DB1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Electrostatic Stability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888022D4-26C0-ADDC-7F3D-19CAA2FE72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1600" u="sng" dirty="0">
                    <a:solidFill>
                      <a:srgbClr val="0563C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2"/>
                  </a:rPr>
                  <a:t>https://www.cambridge.org/core/books/gaseous-radiation-detectors/multiwire-proportional-chambers/282A946D933D55B305EC0EBEFBE00465</a:t>
                </a:r>
                <a:endParaRPr lang="en-US" sz="2400" dirty="0"/>
              </a:p>
              <a:p>
                <a:r>
                  <a:rPr lang="en-US" sz="2400" dirty="0"/>
                  <a:t>Minimum tension for stability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𝜋𝜀</m:t>
                          </m:r>
                        </m:den>
                      </m:f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𝐶𝑉𝐿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8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8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𝐶</m:t>
                      </m:r>
                      <m:r>
                        <a:rPr lang="en-US" sz="16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𝜋𝜀</m:t>
                          </m:r>
                        </m:num>
                        <m:den>
                          <m:f>
                            <m:f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num>
                            <m:den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den>
                          </m:f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ln</m:t>
                          </m:r>
                          <m:d>
                            <m:d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𝑑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1800" dirty="0"/>
                  <a:t>Where</a:t>
                </a:r>
              </a:p>
              <a:p>
                <a:pPr marL="457200" lvl="1" indent="0">
                  <a:buNone/>
                </a:pPr>
                <a:r>
                  <a:rPr lang="en-US" sz="1400" dirty="0"/>
                  <a:t>𝐶: Capacitance per unit length</a:t>
                </a:r>
              </a:p>
              <a:p>
                <a:pPr marL="457200" lvl="1" indent="0">
                  <a:buNone/>
                </a:pPr>
                <a:r>
                  <a:rPr lang="en-US" sz="1400" dirty="0"/>
                  <a:t>𝑉: Voltage relative to neighboring plane</a:t>
                </a:r>
              </a:p>
              <a:p>
                <a:pPr marL="457200" lvl="1" indent="0">
                  <a:buNone/>
                </a:pPr>
                <a:r>
                  <a:rPr lang="en-US" sz="1400" dirty="0"/>
                  <a:t>𝐿: Wire length</a:t>
                </a:r>
              </a:p>
              <a:p>
                <a:pPr marL="457200" lvl="1" indent="0">
                  <a:buNone/>
                </a:pPr>
                <a:r>
                  <a:rPr lang="en-US" sz="1400" dirty="0"/>
                  <a:t>𝑠: Wire spacing</a:t>
                </a:r>
              </a:p>
              <a:p>
                <a:pPr marL="457200" lvl="1" indent="0">
                  <a:buNone/>
                </a:pPr>
                <a:r>
                  <a:rPr lang="en-US" sz="1400" dirty="0"/>
                  <a:t>𝑑 is the wire diameter.</a:t>
                </a:r>
              </a:p>
              <a:p>
                <a:pPr marL="457200" lvl="1" indent="0">
                  <a:buNone/>
                </a:pPr>
                <a:r>
                  <a:rPr lang="en-US" sz="1400" dirty="0"/>
                  <a:t>𝑔 is gap between layers</a:t>
                </a:r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888022D4-26C0-ADDC-7F3D-19CAA2FE72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12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0EF774D-D14D-FF40-B067-AA9544BC68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793612"/>
              </p:ext>
            </p:extLst>
          </p:nvPr>
        </p:nvGraphicFramePr>
        <p:xfrm>
          <a:off x="8499430" y="2741713"/>
          <a:ext cx="2190035" cy="197739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3688731571"/>
                    </a:ext>
                  </a:extLst>
                </a:gridCol>
                <a:gridCol w="1065280">
                  <a:extLst>
                    <a:ext uri="{9D8B030D-6E8A-4147-A177-3AD203B41FA5}">
                      <a16:colId xmlns:a16="http://schemas.microsoft.com/office/drawing/2014/main" val="536040651"/>
                    </a:ext>
                  </a:extLst>
                </a:gridCol>
                <a:gridCol w="515155">
                  <a:extLst>
                    <a:ext uri="{9D8B030D-6E8A-4147-A177-3AD203B41FA5}">
                      <a16:colId xmlns:a16="http://schemas.microsoft.com/office/drawing/2014/main" val="3824574995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</a:t>
                      </a:r>
                      <a:r>
                        <a:rPr lang="el-GR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8.854E-12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F/m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625003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1.3281E-11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F/m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27325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80862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65291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0.0152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88037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1.08041E-11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F/m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146518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012152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707615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0.046118824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3733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972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D9CFD-6656-99DC-F7FC-02A5E9BAD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Gravitational Sag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21B5DE59-4FA9-8053-3B64-E3322964AB45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1825625"/>
                <a:ext cx="6266858" cy="4351338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/>
                  <a:t>G and X layers are vertical</a:t>
                </a:r>
                <a:br>
                  <a:rPr lang="en-US" dirty="0"/>
                </a:br>
                <a:r>
                  <a:rPr lang="en-US" dirty="0"/>
                  <a:t>→ No sag</a:t>
                </a:r>
              </a:p>
              <a:p>
                <a:r>
                  <a:rPr lang="en-US" dirty="0"/>
                  <a:t>U and V layers are at 37.5° from vertical</a:t>
                </a:r>
              </a:p>
              <a:p>
                <a:r>
                  <a:rPr lang="en-US" dirty="0"/>
                  <a:t>Assume supports ever 150cm along vertical</a:t>
                </a:r>
              </a:p>
              <a:p>
                <a:r>
                  <a:rPr lang="en-US" dirty="0"/>
                  <a:t>Use the usual sag formula scaled for angle</a:t>
                </a:r>
                <a:br>
                  <a:rPr lang="en-US" dirty="0"/>
                </a:b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𝛿</m:t>
                    </m:r>
                    <m:r>
                      <a:rPr lang="en-US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𝑊</m:t>
                        </m:r>
                        <m:sSup>
                          <m:sSupPr>
                            <m:ctrlPr>
                              <a:rPr lang="en-US" sz="40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p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den>
                    </m:f>
                    <m:r>
                      <m:rPr>
                        <m:sty m:val="p"/>
                      </m:rPr>
                      <a:rPr lang="en-US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sin</m:t>
                    </m:r>
                    <m:r>
                      <a:rPr lang="en-US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⁡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(37.5°)</m:t>
                    </m:r>
                  </m:oMath>
                </a14:m>
                <a:endParaRPr lang="en-US" sz="4000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dirty="0"/>
                  <a:t> is weight per unit length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is tension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 is length between supports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21B5DE59-4FA9-8053-3B64-E3322964AB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1825625"/>
                <a:ext cx="6266858" cy="4351338"/>
              </a:xfrm>
              <a:blipFill>
                <a:blip r:embed="rId2"/>
                <a:stretch>
                  <a:fillRect l="-1556" t="-2101" r="-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D3A7E79-7FA7-15BD-90A2-AAD31A533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05058" y="1825625"/>
            <a:ext cx="4248742" cy="4351338"/>
          </a:xfrm>
        </p:spPr>
        <p:txBody>
          <a:bodyPr anchor="b">
            <a:normAutofit fontScale="92500"/>
          </a:bodyPr>
          <a:lstStyle/>
          <a:p>
            <a:r>
              <a:rPr lang="en-US" dirty="0"/>
              <a:t>There must be other contributors to the final 0.5mm tolerance</a:t>
            </a:r>
          </a:p>
          <a:p>
            <a:r>
              <a:rPr lang="en-US" dirty="0"/>
              <a:t>Still… 6N seems unnecessarily high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DAFE0AB-BDC1-7B01-F7E8-7BA216B55F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838246"/>
              </p:ext>
            </p:extLst>
          </p:nvPr>
        </p:nvGraphicFramePr>
        <p:xfrm>
          <a:off x="8068505" y="1687804"/>
          <a:ext cx="2321848" cy="197739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3628128755"/>
                    </a:ext>
                  </a:extLst>
                </a:gridCol>
                <a:gridCol w="958834">
                  <a:extLst>
                    <a:ext uri="{9D8B030D-6E8A-4147-A177-3AD203B41FA5}">
                      <a16:colId xmlns:a16="http://schemas.microsoft.com/office/drawing/2014/main" val="2260539482"/>
                    </a:ext>
                  </a:extLst>
                </a:gridCol>
                <a:gridCol w="753414">
                  <a:extLst>
                    <a:ext uri="{9D8B030D-6E8A-4147-A177-3AD203B41FA5}">
                      <a16:colId xmlns:a16="http://schemas.microsoft.com/office/drawing/2014/main" val="1110070376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ρ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g/cm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72574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0.01524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94477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W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1.4942E-05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N/cm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14043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90812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θ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degrees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678948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155.120023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57356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δ·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0.0273595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cm·N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43468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55992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δ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0.00455992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4062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5334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A9AC6-8CAA-60ED-C692-6390B7946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 Diameter Uncertainty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9AD3E55-AEC2-9191-CE25-ECF3473245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Resonance</a:t>
                </a:r>
                <a:b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type m:val="li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≡</m:t>
                    </m:r>
                  </m:oMath>
                </a14:m>
                <a: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mass per length</a:t>
                </a:r>
              </a:p>
              <a:p>
                <a: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Sag</a:t>
                </a:r>
                <a:b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𝛿</m:t>
                    </m:r>
                    <m:r>
                      <a:rPr lang="en-US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𝑊</m:t>
                        </m:r>
                        <m:sSup>
                          <m:sSup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p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den>
                    </m:f>
                    <m:func>
                      <m:func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br>
                  <a:rPr lang="en-US" dirty="0"/>
                </a:b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dirty="0"/>
                  <a:t>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US" dirty="0"/>
                  <a:t> gravitational acceleration</a:t>
                </a:r>
              </a:p>
              <a:p>
                <a:r>
                  <a:rPr lang="en-US" dirty="0"/>
                  <a:t>Combine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32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US" dirty="0"/>
              </a:p>
              <a:p>
                <a:r>
                  <a:rPr lang="en-US" dirty="0"/>
                  <a:t>If wire sag is what sets the tension requirement</a:t>
                </a:r>
                <a:br>
                  <a:rPr lang="en-US" dirty="0"/>
                </a:br>
                <a:r>
                  <a:rPr lang="en-US" dirty="0"/>
                  <a:t>wire diameter uncertainty is not an issue</a:t>
                </a:r>
              </a:p>
              <a:p>
                <a:pPr marL="0" indent="0">
                  <a:buNone/>
                </a:pPr>
                <a:endParaRPr lang="en-US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9AD3E55-AEC2-9191-CE25-ECF3473245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9188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22C2B127-D46B-BED1-C182-5E054DA2D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consideration?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551ECDE-1089-369F-1B41-8BCC18AFBA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Signal collection?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043918F6-02AB-20FD-DBBE-D67A8D2AB0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Noise? From TDR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624F01D2-6DAE-AC1E-E6BC-1B2FA221F4F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A further complication from very low-tension wires might be an increase in noise level, introduced by wire vibrations, which can lead to vortex shedding.</a:t>
            </a:r>
          </a:p>
        </p:txBody>
      </p:sp>
      <p:pic>
        <p:nvPicPr>
          <p:cNvPr id="15" name="Content Placeholder 7">
            <a:extLst>
              <a:ext uri="{FF2B5EF4-FFF2-40B4-BE49-F238E27FC236}">
                <a16:creationId xmlns:a16="http://schemas.microsoft.com/office/drawing/2014/main" id="{78C6EF23-90C3-B9C6-F5EA-8BC5090325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748" y="2505075"/>
            <a:ext cx="5155827" cy="333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049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373</Words>
  <Application>Microsoft Office PowerPoint</Application>
  <PresentationFormat>Widescreen</PresentationFormat>
  <Paragraphs>97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Cambria Math</vt:lpstr>
      <vt:lpstr>Office Theme</vt:lpstr>
      <vt:lpstr>Electrostatic and Sag Considerations for Wire Tension</vt:lpstr>
      <vt:lpstr>Electrostatics</vt:lpstr>
      <vt:lpstr>Electrostatic Stability</vt:lpstr>
      <vt:lpstr>Gravitational Sag</vt:lpstr>
      <vt:lpstr>Wire Diameter Uncertainty</vt:lpstr>
      <vt:lpstr>Other consideration?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 Tension Requirement</dc:title>
  <dc:creator>Aseet Mukherjee</dc:creator>
  <cp:lastModifiedBy>Aseet Mukherjee</cp:lastModifiedBy>
  <cp:revision>5</cp:revision>
  <dcterms:created xsi:type="dcterms:W3CDTF">2023-09-03T22:02:24Z</dcterms:created>
  <dcterms:modified xsi:type="dcterms:W3CDTF">2023-09-05T13:20:43Z</dcterms:modified>
</cp:coreProperties>
</file>