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31"/>
  </p:notesMasterIdLst>
  <p:handoutMasterIdLst>
    <p:handoutMasterId r:id="rId32"/>
  </p:handoutMasterIdLst>
  <p:sldIdLst>
    <p:sldId id="444" r:id="rId3"/>
    <p:sldId id="452" r:id="rId4"/>
    <p:sldId id="458" r:id="rId5"/>
    <p:sldId id="474" r:id="rId6"/>
    <p:sldId id="459" r:id="rId7"/>
    <p:sldId id="475" r:id="rId8"/>
    <p:sldId id="479" r:id="rId9"/>
    <p:sldId id="476" r:id="rId10"/>
    <p:sldId id="457" r:id="rId11"/>
    <p:sldId id="447" r:id="rId12"/>
    <p:sldId id="472" r:id="rId13"/>
    <p:sldId id="461" r:id="rId14"/>
    <p:sldId id="480" r:id="rId15"/>
    <p:sldId id="465" r:id="rId16"/>
    <p:sldId id="481" r:id="rId17"/>
    <p:sldId id="467" r:id="rId18"/>
    <p:sldId id="463" r:id="rId19"/>
    <p:sldId id="464" r:id="rId20"/>
    <p:sldId id="466" r:id="rId21"/>
    <p:sldId id="456" r:id="rId22"/>
    <p:sldId id="455" r:id="rId23"/>
    <p:sldId id="462" r:id="rId24"/>
    <p:sldId id="469" r:id="rId25"/>
    <p:sldId id="470" r:id="rId26"/>
    <p:sldId id="471" r:id="rId27"/>
    <p:sldId id="478" r:id="rId28"/>
    <p:sldId id="477" r:id="rId29"/>
    <p:sldId id="473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99" autoAdjust="0"/>
    <p:restoredTop sz="94660"/>
  </p:normalViewPr>
  <p:slideViewPr>
    <p:cSldViewPr snapToGrid="0">
      <p:cViewPr>
        <p:scale>
          <a:sx n="93" d="100"/>
          <a:sy n="93" d="100"/>
        </p:scale>
        <p:origin x="848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9838BE3-D2CA-906E-3E32-321E1A89C1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8418D6E-6CBF-48C4-9B48-584F1FA75B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B81D0-EDBC-9448-A1E3-9A02FD2A5593}" type="datetimeFigureOut">
              <a:rPr lang="it-IT" smtClean="0"/>
              <a:t>25/08/23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42C5B6-6486-3DB0-39CC-F83821AEA3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180E4B-36F0-7374-BD64-83248529F7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9D14D-D2F5-0E41-AF30-AE5F893BC0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8294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1042C2-1FC2-EFD0-C893-BD6B6FC6D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2F0DB-64A3-9411-DAF6-F214A4E9D90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1214F0A-40E7-6748-A948-89984F8C420C}" type="datetimeFigureOut">
              <a:rPr lang="en-US"/>
              <a:pPr>
                <a:defRPr/>
              </a:pPr>
              <a:t>8/25/23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5839141-AD58-22F2-ADD9-3942D56FBF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D644A2A-78A2-5B8D-FC3A-474D202C1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53B6A-7E43-2D16-3747-E46E132D1B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93B0C-3CFB-9F4C-750E-C7BECE284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4AF85C-FB06-F94F-A6FC-4FE5F470677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>
            <a:extLst>
              <a:ext uri="{FF2B5EF4-FFF2-40B4-BE49-F238E27FC236}">
                <a16:creationId xmlns:a16="http://schemas.microsoft.com/office/drawing/2014/main" id="{10628900-671B-2E42-5599-E12228064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Notes Placeholder 2">
            <a:extLst>
              <a:ext uri="{FF2B5EF4-FFF2-40B4-BE49-F238E27FC236}">
                <a16:creationId xmlns:a16="http://schemas.microsoft.com/office/drawing/2014/main" id="{2F0E8BA1-3A2F-76C2-255D-8C8A19002B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it-IT"/>
              <a:t>Write “many thanks to </a:t>
            </a:r>
            <a:r>
              <a:rPr lang="mr-IN" altLang="it-IT"/>
              <a:t>…</a:t>
            </a:r>
            <a:r>
              <a:rPr lang="en-US" altLang="it-IT"/>
              <a:t>” on corresponding slides</a:t>
            </a:r>
          </a:p>
        </p:txBody>
      </p:sp>
      <p:sp>
        <p:nvSpPr>
          <p:cNvPr id="8195" name="Slide Number Placeholder 3">
            <a:extLst>
              <a:ext uri="{FF2B5EF4-FFF2-40B4-BE49-F238E27FC236}">
                <a16:creationId xmlns:a16="http://schemas.microsoft.com/office/drawing/2014/main" id="{4DDC6AB4-0574-8DA9-0DFF-FCF67BED97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40776A-535D-3C44-9BCB-2911F5B5BAC3}" type="slidenum">
              <a:rPr lang="en-US" altLang="it-IT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8" y="2696828"/>
            <a:ext cx="10962217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834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24F61-833F-920D-707D-5263D326F328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38250"/>
            <a:ext cx="10977028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6BF8F69-6D61-34AD-3AC8-DFFB36740A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CCAD67-7CEB-6EC7-3981-164FC0277D2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8E5C90-7B0F-7C76-095E-9E464566A6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37121446-D33F-6349-BBDF-73499EC1CEE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7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605372" y="1238250"/>
            <a:ext cx="5336023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6221991" y="1238250"/>
            <a:ext cx="5336023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592C2A4-0080-496D-A5FD-58202F0E6E6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D324B6-9635-7A92-0729-254EC8AF40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053094-48A4-9B25-EF4A-A26A17875B1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E3E32-B095-E94C-8BDD-09E8C30DE21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1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1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1"/>
          </p:nvPr>
        </p:nvSpPr>
        <p:spPr>
          <a:xfrm>
            <a:off x="605372" y="1238251"/>
            <a:ext cx="5336023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2"/>
          </p:nvPr>
        </p:nvSpPr>
        <p:spPr>
          <a:xfrm>
            <a:off x="6246378" y="1238251"/>
            <a:ext cx="5336023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C7D60F1-16C4-3186-A2AE-A6AD1D35CF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30AD9F-AFC6-4B5E-D041-46CF47E213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68E3A4B-C9EC-C264-8597-90832E1263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0E9CA-BF12-954B-9376-7AEF3C66D2E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74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86013FE-CE13-BF33-D5D1-4D662671E55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DBF2ED3-CE66-2A8F-FFC2-F2610F8F6C5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BF5C87-C3C0-B2BD-9C43-3209656B3A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99950-C12D-5F4B-9ABA-4450DB7A32C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1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116FDC7-839B-8311-E6C8-76242CBCB82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EF6B2BC-3DD8-204D-8705-861304CEBD4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5E9AFF-1A59-F3C2-B7B6-979E633F7E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81B00-87C2-2048-9CDF-753267BAD5C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5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09606" y="1237611"/>
            <a:ext cx="4019037" cy="370920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613023" cy="485298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9786F9-474E-CB93-C3E9-339E06EADD5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A8585A-F73A-59AD-9352-517A9CD488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F036C0-A76F-FE23-24AD-4278877F62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81DF8-7CF8-1246-B255-9FC8DA7958A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27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38"/>
            <a:ext cx="10972800" cy="424185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09727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BC5F2B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458989"/>
            <a:ext cx="10972800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CFE1D-3CB8-58A1-9096-B3B0245A080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D936-202F-7464-B620-2ACBF3BAB7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ABED1-577B-81E7-C447-28BCE3234A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8609-FE3E-5243-AB10-5E99170B9C0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6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3B0653-08DB-3B8B-6E98-4F4D32638CB8}"/>
              </a:ext>
            </a:extLst>
          </p:cNvPr>
          <p:cNvCxnSpPr/>
          <p:nvPr/>
        </p:nvCxnSpPr>
        <p:spPr>
          <a:xfrm>
            <a:off x="609600" y="5761038"/>
            <a:ext cx="109728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365549-371B-2E3D-AF9F-D9F2D8EF5534}"/>
              </a:ext>
            </a:extLst>
          </p:cNvPr>
          <p:cNvCxnSpPr/>
          <p:nvPr/>
        </p:nvCxnSpPr>
        <p:spPr>
          <a:xfrm>
            <a:off x="609600" y="471488"/>
            <a:ext cx="109728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3" descr="DUNElogoFINAL5.6.15_type-02.png">
            <a:extLst>
              <a:ext uri="{FF2B5EF4-FFF2-40B4-BE49-F238E27FC236}">
                <a16:creationId xmlns:a16="http://schemas.microsoft.com/office/drawing/2014/main" id="{4EF62D50-B017-591F-2BD2-D817D6E1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212725"/>
            <a:ext cx="47974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DUNElogoFINAL5.6.15_noType-01.png">
            <a:extLst>
              <a:ext uri="{FF2B5EF4-FFF2-40B4-BE49-F238E27FC236}">
                <a16:creationId xmlns:a16="http://schemas.microsoft.com/office/drawing/2014/main" id="{C117788A-1AE0-27D3-CB40-61DA896AB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8" y="5973763"/>
            <a:ext cx="1827212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Geneva" panose="020B0503030404040204" pitchFamily="34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panose="020B0503030404040204" pitchFamily="34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Geneva" panose="020B0503030404040204" pitchFamily="34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Geneva" panose="020B05030304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8DE6B-B8BE-7B64-C93E-3E6EF481C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1575" y="6610350"/>
            <a:ext cx="1331913" cy="158750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E59F6-C383-0CAB-AED1-0E336315F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6610350"/>
            <a:ext cx="5799137" cy="158750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b="0" i="0" baseline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4307F-A6AD-1FD8-F34E-BA17BE151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838" y="6610350"/>
            <a:ext cx="566737" cy="158750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b="1" i="0" baseline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DA3CE446-5C8E-3B43-A1DA-654EF80E01F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88D3EA-1320-3184-5B6C-9F7D94F5AF42}"/>
              </a:ext>
            </a:extLst>
          </p:cNvPr>
          <p:cNvCxnSpPr/>
          <p:nvPr/>
        </p:nvCxnSpPr>
        <p:spPr>
          <a:xfrm>
            <a:off x="609600" y="6477000"/>
            <a:ext cx="109728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Picture 13" descr="DUNElogoFINAL5.6.15_noType-01.png">
            <a:extLst>
              <a:ext uri="{FF2B5EF4-FFF2-40B4-BE49-F238E27FC236}">
                <a16:creationId xmlns:a16="http://schemas.microsoft.com/office/drawing/2014/main" id="{0410D012-BAA0-DE66-5E59-FCF98C7123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25138" y="6538913"/>
            <a:ext cx="9715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Geneva" charset="0"/>
          <a:cs typeface="Geneva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Geneva" charset="0"/>
          <a:cs typeface="Geneva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Geneva" charset="0"/>
          <a:cs typeface="Geneva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Geneva" panose="020B050303040404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panose="020B050303040404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Geneva" panose="020B050303040404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Geneva" panose="020B05030304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5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https://lh4.googleusercontent.com/Pu3FAKutGlTBffZIycdmIVFklKyPVSF4ka_dqWIT6b3I9fJHepdEd86Zng7hXoTcYFSRJl_ibef10Olw7tFD2scm5vnP2auMcXFbOwjATDHDw-EbEmFQ6BEk9ics2xC0P-BRAl5ntKiY7G6DsXuQUvU17w=s2048" TargetMode="External"/><Relationship Id="rId5" Type="http://schemas.openxmlformats.org/officeDocument/2006/relationships/image" Target="../media/image18.png"/><Relationship Id="rId4" Type="http://schemas.openxmlformats.org/officeDocument/2006/relationships/image" Target="https://lh6.googleusercontent.com/psOeZ7W4i8VDFK_c308CDdn269fUUGF1SH8aFEIHkENn9ysjJBE7SxLLNKrPD81tQlTDqRFrHKjremnYxQsT5rjwnx88wUr9JYrVzFIlVGClHlG7bWi7-ynSCcpO4DpQYyFM68taCLhTd9OpmVCWmHtvWA=s2048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Immagine 1">
            <a:extLst>
              <a:ext uri="{FF2B5EF4-FFF2-40B4-BE49-F238E27FC236}">
                <a16:creationId xmlns:a16="http://schemas.microsoft.com/office/drawing/2014/main" id="{6701B830-A380-9BC5-8AE9-DBD486FD0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568" y="5888038"/>
            <a:ext cx="14986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Immagine 5">
            <a:extLst>
              <a:ext uri="{FF2B5EF4-FFF2-40B4-BE49-F238E27FC236}">
                <a16:creationId xmlns:a16="http://schemas.microsoft.com/office/drawing/2014/main" id="{BFF03F8C-5747-5A22-E43B-52B0CDDDB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5" y="5888038"/>
            <a:ext cx="2616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182AE28-7A76-8AE9-2BC2-9E57EF24B881}"/>
              </a:ext>
            </a:extLst>
          </p:cNvPr>
          <p:cNvSpPr txBox="1">
            <a:spLocks/>
          </p:cNvSpPr>
          <p:nvPr/>
        </p:nvSpPr>
        <p:spPr>
          <a:xfrm>
            <a:off x="1387364" y="777116"/>
            <a:ext cx="9280636" cy="943033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it-IT" sz="3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Preliminary </a:t>
            </a:r>
            <a:r>
              <a:rPr lang="it-IT" sz="36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results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on PDE </a:t>
            </a:r>
            <a:r>
              <a:rPr lang="it-IT" sz="36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measurement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of the VD-XA in Napoli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B47281A-0382-7402-9788-C9F99F796E97}"/>
              </a:ext>
            </a:extLst>
          </p:cNvPr>
          <p:cNvSpPr txBox="1">
            <a:spLocks/>
          </p:cNvSpPr>
          <p:nvPr/>
        </p:nvSpPr>
        <p:spPr>
          <a:xfrm>
            <a:off x="680851" y="1847709"/>
            <a:ext cx="10481954" cy="7747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F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. Di Capua, N. Canci, G. Matteucci, G. Grauso, Y. Suvorov,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. Calabrese, G. Fiorillo </a:t>
            </a:r>
          </a:p>
          <a:p>
            <a:pPr marL="0" indent="0" algn="ctr" eaLnBrk="1" hangingPunct="1">
              <a:buNone/>
            </a:pP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Università di Napoli and INFN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8E10CFE2-BB46-C908-8483-09CA449EA9F3}"/>
              </a:ext>
            </a:extLst>
          </p:cNvPr>
          <p:cNvSpPr txBox="1">
            <a:spLocks/>
          </p:cNvSpPr>
          <p:nvPr/>
        </p:nvSpPr>
        <p:spPr>
          <a:xfrm>
            <a:off x="489778" y="2813752"/>
            <a:ext cx="4414731" cy="7747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A. A. Machado, E. Segreto</a:t>
            </a:r>
          </a:p>
          <a:p>
            <a:pPr marL="0" indent="0" algn="ctr" eaLnBrk="1" hangingPunct="1">
              <a:buNone/>
            </a:pP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Campinas University</a:t>
            </a:r>
          </a:p>
          <a:p>
            <a:pPr marL="0" indent="0" algn="ctr" eaLnBrk="1" hangingPunct="1">
              <a:buNone/>
            </a:pP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3925058F-932B-76B4-CAE3-FFD91BD02B9D}"/>
              </a:ext>
            </a:extLst>
          </p:cNvPr>
          <p:cNvSpPr txBox="1">
            <a:spLocks/>
          </p:cNvSpPr>
          <p:nvPr/>
        </p:nvSpPr>
        <p:spPr>
          <a:xfrm>
            <a:off x="1262743" y="3779795"/>
            <a:ext cx="9144000" cy="7747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F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. Terranova, C.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Cattadori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, C. Gotti, L. Meazza, A. Minotti</a:t>
            </a:r>
          </a:p>
          <a:p>
            <a:pPr marL="0" indent="0" algn="ctr" eaLnBrk="1" hangingPunct="1">
              <a:buNone/>
            </a:pP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Milano Bicocca &amp; INFN MI</a:t>
            </a:r>
          </a:p>
          <a:p>
            <a:pPr marL="0" indent="0" algn="ctr" eaLnBrk="1" hangingPunct="1">
              <a:buNone/>
            </a:pP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1737A969-B54B-F1D7-7001-6E2BAC4AD28F}"/>
              </a:ext>
            </a:extLst>
          </p:cNvPr>
          <p:cNvSpPr txBox="1">
            <a:spLocks/>
          </p:cNvSpPr>
          <p:nvPr/>
        </p:nvSpPr>
        <p:spPr>
          <a:xfrm>
            <a:off x="4734296" y="2749969"/>
            <a:ext cx="6230587" cy="7747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G.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Valdiviesso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ctr" eaLnBrk="1" hangingPunct="1">
              <a:buNone/>
            </a:pP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Universidade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Federal de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Alfenas</a:t>
            </a:r>
            <a:endParaRPr lang="it-IT" sz="24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ctr" eaLnBrk="1" hangingPunct="1">
              <a:buNone/>
            </a:pP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9627A2AE-6984-81A2-53E9-BAA119818B6A}"/>
              </a:ext>
            </a:extLst>
          </p:cNvPr>
          <p:cNvSpPr txBox="1">
            <a:spLocks/>
          </p:cNvSpPr>
          <p:nvPr/>
        </p:nvSpPr>
        <p:spPr>
          <a:xfrm>
            <a:off x="1262743" y="4809621"/>
            <a:ext cx="9144000" cy="7747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D. Warner, K. Francis,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Z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Rautio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ctr" eaLnBrk="1" hangingPunct="1">
              <a:buNone/>
            </a:pP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Northern Illinois University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F3B3F-D398-A31D-5056-BD32DD81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-92074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purity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estimated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with PMT </a:t>
            </a:r>
          </a:p>
        </p:txBody>
      </p:sp>
      <p:pic>
        <p:nvPicPr>
          <p:cNvPr id="7" name="Immagine 6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F0CD07D3-1A10-B634-CA14-1F546CDE5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188"/>
            <a:ext cx="6578930" cy="351962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D909162-6B9F-0296-2C04-9F13AF072FA5}"/>
              </a:ext>
            </a:extLst>
          </p:cNvPr>
          <p:cNvSpPr txBox="1"/>
          <p:nvPr/>
        </p:nvSpPr>
        <p:spPr>
          <a:xfrm>
            <a:off x="6780809" y="2373503"/>
            <a:ext cx="5328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Two fitting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procedures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_</a:t>
            </a:r>
          </a:p>
          <a:p>
            <a:pPr marL="742950" lvl="1" indent="-285750">
              <a:buFontTx/>
              <a:buChar char="-"/>
            </a:pP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3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exp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. +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gaussian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742950" lvl="1" indent="-285750">
              <a:buFontTx/>
              <a:buChar char="-"/>
            </a:pP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Single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exp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tail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only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accent1"/>
                </a:solidFill>
                <a:latin typeface="Garamond" panose="02020404030301010803" pitchFamily="18" charset="0"/>
              </a:rPr>
              <a:t>Result</a:t>
            </a:r>
            <a:r>
              <a:rPr lang="it-IT" b="1" dirty="0">
                <a:solidFill>
                  <a:schemeClr val="accent1"/>
                </a:solidFill>
                <a:latin typeface="Garamond" panose="02020404030301010803" pitchFamily="18" charset="0"/>
              </a:rPr>
              <a:t> of long tau component </a:t>
            </a:r>
            <a:r>
              <a:rPr lang="it-IT" b="1" dirty="0" err="1">
                <a:solidFill>
                  <a:schemeClr val="accent1"/>
                </a:solidFill>
                <a:latin typeface="Garamond" panose="02020404030301010803" pitchFamily="18" charset="0"/>
              </a:rPr>
              <a:t>between</a:t>
            </a:r>
            <a:r>
              <a:rPr lang="it-IT" b="1" dirty="0">
                <a:solidFill>
                  <a:schemeClr val="accent1"/>
                </a:solidFill>
                <a:latin typeface="Garamond" panose="02020404030301010803" pitchFamily="18" charset="0"/>
              </a:rPr>
              <a:t> 1.4-1.5 </a:t>
            </a:r>
            <a:r>
              <a:rPr lang="it-IT" b="1" dirty="0" err="1">
                <a:solidFill>
                  <a:schemeClr val="accent1"/>
                </a:solidFill>
                <a:latin typeface="Garamond" panose="02020404030301010803" pitchFamily="18" charset="0"/>
              </a:rPr>
              <a:t>us</a:t>
            </a:r>
            <a:endParaRPr lang="it-IT" b="1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Fit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executed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on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muon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sample</a:t>
            </a:r>
          </a:p>
        </p:txBody>
      </p:sp>
    </p:spTree>
    <p:extLst>
      <p:ext uri="{BB962C8B-B14F-4D97-AF65-F5344CB8AC3E}">
        <p14:creationId xmlns:p14="http://schemas.microsoft.com/office/powerpoint/2010/main" val="194742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460AC8B-F525-102B-F707-898902BB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-92074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Monitoring of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stability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of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purity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Immagine 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EA497DC7-BF41-7D59-21E8-619660705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1" y="1300342"/>
            <a:ext cx="5680941" cy="42573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C3552E-ACCD-3A79-8134-E2FF95B64D8E}"/>
              </a:ext>
            </a:extLst>
          </p:cNvPr>
          <p:cNvSpPr txBox="1"/>
          <p:nvPr/>
        </p:nvSpPr>
        <p:spPr>
          <a:xfrm>
            <a:off x="6994566" y="2124122"/>
            <a:ext cx="4270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Purity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found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stable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in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all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measurement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period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No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purity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correction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to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measurement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are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required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7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E1F6DBB-DEBD-0F01-C78B-FB61BBCB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47" y="-303742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SPE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response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at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OV=4.5V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84CD855D-5D59-9B40-D24C-7A123EDA5B99}"/>
              </a:ext>
            </a:extLst>
          </p:cNvPr>
          <p:cNvSpPr txBox="1">
            <a:spLocks/>
          </p:cNvSpPr>
          <p:nvPr/>
        </p:nvSpPr>
        <p:spPr>
          <a:xfrm>
            <a:off x="9177697" y="1836969"/>
            <a:ext cx="3061803" cy="35544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 dirty="0" err="1">
                <a:solidFill>
                  <a:srgbClr val="000000"/>
                </a:solidFill>
              </a:rPr>
              <a:t>Channels</a:t>
            </a:r>
            <a:r>
              <a:rPr lang="it-IT" sz="1800" b="1" dirty="0">
                <a:solidFill>
                  <a:srgbClr val="000000"/>
                </a:solidFill>
              </a:rPr>
              <a:t>: 1,2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000000"/>
                </a:solidFill>
              </a:rPr>
              <a:t>Filter </a:t>
            </a:r>
            <a:r>
              <a:rPr lang="it-IT" sz="1800" dirty="0" err="1">
                <a:solidFill>
                  <a:srgbClr val="000000"/>
                </a:solidFill>
              </a:rPr>
              <a:t>moving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average</a:t>
            </a:r>
            <a:endParaRPr lang="it-IT" sz="1800" dirty="0">
              <a:solidFill>
                <a:srgbClr val="000000"/>
              </a:solidFill>
            </a:endParaRPr>
          </a:p>
          <a:p>
            <a:r>
              <a:rPr lang="it-IT" sz="1800" dirty="0">
                <a:solidFill>
                  <a:srgbClr val="000000"/>
                </a:solidFill>
              </a:rPr>
              <a:t>Channel 1 </a:t>
            </a:r>
            <a:r>
              <a:rPr lang="it-IT" sz="1800" dirty="0" err="1">
                <a:solidFill>
                  <a:srgbClr val="000000"/>
                </a:solidFill>
              </a:rPr>
              <a:t>very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noisy</a:t>
            </a:r>
            <a:br>
              <a:rPr lang="it-IT" sz="1800" dirty="0">
                <a:solidFill>
                  <a:srgbClr val="000000"/>
                </a:solidFill>
              </a:rPr>
            </a:br>
            <a:r>
              <a:rPr lang="it-IT" sz="1800" dirty="0">
                <a:solidFill>
                  <a:srgbClr val="000000"/>
                </a:solidFill>
              </a:rPr>
              <a:t>→ </a:t>
            </a:r>
            <a:r>
              <a:rPr lang="it-IT" sz="1800" b="1" dirty="0" err="1">
                <a:solidFill>
                  <a:srgbClr val="000000"/>
                </a:solidFill>
              </a:rPr>
              <a:t>impossible</a:t>
            </a:r>
            <a:r>
              <a:rPr lang="it-IT" sz="1800" b="1" dirty="0">
                <a:solidFill>
                  <a:srgbClr val="000000"/>
                </a:solidFill>
              </a:rPr>
              <a:t> to </a:t>
            </a:r>
            <a:r>
              <a:rPr lang="it-IT" sz="1800" b="1" dirty="0" err="1">
                <a:solidFill>
                  <a:srgbClr val="000000"/>
                </a:solidFill>
              </a:rPr>
              <a:t>retrieve</a:t>
            </a:r>
            <a:r>
              <a:rPr lang="it-IT" sz="1800" b="1" dirty="0">
                <a:solidFill>
                  <a:srgbClr val="000000"/>
                </a:solidFill>
              </a:rPr>
              <a:t> SPE</a:t>
            </a:r>
          </a:p>
          <a:p>
            <a:r>
              <a:rPr lang="it-IT" sz="1800" dirty="0">
                <a:solidFill>
                  <a:srgbClr val="000000"/>
                </a:solidFill>
              </a:rPr>
              <a:t>Channel 2 </a:t>
            </a:r>
            <a:r>
              <a:rPr lang="it-IT" sz="1800" dirty="0" err="1">
                <a:solidFill>
                  <a:srgbClr val="000000"/>
                </a:solidFill>
              </a:rPr>
              <a:t>is</a:t>
            </a:r>
            <a:r>
              <a:rPr lang="it-IT" sz="1800" dirty="0">
                <a:solidFill>
                  <a:srgbClr val="000000"/>
                </a:solidFill>
              </a:rPr>
              <a:t> ok</a:t>
            </a:r>
          </a:p>
          <a:p>
            <a:r>
              <a:rPr lang="it-IT" sz="1800" dirty="0" err="1">
                <a:solidFill>
                  <a:srgbClr val="000000"/>
                </a:solidFill>
              </a:rPr>
              <a:t>Charge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spectrum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integration</a:t>
            </a:r>
            <a:r>
              <a:rPr lang="it-IT" sz="1800" dirty="0">
                <a:solidFill>
                  <a:srgbClr val="000000"/>
                </a:solidFill>
              </a:rPr>
              <a:t> 1.2 </a:t>
            </a:r>
            <a:r>
              <a:rPr lang="it-IT" sz="1800" dirty="0" err="1">
                <a:solidFill>
                  <a:srgbClr val="000000"/>
                </a:solidFill>
              </a:rPr>
              <a:t>us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</a:p>
          <a:p>
            <a:r>
              <a:rPr lang="it-IT" sz="1800" dirty="0">
                <a:solidFill>
                  <a:srgbClr val="000000"/>
                </a:solidFill>
              </a:rPr>
              <a:t>Vinogradov </a:t>
            </a:r>
            <a:r>
              <a:rPr lang="it-IT" sz="1800" dirty="0" err="1">
                <a:solidFill>
                  <a:srgbClr val="000000"/>
                </a:solidFill>
              </a:rPr>
              <a:t>fit</a:t>
            </a:r>
            <a:r>
              <a:rPr lang="it-IT" sz="1800" dirty="0">
                <a:solidFill>
                  <a:srgbClr val="000000"/>
                </a:solidFill>
              </a:rPr>
              <a:t> to </a:t>
            </a:r>
            <a:r>
              <a:rPr lang="it-IT" sz="1800" dirty="0" err="1">
                <a:solidFill>
                  <a:srgbClr val="000000"/>
                </a:solidFill>
              </a:rPr>
              <a:t>photon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statistics</a:t>
            </a:r>
            <a:endParaRPr lang="it-IT" sz="1800" dirty="0">
              <a:solidFill>
                <a:srgbClr val="000000"/>
              </a:solidFill>
            </a:endParaRPr>
          </a:p>
          <a:p>
            <a:r>
              <a:rPr lang="it-IT" sz="1800" dirty="0" err="1">
                <a:solidFill>
                  <a:srgbClr val="000000"/>
                </a:solidFill>
              </a:rPr>
              <a:t>duplication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factor</a:t>
            </a:r>
            <a:r>
              <a:rPr lang="it-IT" sz="1800" dirty="0">
                <a:solidFill>
                  <a:srgbClr val="000000"/>
                </a:solidFill>
              </a:rPr>
              <a:t> 0.28</a:t>
            </a:r>
          </a:p>
          <a:p>
            <a:r>
              <a:rPr lang="it-IT" sz="1800" i="1" dirty="0" err="1">
                <a:solidFill>
                  <a:srgbClr val="000000"/>
                </a:solidFill>
              </a:rPr>
              <a:t>f</a:t>
            </a:r>
            <a:r>
              <a:rPr lang="it-IT" sz="1800" i="1" baseline="-25000" dirty="0" err="1">
                <a:solidFill>
                  <a:srgbClr val="000000"/>
                </a:solidFill>
              </a:rPr>
              <a:t>CTAP</a:t>
            </a:r>
            <a:r>
              <a:rPr lang="it-IT" sz="1800" dirty="0">
                <a:solidFill>
                  <a:srgbClr val="000000"/>
                </a:solidFill>
              </a:rPr>
              <a:t>=1.28</a:t>
            </a:r>
          </a:p>
          <a:p>
            <a:endParaRPr lang="it-IT" sz="1800" dirty="0">
              <a:solidFill>
                <a:srgbClr val="000000"/>
              </a:solidFill>
            </a:endParaRPr>
          </a:p>
          <a:p>
            <a:endParaRPr lang="it-IT" sz="1800" dirty="0">
              <a:solidFill>
                <a:srgbClr val="00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742AB45-29F1-4775-6D09-31D185685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"/>
          <a:stretch/>
        </p:blipFill>
        <p:spPr>
          <a:xfrm>
            <a:off x="0" y="1185035"/>
            <a:ext cx="9225199" cy="51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Carattere, calligrafia, diagramma&#10;&#10;Descrizione generata automaticamente">
            <a:extLst>
              <a:ext uri="{FF2B5EF4-FFF2-40B4-BE49-F238E27FC236}">
                <a16:creationId xmlns:a16="http://schemas.microsoft.com/office/drawing/2014/main" id="{54A16F47-740A-CB63-5B26-442B106B1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90" y="1020606"/>
            <a:ext cx="4025635" cy="186401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E78117F7-6A7E-A955-CC6F-84377183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47" y="-303742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Secondary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pulses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estimated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with Vinogradov model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5A33E2-CE6D-2DA6-EB3D-EF63F1814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0" t="51735"/>
          <a:stretch/>
        </p:blipFill>
        <p:spPr>
          <a:xfrm>
            <a:off x="0" y="1459536"/>
            <a:ext cx="4006516" cy="334729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6174E9-A4EF-D8D1-E4FC-A6A03F2B1329}"/>
              </a:ext>
            </a:extLst>
          </p:cNvPr>
          <p:cNvSpPr txBox="1"/>
          <p:nvPr/>
        </p:nvSpPr>
        <p:spPr>
          <a:xfrm>
            <a:off x="377196" y="5855035"/>
            <a:ext cx="8863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From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independent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FBK single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SiPM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characterization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data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have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</a:p>
          <a:p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p=16% (PDE=45%)</a:t>
            </a:r>
          </a:p>
        </p:txBody>
      </p:sp>
      <p:sp>
        <p:nvSpPr>
          <p:cNvPr id="7" name="Google Shape;256;p29">
            <a:extLst>
              <a:ext uri="{FF2B5EF4-FFF2-40B4-BE49-F238E27FC236}">
                <a16:creationId xmlns:a16="http://schemas.microsoft.com/office/drawing/2014/main" id="{42FF49F4-B06A-9908-E580-81ECD40EB923}"/>
              </a:ext>
            </a:extLst>
          </p:cNvPr>
          <p:cNvSpPr txBox="1">
            <a:spLocks/>
          </p:cNvSpPr>
          <p:nvPr/>
        </p:nvSpPr>
        <p:spPr>
          <a:xfrm>
            <a:off x="4006516" y="2773120"/>
            <a:ext cx="7648794" cy="2098336"/>
          </a:xfrm>
          <a:prstGeom prst="rect">
            <a:avLst/>
          </a:prstGeom>
        </p:spPr>
        <p:txBody>
          <a:bodyPr spcFirstLastPara="1" wrap="square" lIns="0" tIns="34275" rIns="0" bIns="34275" anchor="t" anchorCtr="0"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17500" eaLnBrk="1" hangingPunct="1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</a:pP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Composite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Poissonian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to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describes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the joint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effect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of cross-talk and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afterpulses</a:t>
            </a:r>
            <a:endParaRPr lang="it-IT" sz="1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457200" indent="-317500" eaLnBrk="1" hangingPunct="1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</a:pP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Two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parameters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l-GR" sz="1800" dirty="0">
                <a:solidFill>
                  <a:srgbClr val="000000"/>
                </a:solidFill>
                <a:latin typeface="Garamond" panose="02020404030301010803" pitchFamily="18" charset="0"/>
              </a:rPr>
              <a:t>μ 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e </a:t>
            </a:r>
            <a:r>
              <a:rPr lang="it-IT" sz="1800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p</a:t>
            </a:r>
            <a:endParaRPr lang="it-IT" sz="1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914400" lvl="1" indent="-31750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◦"/>
            </a:pPr>
            <a:r>
              <a:rPr lang="it-IT" sz="1800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p</a:t>
            </a:r>
            <a:r>
              <a:rPr lang="it-IT" sz="1800" i="1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probability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to generate a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secondary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correlated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avalanche</a:t>
            </a:r>
            <a:endParaRPr lang="it-IT" sz="1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914400" lvl="1" indent="-31750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◦"/>
            </a:pPr>
            <a:r>
              <a:rPr lang="el-GR" sz="1800" dirty="0">
                <a:solidFill>
                  <a:srgbClr val="000000"/>
                </a:solidFill>
                <a:latin typeface="Garamond" panose="02020404030301010803" pitchFamily="18" charset="0"/>
              </a:rPr>
              <a:t>μ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el-GR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poissonian</a:t>
            </a:r>
            <a:r>
              <a:rPr lang="el-GR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mean</a:t>
            </a:r>
            <a:endParaRPr lang="it-IT" sz="1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914400" lvl="1" indent="-31750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◦"/>
            </a:pP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K</a:t>
            </a:r>
            <a:r>
              <a:rPr lang="it-IT" sz="1800" baseline="-25000" dirty="0" err="1">
                <a:solidFill>
                  <a:srgbClr val="000000"/>
                </a:solidFill>
                <a:latin typeface="Garamond" panose="02020404030301010803" pitchFamily="18" charset="0"/>
              </a:rPr>
              <a:t>dup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=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p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/ (1-p)  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duplication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factor</a:t>
            </a:r>
            <a:endParaRPr lang="it-IT" sz="1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Immagine 10" descr="Immagine che contiene testo, Carattere, calligrafia, linea&#10;&#10;Descrizione generata automaticamente">
            <a:extLst>
              <a:ext uri="{FF2B5EF4-FFF2-40B4-BE49-F238E27FC236}">
                <a16:creationId xmlns:a16="http://schemas.microsoft.com/office/drawing/2014/main" id="{32CA25A4-5937-974A-DCD4-6F7FFFFF2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10" y="4838164"/>
            <a:ext cx="4226342" cy="812758"/>
          </a:xfrm>
          <a:prstGeom prst="rect">
            <a:avLst/>
          </a:prstGeom>
        </p:spPr>
      </p:pic>
      <p:sp>
        <p:nvSpPr>
          <p:cNvPr id="12" name="Google Shape;256;p29">
            <a:extLst>
              <a:ext uri="{FF2B5EF4-FFF2-40B4-BE49-F238E27FC236}">
                <a16:creationId xmlns:a16="http://schemas.microsoft.com/office/drawing/2014/main" id="{FBDC12A6-DC82-447B-0487-542AC8393A48}"/>
              </a:ext>
            </a:extLst>
          </p:cNvPr>
          <p:cNvSpPr txBox="1">
            <a:spLocks/>
          </p:cNvSpPr>
          <p:nvPr/>
        </p:nvSpPr>
        <p:spPr>
          <a:xfrm>
            <a:off x="7441607" y="4698907"/>
            <a:ext cx="2755339" cy="753323"/>
          </a:xfrm>
          <a:prstGeom prst="rect">
            <a:avLst/>
          </a:prstGeom>
        </p:spPr>
        <p:txBody>
          <a:bodyPr spcFirstLastPara="1" wrap="square" lIns="0" tIns="34275" rIns="0" bIns="34275" anchor="t" anchorCtr="0"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31750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◦"/>
            </a:pP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K</a:t>
            </a:r>
            <a:r>
              <a:rPr lang="it-IT" sz="2400" b="1" baseline="-25000" dirty="0" err="1">
                <a:solidFill>
                  <a:srgbClr val="000000"/>
                </a:solidFill>
                <a:latin typeface="Garamond" panose="02020404030301010803" pitchFamily="18" charset="0"/>
              </a:rPr>
              <a:t>dup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= 0.28</a:t>
            </a:r>
          </a:p>
          <a:p>
            <a:pPr marL="914400" lvl="1" indent="-31750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◦"/>
            </a:pP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=22%</a:t>
            </a:r>
          </a:p>
        </p:txBody>
      </p:sp>
    </p:spTree>
    <p:extLst>
      <p:ext uri="{BB962C8B-B14F-4D97-AF65-F5344CB8AC3E}">
        <p14:creationId xmlns:p14="http://schemas.microsoft.com/office/powerpoint/2010/main" val="478822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olo 1">
            <a:extLst>
              <a:ext uri="{FF2B5EF4-FFF2-40B4-BE49-F238E27FC236}">
                <a16:creationId xmlns:a16="http://schemas.microsoft.com/office/drawing/2014/main" id="{79732A61-25EE-38BB-EFCA-660795107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377" y="-217282"/>
            <a:ext cx="6203867" cy="1325563"/>
          </a:xfrm>
        </p:spPr>
        <p:txBody>
          <a:bodyPr/>
          <a:lstStyle/>
          <a:p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Alpha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signal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waveforms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68" name="WFalpha.mov">
            <a:hlinkClick r:id="" action="ppaction://media"/>
            <a:extLst>
              <a:ext uri="{FF2B5EF4-FFF2-40B4-BE49-F238E27FC236}">
                <a16:creationId xmlns:a16="http://schemas.microsoft.com/office/drawing/2014/main" id="{C8887502-F014-226A-0C12-1ED4F8E90A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641" y="1187533"/>
            <a:ext cx="7457702" cy="4470275"/>
          </a:xfrm>
          <a:prstGeom prst="rect">
            <a:avLst/>
          </a:prstGeom>
        </p:spPr>
      </p:pic>
      <p:sp>
        <p:nvSpPr>
          <p:cNvPr id="69" name="Segnaposto contenuto 2">
            <a:extLst>
              <a:ext uri="{FF2B5EF4-FFF2-40B4-BE49-F238E27FC236}">
                <a16:creationId xmlns:a16="http://schemas.microsoft.com/office/drawing/2014/main" id="{F6B2BF40-31A9-EDD0-44EF-ED4660F08058}"/>
              </a:ext>
            </a:extLst>
          </p:cNvPr>
          <p:cNvSpPr txBox="1">
            <a:spLocks/>
          </p:cNvSpPr>
          <p:nvPr/>
        </p:nvSpPr>
        <p:spPr>
          <a:xfrm>
            <a:off x="8773935" y="2552065"/>
            <a:ext cx="3061803" cy="115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 dirty="0">
                <a:solidFill>
                  <a:srgbClr val="000000"/>
                </a:solidFill>
              </a:rPr>
              <a:t>Channel 1 </a:t>
            </a:r>
            <a:r>
              <a:rPr lang="it-IT" sz="1800" b="1" dirty="0" err="1">
                <a:solidFill>
                  <a:srgbClr val="000000"/>
                </a:solidFill>
              </a:rPr>
              <a:t>noisy</a:t>
            </a:r>
            <a:endParaRPr lang="it-IT" sz="18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t-IT" sz="1800" dirty="0">
                <a:solidFill>
                  <a:srgbClr val="000000"/>
                </a:solidFill>
              </a:rPr>
              <a:t>Trigger on Channel 2</a:t>
            </a:r>
          </a:p>
          <a:p>
            <a:endParaRPr lang="it-IT" sz="1800" dirty="0">
              <a:solidFill>
                <a:srgbClr val="000000"/>
              </a:solidFill>
            </a:endParaRPr>
          </a:p>
          <a:p>
            <a:endParaRPr lang="it-IT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1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Falpha.mov">
            <a:hlinkClick r:id="" action="ppaction://media"/>
            <a:extLst>
              <a:ext uri="{FF2B5EF4-FFF2-40B4-BE49-F238E27FC236}">
                <a16:creationId xmlns:a16="http://schemas.microsoft.com/office/drawing/2014/main" id="{764AD84D-17DB-609A-3D41-4A9B34590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7507"/>
          <a:stretch/>
        </p:blipFill>
        <p:spPr>
          <a:xfrm>
            <a:off x="621477" y="1191492"/>
            <a:ext cx="9439122" cy="2970026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76D9A89C-5E16-EEC3-E517-EA70F8CDC219}"/>
              </a:ext>
            </a:extLst>
          </p:cNvPr>
          <p:cNvCxnSpPr>
            <a:cxnSpLocks/>
          </p:cNvCxnSpPr>
          <p:nvPr/>
        </p:nvCxnSpPr>
        <p:spPr>
          <a:xfrm>
            <a:off x="2757055" y="4161518"/>
            <a:ext cx="2105891" cy="0"/>
          </a:xfrm>
          <a:prstGeom prst="line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8FA76F4B-46EC-8FBD-61E5-4F5809CC69BC}"/>
              </a:ext>
            </a:extLst>
          </p:cNvPr>
          <p:cNvSpPr txBox="1">
            <a:spLocks/>
          </p:cNvSpPr>
          <p:nvPr/>
        </p:nvSpPr>
        <p:spPr>
          <a:xfrm>
            <a:off x="2925314" y="4283881"/>
            <a:ext cx="1852501" cy="773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>
                <a:solidFill>
                  <a:srgbClr val="000000"/>
                </a:solidFill>
              </a:rPr>
              <a:t>4.8 </a:t>
            </a:r>
            <a:r>
              <a:rPr lang="it-IT" sz="1800" dirty="0" err="1">
                <a:solidFill>
                  <a:srgbClr val="000000"/>
                </a:solidFill>
              </a:rPr>
              <a:t>us</a:t>
            </a:r>
            <a:r>
              <a:rPr lang="it-IT" sz="1800" dirty="0">
                <a:solidFill>
                  <a:srgbClr val="000000"/>
                </a:solidFill>
              </a:rPr>
              <a:t> baseline </a:t>
            </a:r>
          </a:p>
          <a:p>
            <a:endParaRPr lang="it-IT" sz="1800" dirty="0">
              <a:solidFill>
                <a:srgbClr val="000000"/>
              </a:solidFill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349654AD-D15F-351B-ECCD-6AEBC83CFC29}"/>
              </a:ext>
            </a:extLst>
          </p:cNvPr>
          <p:cNvCxnSpPr>
            <a:cxnSpLocks/>
          </p:cNvCxnSpPr>
          <p:nvPr/>
        </p:nvCxnSpPr>
        <p:spPr>
          <a:xfrm>
            <a:off x="4959921" y="4194381"/>
            <a:ext cx="3034152" cy="0"/>
          </a:xfrm>
          <a:prstGeom prst="line">
            <a:avLst/>
          </a:prstGeom>
          <a:ln w="31750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7CB6F25-5BB5-458F-72BD-F040B7B7D810}"/>
              </a:ext>
            </a:extLst>
          </p:cNvPr>
          <p:cNvSpPr txBox="1">
            <a:spLocks/>
          </p:cNvSpPr>
          <p:nvPr/>
        </p:nvSpPr>
        <p:spPr>
          <a:xfrm>
            <a:off x="5043048" y="4450134"/>
            <a:ext cx="2923315" cy="773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>
                <a:solidFill>
                  <a:srgbClr val="000000"/>
                </a:solidFill>
              </a:rPr>
              <a:t>6.4 </a:t>
            </a:r>
            <a:r>
              <a:rPr lang="it-IT" sz="1800" dirty="0" err="1">
                <a:solidFill>
                  <a:srgbClr val="000000"/>
                </a:solidFill>
              </a:rPr>
              <a:t>us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integration</a:t>
            </a:r>
            <a:r>
              <a:rPr lang="it-IT" sz="1800" dirty="0">
                <a:solidFill>
                  <a:srgbClr val="000000"/>
                </a:solidFill>
              </a:rPr>
              <a:t> windows </a:t>
            </a:r>
          </a:p>
        </p:txBody>
      </p:sp>
    </p:spTree>
    <p:extLst>
      <p:ext uri="{BB962C8B-B14F-4D97-AF65-F5344CB8AC3E}">
        <p14:creationId xmlns:p14="http://schemas.microsoft.com/office/powerpoint/2010/main" val="302080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7097B51-D828-413F-C654-31F679496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753" y="-153571"/>
            <a:ext cx="4081822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Alpha source events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0FFA74A-88FF-25D3-7361-4B8FE5068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6"/>
          <a:stretch/>
        </p:blipFill>
        <p:spPr>
          <a:xfrm>
            <a:off x="725385" y="1522026"/>
            <a:ext cx="4429637" cy="255516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0EB2AC2-2400-3590-CC51-F443AECDC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863" y="1481751"/>
            <a:ext cx="4013099" cy="234913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6DDC463-F7AF-0F05-3441-7460B3B1F717}"/>
              </a:ext>
            </a:extLst>
          </p:cNvPr>
          <p:cNvSpPr txBox="1"/>
          <p:nvPr/>
        </p:nvSpPr>
        <p:spPr>
          <a:xfrm>
            <a:off x="10463553" y="2086902"/>
            <a:ext cx="195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alpha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selection</a:t>
            </a:r>
            <a:endParaRPr lang="it-IT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3E50369-824D-43A7-C278-CA645CAB2379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018194" y="2086902"/>
            <a:ext cx="1445359" cy="18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909B58D-7BA5-D86B-9668-29B9FC4B258C}"/>
              </a:ext>
            </a:extLst>
          </p:cNvPr>
          <p:cNvSpPr txBox="1"/>
          <p:nvPr/>
        </p:nvSpPr>
        <p:spPr>
          <a:xfrm>
            <a:off x="5155022" y="3020100"/>
            <a:ext cx="106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muons</a:t>
            </a:r>
            <a:endParaRPr lang="it-IT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CC948E4D-EB25-8D7A-C246-9ED91482A270}"/>
              </a:ext>
            </a:extLst>
          </p:cNvPr>
          <p:cNvCxnSpPr>
            <a:cxnSpLocks/>
          </p:cNvCxnSpPr>
          <p:nvPr/>
        </p:nvCxnSpPr>
        <p:spPr>
          <a:xfrm flipV="1">
            <a:off x="6084988" y="3031975"/>
            <a:ext cx="1080654" cy="18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DB05F78E-EE07-DC01-87AA-0A0D3E047F48}"/>
              </a:ext>
            </a:extLst>
          </p:cNvPr>
          <p:cNvSpPr txBox="1">
            <a:spLocks/>
          </p:cNvSpPr>
          <p:nvPr/>
        </p:nvSpPr>
        <p:spPr>
          <a:xfrm>
            <a:off x="2680708" y="4396272"/>
            <a:ext cx="7270256" cy="1458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Non-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gaussian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shape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of the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amplitude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spectrum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Most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likely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this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the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effect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of self-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shielding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of the source holder</a:t>
            </a:r>
          </a:p>
        </p:txBody>
      </p:sp>
    </p:spTree>
    <p:extLst>
      <p:ext uri="{BB962C8B-B14F-4D97-AF65-F5344CB8AC3E}">
        <p14:creationId xmlns:p14="http://schemas.microsoft.com/office/powerpoint/2010/main" val="2284887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7C42D33A-0C0C-5ACF-2258-9D56F5E2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395" y="364486"/>
            <a:ext cx="5520895" cy="74367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Source holder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geometry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Immagine 9" descr="Immagine che contiene schizzo, cerchio, diagramma, disegno&#10;&#10;Descrizione generata automaticamente">
            <a:extLst>
              <a:ext uri="{FF2B5EF4-FFF2-40B4-BE49-F238E27FC236}">
                <a16:creationId xmlns:a16="http://schemas.microsoft.com/office/drawing/2014/main" id="{92940575-EBA0-CCB9-D54F-3E028D8AE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7491" r="12832" b="6818"/>
          <a:stretch/>
        </p:blipFill>
        <p:spPr>
          <a:xfrm>
            <a:off x="9215250" y="525989"/>
            <a:ext cx="1828053" cy="2505694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4F19407E-8D58-0730-36ED-61E24F37EF58}"/>
              </a:ext>
            </a:extLst>
          </p:cNvPr>
          <p:cNvSpPr txBox="1">
            <a:spLocks/>
          </p:cNvSpPr>
          <p:nvPr/>
        </p:nvSpPr>
        <p:spPr>
          <a:xfrm>
            <a:off x="305643" y="1239072"/>
            <a:ext cx="7270256" cy="2977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Source holder window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23 mm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diameter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Thickness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of the holder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edges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6 mm: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this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induce a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shielding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of alpha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particles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Due to the holder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shielding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the alpha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spectrum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becomes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flat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Charge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spectrum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fitted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with the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convolution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of a box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function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and a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gaussian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Alpha yield: 50% of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right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tail</a:t>
            </a:r>
            <a:endParaRPr lang="it-IT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Alpha Spectrum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has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been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corrected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for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secondary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pulses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(AP/CT)</a:t>
            </a:r>
          </a:p>
          <a:p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74891713-9A69-D566-65AC-C91A2375C6C9}"/>
              </a:ext>
            </a:extLst>
          </p:cNvPr>
          <p:cNvCxnSpPr>
            <a:cxnSpLocks/>
          </p:cNvCxnSpPr>
          <p:nvPr/>
        </p:nvCxnSpPr>
        <p:spPr>
          <a:xfrm flipV="1">
            <a:off x="10854046" y="3031683"/>
            <a:ext cx="232836" cy="9947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BC06DA9-306C-79CC-3F51-B84B26699124}"/>
              </a:ext>
            </a:extLst>
          </p:cNvPr>
          <p:cNvSpPr txBox="1"/>
          <p:nvPr/>
        </p:nvSpPr>
        <p:spPr>
          <a:xfrm rot="20045154">
            <a:off x="10792335" y="3012404"/>
            <a:ext cx="901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</a:rPr>
              <a:t>6 mm</a:t>
            </a:r>
          </a:p>
        </p:txBody>
      </p:sp>
      <p:pic>
        <p:nvPicPr>
          <p:cNvPr id="1026" name="Picture 2" descr="2: Shape of the one-dimensional function corresponding to the convolution of a box function (σ = 0) with Gaussian filters, varying according to parameter σ.">
            <a:extLst>
              <a:ext uri="{FF2B5EF4-FFF2-40B4-BE49-F238E27FC236}">
                <a16:creationId xmlns:a16="http://schemas.microsoft.com/office/drawing/2014/main" id="{A6E4E3B5-6828-72E5-B079-98DB9E11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395" y="4641249"/>
            <a:ext cx="1534373" cy="9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ussian filter - Wikipedia">
            <a:extLst>
              <a:ext uri="{FF2B5EF4-FFF2-40B4-BE49-F238E27FC236}">
                <a16:creationId xmlns:a16="http://schemas.microsoft.com/office/drawing/2014/main" id="{17A69FA6-278B-0EEB-025D-1A1667510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07" y="4604800"/>
            <a:ext cx="1534365" cy="11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29865E9E-B478-068B-2A17-10061D093F52}"/>
              </a:ext>
            </a:extLst>
          </p:cNvPr>
          <p:cNvCxnSpPr>
            <a:cxnSpLocks/>
          </p:cNvCxnSpPr>
          <p:nvPr/>
        </p:nvCxnSpPr>
        <p:spPr>
          <a:xfrm flipH="1" flipV="1">
            <a:off x="8704611" y="1397272"/>
            <a:ext cx="1282536" cy="28500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FD102150-9753-8B82-2AF7-63BBECD422C3}"/>
              </a:ext>
            </a:extLst>
          </p:cNvPr>
          <p:cNvCxnSpPr>
            <a:cxnSpLocks/>
          </p:cNvCxnSpPr>
          <p:nvPr/>
        </p:nvCxnSpPr>
        <p:spPr>
          <a:xfrm>
            <a:off x="10003822" y="1745676"/>
            <a:ext cx="0" cy="144851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24C3375B-C4AD-1D6E-9D60-F3057AD3ECDD}"/>
              </a:ext>
            </a:extLst>
          </p:cNvPr>
          <p:cNvCxnSpPr>
            <a:cxnSpLocks/>
          </p:cNvCxnSpPr>
          <p:nvPr/>
        </p:nvCxnSpPr>
        <p:spPr>
          <a:xfrm flipH="1">
            <a:off x="9017553" y="1682280"/>
            <a:ext cx="1125195" cy="97085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DBACCF1F-FF5C-67E5-2BE3-9268F3262522}"/>
              </a:ext>
            </a:extLst>
          </p:cNvPr>
          <p:cNvCxnSpPr>
            <a:cxnSpLocks/>
          </p:cNvCxnSpPr>
          <p:nvPr/>
        </p:nvCxnSpPr>
        <p:spPr>
          <a:xfrm>
            <a:off x="10222907" y="2062853"/>
            <a:ext cx="280707" cy="129384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8D3E265D-C7DC-CC55-8846-6ED37604ED37}"/>
              </a:ext>
            </a:extLst>
          </p:cNvPr>
          <p:cNvCxnSpPr>
            <a:cxnSpLocks/>
          </p:cNvCxnSpPr>
          <p:nvPr/>
        </p:nvCxnSpPr>
        <p:spPr>
          <a:xfrm flipV="1">
            <a:off x="516544" y="4771260"/>
            <a:ext cx="0" cy="641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F6A6153D-9EC4-4C47-1741-344FC8086E42}"/>
              </a:ext>
            </a:extLst>
          </p:cNvPr>
          <p:cNvCxnSpPr>
            <a:cxnSpLocks/>
          </p:cNvCxnSpPr>
          <p:nvPr/>
        </p:nvCxnSpPr>
        <p:spPr>
          <a:xfrm flipH="1">
            <a:off x="516544" y="4783136"/>
            <a:ext cx="7362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95FED7D7-1CF5-03EA-F94D-68E3835E4DCE}"/>
              </a:ext>
            </a:extLst>
          </p:cNvPr>
          <p:cNvCxnSpPr>
            <a:cxnSpLocks/>
          </p:cNvCxnSpPr>
          <p:nvPr/>
        </p:nvCxnSpPr>
        <p:spPr>
          <a:xfrm flipV="1">
            <a:off x="1252814" y="4795011"/>
            <a:ext cx="0" cy="641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823B14B7-5C1F-674E-A986-D12F49E43CA4}"/>
                  </a:ext>
                </a:extLst>
              </p:cNvPr>
              <p:cNvSpPr txBox="1"/>
              <p:nvPr/>
            </p:nvSpPr>
            <p:spPr>
              <a:xfrm>
                <a:off x="1593658" y="4977453"/>
                <a:ext cx="31199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823B14B7-5C1F-674E-A986-D12F49E43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658" y="4977453"/>
                <a:ext cx="311997" cy="276999"/>
              </a:xfrm>
              <a:prstGeom prst="rect">
                <a:avLst/>
              </a:prstGeom>
              <a:blipFill>
                <a:blip r:embed="rId5"/>
                <a:stretch>
                  <a:fillRect l="-11538" r="-7692" b="-27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27CA446-8812-F572-9A54-0FD53185E81B}"/>
                  </a:ext>
                </a:extLst>
              </p:cNvPr>
              <p:cNvSpPr txBox="1"/>
              <p:nvPr/>
            </p:nvSpPr>
            <p:spPr>
              <a:xfrm>
                <a:off x="3088729" y="4935888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27CA446-8812-F572-9A54-0FD53185E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729" y="4935888"/>
                <a:ext cx="237244" cy="276999"/>
              </a:xfrm>
              <a:prstGeom prst="rect">
                <a:avLst/>
              </a:prstGeom>
              <a:blipFill>
                <a:blip r:embed="rId6"/>
                <a:stretch>
                  <a:fillRect l="-10000" r="-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Immagine 46">
            <a:extLst>
              <a:ext uri="{FF2B5EF4-FFF2-40B4-BE49-F238E27FC236}">
                <a16:creationId xmlns:a16="http://schemas.microsoft.com/office/drawing/2014/main" id="{304F5212-2BBF-8281-4EB1-E829B9B55B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90"/>
          <a:stretch/>
        </p:blipFill>
        <p:spPr>
          <a:xfrm>
            <a:off x="7247537" y="3426627"/>
            <a:ext cx="4462676" cy="250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61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iagramma, Diagramma, schermata&#10;&#10;Descrizione generata automaticamente">
            <a:extLst>
              <a:ext uri="{FF2B5EF4-FFF2-40B4-BE49-F238E27FC236}">
                <a16:creationId xmlns:a16="http://schemas.microsoft.com/office/drawing/2014/main" id="{8C49CCB3-5671-9632-0D07-05E1DEACE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/>
          <a:stretch/>
        </p:blipFill>
        <p:spPr>
          <a:xfrm>
            <a:off x="368136" y="1307872"/>
            <a:ext cx="6516884" cy="555012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A3B4E63-1D7D-5074-117B-851369CA6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104" y="-373951"/>
            <a:ext cx="6138412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Alpha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spectrum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: OV=4.5 V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97B7A05A-86FC-2549-A388-2B21BA86A356}"/>
              </a:ext>
            </a:extLst>
          </p:cNvPr>
          <p:cNvSpPr txBox="1">
            <a:spLocks/>
          </p:cNvSpPr>
          <p:nvPr/>
        </p:nvSpPr>
        <p:spPr>
          <a:xfrm>
            <a:off x="7429005" y="1602412"/>
            <a:ext cx="4167910" cy="3883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Trigger on ch2 due to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lower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noise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Charge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spectrum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integration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Alpha events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selected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via prompt light (PSD)</a:t>
            </a:r>
          </a:p>
          <a:p>
            <a:pPr lvl="1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Alpha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distribution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appears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non-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gaussian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due to source holder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shielding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lvl="1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Alpha yield =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fitted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tail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with the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convolution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of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constant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+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gaussian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distributions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=50% of the maximum on the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right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tail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Measurement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in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six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different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locations for the source</a:t>
            </a:r>
          </a:p>
          <a:p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Error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systematic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)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estimated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by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varying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cuts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BC1C976-39DE-31BC-A0FE-F3127279E873}"/>
              </a:ext>
            </a:extLst>
          </p:cNvPr>
          <p:cNvSpPr txBox="1"/>
          <p:nvPr/>
        </p:nvSpPr>
        <p:spPr>
          <a:xfrm>
            <a:off x="1793175" y="938540"/>
            <a:ext cx="90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ch1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E10B1A-7EF8-B5AB-E617-C827D9151E25}"/>
              </a:ext>
            </a:extLst>
          </p:cNvPr>
          <p:cNvSpPr txBox="1"/>
          <p:nvPr/>
        </p:nvSpPr>
        <p:spPr>
          <a:xfrm>
            <a:off x="4961907" y="969216"/>
            <a:ext cx="90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ch2</a:t>
            </a:r>
          </a:p>
        </p:txBody>
      </p:sp>
    </p:spTree>
    <p:extLst>
      <p:ext uri="{BB962C8B-B14F-4D97-AF65-F5344CB8AC3E}">
        <p14:creationId xmlns:p14="http://schemas.microsoft.com/office/powerpoint/2010/main" val="4273227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26610CD6-F7CD-4A8E-CFDB-FB8569B1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0" y="1585863"/>
            <a:ext cx="5232400" cy="39370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C89A413B-9863-F298-6EF3-58CCCD57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51" y="-129283"/>
            <a:ext cx="8497204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Alpha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spectrum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PEs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vs position@ OV=4.5V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7E8C3FA-898D-129A-D2F3-05F8E01D5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39828"/>
            <a:ext cx="5586845" cy="43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86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5EA4F3B-2870-466F-7C2F-91C90CC471CC}"/>
              </a:ext>
            </a:extLst>
          </p:cNvPr>
          <p:cNvSpPr txBox="1">
            <a:spLocks/>
          </p:cNvSpPr>
          <p:nvPr/>
        </p:nvSpPr>
        <p:spPr>
          <a:xfrm>
            <a:off x="1294212" y="1933369"/>
            <a:ext cx="9322328" cy="4351338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Experimental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setup for PDE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Measurement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Cryostat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filling</a:t>
            </a:r>
          </a:p>
          <a:p>
            <a:pPr eaLnBrk="1" hangingPunct="1"/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Argon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purity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evaluation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SPE (Single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PhotoElectron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)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measurement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Simulation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Preliminary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result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for PDE</a:t>
            </a:r>
          </a:p>
          <a:p>
            <a:pPr eaLnBrk="1" hangingPunct="1"/>
            <a:endParaRPr lang="it-IT" sz="3600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BAEE038-EFC0-979E-955E-506F9785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6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Outline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035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A268BA4E-7AD7-986D-1F0B-4748732C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75404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Simulation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(A. Machado, G.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Valdiviesso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4">
                <a:extLst>
                  <a:ext uri="{FF2B5EF4-FFF2-40B4-BE49-F238E27FC236}">
                    <a16:creationId xmlns:a16="http://schemas.microsoft.com/office/drawing/2014/main" id="{6BA961DF-A411-7B5C-7D0F-B3B32F901F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7003288"/>
                  </p:ext>
                </p:extLst>
              </p:nvPr>
            </p:nvGraphicFramePr>
            <p:xfrm>
              <a:off x="4077228" y="3076170"/>
              <a:ext cx="3269075" cy="1981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4203">
                      <a:extLst>
                        <a:ext uri="{9D8B030D-6E8A-4147-A177-3AD203B41FA5}">
                          <a16:colId xmlns:a16="http://schemas.microsoft.com/office/drawing/2014/main" val="4175080332"/>
                        </a:ext>
                      </a:extLst>
                    </a:gridCol>
                    <a:gridCol w="1884872">
                      <a:extLst>
                        <a:ext uri="{9D8B030D-6E8A-4147-A177-3AD203B41FA5}">
                          <a16:colId xmlns:a16="http://schemas.microsoft.com/office/drawing/2014/main" val="3521542713"/>
                        </a:ext>
                      </a:extLst>
                    </a:gridCol>
                  </a:tblGrid>
                  <a:tr h="289339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BR" sz="1200" b="1">
                              <a:solidFill>
                                <a:srgbClr val="000000"/>
                              </a:solidFill>
                            </a:rPr>
                            <a:t>Position </a:t>
                          </a:r>
                        </a:p>
                        <a:p>
                          <a:pPr algn="ctr"/>
                          <a:endParaRPr lang="en-BR" sz="12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 err="1">
                              <a:solidFill>
                                <a:srgbClr val="000000"/>
                              </a:solidFill>
                            </a:rPr>
                            <a:t>Average</a:t>
                          </a:r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 </a:t>
                          </a:r>
                          <a:r>
                            <a:rPr lang="it-IT" sz="1200" dirty="0" err="1">
                              <a:solidFill>
                                <a:srgbClr val="000000"/>
                              </a:solidFill>
                            </a:rPr>
                            <a:t>number</a:t>
                          </a:r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 of </a:t>
                          </a:r>
                          <a:r>
                            <a:rPr lang="it-IT" sz="1200" dirty="0" err="1">
                              <a:solidFill>
                                <a:srgbClr val="000000"/>
                              </a:solidFill>
                            </a:rPr>
                            <a:t>photons</a:t>
                          </a:r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@ 5 cm</a:t>
                          </a:r>
                          <a:endParaRPr lang="en-BR" sz="12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9397782"/>
                      </a:ext>
                    </a:extLst>
                  </a:tr>
                  <a:tr h="293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400" b="1" dirty="0">
                              <a:solidFill>
                                <a:srgbClr val="000000"/>
                              </a:solidFill>
                            </a:rPr>
                            <a:t>P2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solidFill>
                                <a:srgbClr val="000000"/>
                              </a:solidFill>
                            </a:rPr>
                            <a:t>Under </a:t>
                          </a:r>
                          <a:r>
                            <a:rPr lang="it-IT" sz="1400" dirty="0" err="1">
                              <a:solidFill>
                                <a:srgbClr val="000000"/>
                              </a:solidFill>
                            </a:rPr>
                            <a:t>evaluation</a:t>
                          </a:r>
                          <a:endParaRPr lang="en-BR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8652883"/>
                      </a:ext>
                    </a:extLst>
                  </a:tr>
                  <a:tr h="293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400" b="1" dirty="0">
                              <a:solidFill>
                                <a:srgbClr val="000000"/>
                              </a:solidFill>
                            </a:rPr>
                            <a:t>P3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</a:rPr>
                            <a:t>Under </a:t>
                          </a:r>
                          <a:r>
                            <a:rPr lang="it-IT" sz="1400" dirty="0" err="1">
                              <a:solidFill>
                                <a:srgbClr val="000000"/>
                              </a:solidFill>
                            </a:rPr>
                            <a:t>evaluation</a:t>
                          </a:r>
                          <a:endParaRPr lang="en-BR" sz="140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2119384"/>
                      </a:ext>
                    </a:extLst>
                  </a:tr>
                  <a:tr h="293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400" b="1">
                              <a:solidFill>
                                <a:srgbClr val="000000"/>
                              </a:solidFill>
                            </a:rPr>
                            <a:t> </a:t>
                          </a:r>
                          <a:r>
                            <a:rPr lang="it-IT" sz="1400" b="1" dirty="0">
                              <a:solidFill>
                                <a:srgbClr val="000000"/>
                              </a:solidFill>
                            </a:rPr>
                            <a:t>C</a:t>
                          </a:r>
                          <a:endParaRPr lang="en-BR" sz="1400" b="1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</a:rPr>
                            <a:t>Under </a:t>
                          </a:r>
                          <a:r>
                            <a:rPr lang="it-IT" sz="1400" dirty="0" err="1">
                              <a:solidFill>
                                <a:srgbClr val="000000"/>
                              </a:solidFill>
                            </a:rPr>
                            <a:t>evaluation</a:t>
                          </a:r>
                          <a:endParaRPr lang="en-BR" sz="140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3746928"/>
                      </a:ext>
                    </a:extLst>
                  </a:tr>
                  <a:tr h="293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400" b="1" dirty="0">
                              <a:solidFill>
                                <a:srgbClr val="000000"/>
                              </a:solidFill>
                            </a:rPr>
                            <a:t>P5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400" dirty="0">
                              <a:solidFill>
                                <a:srgbClr val="000000"/>
                              </a:solidFill>
                            </a:rPr>
                            <a:t>47000</a:t>
                          </a:r>
                          <a:endParaRPr lang="en-BR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9937102"/>
                      </a:ext>
                    </a:extLst>
                  </a:tr>
                  <a:tr h="293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400" b="1" dirty="0">
                              <a:solidFill>
                                <a:srgbClr val="000000"/>
                              </a:solidFill>
                            </a:rPr>
                            <a:t>P6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</a:rPr>
                            <a:t>Under </a:t>
                          </a:r>
                          <a:r>
                            <a:rPr lang="it-IT" sz="1400" dirty="0" err="1">
                              <a:solidFill>
                                <a:srgbClr val="000000"/>
                              </a:solidFill>
                            </a:rPr>
                            <a:t>evaluation</a:t>
                          </a:r>
                          <a:endParaRPr lang="en-BR" sz="140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16478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4">
                <a:extLst>
                  <a:ext uri="{FF2B5EF4-FFF2-40B4-BE49-F238E27FC236}">
                    <a16:creationId xmlns:a16="http://schemas.microsoft.com/office/drawing/2014/main" id="{6BA961DF-A411-7B5C-7D0F-B3B32F901F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7003288"/>
                  </p:ext>
                </p:extLst>
              </p:nvPr>
            </p:nvGraphicFramePr>
            <p:xfrm>
              <a:off x="4077228" y="3076170"/>
              <a:ext cx="3269075" cy="1981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4203">
                      <a:extLst>
                        <a:ext uri="{9D8B030D-6E8A-4147-A177-3AD203B41FA5}">
                          <a16:colId xmlns:a16="http://schemas.microsoft.com/office/drawing/2014/main" val="4175080332"/>
                        </a:ext>
                      </a:extLst>
                    </a:gridCol>
                    <a:gridCol w="1884872">
                      <a:extLst>
                        <a:ext uri="{9D8B030D-6E8A-4147-A177-3AD203B41FA5}">
                          <a16:colId xmlns:a16="http://schemas.microsoft.com/office/drawing/2014/main" val="352154271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BR" sz="1200" b="1">
                              <a:solidFill>
                                <a:srgbClr val="000000"/>
                              </a:solidFill>
                            </a:rPr>
                            <a:t>Position </a:t>
                          </a:r>
                        </a:p>
                        <a:p>
                          <a:pPr algn="ctr"/>
                          <a:endParaRPr lang="en-BR" sz="12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 err="1">
                              <a:solidFill>
                                <a:srgbClr val="000000"/>
                              </a:solidFill>
                            </a:rPr>
                            <a:t>Average</a:t>
                          </a:r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 </a:t>
                          </a:r>
                          <a:r>
                            <a:rPr lang="it-IT" sz="1200" dirty="0" err="1">
                              <a:solidFill>
                                <a:srgbClr val="000000"/>
                              </a:solidFill>
                            </a:rPr>
                            <a:t>number</a:t>
                          </a:r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 of </a:t>
                          </a:r>
                          <a:r>
                            <a:rPr lang="it-IT" sz="1200" dirty="0" err="1">
                              <a:solidFill>
                                <a:srgbClr val="000000"/>
                              </a:solidFill>
                            </a:rPr>
                            <a:t>photons</a:t>
                          </a:r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@ 5 cm</a:t>
                          </a:r>
                          <a:endParaRPr lang="en-BR" sz="12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939778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400" b="1" dirty="0">
                              <a:solidFill>
                                <a:srgbClr val="000000"/>
                              </a:solidFill>
                            </a:rPr>
                            <a:t>P2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solidFill>
                                <a:srgbClr val="000000"/>
                              </a:solidFill>
                            </a:rPr>
                            <a:t>Under </a:t>
                          </a:r>
                          <a:r>
                            <a:rPr lang="it-IT" sz="1400" dirty="0" err="1">
                              <a:solidFill>
                                <a:srgbClr val="000000"/>
                              </a:solidFill>
                            </a:rPr>
                            <a:t>evaluation</a:t>
                          </a:r>
                          <a:endParaRPr lang="en-BR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865288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400" b="1" dirty="0">
                              <a:solidFill>
                                <a:srgbClr val="000000"/>
                              </a:solidFill>
                            </a:rPr>
                            <a:t>P3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</a:rPr>
                            <a:t>Under </a:t>
                          </a:r>
                          <a:r>
                            <a:rPr lang="it-IT" sz="1400" dirty="0" err="1">
                              <a:solidFill>
                                <a:srgbClr val="000000"/>
                              </a:solidFill>
                            </a:rPr>
                            <a:t>evaluation</a:t>
                          </a:r>
                          <a:endParaRPr lang="en-BR" sz="140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211938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400" b="1">
                              <a:solidFill>
                                <a:srgbClr val="000000"/>
                              </a:solidFill>
                            </a:rPr>
                            <a:t> </a:t>
                          </a:r>
                          <a:r>
                            <a:rPr lang="it-IT" sz="1400" b="1" dirty="0">
                              <a:solidFill>
                                <a:srgbClr val="000000"/>
                              </a:solidFill>
                            </a:rPr>
                            <a:t>C</a:t>
                          </a:r>
                          <a:endParaRPr lang="en-BR" sz="1400" b="1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</a:rPr>
                            <a:t>Under </a:t>
                          </a:r>
                          <a:r>
                            <a:rPr lang="it-IT" sz="1400" dirty="0" err="1">
                              <a:solidFill>
                                <a:srgbClr val="000000"/>
                              </a:solidFill>
                            </a:rPr>
                            <a:t>evaluation</a:t>
                          </a:r>
                          <a:endParaRPr lang="en-BR" sz="140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374692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400" b="1" dirty="0">
                              <a:solidFill>
                                <a:srgbClr val="000000"/>
                              </a:solidFill>
                            </a:rPr>
                            <a:t>P5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73826" t="-458333" r="-1342" b="-1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99371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400" b="1" dirty="0">
                              <a:solidFill>
                                <a:srgbClr val="000000"/>
                              </a:solidFill>
                            </a:rPr>
                            <a:t>P6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</a:rPr>
                            <a:t>Under </a:t>
                          </a:r>
                          <a:r>
                            <a:rPr lang="it-IT" sz="1400" dirty="0" err="1">
                              <a:solidFill>
                                <a:srgbClr val="000000"/>
                              </a:solidFill>
                            </a:rPr>
                            <a:t>evaluation</a:t>
                          </a:r>
                          <a:endParaRPr lang="en-BR" sz="140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1647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E8055D-F980-10F0-8051-7EE07CBC5150}"/>
              </a:ext>
            </a:extLst>
          </p:cNvPr>
          <p:cNvSpPr txBox="1"/>
          <p:nvPr/>
        </p:nvSpPr>
        <p:spPr>
          <a:xfrm>
            <a:off x="817633" y="5274121"/>
            <a:ext cx="222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number</a:t>
            </a:r>
            <a:r>
              <a:rPr lang="it-IT" sz="1400" b="1" dirty="0">
                <a:solidFill>
                  <a:srgbClr val="000000"/>
                </a:solidFill>
                <a:latin typeface="Garamond" panose="02020404030301010803" pitchFamily="18" charset="0"/>
              </a:rPr>
              <a:t> of </a:t>
            </a:r>
            <a:r>
              <a:rPr lang="it-IT" sz="1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photons</a:t>
            </a:r>
            <a:r>
              <a:rPr lang="it-IT" sz="1400" b="1" dirty="0">
                <a:solidFill>
                  <a:srgbClr val="000000"/>
                </a:solidFill>
                <a:latin typeface="Garamond" panose="02020404030301010803" pitchFamily="18" charset="0"/>
              </a:rPr>
              <a:t> in P5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835DE46-F0A5-FBD9-5F27-543C26D77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13" y="872294"/>
            <a:ext cx="2562376" cy="205360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120672F-2D24-EF5B-788A-06E493038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006" y="1460488"/>
            <a:ext cx="4683775" cy="3670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D8DBC50-C487-F58A-EB3F-381776CFAD0E}"/>
                  </a:ext>
                </a:extLst>
              </p:cNvPr>
              <p:cNvSpPr txBox="1"/>
              <p:nvPr/>
            </p:nvSpPr>
            <p:spPr>
              <a:xfrm>
                <a:off x="2847789" y="1467199"/>
                <a:ext cx="2251770" cy="805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𝑃𝐷𝐸</m:t>
                      </m:r>
                      <m:r>
                        <a:rPr lang="it-IT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2800" b="0" i="1" baseline="3000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𝑃𝐸</m:t>
                          </m:r>
                        </m:num>
                        <m:den>
                          <m:r>
                            <a:rPr lang="it-IT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2800" b="0" i="1" baseline="3000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𝑃h</m:t>
                          </m:r>
                          <m:r>
                            <a:rPr lang="it-IT" sz="2800" b="0" i="1" baseline="-2500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𝑆𝐼𝑀</m:t>
                          </m:r>
                        </m:den>
                      </m:f>
                    </m:oMath>
                  </m:oMathPara>
                </a14:m>
                <a:endParaRPr lang="it-IT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D8DBC50-C487-F58A-EB3F-381776CFA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789" y="1467199"/>
                <a:ext cx="2251770" cy="805798"/>
              </a:xfrm>
              <a:prstGeom prst="rect">
                <a:avLst/>
              </a:prstGeom>
              <a:blipFill>
                <a:blip r:embed="rId5"/>
                <a:stretch>
                  <a:fillRect l="-2809" r="-562" b="-16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C6B711B-1620-A22E-CE47-2A75928E2853}"/>
              </a:ext>
            </a:extLst>
          </p:cNvPr>
          <p:cNvCxnSpPr>
            <a:cxnSpLocks/>
          </p:cNvCxnSpPr>
          <p:nvPr/>
        </p:nvCxnSpPr>
        <p:spPr>
          <a:xfrm>
            <a:off x="4916384" y="2532443"/>
            <a:ext cx="468183" cy="456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96780FBD-B261-CC80-9E40-8C1BA740438D}"/>
              </a:ext>
            </a:extLst>
          </p:cNvPr>
          <p:cNvSpPr/>
          <p:nvPr/>
        </p:nvSpPr>
        <p:spPr>
          <a:xfrm>
            <a:off x="3820439" y="1930691"/>
            <a:ext cx="1418208" cy="566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7FD465-3EB7-7169-BE73-9CACB9B3A2A0}"/>
              </a:ext>
            </a:extLst>
          </p:cNvPr>
          <p:cNvSpPr txBox="1"/>
          <p:nvPr/>
        </p:nvSpPr>
        <p:spPr>
          <a:xfrm>
            <a:off x="6934200" y="6251442"/>
            <a:ext cx="286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Initial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LY = 36000ph/MeV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F7ED4A8-9F06-871F-04A2-AA1B16FA6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93" y="3312060"/>
            <a:ext cx="2953896" cy="201440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F4F0F8-AD00-6188-0158-34B33E9DDFA1}"/>
              </a:ext>
            </a:extLst>
          </p:cNvPr>
          <p:cNvSpPr txBox="1"/>
          <p:nvPr/>
        </p:nvSpPr>
        <p:spPr>
          <a:xfrm rot="-1200000">
            <a:off x="6475464" y="4913554"/>
            <a:ext cx="2763385" cy="461665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PRELIMINARY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30A7B14D-5A90-6077-A216-B125AA2E67CD}"/>
              </a:ext>
            </a:extLst>
          </p:cNvPr>
          <p:cNvSpPr txBox="1">
            <a:spLocks/>
          </p:cNvSpPr>
          <p:nvPr/>
        </p:nvSpPr>
        <p:spPr>
          <a:xfrm>
            <a:off x="32455" y="5905924"/>
            <a:ext cx="4729395" cy="115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 err="1">
                <a:solidFill>
                  <a:srgbClr val="000000"/>
                </a:solidFill>
              </a:rPr>
              <a:t>Implementation</a:t>
            </a:r>
            <a:r>
              <a:rPr lang="it-IT" sz="1800" b="1" dirty="0">
                <a:solidFill>
                  <a:srgbClr val="000000"/>
                </a:solidFill>
              </a:rPr>
              <a:t> of source holder</a:t>
            </a:r>
          </a:p>
          <a:p>
            <a:r>
              <a:rPr lang="it-IT" sz="1800" b="1" dirty="0" err="1">
                <a:solidFill>
                  <a:srgbClr val="000000"/>
                </a:solidFill>
              </a:rPr>
              <a:t>Other</a:t>
            </a:r>
            <a:r>
              <a:rPr lang="it-IT" sz="1800" b="1" dirty="0">
                <a:solidFill>
                  <a:srgbClr val="000000"/>
                </a:solidFill>
              </a:rPr>
              <a:t> </a:t>
            </a:r>
            <a:r>
              <a:rPr lang="it-IT" sz="1800" b="1" dirty="0" err="1">
                <a:solidFill>
                  <a:srgbClr val="000000"/>
                </a:solidFill>
              </a:rPr>
              <a:t>defects</a:t>
            </a:r>
            <a:r>
              <a:rPr lang="it-IT" sz="1800" b="1" dirty="0">
                <a:solidFill>
                  <a:srgbClr val="000000"/>
                </a:solidFill>
              </a:rPr>
              <a:t> </a:t>
            </a:r>
            <a:r>
              <a:rPr lang="it-IT" sz="1800" b="1" dirty="0" err="1">
                <a:solidFill>
                  <a:srgbClr val="000000"/>
                </a:solidFill>
              </a:rPr>
              <a:t>solved</a:t>
            </a:r>
            <a:r>
              <a:rPr lang="it-IT" sz="1800" b="1" dirty="0">
                <a:solidFill>
                  <a:srgbClr val="000000"/>
                </a:solidFill>
              </a:rPr>
              <a:t> (</a:t>
            </a:r>
            <a:r>
              <a:rPr lang="it-IT" sz="1800" b="1" dirty="0" err="1">
                <a:solidFill>
                  <a:srgbClr val="000000"/>
                </a:solidFill>
              </a:rPr>
              <a:t>see</a:t>
            </a:r>
            <a:r>
              <a:rPr lang="it-IT" sz="1800" b="1" dirty="0">
                <a:solidFill>
                  <a:srgbClr val="000000"/>
                </a:solidFill>
              </a:rPr>
              <a:t> Gustavo </a:t>
            </a:r>
            <a:r>
              <a:rPr lang="it-IT" sz="1800" b="1" dirty="0" err="1">
                <a:solidFill>
                  <a:srgbClr val="000000"/>
                </a:solidFill>
              </a:rPr>
              <a:t>presentation</a:t>
            </a:r>
            <a:r>
              <a:rPr lang="it-IT" sz="1800" b="1" dirty="0">
                <a:solidFill>
                  <a:srgbClr val="000000"/>
                </a:solidFill>
              </a:rPr>
              <a:t>)</a:t>
            </a:r>
            <a:endParaRPr lang="it-IT" sz="1800" dirty="0">
              <a:solidFill>
                <a:srgbClr val="000000"/>
              </a:solidFill>
            </a:endParaRPr>
          </a:p>
          <a:p>
            <a:endParaRPr lang="it-IT" sz="1800" dirty="0">
              <a:solidFill>
                <a:srgbClr val="000000"/>
              </a:solidFill>
            </a:endParaRPr>
          </a:p>
          <a:p>
            <a:endParaRPr lang="it-IT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74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003FDD8B-D357-F1B0-BC68-1619A2400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03442"/>
            <a:ext cx="5283192" cy="4140374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C79B8791-8F34-4FDD-1680-D910901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236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Preliminary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results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for PDE@OV=4.5V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0EFB471-697E-F23D-B285-8561216AEB6F}"/>
              </a:ext>
            </a:extLst>
          </p:cNvPr>
          <p:cNvSpPr txBox="1">
            <a:spLocks/>
          </p:cNvSpPr>
          <p:nvPr/>
        </p:nvSpPr>
        <p:spPr>
          <a:xfrm>
            <a:off x="330986" y="1457194"/>
            <a:ext cx="5173300" cy="1512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Secondary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pulse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correcttion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factor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1.28</a:t>
            </a:r>
            <a:endParaRPr lang="it-IT" sz="2400" baseline="-25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PDE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found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to be in P5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about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2.2 %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le 14">
                <a:extLst>
                  <a:ext uri="{FF2B5EF4-FFF2-40B4-BE49-F238E27FC236}">
                    <a16:creationId xmlns:a16="http://schemas.microsoft.com/office/drawing/2014/main" id="{D048C02E-4746-0948-195F-87EDD6ADAA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9628588"/>
                  </p:ext>
                </p:extLst>
              </p:nvPr>
            </p:nvGraphicFramePr>
            <p:xfrm>
              <a:off x="2213472" y="2575545"/>
              <a:ext cx="3778040" cy="29410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9711">
                      <a:extLst>
                        <a:ext uri="{9D8B030D-6E8A-4147-A177-3AD203B41FA5}">
                          <a16:colId xmlns:a16="http://schemas.microsoft.com/office/drawing/2014/main" val="4175080332"/>
                        </a:ext>
                      </a:extLst>
                    </a:gridCol>
                    <a:gridCol w="2178329">
                      <a:extLst>
                        <a:ext uri="{9D8B030D-6E8A-4147-A177-3AD203B41FA5}">
                          <a16:colId xmlns:a16="http://schemas.microsoft.com/office/drawing/2014/main" val="3521542713"/>
                        </a:ext>
                      </a:extLst>
                    </a:gridCol>
                  </a:tblGrid>
                  <a:tr h="415111">
                    <a:tc>
                      <a:txBody>
                        <a:bodyPr/>
                        <a:lstStyle/>
                        <a:p>
                          <a:endParaRPr lang="en-BR" sz="1200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PDE(%) @ OV=4.5V</a:t>
                          </a:r>
                          <a:endParaRPr lang="en-BR" sz="1800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9397782"/>
                      </a:ext>
                    </a:extLst>
                  </a:tr>
                  <a:tr h="2893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BR" sz="12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Position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200" b="1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5</a:t>
                          </a:r>
                          <a:r>
                            <a:rPr lang="it-IT" sz="12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 </a:t>
                          </a:r>
                          <a:r>
                            <a:rPr lang="en-BR" sz="1200" b="1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cm</a:t>
                          </a:r>
                          <a:endParaRPr lang="en-BR" sz="12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6353589"/>
                      </a:ext>
                    </a:extLst>
                  </a:tr>
                  <a:tr h="293358">
                    <a:tc>
                      <a:txBody>
                        <a:bodyPr/>
                        <a:lstStyle/>
                        <a:p>
                          <a:r>
                            <a:rPr lang="en-BR" sz="16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8652883"/>
                      </a:ext>
                    </a:extLst>
                  </a:tr>
                  <a:tr h="293358">
                    <a:tc>
                      <a:txBody>
                        <a:bodyPr/>
                        <a:lstStyle/>
                        <a:p>
                          <a:r>
                            <a:rPr lang="en-BR" sz="16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2119384"/>
                      </a:ext>
                    </a:extLst>
                  </a:tr>
                  <a:tr h="293358">
                    <a:tc>
                      <a:txBody>
                        <a:bodyPr/>
                        <a:lstStyle/>
                        <a:p>
                          <a:r>
                            <a:rPr lang="en-BR" sz="16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 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3746928"/>
                      </a:ext>
                    </a:extLst>
                  </a:tr>
                  <a:tr h="293358">
                    <a:tc>
                      <a:txBody>
                        <a:bodyPr/>
                        <a:lstStyle/>
                        <a:p>
                          <a:r>
                            <a:rPr lang="en-BR" sz="16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1" dirty="0">
                              <a:solidFill>
                                <a:srgbClr val="000000"/>
                              </a:solidFill>
                              <a:ea typeface="Cambria Math" panose="020405030504060302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it-IT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𝟏𝟔</m:t>
                              </m:r>
                              <m:r>
                                <a:rPr lang="it-IT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it-IT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𝟐𝟎</m:t>
                              </m:r>
                            </m:oMath>
                          </a14:m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9937102"/>
                      </a:ext>
                    </a:extLst>
                  </a:tr>
                  <a:tr h="293358">
                    <a:tc>
                      <a:txBody>
                        <a:bodyPr/>
                        <a:lstStyle/>
                        <a:p>
                          <a:r>
                            <a:rPr lang="en-BR" sz="1600" b="1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P6</a:t>
                          </a:r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164787"/>
                      </a:ext>
                    </a:extLst>
                  </a:tr>
                  <a:tr h="293358">
                    <a:tc>
                      <a:txBody>
                        <a:bodyPr/>
                        <a:lstStyle/>
                        <a:p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043920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4">
                <a:extLst>
                  <a:ext uri="{FF2B5EF4-FFF2-40B4-BE49-F238E27FC236}">
                    <a16:creationId xmlns:a16="http://schemas.microsoft.com/office/drawing/2014/main" id="{D048C02E-4746-0948-195F-87EDD6ADAA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9628588"/>
                  </p:ext>
                </p:extLst>
              </p:nvPr>
            </p:nvGraphicFramePr>
            <p:xfrm>
              <a:off x="2213472" y="2575545"/>
              <a:ext cx="3778040" cy="29410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9711">
                      <a:extLst>
                        <a:ext uri="{9D8B030D-6E8A-4147-A177-3AD203B41FA5}">
                          <a16:colId xmlns:a16="http://schemas.microsoft.com/office/drawing/2014/main" val="4175080332"/>
                        </a:ext>
                      </a:extLst>
                    </a:gridCol>
                    <a:gridCol w="2178329">
                      <a:extLst>
                        <a:ext uri="{9D8B030D-6E8A-4147-A177-3AD203B41FA5}">
                          <a16:colId xmlns:a16="http://schemas.microsoft.com/office/drawing/2014/main" val="352154271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BR" sz="1200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PDE(%) @ OV=4.5V</a:t>
                          </a:r>
                          <a:endParaRPr lang="en-BR" sz="1800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9397782"/>
                      </a:ext>
                    </a:extLst>
                  </a:tr>
                  <a:tr h="2893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BR" sz="12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Position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BR" sz="1200" b="1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5</a:t>
                          </a:r>
                          <a:r>
                            <a:rPr lang="it-IT" sz="12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 </a:t>
                          </a:r>
                          <a:r>
                            <a:rPr lang="en-BR" sz="1200" b="1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cm</a:t>
                          </a:r>
                          <a:endParaRPr lang="en-BR" sz="12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635358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BR" sz="16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865288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BR" sz="16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211938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BR" sz="16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 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374692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BR" sz="1600" b="1" dirty="0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73837" t="-574074" r="-1744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993710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BR" sz="1600" b="1">
                              <a:solidFill>
                                <a:srgbClr val="000000"/>
                              </a:solidFill>
                              <a:latin typeface="Garamond" panose="02020404030301010803" pitchFamily="18" charset="0"/>
                            </a:rPr>
                            <a:t>P6</a:t>
                          </a:r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16478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BR" sz="1600" b="1" dirty="0">
                            <a:solidFill>
                              <a:srgbClr val="000000"/>
                            </a:solidFill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04392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93531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EE6B55FD-9FBA-DA9F-533C-7D074E136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/>
          <a:stretch/>
        </p:blipFill>
        <p:spPr>
          <a:xfrm>
            <a:off x="190663" y="1199406"/>
            <a:ext cx="9138644" cy="514201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B952690-A7BE-38A1-BA11-57DE980F6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47" y="-303742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SPE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response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at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OV=7.0V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888B624-AF48-C66C-FDF6-4451D38DC499}"/>
              </a:ext>
            </a:extLst>
          </p:cNvPr>
          <p:cNvSpPr txBox="1">
            <a:spLocks/>
          </p:cNvSpPr>
          <p:nvPr/>
        </p:nvSpPr>
        <p:spPr>
          <a:xfrm>
            <a:off x="9329307" y="2399931"/>
            <a:ext cx="2862693" cy="205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rgbClr val="000000"/>
                </a:solidFill>
              </a:rPr>
              <a:t>SPE </a:t>
            </a:r>
            <a:r>
              <a:rPr lang="it-IT" sz="1800" dirty="0" err="1">
                <a:solidFill>
                  <a:srgbClr val="000000"/>
                </a:solidFill>
              </a:rPr>
              <a:t>fitted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at</a:t>
            </a:r>
            <a:r>
              <a:rPr lang="it-IT" sz="1800" dirty="0">
                <a:solidFill>
                  <a:srgbClr val="000000"/>
                </a:solidFill>
              </a:rPr>
              <a:t> OV=7.0V</a:t>
            </a:r>
          </a:p>
          <a:p>
            <a:r>
              <a:rPr lang="it-IT" sz="1800" dirty="0">
                <a:solidFill>
                  <a:srgbClr val="000000"/>
                </a:solidFill>
              </a:rPr>
              <a:t>Vinogradov </a:t>
            </a:r>
            <a:r>
              <a:rPr lang="it-IT" sz="1800" dirty="0" err="1">
                <a:solidFill>
                  <a:srgbClr val="000000"/>
                </a:solidFill>
              </a:rPr>
              <a:t>fit</a:t>
            </a:r>
            <a:r>
              <a:rPr lang="it-IT" sz="1800" dirty="0">
                <a:solidFill>
                  <a:srgbClr val="000000"/>
                </a:solidFill>
              </a:rPr>
              <a:t> to </a:t>
            </a:r>
            <a:r>
              <a:rPr lang="it-IT" sz="1800" dirty="0" err="1">
                <a:solidFill>
                  <a:srgbClr val="000000"/>
                </a:solidFill>
              </a:rPr>
              <a:t>photon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statistics</a:t>
            </a:r>
            <a:endParaRPr lang="it-IT" sz="1800" dirty="0">
              <a:solidFill>
                <a:srgbClr val="000000"/>
              </a:solidFill>
            </a:endParaRPr>
          </a:p>
          <a:p>
            <a:r>
              <a:rPr lang="it-IT" sz="1800" dirty="0" err="1">
                <a:solidFill>
                  <a:srgbClr val="000000"/>
                </a:solidFill>
              </a:rPr>
              <a:t>duplication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factor</a:t>
            </a:r>
            <a:r>
              <a:rPr lang="it-IT" sz="1800" dirty="0">
                <a:solidFill>
                  <a:srgbClr val="000000"/>
                </a:solidFill>
              </a:rPr>
              <a:t> 0.51</a:t>
            </a:r>
          </a:p>
          <a:p>
            <a:r>
              <a:rPr lang="it-IT" sz="1800" i="1" dirty="0" err="1">
                <a:solidFill>
                  <a:srgbClr val="000000"/>
                </a:solidFill>
              </a:rPr>
              <a:t>f</a:t>
            </a:r>
            <a:r>
              <a:rPr lang="it-IT" sz="1800" i="1" baseline="-25000" dirty="0" err="1">
                <a:solidFill>
                  <a:srgbClr val="000000"/>
                </a:solidFill>
              </a:rPr>
              <a:t>CTAP</a:t>
            </a:r>
            <a:r>
              <a:rPr lang="it-IT" sz="1800" dirty="0">
                <a:solidFill>
                  <a:srgbClr val="000000"/>
                </a:solidFill>
              </a:rPr>
              <a:t>=1.51</a:t>
            </a:r>
          </a:p>
          <a:p>
            <a:endParaRPr lang="it-IT" sz="1800" dirty="0">
              <a:solidFill>
                <a:srgbClr val="000000"/>
              </a:solidFill>
            </a:endParaRPr>
          </a:p>
          <a:p>
            <a:endParaRPr lang="it-IT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37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iagramma, Diagramma, schermata&#10;&#10;Descrizione generata automaticamente">
            <a:extLst>
              <a:ext uri="{FF2B5EF4-FFF2-40B4-BE49-F238E27FC236}">
                <a16:creationId xmlns:a16="http://schemas.microsoft.com/office/drawing/2014/main" id="{A076A415-0364-127C-BC05-3F8A448470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"/>
          <a:stretch/>
        </p:blipFill>
        <p:spPr>
          <a:xfrm>
            <a:off x="395629" y="1235034"/>
            <a:ext cx="6444776" cy="5474876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36FA183D-F50D-72DF-37ED-A1270B3EB1FA}"/>
              </a:ext>
            </a:extLst>
          </p:cNvPr>
          <p:cNvSpPr txBox="1">
            <a:spLocks/>
          </p:cNvSpPr>
          <p:nvPr/>
        </p:nvSpPr>
        <p:spPr>
          <a:xfrm>
            <a:off x="8119092" y="2516813"/>
            <a:ext cx="3863110" cy="1057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Alpha source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analysis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at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OV=7.0V</a:t>
            </a:r>
          </a:p>
          <a:p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Spectrum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includes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corrections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for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secondary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pulses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(AP/CT)</a:t>
            </a:r>
          </a:p>
          <a:p>
            <a:endParaRPr lang="it-IT" sz="1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4EA9EE4-18F9-8507-D1F2-A9444E6F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104" y="-373951"/>
            <a:ext cx="6138412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Alpha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spectrum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: OV=7.0 V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2E9C5A-D222-0997-5EC6-FD1AF9C9B4D7}"/>
              </a:ext>
            </a:extLst>
          </p:cNvPr>
          <p:cNvSpPr txBox="1"/>
          <p:nvPr/>
        </p:nvSpPr>
        <p:spPr>
          <a:xfrm>
            <a:off x="1793175" y="938540"/>
            <a:ext cx="90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ch1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D9B332E-BD85-332C-83CB-C7F3515076D6}"/>
              </a:ext>
            </a:extLst>
          </p:cNvPr>
          <p:cNvSpPr txBox="1"/>
          <p:nvPr/>
        </p:nvSpPr>
        <p:spPr>
          <a:xfrm>
            <a:off x="4961907" y="945466"/>
            <a:ext cx="90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ch2</a:t>
            </a:r>
          </a:p>
        </p:txBody>
      </p:sp>
    </p:spTree>
    <p:extLst>
      <p:ext uri="{BB962C8B-B14F-4D97-AF65-F5344CB8AC3E}">
        <p14:creationId xmlns:p14="http://schemas.microsoft.com/office/powerpoint/2010/main" val="990987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A173AC88-5C42-3BEF-17DB-E95CA9380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0" y="1698007"/>
            <a:ext cx="5232400" cy="39370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9E016D22-C31A-594D-C329-2F18A665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973" y="-129283"/>
            <a:ext cx="8212196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Alpha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spectrum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PEs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vs position@ OV=7.0V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3E4B01E-2AF9-724B-019E-6F1518CE5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693" y="1709882"/>
            <a:ext cx="4729234" cy="370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71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00D3030C-F3CD-8061-E1CF-5553B8FC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721" y="-77246"/>
            <a:ext cx="7547177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PDE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summary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B462EF0-4E03-6EC5-0151-D5D37FD0E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336" y="1248317"/>
            <a:ext cx="4316846" cy="338306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9B4E8D-CA2C-946F-680B-D0737C506EB5}"/>
              </a:ext>
            </a:extLst>
          </p:cNvPr>
          <p:cNvSpPr txBox="1"/>
          <p:nvPr/>
        </p:nvSpPr>
        <p:spPr>
          <a:xfrm rot="-1200000">
            <a:off x="5644930" y="3021390"/>
            <a:ext cx="2763385" cy="830997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VERY PRELIMINARY</a:t>
            </a:r>
          </a:p>
        </p:txBody>
      </p:sp>
      <p:pic>
        <p:nvPicPr>
          <p:cNvPr id="3" name="Immagine 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666B242F-9739-0CC7-9108-DE490080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788"/>
            <a:ext cx="5586148" cy="4182865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F1D49E7-9F60-4B3D-E781-1E8659E22F28}"/>
              </a:ext>
            </a:extLst>
          </p:cNvPr>
          <p:cNvSpPr txBox="1">
            <a:spLocks/>
          </p:cNvSpPr>
          <p:nvPr/>
        </p:nvSpPr>
        <p:spPr>
          <a:xfrm>
            <a:off x="5586147" y="4760732"/>
            <a:ext cx="4530108" cy="1057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For the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other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positions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used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same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scaling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factor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observed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in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simulation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of P5 position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before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and after ne MC </a:t>
            </a:r>
            <a:r>
              <a:rPr lang="it-IT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implementations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7431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00D3030C-F3CD-8061-E1CF-5553B8FC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721" y="-77246"/>
            <a:ext cx="7547177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PDE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Errors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A31D76-13C2-421B-09A7-2ACECFF66E05}"/>
              </a:ext>
            </a:extLst>
          </p:cNvPr>
          <p:cNvSpPr txBox="1"/>
          <p:nvPr/>
        </p:nvSpPr>
        <p:spPr>
          <a:xfrm>
            <a:off x="925080" y="1633018"/>
            <a:ext cx="94883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Error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evaluation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very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preliminary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SPE </a:t>
            </a: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response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: 5-10%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Source PE fitting procedure: &lt;5%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Simulation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error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 in </a:t>
            </a: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initial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 LY </a:t>
            </a: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not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included</a:t>
            </a:r>
            <a:endParaRPr lang="it-IT" sz="36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Systematics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 in source positioning to be </a:t>
            </a: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evaluated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 (with </a:t>
            </a:r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simulation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Others…..</a:t>
            </a:r>
          </a:p>
        </p:txBody>
      </p:sp>
    </p:spTree>
    <p:extLst>
      <p:ext uri="{BB962C8B-B14F-4D97-AF65-F5344CB8AC3E}">
        <p14:creationId xmlns:p14="http://schemas.microsoft.com/office/powerpoint/2010/main" val="3400407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51595C2-B696-7094-C62A-869EBEC33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721" y="-77246"/>
            <a:ext cx="7547177" cy="1325563"/>
          </a:xfrm>
        </p:spPr>
        <p:txBody>
          <a:bodyPr/>
          <a:lstStyle/>
          <a:p>
            <a:pPr algn="ctr"/>
            <a:r>
              <a:rPr lang="it-IT" sz="4000" dirty="0" err="1">
                <a:solidFill>
                  <a:srgbClr val="000000"/>
                </a:solidFill>
                <a:latin typeface="Garamond" panose="02020404030301010803" pitchFamily="18" charset="0"/>
              </a:rPr>
              <a:t>Megacell</a:t>
            </a:r>
            <a:r>
              <a:rPr lang="it-IT" sz="4000" dirty="0">
                <a:solidFill>
                  <a:srgbClr val="000000"/>
                </a:solidFill>
                <a:latin typeface="Garamond" panose="02020404030301010803" pitchFamily="18" charset="0"/>
              </a:rPr>
              <a:t> warming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C422C16A-4421-5531-32A8-A59692812A98}"/>
              </a:ext>
            </a:extLst>
          </p:cNvPr>
          <p:cNvSpPr txBox="1">
            <a:spLocks/>
          </p:cNvSpPr>
          <p:nvPr/>
        </p:nvSpPr>
        <p:spPr>
          <a:xfrm>
            <a:off x="9013371" y="1710373"/>
            <a:ext cx="2873829" cy="32308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At the moment the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Megacell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still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in the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cryostat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evaporated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and the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level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now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below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the X-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Arapuca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Nitrogen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gas flushing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during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warmup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phase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Environment full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saturated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with Argon and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Nitrogen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gas</a:t>
            </a:r>
          </a:p>
        </p:txBody>
      </p:sp>
      <p:pic>
        <p:nvPicPr>
          <p:cNvPr id="7" name="Immagine 6" descr="Immagine che contiene linea, Diagramma, Parallelo, schermata&#10;&#10;Descrizione generata automaticamente">
            <a:extLst>
              <a:ext uri="{FF2B5EF4-FFF2-40B4-BE49-F238E27FC236}">
                <a16:creationId xmlns:a16="http://schemas.microsoft.com/office/drawing/2014/main" id="{384BFBB5-58E3-8AE8-F3F1-CF3BB1C4C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"/>
          <a:stretch/>
        </p:blipFill>
        <p:spPr>
          <a:xfrm>
            <a:off x="-5939" y="1248317"/>
            <a:ext cx="8663051" cy="415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93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EA19E18-FD96-B41D-7EBA-066D1743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29" y="157308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Conclusions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65C30966-6ACA-E12F-9ACA-F0AD887B4E0F}"/>
              </a:ext>
            </a:extLst>
          </p:cNvPr>
          <p:cNvSpPr txBox="1">
            <a:spLocks/>
          </p:cNvSpPr>
          <p:nvPr/>
        </p:nvSpPr>
        <p:spPr>
          <a:xfrm>
            <a:off x="838200" y="1731809"/>
            <a:ext cx="10515600" cy="3609259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A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preliminary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evaluation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of the PDE of XA-VD system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equipped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with ZAOT filters and FBK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SiPM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has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been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performed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Self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shielding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of the source holder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introduced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some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issue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in the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analysis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One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channel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found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to be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very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noisy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: SPE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evaluated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only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on the good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channel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Attempt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to re-schedule a new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measurement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in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October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changing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the holder and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collimating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the source, check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if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there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</a:rPr>
              <a:t> no filter </a:t>
            </a:r>
            <a:r>
              <a:rPr lang="it-IT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degradation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0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DC6C846-5682-F85C-2828-2CFC91A68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74" y="-222702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XA-VD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measurement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setup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9BCD7DB-AC03-BC3C-B3CC-961B0D8CE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7"/>
          <a:stretch/>
        </p:blipFill>
        <p:spPr>
          <a:xfrm>
            <a:off x="222526" y="1330456"/>
            <a:ext cx="3098285" cy="3399581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62C54AAA-06D4-4F50-1EA4-84ADF14C9AC8}"/>
              </a:ext>
            </a:extLst>
          </p:cNvPr>
          <p:cNvSpPr txBox="1">
            <a:spLocks/>
          </p:cNvSpPr>
          <p:nvPr/>
        </p:nvSpPr>
        <p:spPr>
          <a:xfrm>
            <a:off x="7537211" y="1779310"/>
            <a:ext cx="4654789" cy="3609259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Megacell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on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mechanical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structure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connected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to dome</a:t>
            </a:r>
          </a:p>
          <a:p>
            <a:pPr eaLnBrk="1" hangingPunct="1"/>
            <a:r>
              <a:rPr lang="it-IT" sz="2400" baseline="30000" dirty="0">
                <a:solidFill>
                  <a:srgbClr val="000000"/>
                </a:solidFill>
                <a:latin typeface="Garamond" panose="02020404030301010803" pitchFamily="18" charset="0"/>
              </a:rPr>
              <a:t>241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Am source in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Peek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frame holder and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connected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to roto-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translator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Inside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cryostat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has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been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inserted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a black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shielding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made by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Delrin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along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cryostat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mantle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and on the top cover</a:t>
            </a:r>
          </a:p>
        </p:txBody>
      </p:sp>
      <p:pic>
        <p:nvPicPr>
          <p:cNvPr id="8" name="Immagine 7" descr="Immagine che contiene vestiti, Attrezzature mediche, interno, Servizio&#10;&#10;Descrizione generata automaticamente">
            <a:extLst>
              <a:ext uri="{FF2B5EF4-FFF2-40B4-BE49-F238E27FC236}">
                <a16:creationId xmlns:a16="http://schemas.microsoft.com/office/drawing/2014/main" id="{E4ABDD6D-8026-710B-1966-7D360D7C5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828" y="1330456"/>
            <a:ext cx="2980126" cy="236470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2550617-8AFF-1AEF-63B5-7237D4E18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973" y="3869533"/>
            <a:ext cx="3614076" cy="2710557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BB6CF9FA-073E-00B4-05A5-E2F88B1A088B}"/>
              </a:ext>
            </a:extLst>
          </p:cNvPr>
          <p:cNvCxnSpPr>
            <a:cxnSpLocks/>
          </p:cNvCxnSpPr>
          <p:nvPr/>
        </p:nvCxnSpPr>
        <p:spPr>
          <a:xfrm flipV="1">
            <a:off x="3320811" y="5260769"/>
            <a:ext cx="2224966" cy="8431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101DA4-1DEE-9391-EED1-1F77C4E8578E}"/>
              </a:ext>
            </a:extLst>
          </p:cNvPr>
          <p:cNvSpPr txBox="1"/>
          <p:nvPr/>
        </p:nvSpPr>
        <p:spPr>
          <a:xfrm>
            <a:off x="2143628" y="6093627"/>
            <a:ext cx="175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baseline="30000" dirty="0">
                <a:solidFill>
                  <a:srgbClr val="000000"/>
                </a:solidFill>
                <a:latin typeface="Garamond" panose="02020404030301010803" pitchFamily="18" charset="0"/>
              </a:rPr>
              <a:t>241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Am source</a:t>
            </a:r>
          </a:p>
        </p:txBody>
      </p:sp>
    </p:spTree>
    <p:extLst>
      <p:ext uri="{BB962C8B-B14F-4D97-AF65-F5344CB8AC3E}">
        <p14:creationId xmlns:p14="http://schemas.microsoft.com/office/powerpoint/2010/main" val="83736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5BA4AB9-A02E-7E58-CF0B-9F24AB95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507" y="-330891"/>
            <a:ext cx="6090278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XA-VD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measurement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setup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593C471-EB45-38E4-36D3-6F11C1C68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83" y="1255815"/>
            <a:ext cx="5795158" cy="434636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64CF65-7E8A-D596-C6D4-E427BD9708C5}"/>
              </a:ext>
            </a:extLst>
          </p:cNvPr>
          <p:cNvSpPr txBox="1"/>
          <p:nvPr/>
        </p:nvSpPr>
        <p:spPr>
          <a:xfrm>
            <a:off x="9357756" y="994672"/>
            <a:ext cx="186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Source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manipulator</a:t>
            </a:r>
            <a:endParaRPr lang="it-IT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E4663F1-4BEF-200A-3672-BF768E17819B}"/>
              </a:ext>
            </a:extLst>
          </p:cNvPr>
          <p:cNvCxnSpPr>
            <a:cxnSpLocks/>
          </p:cNvCxnSpPr>
          <p:nvPr/>
        </p:nvCxnSpPr>
        <p:spPr>
          <a:xfrm flipH="1">
            <a:off x="6931645" y="1255815"/>
            <a:ext cx="2426111" cy="4772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4FED355-C684-F954-1976-E2860DB0CA77}"/>
              </a:ext>
            </a:extLst>
          </p:cNvPr>
          <p:cNvCxnSpPr>
            <a:cxnSpLocks/>
          </p:cNvCxnSpPr>
          <p:nvPr/>
        </p:nvCxnSpPr>
        <p:spPr>
          <a:xfrm flipH="1" flipV="1">
            <a:off x="5890162" y="2518281"/>
            <a:ext cx="938150" cy="13887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07691BC-1F32-48AF-56B8-3650C6E51719}"/>
              </a:ext>
            </a:extLst>
          </p:cNvPr>
          <p:cNvSpPr txBox="1"/>
          <p:nvPr/>
        </p:nvSpPr>
        <p:spPr>
          <a:xfrm>
            <a:off x="6096000" y="3844959"/>
            <a:ext cx="2426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  <a:latin typeface="Garamond" panose="02020404030301010803" pitchFamily="18" charset="0"/>
              </a:rPr>
              <a:t>Megacell</a:t>
            </a:r>
            <a:r>
              <a:rPr lang="it-IT" b="1" dirty="0">
                <a:solidFill>
                  <a:schemeClr val="bg1"/>
                </a:solidFill>
                <a:latin typeface="Garamond" panose="02020404030301010803" pitchFamily="18" charset="0"/>
              </a:rPr>
              <a:t> DB15 </a:t>
            </a:r>
            <a:r>
              <a:rPr lang="it-IT" b="1" dirty="0" err="1">
                <a:solidFill>
                  <a:schemeClr val="bg1"/>
                </a:solidFill>
                <a:latin typeface="Garamond" panose="02020404030301010803" pitchFamily="18" charset="0"/>
              </a:rPr>
              <a:t>electrical</a:t>
            </a:r>
            <a:r>
              <a:rPr lang="it-IT" b="1" dirty="0">
                <a:solidFill>
                  <a:schemeClr val="bg1"/>
                </a:solidFill>
                <a:latin typeface="Garamond" panose="02020404030301010803" pitchFamily="18" charset="0"/>
              </a:rPr>
              <a:t> connection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739F197-2A43-812B-C2B7-18FDD25F83A2}"/>
              </a:ext>
            </a:extLst>
          </p:cNvPr>
          <p:cNvCxnSpPr>
            <a:cxnSpLocks/>
          </p:cNvCxnSpPr>
          <p:nvPr/>
        </p:nvCxnSpPr>
        <p:spPr>
          <a:xfrm flipH="1" flipV="1">
            <a:off x="5890162" y="4526937"/>
            <a:ext cx="938150" cy="13887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1815CDD-41D3-C42B-A18B-F05EC73D6E68}"/>
              </a:ext>
            </a:extLst>
          </p:cNvPr>
          <p:cNvSpPr txBox="1"/>
          <p:nvPr/>
        </p:nvSpPr>
        <p:spPr>
          <a:xfrm>
            <a:off x="6496792" y="5863327"/>
            <a:ext cx="186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level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meter</a:t>
            </a:r>
            <a:endParaRPr lang="it-IT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CB1CF41-ECA6-77A9-0A86-2C5C61FF82D3}"/>
              </a:ext>
            </a:extLst>
          </p:cNvPr>
          <p:cNvSpPr txBox="1"/>
          <p:nvPr/>
        </p:nvSpPr>
        <p:spPr>
          <a:xfrm>
            <a:off x="985654" y="3880606"/>
            <a:ext cx="186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Optical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feedthrough</a:t>
            </a:r>
            <a:endParaRPr lang="it-IT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240F71D-6BFB-2DED-940C-6EED16845793}"/>
              </a:ext>
            </a:extLst>
          </p:cNvPr>
          <p:cNvCxnSpPr>
            <a:cxnSpLocks/>
          </p:cNvCxnSpPr>
          <p:nvPr/>
        </p:nvCxnSpPr>
        <p:spPr>
          <a:xfrm flipV="1">
            <a:off x="1805049" y="3517849"/>
            <a:ext cx="1398323" cy="6379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B55773A-95DD-1771-3EC1-6E79FF3E2F90}"/>
              </a:ext>
            </a:extLst>
          </p:cNvPr>
          <p:cNvCxnSpPr>
            <a:cxnSpLocks/>
          </p:cNvCxnSpPr>
          <p:nvPr/>
        </p:nvCxnSpPr>
        <p:spPr>
          <a:xfrm flipH="1">
            <a:off x="7779328" y="5087104"/>
            <a:ext cx="2510641" cy="4131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3EC310C-6960-ED5C-99C6-01353C6F4449}"/>
              </a:ext>
            </a:extLst>
          </p:cNvPr>
          <p:cNvSpPr txBox="1"/>
          <p:nvPr/>
        </p:nvSpPr>
        <p:spPr>
          <a:xfrm>
            <a:off x="10289969" y="4763938"/>
            <a:ext cx="186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filling line 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2CF69397-0B46-174D-40EF-DF9C93999BFE}"/>
              </a:ext>
            </a:extLst>
          </p:cNvPr>
          <p:cNvCxnSpPr>
            <a:cxnSpLocks/>
          </p:cNvCxnSpPr>
          <p:nvPr/>
        </p:nvCxnSpPr>
        <p:spPr>
          <a:xfrm flipH="1">
            <a:off x="8102435" y="3906982"/>
            <a:ext cx="1765960" cy="3678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89A783D-E64E-DD85-D5A3-D3E0D61B73C5}"/>
              </a:ext>
            </a:extLst>
          </p:cNvPr>
          <p:cNvSpPr txBox="1"/>
          <p:nvPr/>
        </p:nvSpPr>
        <p:spPr>
          <a:xfrm>
            <a:off x="1099370" y="1337593"/>
            <a:ext cx="186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Vacuum pump connection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98EED1F8-9689-8D90-C92C-B0467F0B9BEF}"/>
              </a:ext>
            </a:extLst>
          </p:cNvPr>
          <p:cNvCxnSpPr>
            <a:cxnSpLocks/>
          </p:cNvCxnSpPr>
          <p:nvPr/>
        </p:nvCxnSpPr>
        <p:spPr>
          <a:xfrm flipV="1">
            <a:off x="2504210" y="1654585"/>
            <a:ext cx="2245920" cy="784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5C694BE-BF2B-32A8-976F-EDB24365983D}"/>
              </a:ext>
            </a:extLst>
          </p:cNvPr>
          <p:cNvSpPr txBox="1"/>
          <p:nvPr/>
        </p:nvSpPr>
        <p:spPr>
          <a:xfrm>
            <a:off x="695946" y="2274505"/>
            <a:ext cx="186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PMT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signal</a:t>
            </a:r>
            <a:endParaRPr lang="it-IT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F47530B4-51E3-2ED7-C6A5-E2D496670A6B}"/>
              </a:ext>
            </a:extLst>
          </p:cNvPr>
          <p:cNvCxnSpPr>
            <a:cxnSpLocks/>
          </p:cNvCxnSpPr>
          <p:nvPr/>
        </p:nvCxnSpPr>
        <p:spPr>
          <a:xfrm flipV="1">
            <a:off x="1846117" y="2095840"/>
            <a:ext cx="1509275" cy="2761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754B54E-8A70-2076-A4B5-67786C8F67C5}"/>
              </a:ext>
            </a:extLst>
          </p:cNvPr>
          <p:cNvSpPr txBox="1"/>
          <p:nvPr/>
        </p:nvSpPr>
        <p:spPr>
          <a:xfrm>
            <a:off x="1805049" y="2624340"/>
            <a:ext cx="111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PMT HV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B795A001-521E-9498-D6CD-8FA9C0176E16}"/>
              </a:ext>
            </a:extLst>
          </p:cNvPr>
          <p:cNvCxnSpPr>
            <a:cxnSpLocks/>
          </p:cNvCxnSpPr>
          <p:nvPr/>
        </p:nvCxnSpPr>
        <p:spPr>
          <a:xfrm flipV="1">
            <a:off x="2757491" y="2459171"/>
            <a:ext cx="2161928" cy="2663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B2FDD94-F0DA-9305-F91D-D668220191D5}"/>
              </a:ext>
            </a:extLst>
          </p:cNvPr>
          <p:cNvSpPr txBox="1"/>
          <p:nvPr/>
        </p:nvSpPr>
        <p:spPr>
          <a:xfrm>
            <a:off x="9975275" y="3647921"/>
            <a:ext cx="186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vent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51553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B259C35-E6E5-A3FA-DA2C-0B117049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-92074"/>
            <a:ext cx="6909675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Dichroic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filters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mounting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Immagine 9" descr="Immagine che contiene interno, persona, verde, tavolo&#10;&#10;Descrizione generata automaticamente">
            <a:extLst>
              <a:ext uri="{FF2B5EF4-FFF2-40B4-BE49-F238E27FC236}">
                <a16:creationId xmlns:a16="http://schemas.microsoft.com/office/drawing/2014/main" id="{598B8FF7-51B8-51E8-AD43-4932702B3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34" b="18094"/>
          <a:stretch/>
        </p:blipFill>
        <p:spPr>
          <a:xfrm>
            <a:off x="3032281" y="1738222"/>
            <a:ext cx="2785423" cy="3705627"/>
          </a:xfrm>
          <a:prstGeom prst="rect">
            <a:avLst/>
          </a:prstGeom>
        </p:spPr>
      </p:pic>
      <p:pic>
        <p:nvPicPr>
          <p:cNvPr id="12" name="Immagine 11" descr="Immagine che contiene abbigliamento da lavoro, Tecnico, interno, macchina&#10;&#10;Descrizione generata automaticamente">
            <a:extLst>
              <a:ext uri="{FF2B5EF4-FFF2-40B4-BE49-F238E27FC236}">
                <a16:creationId xmlns:a16="http://schemas.microsoft.com/office/drawing/2014/main" id="{B4D69BB1-09BB-AB58-5497-E1E97781F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26" y="2495915"/>
            <a:ext cx="2662926" cy="2662926"/>
          </a:xfrm>
          <a:prstGeom prst="rect">
            <a:avLst/>
          </a:prstGeom>
        </p:spPr>
      </p:pic>
      <p:pic>
        <p:nvPicPr>
          <p:cNvPr id="14" name="Immagine 13" descr="Immagine che contiene interno, vestiti, persona, tavolo&#10;&#10;Descrizione generata automaticamente">
            <a:extLst>
              <a:ext uri="{FF2B5EF4-FFF2-40B4-BE49-F238E27FC236}">
                <a16:creationId xmlns:a16="http://schemas.microsoft.com/office/drawing/2014/main" id="{4A678218-17B8-604E-22FF-79A1ECE4C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617" y="3215243"/>
            <a:ext cx="2418278" cy="2418278"/>
          </a:xfrm>
          <a:prstGeom prst="rect">
            <a:avLst/>
          </a:prstGeom>
        </p:spPr>
      </p:pic>
      <p:pic>
        <p:nvPicPr>
          <p:cNvPr id="16" name="Immagine 15" descr="Immagine che contiene interno, giallo, abbigliamento da lavoro, vestiti&#10;&#10;Descrizione generata automaticamente">
            <a:extLst>
              <a:ext uri="{FF2B5EF4-FFF2-40B4-BE49-F238E27FC236}">
                <a16:creationId xmlns:a16="http://schemas.microsoft.com/office/drawing/2014/main" id="{55075ACF-3F48-0900-8712-696C01C154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6"/>
          <a:stretch/>
        </p:blipFill>
        <p:spPr>
          <a:xfrm>
            <a:off x="147237" y="1548479"/>
            <a:ext cx="2762662" cy="2042556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ED744C4A-16DD-3AB8-8E02-40E8FF4D64C8}"/>
              </a:ext>
            </a:extLst>
          </p:cNvPr>
          <p:cNvSpPr txBox="1">
            <a:spLocks/>
          </p:cNvSpPr>
          <p:nvPr/>
        </p:nvSpPr>
        <p:spPr>
          <a:xfrm>
            <a:off x="7788446" y="789795"/>
            <a:ext cx="4140533" cy="716605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ZAOT filters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evaporated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in Campinas</a:t>
            </a:r>
          </a:p>
          <a:p>
            <a:pPr eaLnBrk="1" hangingPunct="1"/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Mounted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in Napoli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clean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room</a:t>
            </a:r>
          </a:p>
          <a:p>
            <a:pPr eaLnBrk="1" hangingPunct="1"/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Light UV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shielded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during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operations</a:t>
            </a:r>
            <a:endParaRPr lang="it-IT" sz="2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3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271EA01-B2C1-D1FB-3F3E-C846A591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74" y="-222702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Electrical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connection and DAQ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34C30C5-FE2F-8B6B-B57A-5544E814CC78}"/>
              </a:ext>
            </a:extLst>
          </p:cNvPr>
          <p:cNvSpPr txBox="1">
            <a:spLocks/>
          </p:cNvSpPr>
          <p:nvPr/>
        </p:nvSpPr>
        <p:spPr>
          <a:xfrm>
            <a:off x="5368299" y="1266682"/>
            <a:ext cx="5529075" cy="3177897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DMEM with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two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cold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amplifier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preliminary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tested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in LN</a:t>
            </a:r>
            <a:r>
              <a:rPr lang="it-IT" sz="2000" baseline="-25000" dirty="0">
                <a:solidFill>
                  <a:srgbClr val="000000"/>
                </a:solidFill>
                <a:latin typeface="Garamond" panose="02020404030301010803" pitchFamily="18" charset="0"/>
              </a:rPr>
              <a:t>2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: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both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channels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working </a:t>
            </a:r>
          </a:p>
          <a:p>
            <a:pPr eaLnBrk="1" hangingPunct="1"/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just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before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to close the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cryostat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one of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two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signal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not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present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we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changed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position of one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cold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amplifier</a:t>
            </a:r>
            <a:endParaRPr lang="it-IT" sz="2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After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filling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discovered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that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one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channel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very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noisy</a:t>
            </a:r>
            <a:endParaRPr lang="it-IT" sz="2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Output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signals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from second stage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amplifier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sent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to CAEN V1725B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digitizer</a:t>
            </a:r>
            <a:endParaRPr lang="it-IT" sz="2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46DB4C-603F-4E2A-AD2D-137D8FA42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82" b="21516"/>
          <a:stretch/>
        </p:blipFill>
        <p:spPr>
          <a:xfrm>
            <a:off x="487756" y="1268671"/>
            <a:ext cx="4167034" cy="1897083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658233E-0112-7EF7-A49A-AF6C7FCDA9F6}"/>
              </a:ext>
            </a:extLst>
          </p:cNvPr>
          <p:cNvCxnSpPr>
            <a:cxnSpLocks/>
          </p:cNvCxnSpPr>
          <p:nvPr/>
        </p:nvCxnSpPr>
        <p:spPr>
          <a:xfrm flipV="1">
            <a:off x="2030681" y="2161309"/>
            <a:ext cx="403761" cy="62939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3F7CBF7-5561-4397-219B-5FD21805FBEB}"/>
              </a:ext>
            </a:extLst>
          </p:cNvPr>
          <p:cNvCxnSpPr>
            <a:cxnSpLocks/>
          </p:cNvCxnSpPr>
          <p:nvPr/>
        </p:nvCxnSpPr>
        <p:spPr>
          <a:xfrm flipH="1" flipV="1">
            <a:off x="1698170" y="1861417"/>
            <a:ext cx="332511" cy="92928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14CE1602-BD46-4241-9576-3C64B890D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3" r="5743"/>
          <a:stretch/>
        </p:blipFill>
        <p:spPr>
          <a:xfrm>
            <a:off x="1935677" y="3331564"/>
            <a:ext cx="3236971" cy="317789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B125A00-29D9-3FA2-8940-8AA5711D7769}"/>
              </a:ext>
            </a:extLst>
          </p:cNvPr>
          <p:cNvSpPr txBox="1"/>
          <p:nvPr/>
        </p:nvSpPr>
        <p:spPr>
          <a:xfrm>
            <a:off x="1193473" y="2796422"/>
            <a:ext cx="186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Cold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amplifier</a:t>
            </a:r>
            <a:endParaRPr lang="it-IT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06FA4F9-AEF0-5F0D-0F99-3FF258DD09CB}"/>
              </a:ext>
            </a:extLst>
          </p:cNvPr>
          <p:cNvSpPr txBox="1"/>
          <p:nvPr/>
        </p:nvSpPr>
        <p:spPr>
          <a:xfrm>
            <a:off x="71251" y="4597346"/>
            <a:ext cx="186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Warm second stage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amplifier</a:t>
            </a:r>
            <a:endParaRPr lang="it-IT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0D1E3F6F-FA96-3827-8592-DA9F45F38604}"/>
              </a:ext>
            </a:extLst>
          </p:cNvPr>
          <p:cNvCxnSpPr>
            <a:cxnSpLocks/>
          </p:cNvCxnSpPr>
          <p:nvPr/>
        </p:nvCxnSpPr>
        <p:spPr>
          <a:xfrm>
            <a:off x="1377042" y="5206257"/>
            <a:ext cx="1057400" cy="38307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9887AD92-6BD3-0292-EA87-9E569A500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90" t="10096" b="25178"/>
          <a:stretch/>
        </p:blipFill>
        <p:spPr>
          <a:xfrm>
            <a:off x="5909738" y="4396523"/>
            <a:ext cx="3495519" cy="21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48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6248AD-CBE7-D1A6-4AFF-270E3963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74" y="-222702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Warm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amplifier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Immagine 5" descr="Immagine che contiene elettronica, circuito, Componente elettrico, Ingegneria elettronica&#10;&#10;Descrizione generata automaticamente">
            <a:extLst>
              <a:ext uri="{FF2B5EF4-FFF2-40B4-BE49-F238E27FC236}">
                <a16:creationId xmlns:a16="http://schemas.microsoft.com/office/drawing/2014/main" id="{601A52FC-09E6-20F7-A585-1632FFF18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8" y="708949"/>
            <a:ext cx="2848443" cy="2342273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BC7E9945-A76C-2FE8-7468-95A6880D39A0}"/>
              </a:ext>
            </a:extLst>
          </p:cNvPr>
          <p:cNvSpPr txBox="1">
            <a:spLocks/>
          </p:cNvSpPr>
          <p:nvPr/>
        </p:nvSpPr>
        <p:spPr>
          <a:xfrm>
            <a:off x="3925956" y="1293067"/>
            <a:ext cx="7794817" cy="1916118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Switches to </a:t>
            </a:r>
            <a:r>
              <a:rPr lang="it-IT" sz="180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choose</a:t>
            </a:r>
            <a:r>
              <a:rPr lang="it-IT" sz="18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differential</a:t>
            </a:r>
            <a:r>
              <a:rPr lang="it-IT" sz="18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to single-</a:t>
            </a:r>
            <a:r>
              <a:rPr lang="it-IT" sz="180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ended</a:t>
            </a:r>
            <a:r>
              <a:rPr lang="it-IT" sz="18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conversion</a:t>
            </a:r>
            <a:r>
              <a:rPr lang="it-IT" sz="18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circuit</a:t>
            </a:r>
            <a:r>
              <a:rPr lang="it-IT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r>
              <a:rPr lang="it-IT" sz="18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Switch </a:t>
            </a:r>
            <a:r>
              <a:rPr lang="it-IT" sz="180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towards</a:t>
            </a:r>
            <a:r>
              <a:rPr lang="it-IT" sz="18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the center of the board = With transformer </a:t>
            </a:r>
          </a:p>
          <a:p>
            <a:r>
              <a:rPr lang="it-IT" sz="20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Switch </a:t>
            </a:r>
            <a:r>
              <a:rPr lang="it-IT" sz="200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towards</a:t>
            </a:r>
            <a:r>
              <a:rPr lang="it-IT" sz="20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the </a:t>
            </a:r>
            <a:r>
              <a:rPr lang="it-IT" sz="200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edge</a:t>
            </a:r>
            <a:r>
              <a:rPr lang="it-IT" sz="20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of the board = No transformer</a:t>
            </a:r>
          </a:p>
          <a:p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Low/High gain mode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through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lateral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jumpers</a:t>
            </a:r>
          </a:p>
          <a:p>
            <a:r>
              <a:rPr lang="it-IT" sz="200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Our</a:t>
            </a:r>
            <a:r>
              <a:rPr lang="it-IT" sz="20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prefered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conditions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was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low gain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without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transformer</a:t>
            </a:r>
            <a:endParaRPr lang="it-IT" sz="2000" dirty="0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54BBE6-7738-3210-3EA5-161D4868740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922104" y="3089152"/>
            <a:ext cx="91408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9" name="Immagine 12" descr="Immagine che contiene schermata, linea, testo, Diagramma&#10;&#10;Descrizione generata automaticamente">
            <a:extLst>
              <a:ext uri="{FF2B5EF4-FFF2-40B4-BE49-F238E27FC236}">
                <a16:creationId xmlns:a16="http://schemas.microsoft.com/office/drawing/2014/main" id="{5DD1E1B4-9F51-91AC-4164-A58274BF4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0" y="3437447"/>
            <a:ext cx="4073935" cy="22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D9E0D81-F933-B642-45D7-ACFBD04E826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486434" y="2773016"/>
            <a:ext cx="73311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31" name="Immagine 11" descr="Immagine che contiene schermata, diagramma, testo, Diagramma&#10;&#10;Descrizione generata automaticamente">
            <a:extLst>
              <a:ext uri="{FF2B5EF4-FFF2-40B4-BE49-F238E27FC236}">
                <a16:creationId xmlns:a16="http://schemas.microsoft.com/office/drawing/2014/main" id="{441B51DE-FC89-C74A-AE22-2D474274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59" y="3134871"/>
            <a:ext cx="4627173" cy="253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C6F7448-EEC2-5502-550B-313B9BBA29D5}"/>
              </a:ext>
            </a:extLst>
          </p:cNvPr>
          <p:cNvSpPr txBox="1"/>
          <p:nvPr/>
        </p:nvSpPr>
        <p:spPr>
          <a:xfrm>
            <a:off x="1917121" y="3798207"/>
            <a:ext cx="291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with transformer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76BA4E-B6A0-0937-38B9-C369224DC8CB}"/>
              </a:ext>
            </a:extLst>
          </p:cNvPr>
          <p:cNvSpPr txBox="1"/>
          <p:nvPr/>
        </p:nvSpPr>
        <p:spPr>
          <a:xfrm>
            <a:off x="6997147" y="3613541"/>
            <a:ext cx="291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without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transformer</a:t>
            </a:r>
          </a:p>
        </p:txBody>
      </p:sp>
    </p:spTree>
    <p:extLst>
      <p:ext uri="{BB962C8B-B14F-4D97-AF65-F5344CB8AC3E}">
        <p14:creationId xmlns:p14="http://schemas.microsoft.com/office/powerpoint/2010/main" val="3101841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5B0FD49-4793-5580-F210-EFB5D3025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421" y="1239828"/>
            <a:ext cx="5586845" cy="4378343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F4F797AB-04A2-6FC4-A74B-C8030A83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-92074"/>
            <a:ext cx="10515600" cy="1325563"/>
          </a:xfrm>
        </p:spPr>
        <p:txBody>
          <a:bodyPr/>
          <a:lstStyle/>
          <a:p>
            <a:pPr algn="ctr"/>
            <a:r>
              <a:rPr lang="it-IT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Measurement</a:t>
            </a:r>
            <a:r>
              <a:rPr lang="it-IT" sz="3600" dirty="0">
                <a:solidFill>
                  <a:srgbClr val="000000"/>
                </a:solidFill>
                <a:latin typeface="Garamond" panose="02020404030301010803" pitchFamily="18" charset="0"/>
              </a:rPr>
              <a:t> positions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25EFA0D0-7EC7-882E-A237-52CC57E5C8F0}"/>
              </a:ext>
            </a:extLst>
          </p:cNvPr>
          <p:cNvCxnSpPr>
            <a:cxnSpLocks/>
          </p:cNvCxnSpPr>
          <p:nvPr/>
        </p:nvCxnSpPr>
        <p:spPr>
          <a:xfrm flipV="1">
            <a:off x="4755585" y="3604463"/>
            <a:ext cx="1153735" cy="584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1F9CFF-D6B2-43BD-DCF6-742957EEB3C4}"/>
              </a:ext>
            </a:extLst>
          </p:cNvPr>
          <p:cNvSpPr txBox="1"/>
          <p:nvPr/>
        </p:nvSpPr>
        <p:spPr>
          <a:xfrm>
            <a:off x="4198421" y="4237215"/>
            <a:ext cx="102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Ch</a:t>
            </a:r>
            <a:r>
              <a:rPr lang="it-IT" b="1" dirty="0">
                <a:solidFill>
                  <a:srgbClr val="FF0000"/>
                </a:solidFill>
              </a:rPr>
              <a:t>. 1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1522319-D628-B23D-7F4A-99C6777C04D3}"/>
              </a:ext>
            </a:extLst>
          </p:cNvPr>
          <p:cNvCxnSpPr>
            <a:cxnSpLocks/>
          </p:cNvCxnSpPr>
          <p:nvPr/>
        </p:nvCxnSpPr>
        <p:spPr>
          <a:xfrm flipH="1" flipV="1">
            <a:off x="8906493" y="3778402"/>
            <a:ext cx="1435937" cy="41082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C5EAB2C-6C78-DD5D-CF9A-99D87805B9B3}"/>
              </a:ext>
            </a:extLst>
          </p:cNvPr>
          <p:cNvSpPr txBox="1"/>
          <p:nvPr/>
        </p:nvSpPr>
        <p:spPr>
          <a:xfrm>
            <a:off x="10186331" y="4154767"/>
            <a:ext cx="102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Ch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. 2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F63990E-12C2-5C01-810C-8F74FF193E81}"/>
              </a:ext>
            </a:extLst>
          </p:cNvPr>
          <p:cNvCxnSpPr>
            <a:cxnSpLocks/>
          </p:cNvCxnSpPr>
          <p:nvPr/>
        </p:nvCxnSpPr>
        <p:spPr>
          <a:xfrm flipH="1" flipV="1">
            <a:off x="8804162" y="4156520"/>
            <a:ext cx="951908" cy="900054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7F0CE36-8CC2-ED00-1AA0-6B33A822C596}"/>
              </a:ext>
            </a:extLst>
          </p:cNvPr>
          <p:cNvSpPr txBox="1"/>
          <p:nvPr/>
        </p:nvSpPr>
        <p:spPr>
          <a:xfrm>
            <a:off x="9314704" y="5056574"/>
            <a:ext cx="189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</a:rPr>
              <a:t>Electronic box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B74DDDF-93AB-EF7D-4F66-E5B26FF8D514}"/>
              </a:ext>
            </a:extLst>
          </p:cNvPr>
          <p:cNvSpPr/>
          <p:nvPr/>
        </p:nvSpPr>
        <p:spPr>
          <a:xfrm rot="18826941">
            <a:off x="8352695" y="2223649"/>
            <a:ext cx="308759" cy="52708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5D35E5C-E60B-D41D-EEAC-62C299E0B4F2}"/>
              </a:ext>
            </a:extLst>
          </p:cNvPr>
          <p:cNvSpPr txBox="1"/>
          <p:nvPr/>
        </p:nvSpPr>
        <p:spPr>
          <a:xfrm>
            <a:off x="10138020" y="2515204"/>
            <a:ext cx="72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</a:rPr>
              <a:t>PMT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275341C-E762-FBAF-BBEB-09E6D88105C3}"/>
              </a:ext>
            </a:extLst>
          </p:cNvPr>
          <p:cNvCxnSpPr>
            <a:cxnSpLocks/>
          </p:cNvCxnSpPr>
          <p:nvPr/>
        </p:nvCxnSpPr>
        <p:spPr>
          <a:xfrm flipH="1" flipV="1">
            <a:off x="8672553" y="2479209"/>
            <a:ext cx="1349594" cy="161405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2FE7C3E9-2880-8176-7B0F-FA5DD21A0D05}"/>
              </a:ext>
            </a:extLst>
          </p:cNvPr>
          <p:cNvSpPr txBox="1">
            <a:spLocks/>
          </p:cNvSpPr>
          <p:nvPr/>
        </p:nvSpPr>
        <p:spPr>
          <a:xfrm>
            <a:off x="322475" y="1728713"/>
            <a:ext cx="3443665" cy="1916118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sz="2400" dirty="0">
                <a:solidFill>
                  <a:srgbClr val="FF0000"/>
                </a:solidFill>
                <a:latin typeface="Garamond" panose="02020404030301010803" pitchFamily="18" charset="0"/>
              </a:rPr>
              <a:t>Ch1: </a:t>
            </a:r>
            <a:r>
              <a:rPr lang="it-IT" sz="2400" dirty="0" err="1">
                <a:solidFill>
                  <a:srgbClr val="FF0000"/>
                </a:solidFill>
                <a:latin typeface="Garamond" panose="02020404030301010803" pitchFamily="18" charset="0"/>
              </a:rPr>
              <a:t>square</a:t>
            </a:r>
            <a:r>
              <a:rPr lang="it-IT" sz="24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Garamond" panose="02020404030301010803" pitchFamily="18" charset="0"/>
              </a:rPr>
              <a:t>dimples</a:t>
            </a:r>
            <a:endParaRPr lang="it-IT" sz="24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Ch2: </a:t>
            </a: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cylindrical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dimples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PMT for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purity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monitoring</a:t>
            </a:r>
          </a:p>
        </p:txBody>
      </p:sp>
    </p:spTree>
    <p:extLst>
      <p:ext uri="{BB962C8B-B14F-4D97-AF65-F5344CB8AC3E}">
        <p14:creationId xmlns:p14="http://schemas.microsoft.com/office/powerpoint/2010/main" val="3477339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EC688FC-AB1B-85F3-C3DC-785BA3B9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377" y="-104229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Vacuum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operations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and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filling </a:t>
            </a:r>
          </a:p>
        </p:txBody>
      </p:sp>
      <p:pic>
        <p:nvPicPr>
          <p:cNvPr id="5" name="Immagine 4" descr="Immagine che contiene Diagramma, linea, schermata, diagramma&#10;&#10;Descrizione generata automaticamente">
            <a:extLst>
              <a:ext uri="{FF2B5EF4-FFF2-40B4-BE49-F238E27FC236}">
                <a16:creationId xmlns:a16="http://schemas.microsoft.com/office/drawing/2014/main" id="{40A8ACB3-864B-A595-7EDF-B3B54D623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5667"/>
            <a:ext cx="5956742" cy="29502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B09E26F-402E-4686-3383-15F911C9A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98" y="3931298"/>
            <a:ext cx="3340171" cy="250512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A6741F-A6A1-923E-457B-59B11F82B932}"/>
              </a:ext>
            </a:extLst>
          </p:cNvPr>
          <p:cNvSpPr txBox="1"/>
          <p:nvPr/>
        </p:nvSpPr>
        <p:spPr>
          <a:xfrm>
            <a:off x="5403397" y="4722197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Capacimeter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level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: the maximum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correspond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to 25 cm of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above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Megacell</a:t>
            </a: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00"/>
                </a:solidFill>
                <a:latin typeface="Garamond" panose="02020404030301010803" pitchFamily="18" charset="0"/>
              </a:rPr>
              <a:t>Evaporation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rate 4 cm/24h 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59A5EFA5-7660-7332-BFB8-E0A9CD6F5CEA}"/>
              </a:ext>
            </a:extLst>
          </p:cNvPr>
          <p:cNvSpPr txBox="1">
            <a:spLocks/>
          </p:cNvSpPr>
          <p:nvPr/>
        </p:nvSpPr>
        <p:spPr>
          <a:xfrm>
            <a:off x="0" y="1221334"/>
            <a:ext cx="5956742" cy="1916118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Pump and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purge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cycles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before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filling</a:t>
            </a:r>
          </a:p>
          <a:p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Due to large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amount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of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materials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vacuum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level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not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better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than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10</a:t>
            </a:r>
            <a:r>
              <a:rPr lang="it-IT" sz="2000" baseline="30000" dirty="0">
                <a:solidFill>
                  <a:srgbClr val="000000"/>
                </a:solidFill>
                <a:latin typeface="Garamond" panose="02020404030301010803" pitchFamily="18" charset="0"/>
              </a:rPr>
              <a:t>-4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mbar</a:t>
            </a:r>
          </a:p>
          <a:p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The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cryostat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has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been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filled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with LAr5.0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filtered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by an in-line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Trigon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Engelhard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Q5-Cu0226)</a:t>
            </a:r>
          </a:p>
          <a:p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During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all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measurement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operations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cryostat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in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overpressure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(1.2 atm) with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respect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to </a:t>
            </a:r>
            <a:r>
              <a:rPr lang="it-IT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external</a:t>
            </a:r>
            <a:r>
              <a:rPr 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 pressure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231135-AEE2-2C86-189F-599817D98644}"/>
              </a:ext>
            </a:extLst>
          </p:cNvPr>
          <p:cNvSpPr txBox="1"/>
          <p:nvPr/>
        </p:nvSpPr>
        <p:spPr>
          <a:xfrm>
            <a:off x="2288000" y="6488668"/>
            <a:ext cx="186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Trigon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filter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D8742B7-819E-A8B5-31B5-1A73F8175257}"/>
              </a:ext>
            </a:extLst>
          </p:cNvPr>
          <p:cNvCxnSpPr>
            <a:cxnSpLocks/>
          </p:cNvCxnSpPr>
          <p:nvPr/>
        </p:nvCxnSpPr>
        <p:spPr>
          <a:xfrm flipH="1" flipV="1">
            <a:off x="2094572" y="5671602"/>
            <a:ext cx="732312" cy="868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E139ECB-A8CB-168A-6FA3-9F415F9D9C19}"/>
              </a:ext>
            </a:extLst>
          </p:cNvPr>
          <p:cNvCxnSpPr>
            <a:cxnSpLocks/>
          </p:cNvCxnSpPr>
          <p:nvPr/>
        </p:nvCxnSpPr>
        <p:spPr>
          <a:xfrm flipV="1">
            <a:off x="7612083" y="2283194"/>
            <a:ext cx="566750" cy="24390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863717"/>
      </p:ext>
    </p:extLst>
  </p:cSld>
  <p:clrMapOvr>
    <a:masterClrMapping/>
  </p:clrMapOvr>
</p:sld>
</file>

<file path=ppt/theme/theme1.xml><?xml version="1.0" encoding="utf-8"?>
<a:theme xmlns:a="http://schemas.openxmlformats.org/drawingml/2006/main" name="DUNE_Theme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heme" id="{896F1739-B0DE-451A-9B02-F7A32AD500B7}" vid="{2B422FC4-9B3C-42C0-B2B1-48B0A3C52134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96205</TotalTime>
  <Words>1149</Words>
  <Application>Microsoft Macintosh PowerPoint</Application>
  <PresentationFormat>Widescreen</PresentationFormat>
  <Paragraphs>191</Paragraphs>
  <Slides>28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36" baseType="lpstr">
      <vt:lpstr>Arial</vt:lpstr>
      <vt:lpstr>Calibri</vt:lpstr>
      <vt:lpstr>Cambria Math</vt:lpstr>
      <vt:lpstr>Garamond</vt:lpstr>
      <vt:lpstr>Helvetica</vt:lpstr>
      <vt:lpstr>Lucida Grande</vt:lpstr>
      <vt:lpstr>DUNE_Theme</vt:lpstr>
      <vt:lpstr>LBNF Content-Footer Theme</vt:lpstr>
      <vt:lpstr>Presentazione standard di PowerPoint</vt:lpstr>
      <vt:lpstr>Outline</vt:lpstr>
      <vt:lpstr>XA-VD measurement setup</vt:lpstr>
      <vt:lpstr>XA-VD measurement setup</vt:lpstr>
      <vt:lpstr>Dichroic filters mounting</vt:lpstr>
      <vt:lpstr>Electrical connection and DAQ</vt:lpstr>
      <vt:lpstr>Warm amplifier</vt:lpstr>
      <vt:lpstr>Measurement positions</vt:lpstr>
      <vt:lpstr>Vacuum operations and LAr filling </vt:lpstr>
      <vt:lpstr>LAr purity estimated with PMT </vt:lpstr>
      <vt:lpstr>Monitoring of stability of LAr purity</vt:lpstr>
      <vt:lpstr>SPE response at OV=4.5V</vt:lpstr>
      <vt:lpstr>Secondary pulses estimated with Vinogradov model</vt:lpstr>
      <vt:lpstr>Alpha signal waveforms</vt:lpstr>
      <vt:lpstr>Presentazione standard di PowerPoint</vt:lpstr>
      <vt:lpstr>Alpha source events</vt:lpstr>
      <vt:lpstr>Source holder geometry</vt:lpstr>
      <vt:lpstr>Alpha spectrum: OV=4.5 V</vt:lpstr>
      <vt:lpstr>Alpha spectrum: PEs vs position@ OV=4.5V</vt:lpstr>
      <vt:lpstr>Simulation (A. Machado, G. Valdiviesso)</vt:lpstr>
      <vt:lpstr>Preliminary results for PDE@OV=4.5V</vt:lpstr>
      <vt:lpstr>SPE response at OV=7.0V</vt:lpstr>
      <vt:lpstr>Alpha spectrum: OV=7.0 V</vt:lpstr>
      <vt:lpstr>Alpha spectrum: PEs vs position@ OV=7.0V</vt:lpstr>
      <vt:lpstr>PDE summary </vt:lpstr>
      <vt:lpstr>PDE Errors</vt:lpstr>
      <vt:lpstr>Megacell warming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Macias, Christopher Thomas</dc:creator>
  <cp:lastModifiedBy>FRANCESCO DI CAPUA</cp:lastModifiedBy>
  <cp:revision>149</cp:revision>
  <dcterms:created xsi:type="dcterms:W3CDTF">2019-03-21T17:33:37Z</dcterms:created>
  <dcterms:modified xsi:type="dcterms:W3CDTF">2023-09-05T07:41:48Z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2023-07-05T02:36:02Z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70489d28-9add-4d7a-bbe1-327fe5389377</vt:lpwstr>
  </property>
  <property fmtid="{D5CDD505-2E9C-101B-9397-08002B2CF9AE}" pid="8" name="MSIP_Label_2ad0b24d-6422-44b0-b3de-abb3a9e8c81a_ContentBits">
    <vt:lpwstr>0</vt:lpwstr>
  </property>
</Properties>
</file>