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64" r:id="rId5"/>
    <p:sldId id="268" r:id="rId6"/>
    <p:sldId id="267" r:id="rId7"/>
    <p:sldId id="270" r:id="rId8"/>
    <p:sldId id="262" r:id="rId9"/>
    <p:sldId id="273" r:id="rId10"/>
    <p:sldId id="274" r:id="rId11"/>
    <p:sldId id="275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E7D09"/>
    <a:srgbClr val="1571B0"/>
    <a:srgbClr val="808080"/>
    <a:srgbClr val="2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958F6-22BB-204D-8924-E19DB1578211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E289A-5F8A-2840-B4B4-4E7CCE16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6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E18D-B599-A16F-E567-994E34CE3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0620-4524-57B2-3432-A4C37D779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23346-14B8-6A64-12DE-4D815398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6ABA-6F2C-2C93-8499-E8C85667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1A1B7-15A2-A57A-1825-EABA820B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0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8FA4-1F3A-2560-0B59-2D6FF950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7E0C9-DE6D-65A7-3ED1-06716D434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F250D-2F1E-1DEC-63FF-04ABD110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53E74-DF0B-CA09-BF36-EBAA5074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C9FC9-A55B-22FB-3977-F3248487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31292-8FBB-BFEF-5238-1D2191565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1C416-6BD9-61DE-C5A1-792583FA9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3C1A6-2EBC-5459-41A3-5599A837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402B0-5050-B4E3-1E5C-B856D9AB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203B8-B84E-26C1-1AD6-2C8FBA6D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1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838E-3281-DFBD-1747-5EAB4620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3797-B26E-1666-5926-44907E2A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5D7F6-BB3C-AB1F-C816-E69FDDB2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04759-E1FE-F062-739C-41FC4C2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C1AD9-EBBB-B5B1-2961-FA0CC20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8907-BBA2-842A-DA7E-DD5BE26C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A24D4-8CF3-126F-1D44-00F381C89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50813-1A23-374D-D035-D362BA8E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3497-AA11-5130-A16D-F8A4F19B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A9FEE-5B84-B3BD-5FD3-3F508F05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86D6-25AA-EDF6-CF33-61E8E0C4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A8C98-798A-C9A6-842D-889CB5E7A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F9A19-8CD2-D4EC-0E30-514BB31AF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55925-9D96-9CFD-5818-9FEF6C31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8EB2F-B462-1C73-C2A4-F3F9342B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B3670-F71B-C035-25B3-D8BA30DB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6F32-78CF-D669-9860-498B402E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A5D11-5CB2-8569-5797-BBB527276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3A6CD-9845-5E67-30AD-82768C220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D1A6A-D844-B6EF-B6C7-30F7A08C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C78DF-4533-1967-C69C-8AD34B1D3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B218-0F47-3D19-418B-AA5992B4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90960-E16C-0C83-B4C6-ABEC5FE0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DE282-E514-D049-4C00-BAF9EFF3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A0B-F11D-FBF1-D738-DDD408EF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ED9D3-F9DD-9B7A-D830-98F4907F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66337-1853-6105-6178-D859CBF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C7B99-E07C-7593-8241-9421447D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21B29-7A2A-3C50-8725-416D32C3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F4092-8DC9-AA6D-6290-C2D3F863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C5843-67D3-9044-E72A-8AD8C8E0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8F89-2690-A722-E0E6-7CE20599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3A88-5645-C72B-D68C-3A6E053D2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F9B5F-81F3-B4F3-7E46-433F86308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7476B-B276-D274-8370-3AE304DF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8B09D-8FB8-3C17-0700-2B4349CA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5F014-7CE5-E5A9-BB31-2D4CE01C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C535-94CD-1C98-0D76-AA34875F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71618-54B8-2800-C4AE-2B24F6919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0A510-1D16-3287-D29A-D6FA19BE1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157BC-9F80-7C56-858F-F7AA4F25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995E8-A6AE-0DFD-FB64-1525355F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71EAB-711D-A530-CE6D-2F497171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4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09251-79D0-2F60-11B2-3CB3C70C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3CC73-82F3-6CE4-109D-9EF1D6475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1A5D-43FB-9C0A-3B74-E95990C97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8DC97-B7E4-FD4B-3288-98C1AF538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D8831-8F15-97E8-E821-BBD8EB307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398603/files/p235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article/10.1088/1748-0221/16/03/T03009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FA1E-856F-01AB-314E-4DDF54CCF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Influence of Solenoid Field Quality on Electron Cooling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A9952-3CA4-E05D-8C70-EFE84E462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F8F3-6099-7161-0B09-95F997E6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581DA-5633-6D47-6DE4-A429A786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192CC-0C0F-C25F-3652-424AA194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6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017E-5F23-6CF0-6DD5-44DBE7C8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times in real solenoid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031CD-FFA3-8909-DC90-4FBCF133B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cooling with 20000 particles, 10 steps inside solenoid, 4 turns: 720 seconds/estimate with GPU acceleration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A8E5-164F-C3D9-0E70-20CE2A65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8B80-AE1E-4BE8-8EB8-971D7DB2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D5AC-1198-C550-FBC8-3CCBA8E8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BE081C-A786-EA06-A7B0-A8A8E524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54" y="2634241"/>
            <a:ext cx="6555828" cy="25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21">
            <a:extLst>
              <a:ext uri="{FF2B5EF4-FFF2-40B4-BE49-F238E27FC236}">
                <a16:creationId xmlns:a16="http://schemas.microsoft.com/office/drawing/2014/main" id="{23EFFEBB-D370-968B-082A-4DE554F25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00673"/>
              </p:ext>
            </p:extLst>
          </p:nvPr>
        </p:nvGraphicFramePr>
        <p:xfrm>
          <a:off x="1615968" y="5199380"/>
          <a:ext cx="8128000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4367">
                  <a:extLst>
                    <a:ext uri="{9D8B030D-6E8A-4147-A177-3AD203B41FA5}">
                      <a16:colId xmlns:a16="http://schemas.microsoft.com/office/drawing/2014/main" val="2827243057"/>
                    </a:ext>
                  </a:extLst>
                </a:gridCol>
                <a:gridCol w="1566041">
                  <a:extLst>
                    <a:ext uri="{9D8B030D-6E8A-4147-A177-3AD203B41FA5}">
                      <a16:colId xmlns:a16="http://schemas.microsoft.com/office/drawing/2014/main" val="1346781070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val="2456798285"/>
                    </a:ext>
                  </a:extLst>
                </a:gridCol>
                <a:gridCol w="2630213">
                  <a:extLst>
                    <a:ext uri="{9D8B030D-6E8A-4147-A177-3AD203B41FA5}">
                      <a16:colId xmlns:a16="http://schemas.microsoft.com/office/drawing/2014/main" val="405523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Radius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Density (A/m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Cooling times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6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2.1, 1.9, 2.4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32, 31, 34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894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6DA9B2-DCF1-1F4A-0B03-E62936E46722}"/>
              </a:ext>
            </a:extLst>
          </p:cNvPr>
          <p:cNvSpPr txBox="1"/>
          <p:nvPr/>
        </p:nvSpPr>
        <p:spPr>
          <a:xfrm>
            <a:off x="9837683" y="5267306"/>
            <a:ext cx="2083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Factor of 3 degradation!</a:t>
            </a:r>
          </a:p>
        </p:txBody>
      </p:sp>
    </p:spTree>
    <p:extLst>
      <p:ext uri="{BB962C8B-B14F-4D97-AF65-F5344CB8AC3E}">
        <p14:creationId xmlns:p14="http://schemas.microsoft.com/office/powerpoint/2010/main" val="150845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CAD3-0B74-97A2-B044-B2B966E7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00FE-0110-D134-175F-28FBBC23B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winding errors and quantify effect on top of systematic errors.</a:t>
            </a:r>
          </a:p>
          <a:p>
            <a:r>
              <a:rPr lang="en-US" dirty="0"/>
              <a:t>Improve magnetic field model? </a:t>
            </a:r>
            <a:r>
              <a:rPr lang="en-US" sz="2800" dirty="0">
                <a:latin typeface="-apple-system"/>
              </a:rPr>
              <a:t>(1) Increase length (2) Reduce ID (3) Ferromagnetic plugs (4) Different coil geometries?</a:t>
            </a:r>
          </a:p>
          <a:p>
            <a:r>
              <a:rPr lang="en-US" sz="2800" dirty="0">
                <a:latin typeface="-apple-system"/>
              </a:rPr>
              <a:t>Develop a simple way of incorporating cooling rate reduction into </a:t>
            </a:r>
            <a:r>
              <a:rPr lang="en-US" sz="2800" dirty="0" err="1">
                <a:latin typeface="-apple-system"/>
              </a:rPr>
              <a:t>PyORBIT</a:t>
            </a:r>
            <a:r>
              <a:rPr lang="en-US" sz="2800" dirty="0">
                <a:latin typeface="-apple-system"/>
              </a:rPr>
              <a:t> simulations.</a:t>
            </a:r>
          </a:p>
          <a:p>
            <a:r>
              <a:rPr lang="en-US" dirty="0">
                <a:latin typeface="-apple-system"/>
              </a:rPr>
              <a:t>Effect of steering toroids on field quality inside cooler and on proton beam orbit.</a:t>
            </a:r>
          </a:p>
          <a:p>
            <a:r>
              <a:rPr lang="en-US" dirty="0">
                <a:latin typeface="-apple-system"/>
              </a:rPr>
              <a:t>List plan of experiments and back-up with simulations.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85930-2BCE-9F4A-7A8B-37EAFCBA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C65C8-BB80-A2F1-73C2-227AC3B9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EFFE9-2FBE-3FD9-CA79-099B413E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B53A-5840-8D9F-18F1-3A525A76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Winding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DBED-B89C-220D-566D-6264D0B60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 a winding error model which is consistent with experimental data.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3E079-A6F9-CDD6-7EE4-C09768D6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7E13E-4988-011D-5312-9C59EAE2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62DD0-FA59-7839-F32C-B7EDA971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78068-5E85-2419-422F-B7811634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011" y="2276119"/>
            <a:ext cx="4913978" cy="24729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A32074-9864-9612-20BD-CF0AF2426FF1}"/>
              </a:ext>
            </a:extLst>
          </p:cNvPr>
          <p:cNvSpPr txBox="1"/>
          <p:nvPr/>
        </p:nvSpPr>
        <p:spPr>
          <a:xfrm>
            <a:off x="3869212" y="4893711"/>
            <a:ext cx="491397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Transverse field line deviations in CELCIUS cooler.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http://cds.cern.ch/record/398603/files/p235.pdf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3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911B-BB96-EE73-DAF6-6C857BE8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Cooling time with and without coupling compensation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4D961-B75E-F3E9-D6C6-A6A7AF7C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EB1D-1428-1061-F4C5-B7B50F0D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1D0-3EC7-67EB-6E1D-0F1E7BDB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F9F26-AD9C-91B2-0957-841E84AC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57" y="2084771"/>
            <a:ext cx="5549071" cy="173736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1B5B851-2A2A-589C-B935-D484C124A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84456"/>
              </p:ext>
            </p:extLst>
          </p:nvPr>
        </p:nvGraphicFramePr>
        <p:xfrm>
          <a:off x="366814" y="4216214"/>
          <a:ext cx="5549140" cy="13817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59069">
                  <a:extLst>
                    <a:ext uri="{9D8B030D-6E8A-4147-A177-3AD203B41FA5}">
                      <a16:colId xmlns:a16="http://schemas.microsoft.com/office/drawing/2014/main" val="3849388596"/>
                    </a:ext>
                  </a:extLst>
                </a:gridCol>
                <a:gridCol w="1480379">
                  <a:extLst>
                    <a:ext uri="{9D8B030D-6E8A-4147-A177-3AD203B41FA5}">
                      <a16:colId xmlns:a16="http://schemas.microsoft.com/office/drawing/2014/main" val="1780602349"/>
                    </a:ext>
                  </a:extLst>
                </a:gridCol>
                <a:gridCol w="1240221">
                  <a:extLst>
                    <a:ext uri="{9D8B030D-6E8A-4147-A177-3AD203B41FA5}">
                      <a16:colId xmlns:a16="http://schemas.microsoft.com/office/drawing/2014/main" val="1840505834"/>
                    </a:ext>
                  </a:extLst>
                </a:gridCol>
                <a:gridCol w="1869471">
                  <a:extLst>
                    <a:ext uri="{9D8B030D-6E8A-4147-A177-3AD203B41FA5}">
                      <a16:colId xmlns:a16="http://schemas.microsoft.com/office/drawing/2014/main" val="3410694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Radius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Density (A/m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Cooling Times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5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370, 5.3, 8.6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0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1.5, 0.45, 0.67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75220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03439BA8-8BC4-541A-58F0-73342FB48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74" y="2139783"/>
            <a:ext cx="5443843" cy="19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0EF17A-74CD-474A-4064-2C358EF1C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00416"/>
              </p:ext>
            </p:extLst>
          </p:nvPr>
        </p:nvGraphicFramePr>
        <p:xfrm>
          <a:off x="6276048" y="4216214"/>
          <a:ext cx="5549140" cy="13817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59069">
                  <a:extLst>
                    <a:ext uri="{9D8B030D-6E8A-4147-A177-3AD203B41FA5}">
                      <a16:colId xmlns:a16="http://schemas.microsoft.com/office/drawing/2014/main" val="3849388596"/>
                    </a:ext>
                  </a:extLst>
                </a:gridCol>
                <a:gridCol w="1435917">
                  <a:extLst>
                    <a:ext uri="{9D8B030D-6E8A-4147-A177-3AD203B41FA5}">
                      <a16:colId xmlns:a16="http://schemas.microsoft.com/office/drawing/2014/main" val="1780602349"/>
                    </a:ext>
                  </a:extLst>
                </a:gridCol>
                <a:gridCol w="1313794">
                  <a:extLst>
                    <a:ext uri="{9D8B030D-6E8A-4147-A177-3AD203B41FA5}">
                      <a16:colId xmlns:a16="http://schemas.microsoft.com/office/drawing/2014/main" val="1840505834"/>
                    </a:ext>
                  </a:extLst>
                </a:gridCol>
                <a:gridCol w="1840360">
                  <a:extLst>
                    <a:ext uri="{9D8B030D-6E8A-4147-A177-3AD203B41FA5}">
                      <a16:colId xmlns:a16="http://schemas.microsoft.com/office/drawing/2014/main" val="3410694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Radius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Density (A/m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Cooling Times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5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12, 12, 13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0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0.79, 0.74, 0.94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75220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907ED8-662B-5C5B-A622-CAB99BB70718}"/>
              </a:ext>
            </a:extLst>
          </p:cNvPr>
          <p:cNvCxnSpPr/>
          <p:nvPr/>
        </p:nvCxnSpPr>
        <p:spPr>
          <a:xfrm>
            <a:off x="6096000" y="1965434"/>
            <a:ext cx="0" cy="40464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FEFEF5-1C7F-A8FA-28A0-6C000F8B6828}"/>
              </a:ext>
            </a:extLst>
          </p:cNvPr>
          <p:cNvGrpSpPr/>
          <p:nvPr/>
        </p:nvGrpSpPr>
        <p:grpSpPr>
          <a:xfrm>
            <a:off x="1996961" y="5743633"/>
            <a:ext cx="1797267" cy="389424"/>
            <a:chOff x="1534510" y="5743633"/>
            <a:chExt cx="1797267" cy="3894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6F3744-67B1-6D09-4703-12534F39A1D7}"/>
                </a:ext>
              </a:extLst>
            </p:cNvPr>
            <p:cNvSpPr txBox="1"/>
            <p:nvPr/>
          </p:nvSpPr>
          <p:spPr>
            <a:xfrm>
              <a:off x="1534510" y="5749159"/>
              <a:ext cx="1797267" cy="378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Without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4F54F6-9256-CF4B-F595-CEEA9754B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0153" y="5743633"/>
              <a:ext cx="637239" cy="38942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931F10-D7F9-C827-1339-F906D0DA39F0}"/>
              </a:ext>
            </a:extLst>
          </p:cNvPr>
          <p:cNvGrpSpPr/>
          <p:nvPr/>
        </p:nvGrpSpPr>
        <p:grpSpPr>
          <a:xfrm>
            <a:off x="8279524" y="5708100"/>
            <a:ext cx="1466914" cy="389424"/>
            <a:chOff x="1534512" y="5797216"/>
            <a:chExt cx="1466914" cy="3894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E535C1-C483-1973-22E7-40531B2F6338}"/>
                </a:ext>
              </a:extLst>
            </p:cNvPr>
            <p:cNvSpPr txBox="1"/>
            <p:nvPr/>
          </p:nvSpPr>
          <p:spPr>
            <a:xfrm>
              <a:off x="1534512" y="5802742"/>
              <a:ext cx="1466914" cy="378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With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AC908AD-E40F-8922-0D43-B55C1DFC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6894" y="5797216"/>
              <a:ext cx="637239" cy="38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65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D12B-8B46-D085-1EB9-EAC0BC33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2585-9D15-6ED0-62EE-7371DF60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929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Magnetized electron trajectories follow magnetic field lines. -&gt; </a:t>
            </a:r>
            <a:r>
              <a:rPr lang="en-US" dirty="0">
                <a:solidFill>
                  <a:srgbClr val="C00000"/>
                </a:solidFill>
              </a:rPr>
              <a:t>Perturbations in velocity</a:t>
            </a:r>
          </a:p>
          <a:p>
            <a:pPr marL="0" indent="0">
              <a:buNone/>
            </a:pPr>
            <a:r>
              <a:rPr lang="en-US" dirty="0"/>
              <a:t>Perturbations in velocity -&gt; </a:t>
            </a:r>
            <a:r>
              <a:rPr lang="en-US" dirty="0">
                <a:solidFill>
                  <a:srgbClr val="C00000"/>
                </a:solidFill>
              </a:rPr>
              <a:t>Reduction in electron cooling force</a:t>
            </a:r>
          </a:p>
          <a:p>
            <a:pPr marL="0" indent="0">
              <a:buNone/>
            </a:pPr>
            <a:r>
              <a:rPr lang="en-US" dirty="0"/>
              <a:t>In Parkhomchuk model, the force depends on </a:t>
            </a:r>
            <a:r>
              <a:rPr lang="en-US" dirty="0">
                <a:solidFill>
                  <a:srgbClr val="C00000"/>
                </a:solidFill>
              </a:rPr>
              <a:t>effective drift velocity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33696-99AE-DA4A-E1DE-C47555E5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64DCC-8ABE-0893-A73F-DDA1AFCC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9CB4-19A9-CBEF-B243-0BB24092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986C6-3DB2-5F66-65FB-246EA673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2" y="5084908"/>
            <a:ext cx="5947104" cy="905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9B584-21FF-8898-1DF5-A40FDF532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04" y="448406"/>
            <a:ext cx="4400383" cy="2754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088491-742C-CDD5-0147-087994E909AD}"/>
              </a:ext>
            </a:extLst>
          </p:cNvPr>
          <p:cNvSpPr txBox="1"/>
          <p:nvPr/>
        </p:nvSpPr>
        <p:spPr>
          <a:xfrm>
            <a:off x="7568763" y="3166136"/>
            <a:ext cx="44760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A. V. </a:t>
            </a:r>
            <a:r>
              <a:rPr lang="en-US" sz="1400" dirty="0" err="1">
                <a:solidFill>
                  <a:schemeClr val="accent6"/>
                </a:solidFill>
              </a:rPr>
              <a:t>Fedotov</a:t>
            </a:r>
            <a:r>
              <a:rPr lang="en-US" sz="1400" dirty="0">
                <a:solidFill>
                  <a:schemeClr val="accent6"/>
                </a:solidFill>
              </a:rPr>
              <a:t> et. al., Numerical study of the magnetized cooling force, Phys. Rev. ST Accel. Beams 9, 074401, 2006.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3F597-0792-A764-4FD8-113EC228A1C7}"/>
              </a:ext>
            </a:extLst>
          </p:cNvPr>
          <p:cNvSpPr txBox="1"/>
          <p:nvPr/>
        </p:nvSpPr>
        <p:spPr>
          <a:xfrm>
            <a:off x="8041069" y="2126169"/>
            <a:ext cx="14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Parkhomchuk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F691-CACD-F424-0FFD-A2F54D8E3D58}"/>
              </a:ext>
            </a:extLst>
          </p:cNvPr>
          <p:cNvSpPr txBox="1"/>
          <p:nvPr/>
        </p:nvSpPr>
        <p:spPr>
          <a:xfrm>
            <a:off x="9101543" y="1320991"/>
            <a:ext cx="151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2000FF"/>
                </a:solidFill>
              </a:rPr>
              <a:t>Derbenev</a:t>
            </a:r>
            <a:r>
              <a:rPr lang="en-US" dirty="0">
                <a:solidFill>
                  <a:srgbClr val="2000FF"/>
                </a:solidFill>
              </a:rPr>
              <a:t> and </a:t>
            </a:r>
            <a:r>
              <a:rPr lang="en-US" dirty="0" err="1">
                <a:solidFill>
                  <a:srgbClr val="2000FF"/>
                </a:solidFill>
              </a:rPr>
              <a:t>Skrinsky</a:t>
            </a:r>
            <a:endParaRPr lang="en-US" dirty="0">
              <a:solidFill>
                <a:srgbClr val="2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95B7B-A4B0-F4A0-6D1F-8DA2CA7A3093}"/>
              </a:ext>
            </a:extLst>
          </p:cNvPr>
          <p:cNvSpPr txBox="1"/>
          <p:nvPr/>
        </p:nvSpPr>
        <p:spPr>
          <a:xfrm>
            <a:off x="8699278" y="728968"/>
            <a:ext cx="182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808080"/>
                </a:solidFill>
              </a:rPr>
              <a:t>Meshkov</a:t>
            </a:r>
            <a:r>
              <a:rPr lang="en-US" dirty="0">
                <a:solidFill>
                  <a:srgbClr val="808080"/>
                </a:solidFill>
              </a:rPr>
              <a:t> Asymptotic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E9B402-88FC-10C9-7F27-837BD4F27CAD}"/>
              </a:ext>
            </a:extLst>
          </p:cNvPr>
          <p:cNvSpPr txBox="1"/>
          <p:nvPr/>
        </p:nvSpPr>
        <p:spPr>
          <a:xfrm>
            <a:off x="10139855" y="2027821"/>
            <a:ext cx="145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particle simulations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D8CECDC-858F-CBE3-3B5C-0DB8F952FDEA}"/>
              </a:ext>
            </a:extLst>
          </p:cNvPr>
          <p:cNvSpPr/>
          <p:nvPr/>
        </p:nvSpPr>
        <p:spPr>
          <a:xfrm>
            <a:off x="5580993" y="5554323"/>
            <a:ext cx="893379" cy="5513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DE045-EC33-2085-2B89-21F7248E1BBA}"/>
              </a:ext>
            </a:extLst>
          </p:cNvPr>
          <p:cNvSpPr txBox="1"/>
          <p:nvPr/>
        </p:nvSpPr>
        <p:spPr>
          <a:xfrm>
            <a:off x="7568763" y="3778509"/>
            <a:ext cx="3974226" cy="1477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Longitudinal drift: Voltage jitter, space-charge voltage depression.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Transverse drift: E X B drift, electron velocity perturbations due to magnet errors.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B8CE8-D2B5-CD65-E1D5-497E79C819DA}"/>
              </a:ext>
            </a:extLst>
          </p:cNvPr>
          <p:cNvSpPr txBox="1"/>
          <p:nvPr/>
        </p:nvSpPr>
        <p:spPr>
          <a:xfrm>
            <a:off x="7568763" y="5341146"/>
            <a:ext cx="3974226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Larmor radius: Magnetic field, electron transverse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Min/Max Impact parameters: Ion velocity, plasma frequency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D391987-0BD1-780B-69B6-9301205CF276}"/>
              </a:ext>
            </a:extLst>
          </p:cNvPr>
          <p:cNvSpPr/>
          <p:nvPr/>
        </p:nvSpPr>
        <p:spPr>
          <a:xfrm>
            <a:off x="4246179" y="5252743"/>
            <a:ext cx="378373" cy="47539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052F-0EBD-0420-A33B-B821C3A9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Times:  As designed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2E9E0-CE58-F149-B06B-6717C909B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Used the Parkhomchuk model to calculate cooling times.</a:t>
                </a:r>
              </a:p>
              <a:p>
                <a:pPr marL="0" indent="0">
                  <a:buNone/>
                </a:pPr>
                <a:r>
                  <a:rPr lang="en-US" sz="1800" dirty="0"/>
                  <a:t>Requirement: Counter IBS heating times of the order of seconds 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2E9E0-CE58-F149-B06B-6717C909B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2A87-6841-4FCE-A3DD-B79FAD96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6EED-F69A-3BA5-B1EE-262F3C50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A1DCF-C814-F6B0-E5D0-5502297D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C60EC-DA0E-440C-5A0A-D5D2E193C1B7}"/>
              </a:ext>
            </a:extLst>
          </p:cNvPr>
          <p:cNvSpPr txBox="1"/>
          <p:nvPr/>
        </p:nvSpPr>
        <p:spPr>
          <a:xfrm>
            <a:off x="8714670" y="5159181"/>
            <a:ext cx="324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Estimates treat cooling as a single thin-lens kick and ignore tracking through the solenoid.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7E78D1-C5B8-6A5D-E7ED-808ADB7AB16B}"/>
              </a:ext>
            </a:extLst>
          </p:cNvPr>
          <p:cNvGrpSpPr/>
          <p:nvPr/>
        </p:nvGrpSpPr>
        <p:grpSpPr>
          <a:xfrm>
            <a:off x="189186" y="1750532"/>
            <a:ext cx="11628658" cy="3420291"/>
            <a:chOff x="197071" y="2393973"/>
            <a:chExt cx="11628658" cy="342029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C466C89-D2D0-CF5F-27C7-F9E717E82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2432409" y="3278699"/>
              <a:ext cx="7010837" cy="253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788823-0AC6-1102-65CE-13DEBFD89F96}"/>
                </a:ext>
              </a:extLst>
            </p:cNvPr>
            <p:cNvSpPr txBox="1"/>
            <p:nvPr/>
          </p:nvSpPr>
          <p:spPr>
            <a:xfrm>
              <a:off x="197071" y="4953027"/>
              <a:ext cx="2627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We’re almost at the limit of cooling rate achievable.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2D8B27-D7F1-858B-0C89-3BD431B0C022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2824657" y="4818090"/>
              <a:ext cx="980087" cy="4581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AA522D-E299-6F08-B9CA-76F6B2EAFE35}"/>
                </a:ext>
              </a:extLst>
            </p:cNvPr>
            <p:cNvSpPr txBox="1"/>
            <p:nvPr/>
          </p:nvSpPr>
          <p:spPr>
            <a:xfrm>
              <a:off x="9488215" y="2393973"/>
              <a:ext cx="22518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The minimum moves up and to the right at higher energies.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7EA5FB0-F2B9-F6F0-AAE7-BF04C84AEE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8953640" y="3317303"/>
              <a:ext cx="1660495" cy="7667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147A67-025E-17B9-496F-8D5F0A66864A}"/>
                </a:ext>
              </a:extLst>
            </p:cNvPr>
            <p:cNvSpPr txBox="1"/>
            <p:nvPr/>
          </p:nvSpPr>
          <p:spPr>
            <a:xfrm>
              <a:off x="9573889" y="4218297"/>
              <a:ext cx="2251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Increasing the magnetic field boosts the maximum cooling rate marginally.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3FA27ED-F3FF-CC5B-94AF-7A336CEAAB8B}"/>
                </a:ext>
              </a:extLst>
            </p:cNvPr>
            <p:cNvCxnSpPr>
              <a:stCxn id="10" idx="1"/>
            </p:cNvCxnSpPr>
            <p:nvPr/>
          </p:nvCxnSpPr>
          <p:spPr>
            <a:xfrm flipH="1" flipV="1">
              <a:off x="9133490" y="4818461"/>
              <a:ext cx="440399" cy="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09482AFC-CA3A-01C1-006F-D794FDBF1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39511"/>
              </p:ext>
            </p:extLst>
          </p:nvPr>
        </p:nvGraphicFramePr>
        <p:xfrm>
          <a:off x="522892" y="5243830"/>
          <a:ext cx="8128000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4367">
                  <a:extLst>
                    <a:ext uri="{9D8B030D-6E8A-4147-A177-3AD203B41FA5}">
                      <a16:colId xmlns:a16="http://schemas.microsoft.com/office/drawing/2014/main" val="2827243057"/>
                    </a:ext>
                  </a:extLst>
                </a:gridCol>
                <a:gridCol w="1566041">
                  <a:extLst>
                    <a:ext uri="{9D8B030D-6E8A-4147-A177-3AD203B41FA5}">
                      <a16:colId xmlns:a16="http://schemas.microsoft.com/office/drawing/2014/main" val="1346781070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val="2456798285"/>
                    </a:ext>
                  </a:extLst>
                </a:gridCol>
                <a:gridCol w="2630213">
                  <a:extLst>
                    <a:ext uri="{9D8B030D-6E8A-4147-A177-3AD203B41FA5}">
                      <a16:colId xmlns:a16="http://schemas.microsoft.com/office/drawing/2014/main" val="405523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Radius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Density (A/m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Cooling times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6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0.79, 0.74, 0.94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12, 12, 13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894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A99CF9-E0A9-1B98-D75D-4AE5B6FA7B14}"/>
              </a:ext>
            </a:extLst>
          </p:cNvPr>
          <p:cNvSpPr txBox="1"/>
          <p:nvPr/>
        </p:nvSpPr>
        <p:spPr>
          <a:xfrm>
            <a:off x="229632" y="3066456"/>
            <a:ext cx="221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Baseline</a:t>
            </a:r>
          </a:p>
          <a:p>
            <a:r>
              <a:rPr lang="en-US" dirty="0">
                <a:solidFill>
                  <a:schemeClr val="accent1"/>
                </a:solidFill>
              </a:rPr>
              <a:t>2.5 MeV p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B</a:t>
            </a:r>
            <a:r>
              <a:rPr lang="en-US" baseline="-25000" dirty="0" err="1">
                <a:solidFill>
                  <a:schemeClr val="accent1"/>
                </a:solidFill>
              </a:rPr>
              <a:t>z</a:t>
            </a:r>
            <a:r>
              <a:rPr lang="en-US" dirty="0">
                <a:solidFill>
                  <a:schemeClr val="accent1"/>
                </a:solidFill>
              </a:rPr>
              <a:t> = 0.1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9B2436-540A-A435-5498-3D534170B2D5}"/>
              </a:ext>
            </a:extLst>
          </p:cNvPr>
          <p:cNvSpPr txBox="1"/>
          <p:nvPr/>
        </p:nvSpPr>
        <p:spPr>
          <a:xfrm>
            <a:off x="8714670" y="6081454"/>
            <a:ext cx="2857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Values published in IPAC’23 are incorrect.</a:t>
            </a:r>
          </a:p>
        </p:txBody>
      </p:sp>
    </p:spTree>
    <p:extLst>
      <p:ext uri="{BB962C8B-B14F-4D97-AF65-F5344CB8AC3E}">
        <p14:creationId xmlns:p14="http://schemas.microsoft.com/office/powerpoint/2010/main" val="55350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E890-873C-4B88-2C3F-CB6E8843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Errors: Simple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1688-5673-3A0A-9659-E4A49EBE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Assuming that the electrons follow the magnetic field lines. Ignoring the space-charge field from the electrons, the extra transverse velocity: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temperature contribution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The above estimate assumes (1) No space-charge (2) We can make a practical solenoid with the above field quality.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E73C9-D977-67EF-AC6F-0F900C9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D3DB-2339-5515-8FA6-16C529AF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A73B-83EC-A032-526E-57050C84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C1A7C-48DD-306D-266F-600C5997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988" y="3795425"/>
            <a:ext cx="4464845" cy="1276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D7FF93-8E73-21E8-FB89-2DCC7CE2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469" y="2842959"/>
            <a:ext cx="1998279" cy="747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3FEECA-3E30-8834-C66C-4DC521E3E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294" y="4350096"/>
            <a:ext cx="2834727" cy="722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E95FE-BE5A-6015-0663-3ECEEAE4B261}"/>
              </a:ext>
            </a:extLst>
          </p:cNvPr>
          <p:cNvSpPr txBox="1"/>
          <p:nvPr/>
        </p:nvSpPr>
        <p:spPr>
          <a:xfrm>
            <a:off x="8004940" y="4790041"/>
            <a:ext cx="232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1.1 eV @ 2 x 10</a:t>
            </a:r>
            <a:r>
              <a:rPr lang="en-US" sz="2400" baseline="30000" dirty="0">
                <a:solidFill>
                  <a:schemeClr val="accent2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07700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F31C-7804-6325-8159-E4EE004C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</a:t>
            </a:r>
            <a:r>
              <a:rPr lang="en-US"/>
              <a:t>of 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8F1F-7173-792E-C3E5-FB5121656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does solenoid field quality translate to electron velocity perturbations in the presence of static space-charge?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For realistic perturbations, the additional electron velocity arises from change in direction of the magnetic field lines. </a:t>
            </a:r>
            <a:r>
              <a:rPr lang="en-US" dirty="0"/>
              <a:t>How to model the effect on cooling?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3DD7-DD98-0BFC-D6D9-055441A7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F998-1C84-CE79-6F9B-F5DCE120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3DF6-8E7A-8C55-363A-88EFB262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5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B1E585-2FB1-EF02-5DB4-A59C1BE30262}"/>
              </a:ext>
            </a:extLst>
          </p:cNvPr>
          <p:cNvGrpSpPr/>
          <p:nvPr/>
        </p:nvGrpSpPr>
        <p:grpSpPr>
          <a:xfrm>
            <a:off x="1029965" y="2461590"/>
            <a:ext cx="10845082" cy="2616112"/>
            <a:chOff x="1029965" y="2640260"/>
            <a:chExt cx="10845082" cy="26161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F8824B-FC98-EE49-6674-9019E5504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965" y="3039630"/>
              <a:ext cx="3478829" cy="22167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D7928B-52CF-B4CB-DECE-7E120C70D30B}"/>
                </a:ext>
              </a:extLst>
            </p:cNvPr>
            <p:cNvSpPr txBox="1"/>
            <p:nvPr/>
          </p:nvSpPr>
          <p:spPr>
            <a:xfrm>
              <a:off x="4524426" y="3917358"/>
              <a:ext cx="1827307" cy="9541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6"/>
                  </a:solidFill>
                </a:rPr>
                <a:t>Inspired by C. Montag and J. </a:t>
              </a:r>
              <a:r>
                <a:rPr lang="en-US" sz="1400" dirty="0" err="1">
                  <a:solidFill>
                    <a:schemeClr val="accent6"/>
                  </a:solidFill>
                </a:rPr>
                <a:t>Kewisch</a:t>
              </a:r>
              <a:r>
                <a:rPr lang="en-US" sz="1400" dirty="0">
                  <a:solidFill>
                    <a:schemeClr val="accent6"/>
                  </a:solidFill>
                </a:rPr>
                <a:t>, in </a:t>
              </a:r>
              <a:r>
                <a:rPr lang="en-US" sz="1400" i="1" dirty="0">
                  <a:solidFill>
                    <a:schemeClr val="accent6"/>
                  </a:solidFill>
                  <a:effectLst/>
                </a:rPr>
                <a:t>Proc. PAC'03</a:t>
              </a:r>
              <a:r>
                <a:rPr lang="en-US" sz="1400" dirty="0">
                  <a:solidFill>
                    <a:schemeClr val="accent6"/>
                  </a:solidFill>
                </a:rPr>
                <a:t>, paper WPAE030, 2003.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B77E0F-E54D-AD2D-3F8D-52BA3F09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4546" y="3039630"/>
              <a:ext cx="3325113" cy="221674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2AA81D-928C-C8DB-6A6A-4673EF489D9E}"/>
                </a:ext>
              </a:extLst>
            </p:cNvPr>
            <p:cNvSpPr txBox="1"/>
            <p:nvPr/>
          </p:nvSpPr>
          <p:spPr>
            <a:xfrm>
              <a:off x="10386046" y="3701914"/>
              <a:ext cx="1489001" cy="116955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6"/>
                  </a:solidFill>
                </a:rPr>
                <a:t>Inspired by D. L. </a:t>
              </a:r>
              <a:r>
                <a:rPr lang="en-US" sz="1400" dirty="0" err="1">
                  <a:solidFill>
                    <a:schemeClr val="accent6"/>
                  </a:solidFill>
                </a:rPr>
                <a:t>Bruhwiler</a:t>
              </a:r>
              <a:r>
                <a:rPr lang="en-US" sz="1400" dirty="0">
                  <a:solidFill>
                    <a:schemeClr val="accent6"/>
                  </a:solidFill>
                </a:rPr>
                <a:t> et al., in </a:t>
              </a:r>
              <a:r>
                <a:rPr lang="en-US" sz="1400" i="1" dirty="0">
                  <a:solidFill>
                    <a:schemeClr val="accent6"/>
                  </a:solidFill>
                  <a:effectLst/>
                </a:rPr>
                <a:t>Proc. PAC'05</a:t>
              </a:r>
              <a:r>
                <a:rPr lang="en-US" sz="1400" dirty="0">
                  <a:solidFill>
                    <a:schemeClr val="accent6"/>
                  </a:solidFill>
                </a:rPr>
                <a:t>, paper TPAT087, 2005.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62DEF1-A1B2-9695-308C-905EF41FA83E}"/>
                </a:ext>
              </a:extLst>
            </p:cNvPr>
            <p:cNvSpPr txBox="1"/>
            <p:nvPr/>
          </p:nvSpPr>
          <p:spPr>
            <a:xfrm>
              <a:off x="2122993" y="2721233"/>
              <a:ext cx="1292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Plane wave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BE3351-50EE-5031-F896-F4F00169AA4A}"/>
                </a:ext>
              </a:extLst>
            </p:cNvPr>
            <p:cNvSpPr txBox="1"/>
            <p:nvPr/>
          </p:nvSpPr>
          <p:spPr>
            <a:xfrm>
              <a:off x="8502111" y="2720027"/>
              <a:ext cx="1292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Multipole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96D62-C239-5188-95D4-82FFCE5F63FB}"/>
                </a:ext>
              </a:extLst>
            </p:cNvPr>
            <p:cNvSpPr txBox="1"/>
            <p:nvPr/>
          </p:nvSpPr>
          <p:spPr>
            <a:xfrm>
              <a:off x="5177456" y="2640260"/>
              <a:ext cx="1765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Unrealistically small scales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21B6CC8-4843-D1D4-F450-5D6212B0A312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322786" y="2963426"/>
              <a:ext cx="2854670" cy="103786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201878F-E887-C6C0-9C8A-EF33A02F584E}"/>
                </a:ext>
              </a:extLst>
            </p:cNvPr>
            <p:cNvCxnSpPr>
              <a:cxnSpLocks/>
            </p:cNvCxnSpPr>
            <p:nvPr/>
          </p:nvCxnSpPr>
          <p:spPr>
            <a:xfrm>
              <a:off x="6620204" y="2963425"/>
              <a:ext cx="1651437" cy="61789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DA977C-6EFE-9B23-C998-685DFD98E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903" y="3247642"/>
              <a:ext cx="2003626" cy="646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51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BE01E8-F82A-93A0-3517-CC1AF885C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64025" y="4098830"/>
            <a:ext cx="6247104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D6B0A-7BD7-8254-2FFD-24277CC4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2</a:t>
            </a:r>
            <a:r>
              <a:rPr lang="en-US" baseline="30000" dirty="0"/>
              <a:t>nd</a:t>
            </a:r>
            <a:r>
              <a:rPr lang="en-US" dirty="0"/>
              <a:t> look at the Parkhomchuk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B0858-93E4-31FF-6963-BC4361E91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Central to the Parkhomchuk model is the </a:t>
            </a:r>
            <a:r>
              <a:rPr lang="en-US" sz="2400" dirty="0">
                <a:solidFill>
                  <a:srgbClr val="C00000"/>
                </a:solidFill>
              </a:rPr>
              <a:t>effective velocity parameter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39ACD-B3A0-1F7D-C851-5A3B4F5B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C1B0-3431-4979-F48C-6B6AD63B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C380-D9E1-36C8-B5D2-2611FF84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6001F-4346-497C-9F02-072D97AC6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48" y="2408227"/>
            <a:ext cx="5947104" cy="90517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376FA1-D3E3-BEF0-633C-277A3AA233E4}"/>
              </a:ext>
            </a:extLst>
          </p:cNvPr>
          <p:cNvSpPr/>
          <p:nvPr/>
        </p:nvSpPr>
        <p:spPr>
          <a:xfrm>
            <a:off x="5702739" y="2877642"/>
            <a:ext cx="893379" cy="5513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13308-398B-F568-EA52-325ABDF0ADF4}"/>
              </a:ext>
            </a:extLst>
          </p:cNvPr>
          <p:cNvSpPr txBox="1"/>
          <p:nvPr/>
        </p:nvSpPr>
        <p:spPr>
          <a:xfrm>
            <a:off x="7379574" y="2523966"/>
            <a:ext cx="3974226" cy="1477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Random: Voltage jitter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 of position: Space-charge voltage depression, E X B drift, electron velocity perturbations due to magnet errors.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C9088-1317-25F5-98EE-5832BE3D327D}"/>
              </a:ext>
            </a:extLst>
          </p:cNvPr>
          <p:cNvSpPr txBox="1"/>
          <p:nvPr/>
        </p:nvSpPr>
        <p:spPr>
          <a:xfrm>
            <a:off x="838200" y="3511606"/>
            <a:ext cx="6466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Use the voltage jitter as the sole source of effective velocity, treat position-dependent velocity changes as </a:t>
            </a:r>
            <a:r>
              <a:rPr lang="en-US" dirty="0">
                <a:solidFill>
                  <a:schemeClr val="accent1"/>
                </a:solidFill>
              </a:rPr>
              <a:t>local frames of reference.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D941EA-5916-B29A-80B9-0FE550A18B08}"/>
              </a:ext>
            </a:extLst>
          </p:cNvPr>
          <p:cNvSpPr txBox="1"/>
          <p:nvPr/>
        </p:nvSpPr>
        <p:spPr>
          <a:xfrm>
            <a:off x="7379574" y="5285310"/>
            <a:ext cx="4528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Treat field errors as deterministic perturbations to the electron velocity field.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BE732E-69EB-8FED-5D68-1E5EDC576AE3}"/>
              </a:ext>
            </a:extLst>
          </p:cNvPr>
          <p:cNvCxnSpPr>
            <a:cxnSpLocks/>
          </p:cNvCxnSpPr>
          <p:nvPr/>
        </p:nvCxnSpPr>
        <p:spPr>
          <a:xfrm>
            <a:off x="7011838" y="4001294"/>
            <a:ext cx="1930041" cy="5654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62730AD-7195-4BFF-0109-9E9963084003}"/>
              </a:ext>
            </a:extLst>
          </p:cNvPr>
          <p:cNvGrpSpPr/>
          <p:nvPr/>
        </p:nvGrpSpPr>
        <p:grpSpPr>
          <a:xfrm>
            <a:off x="7379574" y="4157937"/>
            <a:ext cx="4209957" cy="1096506"/>
            <a:chOff x="7379574" y="4157937"/>
            <a:chExt cx="4209957" cy="1096506"/>
          </a:xfrm>
        </p:grpSpPr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2DEDB341-06D7-4936-8EF4-1D4532A38DFB}"/>
                </a:ext>
              </a:extLst>
            </p:cNvPr>
            <p:cNvSpPr/>
            <p:nvPr/>
          </p:nvSpPr>
          <p:spPr>
            <a:xfrm rot="5400000">
              <a:off x="8955642" y="2878523"/>
              <a:ext cx="742949" cy="3438509"/>
            </a:xfrm>
            <a:prstGeom prst="can">
              <a:avLst/>
            </a:prstGeom>
            <a:solidFill>
              <a:srgbClr val="4472C4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11B072F3-74F6-5EAB-74DB-F0BE58707FFC}"/>
                </a:ext>
              </a:extLst>
            </p:cNvPr>
            <p:cNvCxnSpPr>
              <a:cxnSpLocks/>
            </p:cNvCxnSpPr>
            <p:nvPr/>
          </p:nvCxnSpPr>
          <p:spPr>
            <a:xfrm>
              <a:off x="7379574" y="4393324"/>
              <a:ext cx="3803433" cy="346842"/>
            </a:xfrm>
            <a:prstGeom prst="curvedConnector3">
              <a:avLst>
                <a:gd name="adj1" fmla="val 6437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995A1449-6609-0BDB-9212-C5A863EE1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9574" y="4393324"/>
              <a:ext cx="3803433" cy="481779"/>
            </a:xfrm>
            <a:prstGeom prst="curvedConnector3">
              <a:avLst>
                <a:gd name="adj1" fmla="val 43369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16060A7-48F1-AA91-7D98-4DB386FEE258}"/>
                </a:ext>
              </a:extLst>
            </p:cNvPr>
            <p:cNvCxnSpPr/>
            <p:nvPr/>
          </p:nvCxnSpPr>
          <p:spPr>
            <a:xfrm flipV="1">
              <a:off x="9033279" y="4284409"/>
              <a:ext cx="0" cy="3498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5CAB044-4AD0-0045-2A10-6ABC75455A44}"/>
                </a:ext>
              </a:extLst>
            </p:cNvPr>
            <p:cNvCxnSpPr>
              <a:cxnSpLocks/>
            </p:cNvCxnSpPr>
            <p:nvPr/>
          </p:nvCxnSpPr>
          <p:spPr>
            <a:xfrm>
              <a:off x="9033279" y="4634213"/>
              <a:ext cx="38694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2CDFBF-5E8E-3E96-702C-9ECF72DB9F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2486" y="4624640"/>
              <a:ext cx="182795" cy="1863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F466D1-59E2-9764-6A60-BBE13946EFE1}"/>
                </a:ext>
              </a:extLst>
            </p:cNvPr>
            <p:cNvSpPr txBox="1"/>
            <p:nvPr/>
          </p:nvSpPr>
          <p:spPr>
            <a:xfrm>
              <a:off x="11183007" y="4157937"/>
              <a:ext cx="399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</a:t>
              </a:r>
              <a:r>
                <a:rPr lang="en-US" baseline="300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8590F9-9D36-677A-7E1F-35629793DC56}"/>
                </a:ext>
              </a:extLst>
            </p:cNvPr>
            <p:cNvSpPr txBox="1"/>
            <p:nvPr/>
          </p:nvSpPr>
          <p:spPr>
            <a:xfrm>
              <a:off x="11190450" y="4544487"/>
              <a:ext cx="399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</a:t>
              </a:r>
              <a:r>
                <a:rPr lang="en-US" baseline="300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2AAB873A-D827-584A-6C4D-A90A0CB57E15}"/>
                </a:ext>
              </a:extLst>
            </p:cNvPr>
            <p:cNvSpPr/>
            <p:nvPr/>
          </p:nvSpPr>
          <p:spPr>
            <a:xfrm>
              <a:off x="8953880" y="4382726"/>
              <a:ext cx="336969" cy="334102"/>
            </a:xfrm>
            <a:prstGeom prst="cube">
              <a:avLst/>
            </a:prstGeom>
            <a:solidFill>
              <a:srgbClr val="4472C4">
                <a:alpha val="50196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D80ED56-C281-9DE7-F203-80826BB1C6EE}"/>
                    </a:ext>
                  </a:extLst>
                </p:cNvPr>
                <p:cNvSpPr txBox="1"/>
                <p:nvPr/>
              </p:nvSpPr>
              <p:spPr>
                <a:xfrm>
                  <a:off x="8861150" y="4700445"/>
                  <a:ext cx="159345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≈70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US" b="0" dirty="0">
                    <a:solidFill>
                      <a:schemeClr val="accent1"/>
                    </a:solidFill>
                  </a:endParaRPr>
                </a:p>
                <a:p>
                  <a:r>
                    <a:rPr lang="en-US" dirty="0">
                      <a:solidFill>
                        <a:schemeClr val="accent1"/>
                      </a:solidFill>
                    </a:rPr>
                    <a:t>for strong cooler</a:t>
                  </a: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D80ED56-C281-9DE7-F203-80826BB1C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1150" y="4700445"/>
                  <a:ext cx="1593450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8661" t="-4545" r="-551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03B7539-70E1-FCED-ECFD-BB8A40A57EAB}"/>
              </a:ext>
            </a:extLst>
          </p:cNvPr>
          <p:cNvSpPr txBox="1"/>
          <p:nvPr/>
        </p:nvSpPr>
        <p:spPr>
          <a:xfrm>
            <a:off x="3150173" y="6178126"/>
            <a:ext cx="34684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Predictions are within a factor of 2.</a:t>
            </a:r>
          </a:p>
        </p:txBody>
      </p:sp>
    </p:spTree>
    <p:extLst>
      <p:ext uri="{BB962C8B-B14F-4D97-AF65-F5344CB8AC3E}">
        <p14:creationId xmlns:p14="http://schemas.microsoft.com/office/powerpoint/2010/main" val="7116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5FBF-A4AB-920B-08B5-A089C093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0212-E4F5-7E17-AEF0-1D78A7FD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3110" cy="435133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Divide cooler into smaller segments.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Calculate local mean velocity of electrons at the position of the ions based on space-charge voltage depression, E X B drift, </a:t>
            </a:r>
            <a:r>
              <a:rPr lang="en-US" i="1" dirty="0">
                <a:solidFill>
                  <a:schemeClr val="accent1"/>
                </a:solidFill>
                <a:highlight>
                  <a:srgbClr val="FFFF00"/>
                </a:highlight>
              </a:rPr>
              <a:t>electron velocity perturbations due to magnet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Calculate ion velocities </a:t>
            </a:r>
            <a:r>
              <a:rPr lang="en-US" dirty="0" err="1">
                <a:solidFill>
                  <a:schemeClr val="accent1"/>
                </a:solidFill>
              </a:rPr>
              <a:t>w.r.t</a:t>
            </a:r>
            <a:r>
              <a:rPr lang="en-US" dirty="0">
                <a:solidFill>
                  <a:schemeClr val="accent1"/>
                </a:solidFill>
              </a:rPr>
              <a:t> to this local rest frame.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Calculate cooling force using Parkhomchuk model and apply kick to 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Transport ions through a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thick hard-edge ideal solenoid map</a:t>
            </a:r>
            <a:r>
              <a:rPr lang="en-US" dirty="0">
                <a:solidFill>
                  <a:schemeClr val="accent6"/>
                </a:solidFill>
              </a:rPr>
              <a:t> in a drift-kick-drift fashion.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Transport through 1-turn 6D linear map and include an inverse map of the solenoid to cancel transverse coupling.</a:t>
            </a:r>
          </a:p>
          <a:p>
            <a:pPr marL="0" indent="0">
              <a:buNone/>
            </a:pPr>
            <a:r>
              <a:rPr lang="en-US" sz="3800" dirty="0"/>
              <a:t>Other complexities: Matched distributions, eigenmode emittance calculations, fitting, fast field calculation (GPU),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BB66B-7AAF-6DC9-9655-0B1B0F35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07F9C-78D8-E66E-9DD3-FA35559D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C6E9-F4CE-C20F-01F8-0BC3E6B1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AD1313-9462-EAA9-5A74-C89C6079BEA7}"/>
              </a:ext>
            </a:extLst>
          </p:cNvPr>
          <p:cNvGrpSpPr/>
          <p:nvPr/>
        </p:nvGrpSpPr>
        <p:grpSpPr>
          <a:xfrm>
            <a:off x="6654364" y="796678"/>
            <a:ext cx="4699436" cy="4687610"/>
            <a:chOff x="3230619" y="788280"/>
            <a:chExt cx="4699436" cy="4687610"/>
          </a:xfrm>
        </p:grpSpPr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222BE652-2F7B-F549-613C-BA679DC974DF}"/>
                </a:ext>
              </a:extLst>
            </p:cNvPr>
            <p:cNvSpPr/>
            <p:nvPr/>
          </p:nvSpPr>
          <p:spPr>
            <a:xfrm rot="16200000">
              <a:off x="2858813" y="2932385"/>
              <a:ext cx="1629103" cy="578069"/>
            </a:xfrm>
            <a:prstGeom prst="can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2D65746D-7571-5B85-C8AD-6799CB7415F3}"/>
                </a:ext>
              </a:extLst>
            </p:cNvPr>
            <p:cNvSpPr/>
            <p:nvPr/>
          </p:nvSpPr>
          <p:spPr>
            <a:xfrm rot="16200000">
              <a:off x="3636579" y="2932385"/>
              <a:ext cx="1629103" cy="578069"/>
            </a:xfrm>
            <a:prstGeom prst="can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1C7EC09F-16BA-1066-C40C-05EA5CDD6635}"/>
                </a:ext>
              </a:extLst>
            </p:cNvPr>
            <p:cNvSpPr/>
            <p:nvPr/>
          </p:nvSpPr>
          <p:spPr>
            <a:xfrm rot="16200000">
              <a:off x="4214648" y="2932384"/>
              <a:ext cx="1629103" cy="578069"/>
            </a:xfrm>
            <a:prstGeom prst="can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>
              <a:extLst>
                <a:ext uri="{FF2B5EF4-FFF2-40B4-BE49-F238E27FC236}">
                  <a16:creationId xmlns:a16="http://schemas.microsoft.com/office/drawing/2014/main" id="{FA7AA8C6-C8CC-235A-22C2-B3B192A31680}"/>
                </a:ext>
              </a:extLst>
            </p:cNvPr>
            <p:cNvSpPr/>
            <p:nvPr/>
          </p:nvSpPr>
          <p:spPr>
            <a:xfrm rot="16200000">
              <a:off x="4992414" y="2932384"/>
              <a:ext cx="1629103" cy="578069"/>
            </a:xfrm>
            <a:prstGeom prst="can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729EF845-BB65-1806-434C-A62E90EE89A3}"/>
                </a:ext>
              </a:extLst>
            </p:cNvPr>
            <p:cNvSpPr/>
            <p:nvPr/>
          </p:nvSpPr>
          <p:spPr>
            <a:xfrm rot="16200000">
              <a:off x="5570483" y="2932384"/>
              <a:ext cx="1629103" cy="578069"/>
            </a:xfrm>
            <a:prstGeom prst="can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E10A5DFF-5B9D-5BEF-483C-88B0C2CF1F7F}"/>
                </a:ext>
              </a:extLst>
            </p:cNvPr>
            <p:cNvSpPr/>
            <p:nvPr/>
          </p:nvSpPr>
          <p:spPr>
            <a:xfrm rot="16200000">
              <a:off x="6342993" y="2932384"/>
              <a:ext cx="1629103" cy="578069"/>
            </a:xfrm>
            <a:prstGeom prst="can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24FB73F-C438-3241-AA52-166738E7E09F}"/>
                </a:ext>
              </a:extLst>
            </p:cNvPr>
            <p:cNvSpPr/>
            <p:nvPr/>
          </p:nvSpPr>
          <p:spPr>
            <a:xfrm>
              <a:off x="4004440" y="2406867"/>
              <a:ext cx="110358" cy="16291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8711928-AF2A-0FCC-A25E-40E516DF4D9E}"/>
                </a:ext>
              </a:extLst>
            </p:cNvPr>
            <p:cNvSpPr/>
            <p:nvPr/>
          </p:nvSpPr>
          <p:spPr>
            <a:xfrm>
              <a:off x="5362903" y="2406867"/>
              <a:ext cx="110358" cy="16291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70E802B-852D-ADA5-74B1-B6E63BE2A24A}"/>
                </a:ext>
              </a:extLst>
            </p:cNvPr>
            <p:cNvSpPr/>
            <p:nvPr/>
          </p:nvSpPr>
          <p:spPr>
            <a:xfrm>
              <a:off x="6720052" y="2406866"/>
              <a:ext cx="110358" cy="16291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202452-9F27-8E78-470E-64566860A0E8}"/>
                </a:ext>
              </a:extLst>
            </p:cNvPr>
            <p:cNvSpPr txBox="1"/>
            <p:nvPr/>
          </p:nvSpPr>
          <p:spPr>
            <a:xfrm>
              <a:off x="4445874" y="1452186"/>
              <a:ext cx="2007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Solenoid body map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5EBAC5-7131-BBFE-E259-E78D68849EE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64" y="2165131"/>
              <a:ext cx="348418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B9028DF-6983-A4B5-862E-0FF68ABF87EA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>
              <a:off x="3673364" y="2165131"/>
              <a:ext cx="1" cy="241737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38062EE-6B20-B406-12E0-A365312B6884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>
              <a:off x="7157545" y="2165131"/>
              <a:ext cx="0" cy="24173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5B9C244-D378-0F64-8816-0D38417535F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546" y="2165131"/>
              <a:ext cx="0" cy="24173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F5188F5-6F59-6515-E68B-CDDDE1695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65" y="2165131"/>
              <a:ext cx="0" cy="24173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5CEE03C-F255-A1D6-473D-B92787FED764}"/>
                </a:ext>
              </a:extLst>
            </p:cNvPr>
            <p:cNvCxnSpPr>
              <a:cxnSpLocks/>
            </p:cNvCxnSpPr>
            <p:nvPr/>
          </p:nvCxnSpPr>
          <p:spPr>
            <a:xfrm>
              <a:off x="5029199" y="2165131"/>
              <a:ext cx="0" cy="24173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2E199A8-BF6A-4FF9-B366-6726A63C5461}"/>
                </a:ext>
              </a:extLst>
            </p:cNvPr>
            <p:cNvCxnSpPr>
              <a:cxnSpLocks/>
            </p:cNvCxnSpPr>
            <p:nvPr/>
          </p:nvCxnSpPr>
          <p:spPr>
            <a:xfrm>
              <a:off x="4461642" y="2165130"/>
              <a:ext cx="0" cy="24173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257049C-6A1B-6B62-5B6F-4EA7078BC6C1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>
              <a:off x="5449609" y="1821518"/>
              <a:ext cx="0" cy="35653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D2CBFE-1826-9EDD-DC9C-0A194D612BD2}"/>
                </a:ext>
              </a:extLst>
            </p:cNvPr>
            <p:cNvSpPr txBox="1"/>
            <p:nvPr/>
          </p:nvSpPr>
          <p:spPr>
            <a:xfrm>
              <a:off x="4225159" y="4514617"/>
              <a:ext cx="2379280" cy="378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Thin-lens cooling kicks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2B9A61-DDE1-41BF-AFF7-0F24C0F8488C}"/>
                </a:ext>
              </a:extLst>
            </p:cNvPr>
            <p:cNvCxnSpPr/>
            <p:nvPr/>
          </p:nvCxnSpPr>
          <p:spPr>
            <a:xfrm>
              <a:off x="4059619" y="4264785"/>
              <a:ext cx="27156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3F3ECFD-35DC-433C-09E4-FE1E53090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9977" y="4035969"/>
              <a:ext cx="0" cy="2417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1E24950-3AD4-021B-9ADF-E6204D30B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9619" y="4023049"/>
              <a:ext cx="0" cy="2417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59BCF71-45FC-4DFC-05A3-5F8FFC83E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5454" y="4023049"/>
              <a:ext cx="0" cy="2417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642758-6CB2-F762-A370-FFB2BC823B7F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5414799" y="3534578"/>
              <a:ext cx="0" cy="98003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A58E2E-F14F-56CD-8D91-C098D80E824C}"/>
                </a:ext>
              </a:extLst>
            </p:cNvPr>
            <p:cNvSpPr/>
            <p:nvPr/>
          </p:nvSpPr>
          <p:spPr>
            <a:xfrm>
              <a:off x="3230619" y="2406866"/>
              <a:ext cx="110358" cy="1629103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DFB3C8D-684F-59A4-EE85-43358C8BC43A}"/>
                </a:ext>
              </a:extLst>
            </p:cNvPr>
            <p:cNvSpPr/>
            <p:nvPr/>
          </p:nvSpPr>
          <p:spPr>
            <a:xfrm>
              <a:off x="7819697" y="2419566"/>
              <a:ext cx="110358" cy="1629103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E389E3D-7DF4-F8AB-5497-D60F9D463FC2}"/>
                </a:ext>
              </a:extLst>
            </p:cNvPr>
            <p:cNvSpPr txBox="1"/>
            <p:nvPr/>
          </p:nvSpPr>
          <p:spPr>
            <a:xfrm>
              <a:off x="3917730" y="788280"/>
              <a:ext cx="289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Solenoid Entry and Exit Kicks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E376982-222B-118C-FF97-85AA455FF5C9}"/>
                </a:ext>
              </a:extLst>
            </p:cNvPr>
            <p:cNvCxnSpPr>
              <a:stCxn id="65" idx="1"/>
              <a:endCxn id="63" idx="0"/>
            </p:cNvCxnSpPr>
            <p:nvPr/>
          </p:nvCxnSpPr>
          <p:spPr>
            <a:xfrm flipH="1">
              <a:off x="3285798" y="972946"/>
              <a:ext cx="631932" cy="14339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9769C37-3CCC-B1CA-6620-484505954C4D}"/>
                </a:ext>
              </a:extLst>
            </p:cNvPr>
            <p:cNvCxnSpPr>
              <a:cxnSpLocks/>
              <a:stCxn id="65" idx="3"/>
              <a:endCxn id="64" idx="0"/>
            </p:cNvCxnSpPr>
            <p:nvPr/>
          </p:nvCxnSpPr>
          <p:spPr>
            <a:xfrm>
              <a:off x="6808075" y="972946"/>
              <a:ext cx="1066801" cy="1446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4FD55A3-85E9-B57E-8654-7892322FA232}"/>
                </a:ext>
              </a:extLst>
            </p:cNvPr>
            <p:cNvSpPr txBox="1"/>
            <p:nvPr/>
          </p:nvSpPr>
          <p:spPr>
            <a:xfrm>
              <a:off x="7446579" y="2922821"/>
              <a:ext cx="428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68">
                  <a:extLst>
                    <a:ext uri="{FF2B5EF4-FFF2-40B4-BE49-F238E27FC236}">
                      <a16:creationId xmlns:a16="http://schemas.microsoft.com/office/drawing/2014/main" id="{16B7D98D-5C1E-3858-30A6-6A8EA5DBFA97}"/>
                    </a:ext>
                  </a:extLst>
                </p:cNvPr>
                <p:cNvSpPr/>
                <p:nvPr/>
              </p:nvSpPr>
              <p:spPr>
                <a:xfrm>
                  <a:off x="6222125" y="5013434"/>
                  <a:ext cx="1597572" cy="462456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567A69A0-8258-8BD2-586D-8FF63938FC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2125" y="5013434"/>
                  <a:ext cx="1597572" cy="46245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14E4ECD3-1549-2808-F68C-4295CDEA0D42}"/>
                    </a:ext>
                  </a:extLst>
                </p:cNvPr>
                <p:cNvSpPr/>
                <p:nvPr/>
              </p:nvSpPr>
              <p:spPr>
                <a:xfrm>
                  <a:off x="3342292" y="5013434"/>
                  <a:ext cx="1597572" cy="462456"/>
                </a:xfrm>
                <a:prstGeom prst="roundRect">
                  <a:avLst/>
                </a:prstGeom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𝑟𝑖𝑛𝑔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0B59ABD8-B180-B96A-EA06-5BC414A2D0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292" y="5013434"/>
                  <a:ext cx="1597572" cy="46245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Elbow Connector 70">
              <a:extLst>
                <a:ext uri="{FF2B5EF4-FFF2-40B4-BE49-F238E27FC236}">
                  <a16:creationId xmlns:a16="http://schemas.microsoft.com/office/drawing/2014/main" id="{28B4B973-BE44-CAC7-DCEE-FB352FA1206B}"/>
                </a:ext>
              </a:extLst>
            </p:cNvPr>
            <p:cNvCxnSpPr>
              <a:cxnSpLocks/>
              <a:stCxn id="64" idx="6"/>
              <a:endCxn id="69" idx="3"/>
            </p:cNvCxnSpPr>
            <p:nvPr/>
          </p:nvCxnSpPr>
          <p:spPr>
            <a:xfrm flipH="1">
              <a:off x="7819697" y="3234118"/>
              <a:ext cx="110358" cy="2010544"/>
            </a:xfrm>
            <a:prstGeom prst="bentConnector3">
              <a:avLst>
                <a:gd name="adj1" fmla="val -207144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4A05450-14A1-A58F-07D9-2C0779368ED0}"/>
                </a:ext>
              </a:extLst>
            </p:cNvPr>
            <p:cNvCxnSpPr>
              <a:stCxn id="69" idx="1"/>
              <a:endCxn id="70" idx="3"/>
            </p:cNvCxnSpPr>
            <p:nvPr/>
          </p:nvCxnSpPr>
          <p:spPr>
            <a:xfrm flipH="1">
              <a:off x="4939864" y="5244662"/>
              <a:ext cx="12822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Elbow Connector 72">
              <a:extLst>
                <a:ext uri="{FF2B5EF4-FFF2-40B4-BE49-F238E27FC236}">
                  <a16:creationId xmlns:a16="http://schemas.microsoft.com/office/drawing/2014/main" id="{25183880-C279-E2C8-2B43-757C9AB43EBD}"/>
                </a:ext>
              </a:extLst>
            </p:cNvPr>
            <p:cNvCxnSpPr>
              <a:stCxn id="70" idx="1"/>
              <a:endCxn id="63" idx="2"/>
            </p:cNvCxnSpPr>
            <p:nvPr/>
          </p:nvCxnSpPr>
          <p:spPr>
            <a:xfrm rot="10800000">
              <a:off x="3230620" y="3221418"/>
              <a:ext cx="111673" cy="2023244"/>
            </a:xfrm>
            <a:prstGeom prst="bentConnector3">
              <a:avLst>
                <a:gd name="adj1" fmla="val 304705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83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8AA7-2AEC-2615-C426-2A0DE026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Solenoid 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0FA8B-4A83-2A59-4637-3CFB7622E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l">
                  <a:buNone/>
                </a:pPr>
                <a:r>
                  <a:rPr lang="en-US" b="0" i="0" u="none" strike="noStrike" dirty="0">
                    <a:effectLst/>
                    <a:latin typeface="-apple-system"/>
                  </a:rPr>
                  <a:t>Design Requirement: (1)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u="none" strike="noStrike" smtClean="0">
                        <a:effectLst/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b="0" i="0" u="none" strike="noStrike" dirty="0">
                    <a:effectLst/>
                    <a:latin typeface="-apple-system"/>
                  </a:rPr>
                  <a:t> T. (2) </a:t>
                </a:r>
                <a:r>
                  <a:rPr lang="en-US" dirty="0">
                    <a:latin typeface="-apple-system"/>
                  </a:rPr>
                  <a:t>G</a:t>
                </a:r>
                <a:r>
                  <a:rPr lang="en-US" b="0" i="0" u="none" strike="noStrike" dirty="0">
                    <a:effectLst/>
                    <a:latin typeface="-apple-system"/>
                  </a:rPr>
                  <a:t>ood field region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u="none" strike="noStrike" dirty="0" smtClean="0">
                            <a:effectLst/>
                            <a:latin typeface="-apple-system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u="none" strike="noStrike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none" strike="noStrike" smtClean="0"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u="none" strike="noStrike" smtClean="0">
                                <a:effectLst/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u="none" strike="noStrike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none" strike="noStrike" smtClean="0"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u="none" strike="noStrike" smtClean="0">
                                <a:effectLst/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en-US" b="0" i="1" u="none" strike="noStrike" smtClean="0">
                        <a:effectLst/>
                        <a:latin typeface="Cambria Math" panose="02040503050406030204" pitchFamily="18" charset="0"/>
                      </a:rPr>
                      <m:t>&lt;2×</m:t>
                    </m:r>
                    <m:sSup>
                      <m:sSupPr>
                        <m:ctrlPr>
                          <a:rPr lang="en-US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b="0" i="0" u="none" strike="noStrike" dirty="0">
                    <a:effectLst/>
                    <a:latin typeface="-apple-system"/>
                  </a:rPr>
                  <a:t> of len</a:t>
                </a:r>
                <a:r>
                  <a:rPr lang="en-US" dirty="0">
                    <a:latin typeface="-apple-system"/>
                  </a:rPr>
                  <a:t>gth</a:t>
                </a:r>
                <a:r>
                  <a:rPr lang="en-US" b="0" i="0" u="none" strike="noStrike" dirty="0">
                    <a:effectLst/>
                    <a:latin typeface="-apple-system"/>
                  </a:rPr>
                  <a:t> 600 mm and radius 15 mm.</a:t>
                </a:r>
              </a:p>
              <a:p>
                <a:pPr marL="0" indent="0" algn="l">
                  <a:buNone/>
                </a:pPr>
                <a:endParaRPr lang="en-US" dirty="0">
                  <a:latin typeface="-apple-system"/>
                </a:endParaRPr>
              </a:p>
              <a:p>
                <a:pPr marL="0" indent="0" algn="l">
                  <a:buNone/>
                </a:pPr>
                <a:endParaRPr lang="en-US" b="0" i="0" u="none" strike="noStrike" dirty="0">
                  <a:effectLst/>
                  <a:latin typeface="-apple-system"/>
                </a:endParaRPr>
              </a:p>
              <a:p>
                <a:pPr marL="0" indent="0" algn="l">
                  <a:buNone/>
                </a:pPr>
                <a:endParaRPr lang="en-US" dirty="0">
                  <a:latin typeface="-apple-system"/>
                </a:endParaRPr>
              </a:p>
              <a:p>
                <a:pPr marL="0" indent="0" algn="l">
                  <a:buNone/>
                </a:pPr>
                <a:endParaRPr lang="en-US" b="0" i="0" u="none" strike="noStrike" dirty="0">
                  <a:effectLst/>
                  <a:latin typeface="-apple-system"/>
                </a:endParaRPr>
              </a:p>
              <a:p>
                <a:pPr marL="0" indent="0" algn="l">
                  <a:buNone/>
                </a:pPr>
                <a:endParaRPr lang="en-US" dirty="0">
                  <a:latin typeface="-apple-system"/>
                </a:endParaRPr>
              </a:p>
              <a:p>
                <a:pPr marL="0" indent="0" algn="l">
                  <a:buNone/>
                </a:pPr>
                <a:endParaRPr lang="en-US" b="0" i="0" u="none" strike="noStrike" dirty="0">
                  <a:effectLst/>
                  <a:latin typeface="-apple-system"/>
                </a:endParaRPr>
              </a:p>
              <a:p>
                <a:pPr marL="0" indent="0" algn="l">
                  <a:buNone/>
                </a:pPr>
                <a:r>
                  <a:rPr lang="en-US" sz="2600" b="0" i="0" u="none" strike="noStrike" dirty="0">
                    <a:effectLst/>
                    <a:latin typeface="-apple-system"/>
                  </a:rPr>
                  <a:t>Possible </a:t>
                </a:r>
                <a:r>
                  <a:rPr lang="en-US" sz="2600" dirty="0">
                    <a:latin typeface="-apple-system"/>
                  </a:rPr>
                  <a:t>modifications: (1) Increase length (2) Reduce ID (3) Ferromagnetic plugs</a:t>
                </a:r>
                <a:endParaRPr lang="en-US" sz="2600" b="0" i="0" u="none" strike="noStrike" dirty="0">
                  <a:effectLst/>
                  <a:latin typeface="-apple-system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0FA8B-4A83-2A59-4637-3CFB7622E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B7BC-D9CF-97DC-472B-A78DD1AA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890C4-DAFF-8C0E-E79D-D8271287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F646-B908-E1D0-7870-92B5DBCD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8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AA3D8B-F566-B0E4-1674-F161A93E4239}"/>
              </a:ext>
            </a:extLst>
          </p:cNvPr>
          <p:cNvGrpSpPr/>
          <p:nvPr/>
        </p:nvGrpSpPr>
        <p:grpSpPr>
          <a:xfrm>
            <a:off x="74888" y="2635677"/>
            <a:ext cx="11549557" cy="2657708"/>
            <a:chOff x="74888" y="2698737"/>
            <a:chExt cx="11549557" cy="26577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13F3B-0561-25CB-8CC4-9340618BB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88" y="2883450"/>
              <a:ext cx="4602002" cy="2472995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D1109BC-AB7C-EE52-430B-BE96BEEBD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33" y="2868038"/>
              <a:ext cx="4011747" cy="247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0DCF3E66-4DE1-68DD-709F-DF8B0FF1A1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452"/>
            <a:stretch/>
          </p:blipFill>
          <p:spPr bwMode="auto">
            <a:xfrm>
              <a:off x="8594181" y="2845867"/>
              <a:ext cx="3030264" cy="2454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0AA00-0F61-6A87-84DD-FD598C5AE29A}"/>
                </a:ext>
              </a:extLst>
            </p:cNvPr>
            <p:cNvSpPr txBox="1"/>
            <p:nvPr/>
          </p:nvSpPr>
          <p:spPr>
            <a:xfrm>
              <a:off x="5750972" y="4382706"/>
              <a:ext cx="1659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Main coil (600 mm)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2DAB02-5B7A-03FE-937B-AFA88F641954}"/>
                </a:ext>
              </a:extLst>
            </p:cNvPr>
            <p:cNvSpPr txBox="1"/>
            <p:nvPr/>
          </p:nvSpPr>
          <p:spPr>
            <a:xfrm>
              <a:off x="5723387" y="2698737"/>
              <a:ext cx="1659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Trim coils (50 mm)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EB8417A-18B8-A364-82DD-F66AA98463DD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5696693" y="3006514"/>
              <a:ext cx="856407" cy="607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B67A437-8031-ED15-6150-B0F5B216F6F6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6553100" y="3006514"/>
              <a:ext cx="763312" cy="607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ECCE7BC-873F-F18B-9C7D-1BFEE6E365E2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6580685" y="4151586"/>
              <a:ext cx="0" cy="23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C5563B-3E4B-9A88-F7A6-C8678326824E}"/>
                </a:ext>
              </a:extLst>
            </p:cNvPr>
            <p:cNvSpPr txBox="1"/>
            <p:nvPr/>
          </p:nvSpPr>
          <p:spPr>
            <a:xfrm>
              <a:off x="10181541" y="3889511"/>
              <a:ext cx="1328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E7D09"/>
                  </a:solidFill>
                </a:rPr>
                <a:t>B</a:t>
              </a:r>
              <a:r>
                <a:rPr lang="en-US" baseline="-25000" dirty="0">
                  <a:solidFill>
                    <a:srgbClr val="FE7D09"/>
                  </a:solidFill>
                </a:rPr>
                <a:t>r</a:t>
              </a:r>
              <a:r>
                <a:rPr lang="en-US" dirty="0">
                  <a:solidFill>
                    <a:srgbClr val="FE7D09"/>
                  </a:solidFill>
                </a:rPr>
                <a:t>/</a:t>
              </a:r>
              <a:r>
                <a:rPr lang="en-US" dirty="0" err="1">
                  <a:solidFill>
                    <a:srgbClr val="FE7D09"/>
                  </a:solidFill>
                </a:rPr>
                <a:t>B</a:t>
              </a:r>
              <a:r>
                <a:rPr lang="en-US" baseline="-25000" dirty="0" err="1">
                  <a:solidFill>
                    <a:srgbClr val="FE7D09"/>
                  </a:solidFill>
                </a:rPr>
                <a:t>z</a:t>
              </a:r>
              <a:r>
                <a:rPr lang="en-US" dirty="0">
                  <a:solidFill>
                    <a:srgbClr val="FE7D09"/>
                  </a:solidFill>
                </a:rPr>
                <a:t> = 0.02</a:t>
              </a:r>
            </a:p>
            <a:p>
              <a:r>
                <a:rPr lang="en-US" dirty="0">
                  <a:solidFill>
                    <a:srgbClr val="FE7D09"/>
                  </a:solidFill>
                </a:rPr>
                <a:t>z = 300mm</a:t>
              </a:r>
            </a:p>
            <a:p>
              <a:r>
                <a:rPr lang="en-US" dirty="0">
                  <a:solidFill>
                    <a:srgbClr val="FE7D09"/>
                  </a:solidFill>
                </a:rPr>
                <a:t>r = 15 mm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9AEEF63-690B-AEA7-23FE-5C3814598BBA}"/>
              </a:ext>
            </a:extLst>
          </p:cNvPr>
          <p:cNvSpPr txBox="1"/>
          <p:nvPr/>
        </p:nvSpPr>
        <p:spPr>
          <a:xfrm>
            <a:off x="8214190" y="5869186"/>
            <a:ext cx="3139610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R.C. Dhuley et al., JINST 16 T03009, 2021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5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50ED-DA89-4169-3F68-8A94C0FD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in Real Solenoid Field: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FBD1-A837-791D-2D4F-CBFF68D6E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many segments do we need to model the effect of field quality? About 10.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E03B0-6625-77E8-93BC-5DF4D7B0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nilanjan@fnal.gov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66BFC-3E8A-B521-D7E3-6BEFE6FE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6EA87-3FCA-8E99-9B36-129AA403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DAFCA73-3F9A-73EA-53A7-AFA60112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4" y="2316273"/>
            <a:ext cx="5189118" cy="31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CB51C9C-7D92-B925-0B95-5C9741978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8" y="2316273"/>
            <a:ext cx="5189118" cy="31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315EC-1602-9B89-1EF5-486CEBC9847F}"/>
                  </a:ext>
                </a:extLst>
              </p:cNvPr>
              <p:cNvSpPr txBox="1"/>
              <p:nvPr/>
            </p:nvSpPr>
            <p:spPr>
              <a:xfrm>
                <a:off x="1423990" y="5517317"/>
                <a:ext cx="3541986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Parkhomchuk: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 for N = 10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315EC-1602-9B89-1EF5-486CEBC98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90" y="5517317"/>
                <a:ext cx="3541986" cy="499560"/>
              </a:xfrm>
              <a:prstGeom prst="rect">
                <a:avLst/>
              </a:prstGeom>
              <a:blipFill>
                <a:blip r:embed="rId4"/>
                <a:stretch>
                  <a:fillRect l="-14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BB3C27-2540-A613-A85F-4CDC35470D54}"/>
                  </a:ext>
                </a:extLst>
              </p:cNvPr>
              <p:cNvSpPr txBox="1"/>
              <p:nvPr/>
            </p:nvSpPr>
            <p:spPr>
              <a:xfrm>
                <a:off x="7226025" y="5508335"/>
                <a:ext cx="3652181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Parkhomchuk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 for N = 10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BB3C27-2540-A613-A85F-4CDC3547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025" y="5508335"/>
                <a:ext cx="3652181" cy="499560"/>
              </a:xfrm>
              <a:prstGeom prst="rect">
                <a:avLst/>
              </a:prstGeom>
              <a:blipFill>
                <a:blip r:embed="rId5"/>
                <a:stretch>
                  <a:fillRect l="-1384" r="-346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46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6269</TotalTime>
  <Words>1150</Words>
  <Application>Microsoft Macintosh PowerPoint</Application>
  <PresentationFormat>Widescreen</PresentationFormat>
  <Paragraphs>202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Cambria Math</vt:lpstr>
      <vt:lpstr>Office Theme</vt:lpstr>
      <vt:lpstr>Influence of Solenoid Field Quality on Electron Cooling</vt:lpstr>
      <vt:lpstr>Motivation</vt:lpstr>
      <vt:lpstr>Cooling Times:  As designed</vt:lpstr>
      <vt:lpstr>Field Errors: Simple Estimate</vt:lpstr>
      <vt:lpstr>Recap of previous work</vt:lpstr>
      <vt:lpstr>A 2nd look at the Parkhomchuk model</vt:lpstr>
      <vt:lpstr>Tracking Algorithm</vt:lpstr>
      <vt:lpstr>Actual Solenoid Design</vt:lpstr>
      <vt:lpstr>Cooling in Real Solenoid Field: Convergence</vt:lpstr>
      <vt:lpstr>Cooling times in real solenoid</vt:lpstr>
      <vt:lpstr>Next Steps</vt:lpstr>
      <vt:lpstr>Appendix: Winding Errors</vt:lpstr>
      <vt:lpstr>Appendix: Cooling time with and without coupling compensation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Cooler Commissioning</dc:title>
  <dc:creator>Nilanjan Banerjee</dc:creator>
  <cp:lastModifiedBy>Nilanjan Banerjee</cp:lastModifiedBy>
  <cp:revision>424</cp:revision>
  <dcterms:created xsi:type="dcterms:W3CDTF">2022-06-28T06:57:20Z</dcterms:created>
  <dcterms:modified xsi:type="dcterms:W3CDTF">2023-09-06T17:15:39Z</dcterms:modified>
</cp:coreProperties>
</file>