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2"/>
  </p:notesMasterIdLst>
  <p:handoutMasterIdLst>
    <p:handoutMasterId r:id="rId23"/>
  </p:handoutMasterIdLst>
  <p:sldIdLst>
    <p:sldId id="294" r:id="rId2"/>
    <p:sldId id="315" r:id="rId3"/>
    <p:sldId id="295" r:id="rId4"/>
    <p:sldId id="298" r:id="rId5"/>
    <p:sldId id="299" r:id="rId6"/>
    <p:sldId id="300" r:id="rId7"/>
    <p:sldId id="302" r:id="rId8"/>
    <p:sldId id="313" r:id="rId9"/>
    <p:sldId id="305" r:id="rId10"/>
    <p:sldId id="306" r:id="rId11"/>
    <p:sldId id="314" r:id="rId12"/>
    <p:sldId id="307" r:id="rId13"/>
    <p:sldId id="316" r:id="rId14"/>
    <p:sldId id="309" r:id="rId15"/>
    <p:sldId id="317" r:id="rId16"/>
    <p:sldId id="318" r:id="rId17"/>
    <p:sldId id="311" r:id="rId18"/>
    <p:sldId id="319" r:id="rId19"/>
    <p:sldId id="312" r:id="rId20"/>
    <p:sldId id="304" r:id="rId21"/>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7EB"/>
    <a:srgbClr val="98D7EA"/>
    <a:srgbClr val="98D7EB"/>
    <a:srgbClr val="50504E"/>
    <a:srgbClr val="4E4E4E"/>
    <a:srgbClr val="404040"/>
    <a:srgbClr val="004C97"/>
    <a:srgbClr val="63666A"/>
    <a:srgbClr val="99D6E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1" autoAdjust="0"/>
    <p:restoredTop sz="94663"/>
  </p:normalViewPr>
  <p:slideViewPr>
    <p:cSldViewPr snapToGrid="0" snapToObjects="1" showGuides="1">
      <p:cViewPr>
        <p:scale>
          <a:sx n="100" d="100"/>
          <a:sy n="100" d="100"/>
        </p:scale>
        <p:origin x="1085" y="245"/>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9/20/2023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9/20/2023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9/20/2023</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9/20/2023</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9/20/2023</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9/20/2023</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9/20/2023</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9/20/2023</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9/20/2023</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1800" dirty="0"/>
              <a:t>Digital Image Correlation Strain Field Analysis of Materials for Target Systems</a:t>
            </a:r>
          </a:p>
        </p:txBody>
      </p:sp>
      <p:sp>
        <p:nvSpPr>
          <p:cNvPr id="4" name="Text Placeholder 3"/>
          <p:cNvSpPr>
            <a:spLocks noGrp="1"/>
          </p:cNvSpPr>
          <p:nvPr>
            <p:ph type="body" sz="quarter" idx="10"/>
          </p:nvPr>
        </p:nvSpPr>
        <p:spPr>
          <a:xfrm>
            <a:off x="393964" y="3899099"/>
            <a:ext cx="8499231" cy="935794"/>
          </a:xfrm>
        </p:spPr>
        <p:txBody>
          <a:bodyPr/>
          <a:lstStyle/>
          <a:p>
            <a:r>
              <a:rPr lang="en-US" sz="1400" dirty="0"/>
              <a:t>Onat Ayyildiz	</a:t>
            </a:r>
          </a:p>
          <a:p>
            <a:r>
              <a:rPr lang="en-US" sz="1400" dirty="0"/>
              <a:t>TSD Topical Meeting</a:t>
            </a:r>
          </a:p>
          <a:p>
            <a:r>
              <a:rPr lang="en-US" sz="1400" dirty="0"/>
              <a:t>21 September 2023</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6"/>
          </p:nvPr>
        </p:nvSpPr>
        <p:spPr/>
        <p:txBody>
          <a:bodyPr/>
          <a:lstStyle/>
          <a:p>
            <a:pPr>
              <a:defRPr/>
            </a:pPr>
            <a:fld id="{6A937D96-A7E1-EC4E-8ABD-C91279E01925}" type="datetime1">
              <a:rPr lang="en-US" smtClean="0"/>
              <a:t>9/20/2023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10</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Results – Displacement Fields (Initial Testing)</a:t>
            </a:r>
          </a:p>
        </p:txBody>
      </p:sp>
      <p:pic>
        <p:nvPicPr>
          <p:cNvPr id="11" name="Picture 10" descr="A close-up of a metal object&#10;&#10;Description automatically generated">
            <a:extLst>
              <a:ext uri="{FF2B5EF4-FFF2-40B4-BE49-F238E27FC236}">
                <a16:creationId xmlns:a16="http://schemas.microsoft.com/office/drawing/2014/main" id="{58C9BBD8-52B3-2578-5F61-C6BA415BEE64}"/>
              </a:ext>
            </a:extLst>
          </p:cNvPr>
          <p:cNvPicPr>
            <a:picLocks noChangeAspect="1"/>
          </p:cNvPicPr>
          <p:nvPr/>
        </p:nvPicPr>
        <p:blipFill>
          <a:blip r:embed="rId2"/>
          <a:stretch>
            <a:fillRect/>
          </a:stretch>
        </p:blipFill>
        <p:spPr>
          <a:xfrm>
            <a:off x="328125" y="1346405"/>
            <a:ext cx="4112002" cy="2165864"/>
          </a:xfrm>
          <a:prstGeom prst="rect">
            <a:avLst/>
          </a:prstGeom>
        </p:spPr>
      </p:pic>
      <p:sp>
        <p:nvSpPr>
          <p:cNvPr id="12" name="Text Placeholder 1">
            <a:extLst>
              <a:ext uri="{FF2B5EF4-FFF2-40B4-BE49-F238E27FC236}">
                <a16:creationId xmlns:a16="http://schemas.microsoft.com/office/drawing/2014/main" id="{97085369-4868-777E-1AE0-012A2BE2EAE9}"/>
              </a:ext>
            </a:extLst>
          </p:cNvPr>
          <p:cNvSpPr txBox="1">
            <a:spLocks/>
          </p:cNvSpPr>
          <p:nvPr/>
        </p:nvSpPr>
        <p:spPr>
          <a:xfrm>
            <a:off x="1185979" y="3420626"/>
            <a:ext cx="1753371" cy="241005"/>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U – Displacement from MATLAB </a:t>
            </a:r>
            <a:r>
              <a:rPr lang="en-US" sz="800" dirty="0" err="1"/>
              <a:t>Ncorr</a:t>
            </a:r>
            <a:r>
              <a:rPr lang="en-US" sz="800" dirty="0"/>
              <a:t> [1]</a:t>
            </a:r>
          </a:p>
        </p:txBody>
      </p:sp>
      <p:pic>
        <p:nvPicPr>
          <p:cNvPr id="14" name="Picture 13" descr="A close-up of a metal object&#10;&#10;Description automatically generated">
            <a:extLst>
              <a:ext uri="{FF2B5EF4-FFF2-40B4-BE49-F238E27FC236}">
                <a16:creationId xmlns:a16="http://schemas.microsoft.com/office/drawing/2014/main" id="{A5A819B7-D27E-65EE-459C-4FD8D2E7070B}"/>
              </a:ext>
            </a:extLst>
          </p:cNvPr>
          <p:cNvPicPr>
            <a:picLocks noChangeAspect="1"/>
          </p:cNvPicPr>
          <p:nvPr/>
        </p:nvPicPr>
        <p:blipFill>
          <a:blip r:embed="rId3"/>
          <a:stretch>
            <a:fillRect/>
          </a:stretch>
        </p:blipFill>
        <p:spPr>
          <a:xfrm>
            <a:off x="4334252" y="1362283"/>
            <a:ext cx="4112002" cy="2165864"/>
          </a:xfrm>
          <a:prstGeom prst="rect">
            <a:avLst/>
          </a:prstGeom>
        </p:spPr>
      </p:pic>
      <p:sp>
        <p:nvSpPr>
          <p:cNvPr id="15" name="Text Placeholder 1">
            <a:extLst>
              <a:ext uri="{FF2B5EF4-FFF2-40B4-BE49-F238E27FC236}">
                <a16:creationId xmlns:a16="http://schemas.microsoft.com/office/drawing/2014/main" id="{59EB2C77-EB2F-198D-7D58-829F39F226A0}"/>
              </a:ext>
            </a:extLst>
          </p:cNvPr>
          <p:cNvSpPr txBox="1">
            <a:spLocks/>
          </p:cNvSpPr>
          <p:nvPr/>
        </p:nvSpPr>
        <p:spPr>
          <a:xfrm>
            <a:off x="5432338" y="3378785"/>
            <a:ext cx="1804480" cy="282846"/>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V – Displacement from MATLAB </a:t>
            </a:r>
            <a:r>
              <a:rPr lang="en-US" sz="800" dirty="0" err="1"/>
              <a:t>Ncorr</a:t>
            </a:r>
            <a:r>
              <a:rPr lang="en-US" sz="800" dirty="0"/>
              <a:t> [1]</a:t>
            </a:r>
          </a:p>
        </p:txBody>
      </p:sp>
    </p:spTree>
    <p:extLst>
      <p:ext uri="{BB962C8B-B14F-4D97-AF65-F5344CB8AC3E}">
        <p14:creationId xmlns:p14="http://schemas.microsoft.com/office/powerpoint/2010/main" val="383358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6"/>
          </p:nvPr>
        </p:nvSpPr>
        <p:spPr/>
        <p:txBody>
          <a:bodyPr/>
          <a:lstStyle/>
          <a:p>
            <a:pPr>
              <a:defRPr/>
            </a:pPr>
            <a:fld id="{6A937D96-A7E1-EC4E-8ABD-C91279E01925}" type="datetime1">
              <a:rPr lang="en-US" smtClean="0"/>
              <a:t>9/21/2023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11</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Results – Displacement Fields (Initial Testing)</a:t>
            </a:r>
          </a:p>
        </p:txBody>
      </p:sp>
      <p:sp>
        <p:nvSpPr>
          <p:cNvPr id="12" name="Text Placeholder 1">
            <a:extLst>
              <a:ext uri="{FF2B5EF4-FFF2-40B4-BE49-F238E27FC236}">
                <a16:creationId xmlns:a16="http://schemas.microsoft.com/office/drawing/2014/main" id="{97085369-4868-777E-1AE0-012A2BE2EAE9}"/>
              </a:ext>
            </a:extLst>
          </p:cNvPr>
          <p:cNvSpPr txBox="1">
            <a:spLocks/>
          </p:cNvSpPr>
          <p:nvPr/>
        </p:nvSpPr>
        <p:spPr>
          <a:xfrm>
            <a:off x="2080460" y="3995848"/>
            <a:ext cx="1753371" cy="241005"/>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U – Displacement from GOM Correlate [2]</a:t>
            </a:r>
          </a:p>
        </p:txBody>
      </p:sp>
      <p:sp>
        <p:nvSpPr>
          <p:cNvPr id="15" name="Text Placeholder 1">
            <a:extLst>
              <a:ext uri="{FF2B5EF4-FFF2-40B4-BE49-F238E27FC236}">
                <a16:creationId xmlns:a16="http://schemas.microsoft.com/office/drawing/2014/main" id="{59EB2C77-EB2F-198D-7D58-829F39F226A0}"/>
              </a:ext>
            </a:extLst>
          </p:cNvPr>
          <p:cNvSpPr txBox="1">
            <a:spLocks/>
          </p:cNvSpPr>
          <p:nvPr/>
        </p:nvSpPr>
        <p:spPr>
          <a:xfrm>
            <a:off x="4971965" y="3952658"/>
            <a:ext cx="1844471" cy="294943"/>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V – Displacement from GOM Correlate [2]</a:t>
            </a:r>
          </a:p>
        </p:txBody>
      </p:sp>
      <p:pic>
        <p:nvPicPr>
          <p:cNvPr id="3" name="Picture 2">
            <a:extLst>
              <a:ext uri="{FF2B5EF4-FFF2-40B4-BE49-F238E27FC236}">
                <a16:creationId xmlns:a16="http://schemas.microsoft.com/office/drawing/2014/main" id="{A17AEBDE-002D-2532-7800-C0841541E19D}"/>
              </a:ext>
            </a:extLst>
          </p:cNvPr>
          <p:cNvPicPr>
            <a:picLocks noChangeAspect="1"/>
          </p:cNvPicPr>
          <p:nvPr/>
        </p:nvPicPr>
        <p:blipFill>
          <a:blip r:embed="rId2"/>
          <a:stretch>
            <a:fillRect/>
          </a:stretch>
        </p:blipFill>
        <p:spPr>
          <a:xfrm>
            <a:off x="4984789" y="1228222"/>
            <a:ext cx="1690724" cy="2705159"/>
          </a:xfrm>
          <a:prstGeom prst="rect">
            <a:avLst/>
          </a:prstGeom>
        </p:spPr>
      </p:pic>
      <p:pic>
        <p:nvPicPr>
          <p:cNvPr id="9" name="Picture 8">
            <a:extLst>
              <a:ext uri="{FF2B5EF4-FFF2-40B4-BE49-F238E27FC236}">
                <a16:creationId xmlns:a16="http://schemas.microsoft.com/office/drawing/2014/main" id="{99F20169-E0AD-633B-1287-1DA0BD3841E7}"/>
              </a:ext>
            </a:extLst>
          </p:cNvPr>
          <p:cNvPicPr>
            <a:picLocks noChangeAspect="1"/>
          </p:cNvPicPr>
          <p:nvPr/>
        </p:nvPicPr>
        <p:blipFill>
          <a:blip r:embed="rId3"/>
          <a:stretch>
            <a:fillRect/>
          </a:stretch>
        </p:blipFill>
        <p:spPr>
          <a:xfrm>
            <a:off x="6603063" y="1228220"/>
            <a:ext cx="304227" cy="2705161"/>
          </a:xfrm>
          <a:prstGeom prst="rect">
            <a:avLst/>
          </a:prstGeom>
        </p:spPr>
      </p:pic>
      <p:pic>
        <p:nvPicPr>
          <p:cNvPr id="13" name="Picture 12">
            <a:extLst>
              <a:ext uri="{FF2B5EF4-FFF2-40B4-BE49-F238E27FC236}">
                <a16:creationId xmlns:a16="http://schemas.microsoft.com/office/drawing/2014/main" id="{71F59FF1-779A-1AA1-2993-1C2C86E44E94}"/>
              </a:ext>
            </a:extLst>
          </p:cNvPr>
          <p:cNvPicPr>
            <a:picLocks noChangeAspect="1"/>
          </p:cNvPicPr>
          <p:nvPr/>
        </p:nvPicPr>
        <p:blipFill>
          <a:blip r:embed="rId4"/>
          <a:stretch>
            <a:fillRect/>
          </a:stretch>
        </p:blipFill>
        <p:spPr>
          <a:xfrm>
            <a:off x="2028665" y="1237272"/>
            <a:ext cx="1753371" cy="2680443"/>
          </a:xfrm>
          <a:prstGeom prst="rect">
            <a:avLst/>
          </a:prstGeom>
        </p:spPr>
      </p:pic>
      <p:pic>
        <p:nvPicPr>
          <p:cNvPr id="17" name="Picture 16">
            <a:extLst>
              <a:ext uri="{FF2B5EF4-FFF2-40B4-BE49-F238E27FC236}">
                <a16:creationId xmlns:a16="http://schemas.microsoft.com/office/drawing/2014/main" id="{10131C46-567D-9060-AC5F-D13156DF509D}"/>
              </a:ext>
            </a:extLst>
          </p:cNvPr>
          <p:cNvPicPr>
            <a:picLocks noChangeAspect="1"/>
          </p:cNvPicPr>
          <p:nvPr/>
        </p:nvPicPr>
        <p:blipFill>
          <a:blip r:embed="rId5"/>
          <a:stretch>
            <a:fillRect/>
          </a:stretch>
        </p:blipFill>
        <p:spPr>
          <a:xfrm>
            <a:off x="3719389" y="1233964"/>
            <a:ext cx="296674" cy="2690380"/>
          </a:xfrm>
          <a:prstGeom prst="rect">
            <a:avLst/>
          </a:prstGeom>
        </p:spPr>
      </p:pic>
      <p:cxnSp>
        <p:nvCxnSpPr>
          <p:cNvPr id="18" name="Straight Arrow Connector 17">
            <a:extLst>
              <a:ext uri="{FF2B5EF4-FFF2-40B4-BE49-F238E27FC236}">
                <a16:creationId xmlns:a16="http://schemas.microsoft.com/office/drawing/2014/main" id="{374D1AA6-5647-6752-AAAB-2AD8A6A316A4}"/>
              </a:ext>
            </a:extLst>
          </p:cNvPr>
          <p:cNvCxnSpPr>
            <a:cxnSpLocks/>
          </p:cNvCxnSpPr>
          <p:nvPr/>
        </p:nvCxnSpPr>
        <p:spPr>
          <a:xfrm>
            <a:off x="1959296" y="1158569"/>
            <a:ext cx="0" cy="68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56C57BFB-AC64-7AFC-821D-346FDCC6521D}"/>
              </a:ext>
            </a:extLst>
          </p:cNvPr>
          <p:cNvCxnSpPr>
            <a:cxnSpLocks/>
          </p:cNvCxnSpPr>
          <p:nvPr/>
        </p:nvCxnSpPr>
        <p:spPr>
          <a:xfrm rot="16200000">
            <a:off x="2302660" y="815775"/>
            <a:ext cx="0" cy="68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2A9488F6-6A73-206D-C6F7-417A560CD224}"/>
              </a:ext>
            </a:extLst>
          </p:cNvPr>
          <p:cNvSpPr txBox="1"/>
          <p:nvPr/>
        </p:nvSpPr>
        <p:spPr>
          <a:xfrm>
            <a:off x="2527060" y="865106"/>
            <a:ext cx="118964"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x</a:t>
            </a:r>
          </a:p>
        </p:txBody>
      </p:sp>
      <p:sp>
        <p:nvSpPr>
          <p:cNvPr id="21" name="TextBox 20">
            <a:extLst>
              <a:ext uri="{FF2B5EF4-FFF2-40B4-BE49-F238E27FC236}">
                <a16:creationId xmlns:a16="http://schemas.microsoft.com/office/drawing/2014/main" id="{813B3ED2-C76E-C6BB-BD7B-57469BD014AB}"/>
              </a:ext>
            </a:extLst>
          </p:cNvPr>
          <p:cNvSpPr txBox="1"/>
          <p:nvPr/>
        </p:nvSpPr>
        <p:spPr>
          <a:xfrm>
            <a:off x="1755559" y="1686225"/>
            <a:ext cx="118964"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y</a:t>
            </a:r>
          </a:p>
        </p:txBody>
      </p:sp>
    </p:spTree>
    <p:extLst>
      <p:ext uri="{BB962C8B-B14F-4D97-AF65-F5344CB8AC3E}">
        <p14:creationId xmlns:p14="http://schemas.microsoft.com/office/powerpoint/2010/main" val="1335567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6"/>
          </p:nvPr>
        </p:nvSpPr>
        <p:spPr/>
        <p:txBody>
          <a:bodyPr/>
          <a:lstStyle/>
          <a:p>
            <a:pPr>
              <a:defRPr/>
            </a:pPr>
            <a:fld id="{6A937D96-A7E1-EC4E-8ABD-C91279E01925}" type="datetime1">
              <a:rPr lang="en-US" smtClean="0"/>
              <a:t>9/20/2023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12</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Results – Strain Fields (Initial Testing)</a:t>
            </a:r>
          </a:p>
        </p:txBody>
      </p:sp>
      <p:pic>
        <p:nvPicPr>
          <p:cNvPr id="13" name="Picture 12" descr="A close-up of a machine&#10;&#10;Description automatically generated">
            <a:extLst>
              <a:ext uri="{FF2B5EF4-FFF2-40B4-BE49-F238E27FC236}">
                <a16:creationId xmlns:a16="http://schemas.microsoft.com/office/drawing/2014/main" id="{66598199-92CA-0D05-E660-08A8CB48D586}"/>
              </a:ext>
            </a:extLst>
          </p:cNvPr>
          <p:cNvPicPr>
            <a:picLocks noChangeAspect="1"/>
          </p:cNvPicPr>
          <p:nvPr/>
        </p:nvPicPr>
        <p:blipFill>
          <a:blip r:embed="rId2"/>
          <a:stretch>
            <a:fillRect/>
          </a:stretch>
        </p:blipFill>
        <p:spPr>
          <a:xfrm>
            <a:off x="4518747" y="1141981"/>
            <a:ext cx="4518747" cy="2380103"/>
          </a:xfrm>
          <a:prstGeom prst="rect">
            <a:avLst/>
          </a:prstGeom>
        </p:spPr>
      </p:pic>
      <p:pic>
        <p:nvPicPr>
          <p:cNvPr id="15" name="Picture 14" descr="A close-up of a yellow object&#10;&#10;Description automatically generated">
            <a:extLst>
              <a:ext uri="{FF2B5EF4-FFF2-40B4-BE49-F238E27FC236}">
                <a16:creationId xmlns:a16="http://schemas.microsoft.com/office/drawing/2014/main" id="{1C9F62B6-DAF6-F2DD-6A4A-818B44F457F6}"/>
              </a:ext>
            </a:extLst>
          </p:cNvPr>
          <p:cNvPicPr>
            <a:picLocks noChangeAspect="1"/>
          </p:cNvPicPr>
          <p:nvPr/>
        </p:nvPicPr>
        <p:blipFill>
          <a:blip r:embed="rId3"/>
          <a:stretch>
            <a:fillRect/>
          </a:stretch>
        </p:blipFill>
        <p:spPr>
          <a:xfrm>
            <a:off x="142916" y="1141981"/>
            <a:ext cx="4518747" cy="2380103"/>
          </a:xfrm>
          <a:prstGeom prst="rect">
            <a:avLst/>
          </a:prstGeom>
        </p:spPr>
      </p:pic>
      <p:sp>
        <p:nvSpPr>
          <p:cNvPr id="16" name="Text Placeholder 1">
            <a:extLst>
              <a:ext uri="{FF2B5EF4-FFF2-40B4-BE49-F238E27FC236}">
                <a16:creationId xmlns:a16="http://schemas.microsoft.com/office/drawing/2014/main" id="{FA2F6499-1C7A-5935-E6DB-651DA2123C00}"/>
              </a:ext>
            </a:extLst>
          </p:cNvPr>
          <p:cNvSpPr txBox="1">
            <a:spLocks/>
          </p:cNvSpPr>
          <p:nvPr/>
        </p:nvSpPr>
        <p:spPr>
          <a:xfrm>
            <a:off x="1412195" y="3401580"/>
            <a:ext cx="1198881" cy="241005"/>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 </a:t>
            </a:r>
            <a:r>
              <a:rPr lang="el-GR" sz="800" dirty="0"/>
              <a:t>ε</a:t>
            </a:r>
            <a:r>
              <a:rPr lang="en-US" sz="800" baseline="-25000" dirty="0"/>
              <a:t>xx</a:t>
            </a:r>
            <a:r>
              <a:rPr lang="en-US" sz="800" dirty="0"/>
              <a:t> from MATLAB </a:t>
            </a:r>
            <a:r>
              <a:rPr lang="en-US" sz="800" dirty="0" err="1"/>
              <a:t>Ncorr</a:t>
            </a:r>
            <a:r>
              <a:rPr lang="en-US" sz="800" dirty="0"/>
              <a:t> [1]</a:t>
            </a:r>
          </a:p>
        </p:txBody>
      </p:sp>
      <p:sp>
        <p:nvSpPr>
          <p:cNvPr id="17" name="Text Placeholder 1">
            <a:extLst>
              <a:ext uri="{FF2B5EF4-FFF2-40B4-BE49-F238E27FC236}">
                <a16:creationId xmlns:a16="http://schemas.microsoft.com/office/drawing/2014/main" id="{8E27E88F-3EA3-0044-90DD-DFB1820064AC}"/>
              </a:ext>
            </a:extLst>
          </p:cNvPr>
          <p:cNvSpPr txBox="1">
            <a:spLocks/>
          </p:cNvSpPr>
          <p:nvPr/>
        </p:nvSpPr>
        <p:spPr>
          <a:xfrm>
            <a:off x="5742939" y="3401581"/>
            <a:ext cx="1198881" cy="241005"/>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 </a:t>
            </a:r>
            <a:r>
              <a:rPr lang="el-GR" sz="800" dirty="0"/>
              <a:t>ε</a:t>
            </a:r>
            <a:r>
              <a:rPr lang="en-US" sz="800" baseline="-25000" dirty="0" err="1"/>
              <a:t>yy</a:t>
            </a:r>
            <a:r>
              <a:rPr lang="en-US" sz="800" dirty="0"/>
              <a:t> from MATLAB </a:t>
            </a:r>
            <a:r>
              <a:rPr lang="en-US" sz="800" dirty="0" err="1"/>
              <a:t>Ncorr</a:t>
            </a:r>
            <a:r>
              <a:rPr lang="en-US" sz="800" dirty="0"/>
              <a:t> [1]</a:t>
            </a:r>
          </a:p>
        </p:txBody>
      </p:sp>
    </p:spTree>
    <p:extLst>
      <p:ext uri="{BB962C8B-B14F-4D97-AF65-F5344CB8AC3E}">
        <p14:creationId xmlns:p14="http://schemas.microsoft.com/office/powerpoint/2010/main" val="1842841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6"/>
          </p:nvPr>
        </p:nvSpPr>
        <p:spPr/>
        <p:txBody>
          <a:bodyPr/>
          <a:lstStyle/>
          <a:p>
            <a:pPr>
              <a:defRPr/>
            </a:pPr>
            <a:fld id="{6A937D96-A7E1-EC4E-8ABD-C91279E01925}" type="datetime1">
              <a:rPr lang="en-US" smtClean="0"/>
              <a:t>9/21/2023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13</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Results – Strain Fields (Initial Testing)</a:t>
            </a:r>
          </a:p>
        </p:txBody>
      </p:sp>
      <p:sp>
        <p:nvSpPr>
          <p:cNvPr id="12" name="Text Placeholder 1">
            <a:extLst>
              <a:ext uri="{FF2B5EF4-FFF2-40B4-BE49-F238E27FC236}">
                <a16:creationId xmlns:a16="http://schemas.microsoft.com/office/drawing/2014/main" id="{97085369-4868-777E-1AE0-012A2BE2EAE9}"/>
              </a:ext>
            </a:extLst>
          </p:cNvPr>
          <p:cNvSpPr txBox="1">
            <a:spLocks/>
          </p:cNvSpPr>
          <p:nvPr/>
        </p:nvSpPr>
        <p:spPr>
          <a:xfrm>
            <a:off x="2395729" y="4064228"/>
            <a:ext cx="1139952" cy="241005"/>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 </a:t>
            </a:r>
            <a:r>
              <a:rPr lang="el-GR" sz="800" dirty="0"/>
              <a:t>ε</a:t>
            </a:r>
            <a:r>
              <a:rPr lang="en-US" sz="800" baseline="-25000" dirty="0"/>
              <a:t>xx</a:t>
            </a:r>
            <a:r>
              <a:rPr lang="en-US" sz="800" dirty="0"/>
              <a:t> from GOM Correlate [2]</a:t>
            </a:r>
          </a:p>
        </p:txBody>
      </p:sp>
      <p:sp>
        <p:nvSpPr>
          <p:cNvPr id="15" name="Text Placeholder 1">
            <a:extLst>
              <a:ext uri="{FF2B5EF4-FFF2-40B4-BE49-F238E27FC236}">
                <a16:creationId xmlns:a16="http://schemas.microsoft.com/office/drawing/2014/main" id="{59EB2C77-EB2F-198D-7D58-829F39F226A0}"/>
              </a:ext>
            </a:extLst>
          </p:cNvPr>
          <p:cNvSpPr txBox="1">
            <a:spLocks/>
          </p:cNvSpPr>
          <p:nvPr/>
        </p:nvSpPr>
        <p:spPr>
          <a:xfrm>
            <a:off x="5460356" y="4018593"/>
            <a:ext cx="836812" cy="255331"/>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 </a:t>
            </a:r>
            <a:r>
              <a:rPr lang="el-GR" sz="800" dirty="0"/>
              <a:t>ε</a:t>
            </a:r>
            <a:r>
              <a:rPr lang="en-US" sz="800" baseline="-25000" dirty="0" err="1"/>
              <a:t>yy</a:t>
            </a:r>
            <a:r>
              <a:rPr lang="en-US" sz="800" dirty="0"/>
              <a:t> from GOM Correlate[2]</a:t>
            </a:r>
          </a:p>
        </p:txBody>
      </p:sp>
      <p:pic>
        <p:nvPicPr>
          <p:cNvPr id="16" name="Picture 15">
            <a:extLst>
              <a:ext uri="{FF2B5EF4-FFF2-40B4-BE49-F238E27FC236}">
                <a16:creationId xmlns:a16="http://schemas.microsoft.com/office/drawing/2014/main" id="{E10B4441-9948-57FB-2378-F74E9D37700D}"/>
              </a:ext>
            </a:extLst>
          </p:cNvPr>
          <p:cNvPicPr>
            <a:picLocks noChangeAspect="1"/>
          </p:cNvPicPr>
          <p:nvPr/>
        </p:nvPicPr>
        <p:blipFill>
          <a:blip r:embed="rId2"/>
          <a:stretch>
            <a:fillRect/>
          </a:stretch>
        </p:blipFill>
        <p:spPr>
          <a:xfrm>
            <a:off x="5090100" y="1362756"/>
            <a:ext cx="1534831" cy="2654841"/>
          </a:xfrm>
          <a:prstGeom prst="rect">
            <a:avLst/>
          </a:prstGeom>
        </p:spPr>
      </p:pic>
      <p:pic>
        <p:nvPicPr>
          <p:cNvPr id="18" name="Picture 17">
            <a:extLst>
              <a:ext uri="{FF2B5EF4-FFF2-40B4-BE49-F238E27FC236}">
                <a16:creationId xmlns:a16="http://schemas.microsoft.com/office/drawing/2014/main" id="{AD66C2D4-5067-E528-BFDB-785AFE5A5B54}"/>
              </a:ext>
            </a:extLst>
          </p:cNvPr>
          <p:cNvPicPr>
            <a:picLocks noChangeAspect="1"/>
          </p:cNvPicPr>
          <p:nvPr/>
        </p:nvPicPr>
        <p:blipFill>
          <a:blip r:embed="rId3"/>
          <a:stretch>
            <a:fillRect/>
          </a:stretch>
        </p:blipFill>
        <p:spPr>
          <a:xfrm>
            <a:off x="6692834" y="1330116"/>
            <a:ext cx="302353" cy="2688477"/>
          </a:xfrm>
          <a:prstGeom prst="rect">
            <a:avLst/>
          </a:prstGeom>
        </p:spPr>
      </p:pic>
      <p:pic>
        <p:nvPicPr>
          <p:cNvPr id="19" name="Picture 18">
            <a:extLst>
              <a:ext uri="{FF2B5EF4-FFF2-40B4-BE49-F238E27FC236}">
                <a16:creationId xmlns:a16="http://schemas.microsoft.com/office/drawing/2014/main" id="{51D77D01-0B33-393D-287E-53B706B14EDB}"/>
              </a:ext>
            </a:extLst>
          </p:cNvPr>
          <p:cNvPicPr>
            <a:picLocks noChangeAspect="1"/>
          </p:cNvPicPr>
          <p:nvPr/>
        </p:nvPicPr>
        <p:blipFill>
          <a:blip r:embed="rId4"/>
          <a:stretch>
            <a:fillRect/>
          </a:stretch>
        </p:blipFill>
        <p:spPr>
          <a:xfrm>
            <a:off x="2064834" y="1310640"/>
            <a:ext cx="1554160" cy="2701525"/>
          </a:xfrm>
          <a:prstGeom prst="rect">
            <a:avLst/>
          </a:prstGeom>
        </p:spPr>
      </p:pic>
      <p:pic>
        <p:nvPicPr>
          <p:cNvPr id="20" name="Picture 19">
            <a:extLst>
              <a:ext uri="{FF2B5EF4-FFF2-40B4-BE49-F238E27FC236}">
                <a16:creationId xmlns:a16="http://schemas.microsoft.com/office/drawing/2014/main" id="{160BBF30-5803-DFE5-FBE7-DE9BDAA800E6}"/>
              </a:ext>
            </a:extLst>
          </p:cNvPr>
          <p:cNvPicPr>
            <a:picLocks noChangeAspect="1"/>
          </p:cNvPicPr>
          <p:nvPr/>
        </p:nvPicPr>
        <p:blipFill>
          <a:blip r:embed="rId5"/>
          <a:stretch>
            <a:fillRect/>
          </a:stretch>
        </p:blipFill>
        <p:spPr>
          <a:xfrm>
            <a:off x="3672081" y="1324417"/>
            <a:ext cx="298787" cy="2693180"/>
          </a:xfrm>
          <a:prstGeom prst="rect">
            <a:avLst/>
          </a:prstGeom>
        </p:spPr>
      </p:pic>
      <p:cxnSp>
        <p:nvCxnSpPr>
          <p:cNvPr id="21" name="Straight Arrow Connector 20">
            <a:extLst>
              <a:ext uri="{FF2B5EF4-FFF2-40B4-BE49-F238E27FC236}">
                <a16:creationId xmlns:a16="http://schemas.microsoft.com/office/drawing/2014/main" id="{7B7960A7-6965-F6A4-F590-9D7888E8720B}"/>
              </a:ext>
            </a:extLst>
          </p:cNvPr>
          <p:cNvCxnSpPr>
            <a:cxnSpLocks/>
          </p:cNvCxnSpPr>
          <p:nvPr/>
        </p:nvCxnSpPr>
        <p:spPr>
          <a:xfrm>
            <a:off x="1959296" y="1240434"/>
            <a:ext cx="0" cy="68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80EF877F-1877-C367-8D78-63C1E17D632B}"/>
              </a:ext>
            </a:extLst>
          </p:cNvPr>
          <p:cNvCxnSpPr>
            <a:cxnSpLocks/>
          </p:cNvCxnSpPr>
          <p:nvPr/>
        </p:nvCxnSpPr>
        <p:spPr>
          <a:xfrm rot="16200000">
            <a:off x="2302660" y="897640"/>
            <a:ext cx="0" cy="68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A87822E8-5579-7496-5AD9-3B381D26CED8}"/>
              </a:ext>
            </a:extLst>
          </p:cNvPr>
          <p:cNvSpPr txBox="1"/>
          <p:nvPr/>
        </p:nvSpPr>
        <p:spPr>
          <a:xfrm>
            <a:off x="2527060" y="946971"/>
            <a:ext cx="118964"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x</a:t>
            </a:r>
          </a:p>
        </p:txBody>
      </p:sp>
      <p:sp>
        <p:nvSpPr>
          <p:cNvPr id="24" name="TextBox 23">
            <a:extLst>
              <a:ext uri="{FF2B5EF4-FFF2-40B4-BE49-F238E27FC236}">
                <a16:creationId xmlns:a16="http://schemas.microsoft.com/office/drawing/2014/main" id="{147A4046-6039-2EA3-3DE9-6C7A450C6AFA}"/>
              </a:ext>
            </a:extLst>
          </p:cNvPr>
          <p:cNvSpPr txBox="1"/>
          <p:nvPr/>
        </p:nvSpPr>
        <p:spPr>
          <a:xfrm>
            <a:off x="1755559" y="1768090"/>
            <a:ext cx="118964"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y</a:t>
            </a:r>
          </a:p>
        </p:txBody>
      </p:sp>
    </p:spTree>
    <p:extLst>
      <p:ext uri="{BB962C8B-B14F-4D97-AF65-F5344CB8AC3E}">
        <p14:creationId xmlns:p14="http://schemas.microsoft.com/office/powerpoint/2010/main" val="1779822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6"/>
          </p:nvPr>
        </p:nvSpPr>
        <p:spPr/>
        <p:txBody>
          <a:bodyPr/>
          <a:lstStyle/>
          <a:p>
            <a:pPr>
              <a:defRPr/>
            </a:pPr>
            <a:fld id="{6A937D96-A7E1-EC4E-8ABD-C91279E01925}" type="datetime1">
              <a:rPr lang="en-US" smtClean="0"/>
              <a:t>9/21/2023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14</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Results – Displacement Fields (</a:t>
            </a:r>
            <a:r>
              <a:rPr lang="en-US" sz="1950" dirty="0" err="1"/>
              <a:t>Prosilica</a:t>
            </a:r>
            <a:r>
              <a:rPr lang="en-US" sz="1950" dirty="0"/>
              <a:t> GT3300 Camera)</a:t>
            </a:r>
          </a:p>
        </p:txBody>
      </p:sp>
      <p:pic>
        <p:nvPicPr>
          <p:cNvPr id="9" name="Picture 8">
            <a:extLst>
              <a:ext uri="{FF2B5EF4-FFF2-40B4-BE49-F238E27FC236}">
                <a16:creationId xmlns:a16="http://schemas.microsoft.com/office/drawing/2014/main" id="{76F39C3D-52E2-25BB-BEC6-39A4AC4F46D3}"/>
              </a:ext>
            </a:extLst>
          </p:cNvPr>
          <p:cNvPicPr>
            <a:picLocks noChangeAspect="1"/>
          </p:cNvPicPr>
          <p:nvPr/>
        </p:nvPicPr>
        <p:blipFill>
          <a:blip r:embed="rId2"/>
          <a:stretch>
            <a:fillRect/>
          </a:stretch>
        </p:blipFill>
        <p:spPr>
          <a:xfrm>
            <a:off x="1573943" y="1046485"/>
            <a:ext cx="2225714" cy="3043202"/>
          </a:xfrm>
          <a:prstGeom prst="rect">
            <a:avLst/>
          </a:prstGeom>
        </p:spPr>
      </p:pic>
      <p:pic>
        <p:nvPicPr>
          <p:cNvPr id="11" name="Picture 10">
            <a:extLst>
              <a:ext uri="{FF2B5EF4-FFF2-40B4-BE49-F238E27FC236}">
                <a16:creationId xmlns:a16="http://schemas.microsoft.com/office/drawing/2014/main" id="{F79FF89F-7D2E-C8F6-2A12-07490E0834C0}"/>
              </a:ext>
            </a:extLst>
          </p:cNvPr>
          <p:cNvPicPr>
            <a:picLocks noChangeAspect="1"/>
          </p:cNvPicPr>
          <p:nvPr/>
        </p:nvPicPr>
        <p:blipFill>
          <a:blip r:embed="rId3"/>
          <a:stretch>
            <a:fillRect/>
          </a:stretch>
        </p:blipFill>
        <p:spPr>
          <a:xfrm>
            <a:off x="3890847" y="1072675"/>
            <a:ext cx="326460" cy="3030107"/>
          </a:xfrm>
          <a:prstGeom prst="rect">
            <a:avLst/>
          </a:prstGeom>
        </p:spPr>
      </p:pic>
      <p:pic>
        <p:nvPicPr>
          <p:cNvPr id="12" name="Picture 11">
            <a:extLst>
              <a:ext uri="{FF2B5EF4-FFF2-40B4-BE49-F238E27FC236}">
                <a16:creationId xmlns:a16="http://schemas.microsoft.com/office/drawing/2014/main" id="{C5E0B2CA-4B97-41BC-E182-CD0AB443F70C}"/>
              </a:ext>
            </a:extLst>
          </p:cNvPr>
          <p:cNvPicPr>
            <a:picLocks noChangeAspect="1"/>
          </p:cNvPicPr>
          <p:nvPr/>
        </p:nvPicPr>
        <p:blipFill>
          <a:blip r:embed="rId4"/>
          <a:stretch>
            <a:fillRect/>
          </a:stretch>
        </p:blipFill>
        <p:spPr>
          <a:xfrm>
            <a:off x="4785806" y="1051847"/>
            <a:ext cx="2225714" cy="3020280"/>
          </a:xfrm>
          <a:prstGeom prst="rect">
            <a:avLst/>
          </a:prstGeom>
        </p:spPr>
      </p:pic>
      <p:pic>
        <p:nvPicPr>
          <p:cNvPr id="13" name="Picture 12">
            <a:extLst>
              <a:ext uri="{FF2B5EF4-FFF2-40B4-BE49-F238E27FC236}">
                <a16:creationId xmlns:a16="http://schemas.microsoft.com/office/drawing/2014/main" id="{803FE227-B52F-7173-193F-EE6A0D109924}"/>
              </a:ext>
            </a:extLst>
          </p:cNvPr>
          <p:cNvPicPr>
            <a:picLocks noChangeAspect="1"/>
          </p:cNvPicPr>
          <p:nvPr/>
        </p:nvPicPr>
        <p:blipFill>
          <a:blip r:embed="rId5"/>
          <a:stretch>
            <a:fillRect/>
          </a:stretch>
        </p:blipFill>
        <p:spPr>
          <a:xfrm>
            <a:off x="7070761" y="1051847"/>
            <a:ext cx="339739" cy="3030107"/>
          </a:xfrm>
          <a:prstGeom prst="rect">
            <a:avLst/>
          </a:prstGeom>
        </p:spPr>
      </p:pic>
      <p:cxnSp>
        <p:nvCxnSpPr>
          <p:cNvPr id="14" name="Straight Arrow Connector 13">
            <a:extLst>
              <a:ext uri="{FF2B5EF4-FFF2-40B4-BE49-F238E27FC236}">
                <a16:creationId xmlns:a16="http://schemas.microsoft.com/office/drawing/2014/main" id="{EBA48BE7-F240-F542-2ADE-193607E6B713}"/>
              </a:ext>
            </a:extLst>
          </p:cNvPr>
          <p:cNvCxnSpPr>
            <a:cxnSpLocks/>
          </p:cNvCxnSpPr>
          <p:nvPr/>
        </p:nvCxnSpPr>
        <p:spPr>
          <a:xfrm>
            <a:off x="1489169" y="987729"/>
            <a:ext cx="0" cy="68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039022D-70A9-291E-B61C-61EA2516E6AE}"/>
              </a:ext>
            </a:extLst>
          </p:cNvPr>
          <p:cNvCxnSpPr>
            <a:cxnSpLocks/>
          </p:cNvCxnSpPr>
          <p:nvPr/>
        </p:nvCxnSpPr>
        <p:spPr>
          <a:xfrm rot="16200000">
            <a:off x="1832533" y="644935"/>
            <a:ext cx="0" cy="68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E86D4710-23B8-6FEF-7572-517844461FB5}"/>
              </a:ext>
            </a:extLst>
          </p:cNvPr>
          <p:cNvSpPr txBox="1"/>
          <p:nvPr/>
        </p:nvSpPr>
        <p:spPr>
          <a:xfrm>
            <a:off x="2056933" y="694266"/>
            <a:ext cx="118964"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x</a:t>
            </a:r>
          </a:p>
        </p:txBody>
      </p:sp>
      <p:sp>
        <p:nvSpPr>
          <p:cNvPr id="17" name="TextBox 16">
            <a:extLst>
              <a:ext uri="{FF2B5EF4-FFF2-40B4-BE49-F238E27FC236}">
                <a16:creationId xmlns:a16="http://schemas.microsoft.com/office/drawing/2014/main" id="{449B19FA-C586-8213-8854-12DD1010FCFC}"/>
              </a:ext>
            </a:extLst>
          </p:cNvPr>
          <p:cNvSpPr txBox="1"/>
          <p:nvPr/>
        </p:nvSpPr>
        <p:spPr>
          <a:xfrm>
            <a:off x="1285432" y="1515385"/>
            <a:ext cx="118964"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y</a:t>
            </a:r>
          </a:p>
        </p:txBody>
      </p:sp>
      <p:sp>
        <p:nvSpPr>
          <p:cNvPr id="28" name="Text Placeholder 1">
            <a:extLst>
              <a:ext uri="{FF2B5EF4-FFF2-40B4-BE49-F238E27FC236}">
                <a16:creationId xmlns:a16="http://schemas.microsoft.com/office/drawing/2014/main" id="{4C192A0F-E682-346A-0685-80FCA6175DB9}"/>
              </a:ext>
            </a:extLst>
          </p:cNvPr>
          <p:cNvSpPr txBox="1">
            <a:spLocks/>
          </p:cNvSpPr>
          <p:nvPr/>
        </p:nvSpPr>
        <p:spPr>
          <a:xfrm>
            <a:off x="1962697" y="4141065"/>
            <a:ext cx="1753371" cy="241005"/>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U – Displacement from GOM Correlate [2]</a:t>
            </a:r>
          </a:p>
        </p:txBody>
      </p:sp>
      <p:sp>
        <p:nvSpPr>
          <p:cNvPr id="29" name="Text Placeholder 1">
            <a:extLst>
              <a:ext uri="{FF2B5EF4-FFF2-40B4-BE49-F238E27FC236}">
                <a16:creationId xmlns:a16="http://schemas.microsoft.com/office/drawing/2014/main" id="{67B5A608-947F-FBE5-12E8-0C6A5354250C}"/>
              </a:ext>
            </a:extLst>
          </p:cNvPr>
          <p:cNvSpPr txBox="1">
            <a:spLocks/>
          </p:cNvSpPr>
          <p:nvPr/>
        </p:nvSpPr>
        <p:spPr>
          <a:xfrm>
            <a:off x="5240513" y="4081954"/>
            <a:ext cx="1844471" cy="294943"/>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V – Displacement from GOM Correlate [2]</a:t>
            </a:r>
          </a:p>
        </p:txBody>
      </p:sp>
    </p:spTree>
    <p:extLst>
      <p:ext uri="{BB962C8B-B14F-4D97-AF65-F5344CB8AC3E}">
        <p14:creationId xmlns:p14="http://schemas.microsoft.com/office/powerpoint/2010/main" val="1504790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6"/>
          </p:nvPr>
        </p:nvSpPr>
        <p:spPr/>
        <p:txBody>
          <a:bodyPr/>
          <a:lstStyle/>
          <a:p>
            <a:pPr>
              <a:defRPr/>
            </a:pPr>
            <a:fld id="{6A937D96-A7E1-EC4E-8ABD-C91279E01925}" type="datetime1">
              <a:rPr lang="en-US" smtClean="0"/>
              <a:t>9/21/2023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15</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Results – Strain Fields (</a:t>
            </a:r>
            <a:r>
              <a:rPr lang="en-US" sz="1950" dirty="0" err="1"/>
              <a:t>Prosilica</a:t>
            </a:r>
            <a:r>
              <a:rPr lang="en-US" sz="1950" dirty="0"/>
              <a:t> GT3300 Camera)</a:t>
            </a:r>
          </a:p>
        </p:txBody>
      </p:sp>
      <p:sp>
        <p:nvSpPr>
          <p:cNvPr id="12" name="Text Placeholder 1">
            <a:extLst>
              <a:ext uri="{FF2B5EF4-FFF2-40B4-BE49-F238E27FC236}">
                <a16:creationId xmlns:a16="http://schemas.microsoft.com/office/drawing/2014/main" id="{97085369-4868-777E-1AE0-012A2BE2EAE9}"/>
              </a:ext>
            </a:extLst>
          </p:cNvPr>
          <p:cNvSpPr txBox="1">
            <a:spLocks/>
          </p:cNvSpPr>
          <p:nvPr/>
        </p:nvSpPr>
        <p:spPr>
          <a:xfrm>
            <a:off x="2223777" y="4088810"/>
            <a:ext cx="1139952" cy="241005"/>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 </a:t>
            </a:r>
            <a:r>
              <a:rPr lang="el-GR" sz="800" dirty="0"/>
              <a:t>ε</a:t>
            </a:r>
            <a:r>
              <a:rPr lang="en-US" sz="800" baseline="-25000" dirty="0"/>
              <a:t>xx</a:t>
            </a:r>
            <a:r>
              <a:rPr lang="en-US" sz="800" dirty="0"/>
              <a:t> from GOM Correlate [2]</a:t>
            </a:r>
          </a:p>
        </p:txBody>
      </p:sp>
      <p:sp>
        <p:nvSpPr>
          <p:cNvPr id="15" name="Text Placeholder 1">
            <a:extLst>
              <a:ext uri="{FF2B5EF4-FFF2-40B4-BE49-F238E27FC236}">
                <a16:creationId xmlns:a16="http://schemas.microsoft.com/office/drawing/2014/main" id="{59EB2C77-EB2F-198D-7D58-829F39F226A0}"/>
              </a:ext>
            </a:extLst>
          </p:cNvPr>
          <p:cNvSpPr txBox="1">
            <a:spLocks/>
          </p:cNvSpPr>
          <p:nvPr/>
        </p:nvSpPr>
        <p:spPr>
          <a:xfrm>
            <a:off x="5288404" y="4043175"/>
            <a:ext cx="836812" cy="255331"/>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 </a:t>
            </a:r>
            <a:r>
              <a:rPr lang="el-GR" sz="800" dirty="0"/>
              <a:t>ε</a:t>
            </a:r>
            <a:r>
              <a:rPr lang="en-US" sz="800" baseline="-25000" dirty="0" err="1"/>
              <a:t>yy</a:t>
            </a:r>
            <a:r>
              <a:rPr lang="en-US" sz="800" dirty="0"/>
              <a:t> from GOM Correlate[2]</a:t>
            </a:r>
          </a:p>
        </p:txBody>
      </p:sp>
      <p:pic>
        <p:nvPicPr>
          <p:cNvPr id="2" name="Picture 1">
            <a:extLst>
              <a:ext uri="{FF2B5EF4-FFF2-40B4-BE49-F238E27FC236}">
                <a16:creationId xmlns:a16="http://schemas.microsoft.com/office/drawing/2014/main" id="{6D9D5136-D4F6-0D51-F8FD-460900D38F90}"/>
              </a:ext>
            </a:extLst>
          </p:cNvPr>
          <p:cNvPicPr>
            <a:picLocks noChangeAspect="1"/>
          </p:cNvPicPr>
          <p:nvPr/>
        </p:nvPicPr>
        <p:blipFill>
          <a:blip r:embed="rId2"/>
          <a:stretch>
            <a:fillRect/>
          </a:stretch>
        </p:blipFill>
        <p:spPr>
          <a:xfrm>
            <a:off x="1719525" y="1102503"/>
            <a:ext cx="2148455" cy="2938494"/>
          </a:xfrm>
          <a:prstGeom prst="rect">
            <a:avLst/>
          </a:prstGeom>
        </p:spPr>
      </p:pic>
      <p:pic>
        <p:nvPicPr>
          <p:cNvPr id="3" name="Picture 2">
            <a:extLst>
              <a:ext uri="{FF2B5EF4-FFF2-40B4-BE49-F238E27FC236}">
                <a16:creationId xmlns:a16="http://schemas.microsoft.com/office/drawing/2014/main" id="{6E3706B0-CD33-0861-8F4E-810494BEF83E}"/>
              </a:ext>
            </a:extLst>
          </p:cNvPr>
          <p:cNvPicPr>
            <a:picLocks noChangeAspect="1"/>
          </p:cNvPicPr>
          <p:nvPr/>
        </p:nvPicPr>
        <p:blipFill>
          <a:blip r:embed="rId3"/>
          <a:stretch>
            <a:fillRect/>
          </a:stretch>
        </p:blipFill>
        <p:spPr>
          <a:xfrm>
            <a:off x="3967174" y="1041597"/>
            <a:ext cx="340058" cy="3001578"/>
          </a:xfrm>
          <a:prstGeom prst="rect">
            <a:avLst/>
          </a:prstGeom>
        </p:spPr>
      </p:pic>
      <p:pic>
        <p:nvPicPr>
          <p:cNvPr id="8" name="Picture 7">
            <a:extLst>
              <a:ext uri="{FF2B5EF4-FFF2-40B4-BE49-F238E27FC236}">
                <a16:creationId xmlns:a16="http://schemas.microsoft.com/office/drawing/2014/main" id="{CE51C79D-8B4C-D812-6602-33F8575EBA28}"/>
              </a:ext>
            </a:extLst>
          </p:cNvPr>
          <p:cNvPicPr>
            <a:picLocks noChangeAspect="1"/>
          </p:cNvPicPr>
          <p:nvPr/>
        </p:nvPicPr>
        <p:blipFill>
          <a:blip r:embed="rId4"/>
          <a:stretch>
            <a:fillRect/>
          </a:stretch>
        </p:blipFill>
        <p:spPr>
          <a:xfrm>
            <a:off x="4623454" y="1102503"/>
            <a:ext cx="2166711" cy="2938494"/>
          </a:xfrm>
          <a:prstGeom prst="rect">
            <a:avLst/>
          </a:prstGeom>
        </p:spPr>
      </p:pic>
      <p:pic>
        <p:nvPicPr>
          <p:cNvPr id="9" name="Picture 8">
            <a:extLst>
              <a:ext uri="{FF2B5EF4-FFF2-40B4-BE49-F238E27FC236}">
                <a16:creationId xmlns:a16="http://schemas.microsoft.com/office/drawing/2014/main" id="{727B3179-5EF3-BB67-750A-D2F0EFC1C47A}"/>
              </a:ext>
            </a:extLst>
          </p:cNvPr>
          <p:cNvPicPr>
            <a:picLocks noChangeAspect="1"/>
          </p:cNvPicPr>
          <p:nvPr/>
        </p:nvPicPr>
        <p:blipFill>
          <a:blip r:embed="rId5"/>
          <a:stretch>
            <a:fillRect/>
          </a:stretch>
        </p:blipFill>
        <p:spPr>
          <a:xfrm>
            <a:off x="6862211" y="1041597"/>
            <a:ext cx="337051" cy="3001578"/>
          </a:xfrm>
          <a:prstGeom prst="rect">
            <a:avLst/>
          </a:prstGeom>
        </p:spPr>
      </p:pic>
      <p:cxnSp>
        <p:nvCxnSpPr>
          <p:cNvPr id="10" name="Straight Arrow Connector 9">
            <a:extLst>
              <a:ext uri="{FF2B5EF4-FFF2-40B4-BE49-F238E27FC236}">
                <a16:creationId xmlns:a16="http://schemas.microsoft.com/office/drawing/2014/main" id="{B2E16ACA-C028-F9AF-D0AD-D6EFBC76D211}"/>
              </a:ext>
            </a:extLst>
          </p:cNvPr>
          <p:cNvCxnSpPr>
            <a:cxnSpLocks/>
          </p:cNvCxnSpPr>
          <p:nvPr/>
        </p:nvCxnSpPr>
        <p:spPr>
          <a:xfrm>
            <a:off x="1615932" y="1013441"/>
            <a:ext cx="0" cy="68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690BEE1-1C78-712E-E00A-C7762BFE5691}"/>
              </a:ext>
            </a:extLst>
          </p:cNvPr>
          <p:cNvCxnSpPr>
            <a:cxnSpLocks/>
          </p:cNvCxnSpPr>
          <p:nvPr/>
        </p:nvCxnSpPr>
        <p:spPr>
          <a:xfrm rot="16200000">
            <a:off x="1959296" y="670647"/>
            <a:ext cx="0" cy="68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15AE2ED-1DD3-B8C3-977D-0E430B73447A}"/>
              </a:ext>
            </a:extLst>
          </p:cNvPr>
          <p:cNvSpPr txBox="1"/>
          <p:nvPr/>
        </p:nvSpPr>
        <p:spPr>
          <a:xfrm>
            <a:off x="2183696" y="719978"/>
            <a:ext cx="118964"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x</a:t>
            </a:r>
          </a:p>
        </p:txBody>
      </p:sp>
      <p:sp>
        <p:nvSpPr>
          <p:cNvPr id="14" name="TextBox 13">
            <a:extLst>
              <a:ext uri="{FF2B5EF4-FFF2-40B4-BE49-F238E27FC236}">
                <a16:creationId xmlns:a16="http://schemas.microsoft.com/office/drawing/2014/main" id="{CBD0AB5F-7CAA-E975-57D9-F1DC164FBD9A}"/>
              </a:ext>
            </a:extLst>
          </p:cNvPr>
          <p:cNvSpPr txBox="1"/>
          <p:nvPr/>
        </p:nvSpPr>
        <p:spPr>
          <a:xfrm>
            <a:off x="1412195" y="1541097"/>
            <a:ext cx="118964"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y</a:t>
            </a:r>
          </a:p>
        </p:txBody>
      </p:sp>
    </p:spTree>
    <p:extLst>
      <p:ext uri="{BB962C8B-B14F-4D97-AF65-F5344CB8AC3E}">
        <p14:creationId xmlns:p14="http://schemas.microsoft.com/office/powerpoint/2010/main" val="3635727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6"/>
          </p:nvPr>
        </p:nvSpPr>
        <p:spPr/>
        <p:txBody>
          <a:bodyPr/>
          <a:lstStyle/>
          <a:p>
            <a:pPr>
              <a:defRPr/>
            </a:pPr>
            <a:fld id="{6A937D96-A7E1-EC4E-8ABD-C91279E01925}" type="datetime1">
              <a:rPr lang="en-US" smtClean="0"/>
              <a:t>9/21/2023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16</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Results – Stress Concentration Coefficient Test</a:t>
            </a:r>
          </a:p>
        </p:txBody>
      </p:sp>
      <p:pic>
        <p:nvPicPr>
          <p:cNvPr id="25" name="Picture 24">
            <a:extLst>
              <a:ext uri="{FF2B5EF4-FFF2-40B4-BE49-F238E27FC236}">
                <a16:creationId xmlns:a16="http://schemas.microsoft.com/office/drawing/2014/main" id="{9123BFE2-B725-E593-0AC7-1F3832A6468E}"/>
              </a:ext>
            </a:extLst>
          </p:cNvPr>
          <p:cNvPicPr>
            <a:picLocks noChangeAspect="1"/>
          </p:cNvPicPr>
          <p:nvPr/>
        </p:nvPicPr>
        <p:blipFill>
          <a:blip r:embed="rId2"/>
          <a:stretch>
            <a:fillRect/>
          </a:stretch>
        </p:blipFill>
        <p:spPr>
          <a:xfrm>
            <a:off x="1408340" y="1249933"/>
            <a:ext cx="2115764" cy="3051221"/>
          </a:xfrm>
          <a:prstGeom prst="rect">
            <a:avLst/>
          </a:prstGeom>
        </p:spPr>
      </p:pic>
      <p:cxnSp>
        <p:nvCxnSpPr>
          <p:cNvPr id="26" name="Straight Arrow Connector 25">
            <a:extLst>
              <a:ext uri="{FF2B5EF4-FFF2-40B4-BE49-F238E27FC236}">
                <a16:creationId xmlns:a16="http://schemas.microsoft.com/office/drawing/2014/main" id="{140B1E0D-D105-474A-6946-371ACAB08619}"/>
              </a:ext>
            </a:extLst>
          </p:cNvPr>
          <p:cNvCxnSpPr>
            <a:cxnSpLocks/>
          </p:cNvCxnSpPr>
          <p:nvPr/>
        </p:nvCxnSpPr>
        <p:spPr>
          <a:xfrm flipV="1">
            <a:off x="1074511" y="2926080"/>
            <a:ext cx="1113953" cy="55473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7F609E5D-DD38-E05A-3891-FAB7DA7D38C9}"/>
              </a:ext>
            </a:extLst>
          </p:cNvPr>
          <p:cNvCxnSpPr>
            <a:cxnSpLocks/>
          </p:cNvCxnSpPr>
          <p:nvPr/>
        </p:nvCxnSpPr>
        <p:spPr>
          <a:xfrm flipV="1">
            <a:off x="2026227" y="2161087"/>
            <a:ext cx="1101437" cy="38322"/>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A6FFCBC1-BABC-C18B-19C0-B89F9668E250}"/>
              </a:ext>
            </a:extLst>
          </p:cNvPr>
          <p:cNvCxnSpPr>
            <a:cxnSpLocks/>
          </p:cNvCxnSpPr>
          <p:nvPr/>
        </p:nvCxnSpPr>
        <p:spPr>
          <a:xfrm>
            <a:off x="920966" y="1938222"/>
            <a:ext cx="1166203" cy="261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F9EDEB36-217B-D38D-BC42-19A159BC6A89}"/>
              </a:ext>
            </a:extLst>
          </p:cNvPr>
          <p:cNvPicPr>
            <a:picLocks noChangeAspect="1"/>
          </p:cNvPicPr>
          <p:nvPr/>
        </p:nvPicPr>
        <p:blipFill>
          <a:blip r:embed="rId3"/>
          <a:stretch>
            <a:fillRect/>
          </a:stretch>
        </p:blipFill>
        <p:spPr>
          <a:xfrm>
            <a:off x="3606236" y="1206689"/>
            <a:ext cx="345710" cy="3056072"/>
          </a:xfrm>
          <a:prstGeom prst="rect">
            <a:avLst/>
          </a:prstGeom>
        </p:spPr>
      </p:pic>
      <p:sp>
        <p:nvSpPr>
          <p:cNvPr id="48" name="Text Placeholder 1">
            <a:extLst>
              <a:ext uri="{FF2B5EF4-FFF2-40B4-BE49-F238E27FC236}">
                <a16:creationId xmlns:a16="http://schemas.microsoft.com/office/drawing/2014/main" id="{BFC8CD79-4628-269D-D2FF-588855C886C3}"/>
              </a:ext>
            </a:extLst>
          </p:cNvPr>
          <p:cNvSpPr txBox="1">
            <a:spLocks/>
          </p:cNvSpPr>
          <p:nvPr/>
        </p:nvSpPr>
        <p:spPr>
          <a:xfrm>
            <a:off x="1967588" y="4375180"/>
            <a:ext cx="1218714" cy="214477"/>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Stress Concentration Coefficient Test</a:t>
            </a:r>
          </a:p>
        </p:txBody>
      </p:sp>
      <p:sp>
        <p:nvSpPr>
          <p:cNvPr id="50" name="Text Placeholder 1">
            <a:extLst>
              <a:ext uri="{FF2B5EF4-FFF2-40B4-BE49-F238E27FC236}">
                <a16:creationId xmlns:a16="http://schemas.microsoft.com/office/drawing/2014/main" id="{E8506F2D-AE1B-EEBF-7312-622870783653}"/>
              </a:ext>
            </a:extLst>
          </p:cNvPr>
          <p:cNvSpPr txBox="1">
            <a:spLocks/>
          </p:cNvSpPr>
          <p:nvPr/>
        </p:nvSpPr>
        <p:spPr>
          <a:xfrm>
            <a:off x="600508" y="3496377"/>
            <a:ext cx="640917" cy="118552"/>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Point</a:t>
            </a:r>
          </a:p>
        </p:txBody>
      </p:sp>
      <p:pic>
        <p:nvPicPr>
          <p:cNvPr id="52" name="Picture 51">
            <a:extLst>
              <a:ext uri="{FF2B5EF4-FFF2-40B4-BE49-F238E27FC236}">
                <a16:creationId xmlns:a16="http://schemas.microsoft.com/office/drawing/2014/main" id="{F9486B4A-64C8-4D17-691A-57F4BD4EF4DD}"/>
              </a:ext>
            </a:extLst>
          </p:cNvPr>
          <p:cNvPicPr>
            <a:picLocks noChangeAspect="1"/>
          </p:cNvPicPr>
          <p:nvPr/>
        </p:nvPicPr>
        <p:blipFill>
          <a:blip r:embed="rId4"/>
          <a:stretch>
            <a:fillRect/>
          </a:stretch>
        </p:blipFill>
        <p:spPr>
          <a:xfrm>
            <a:off x="5531462" y="3877968"/>
            <a:ext cx="2200582" cy="628738"/>
          </a:xfrm>
          <a:prstGeom prst="rect">
            <a:avLst/>
          </a:prstGeom>
        </p:spPr>
      </p:pic>
      <p:sp>
        <p:nvSpPr>
          <p:cNvPr id="53" name="Text Placeholder 1">
            <a:extLst>
              <a:ext uri="{FF2B5EF4-FFF2-40B4-BE49-F238E27FC236}">
                <a16:creationId xmlns:a16="http://schemas.microsoft.com/office/drawing/2014/main" id="{648EE0F6-22B6-3F56-43BD-F910E5725A30}"/>
              </a:ext>
            </a:extLst>
          </p:cNvPr>
          <p:cNvSpPr txBox="1">
            <a:spLocks/>
          </p:cNvSpPr>
          <p:nvPr/>
        </p:nvSpPr>
        <p:spPr>
          <a:xfrm>
            <a:off x="367845" y="1750699"/>
            <a:ext cx="640917" cy="187523"/>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Segment</a:t>
            </a:r>
          </a:p>
        </p:txBody>
      </p:sp>
      <p:sp>
        <p:nvSpPr>
          <p:cNvPr id="58" name="Content Placeholder 2">
            <a:extLst>
              <a:ext uri="{FF2B5EF4-FFF2-40B4-BE49-F238E27FC236}">
                <a16:creationId xmlns:a16="http://schemas.microsoft.com/office/drawing/2014/main" id="{E08F9844-02F0-7459-955C-D5B5814D224B}"/>
              </a:ext>
            </a:extLst>
          </p:cNvPr>
          <p:cNvSpPr>
            <a:spLocks noGrp="1"/>
          </p:cNvSpPr>
          <p:nvPr>
            <p:ph sz="half" idx="15"/>
          </p:nvPr>
        </p:nvSpPr>
        <p:spPr>
          <a:xfrm>
            <a:off x="4486656" y="1206942"/>
            <a:ext cx="4290194" cy="2586922"/>
          </a:xfrm>
        </p:spPr>
        <p:txBody>
          <a:bodyPr/>
          <a:lstStyle/>
          <a:p>
            <a:r>
              <a:rPr lang="en-US" sz="1600" dirty="0"/>
              <a:t>Stress Concentration Coefficient of circle is 3</a:t>
            </a:r>
          </a:p>
          <a:p>
            <a:pPr lvl="1"/>
            <a:r>
              <a:rPr lang="en-US" sz="1200" dirty="0"/>
              <a:t>In the elastic region</a:t>
            </a:r>
          </a:p>
          <a:p>
            <a:r>
              <a:rPr lang="en-US" sz="1400" dirty="0"/>
              <a:t>Average strain on segment calculated using Python</a:t>
            </a:r>
          </a:p>
          <a:p>
            <a:r>
              <a:rPr lang="en-US" sz="1400" dirty="0"/>
              <a:t>Stress Concentration Coefficient calculated as shown below</a:t>
            </a:r>
          </a:p>
          <a:p>
            <a:r>
              <a:rPr lang="en-US" sz="1400" dirty="0"/>
              <a:t>3.4 is a 13% deviation from 3</a:t>
            </a:r>
          </a:p>
          <a:p>
            <a:pPr lvl="1"/>
            <a:r>
              <a:rPr lang="en-US" sz="1200" dirty="0"/>
              <a:t>More accurate measurement could be averaging the strain values across another line segment near the circular hole.</a:t>
            </a:r>
          </a:p>
        </p:txBody>
      </p:sp>
      <p:cxnSp>
        <p:nvCxnSpPr>
          <p:cNvPr id="60" name="Straight Arrow Connector 59">
            <a:extLst>
              <a:ext uri="{FF2B5EF4-FFF2-40B4-BE49-F238E27FC236}">
                <a16:creationId xmlns:a16="http://schemas.microsoft.com/office/drawing/2014/main" id="{AF9990D0-E89B-0CEB-D022-64D805865F91}"/>
              </a:ext>
            </a:extLst>
          </p:cNvPr>
          <p:cNvCxnSpPr>
            <a:cxnSpLocks/>
          </p:cNvCxnSpPr>
          <p:nvPr/>
        </p:nvCxnSpPr>
        <p:spPr>
          <a:xfrm>
            <a:off x="1326208" y="1149382"/>
            <a:ext cx="0" cy="68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91A143F3-FB86-E068-E4C2-AB7EAECB79A1}"/>
              </a:ext>
            </a:extLst>
          </p:cNvPr>
          <p:cNvCxnSpPr>
            <a:cxnSpLocks/>
          </p:cNvCxnSpPr>
          <p:nvPr/>
        </p:nvCxnSpPr>
        <p:spPr>
          <a:xfrm rot="16200000">
            <a:off x="1669572" y="806588"/>
            <a:ext cx="0" cy="68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68484399-7D7A-BAA5-9C29-813BA79584EE}"/>
              </a:ext>
            </a:extLst>
          </p:cNvPr>
          <p:cNvSpPr txBox="1"/>
          <p:nvPr/>
        </p:nvSpPr>
        <p:spPr>
          <a:xfrm>
            <a:off x="1893972" y="855919"/>
            <a:ext cx="118964"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x</a:t>
            </a:r>
          </a:p>
        </p:txBody>
      </p:sp>
      <p:sp>
        <p:nvSpPr>
          <p:cNvPr id="63" name="TextBox 62">
            <a:extLst>
              <a:ext uri="{FF2B5EF4-FFF2-40B4-BE49-F238E27FC236}">
                <a16:creationId xmlns:a16="http://schemas.microsoft.com/office/drawing/2014/main" id="{0882415C-80F7-8295-5958-43D37CDE621C}"/>
              </a:ext>
            </a:extLst>
          </p:cNvPr>
          <p:cNvSpPr txBox="1"/>
          <p:nvPr/>
        </p:nvSpPr>
        <p:spPr>
          <a:xfrm>
            <a:off x="1122471" y="1677038"/>
            <a:ext cx="118964"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y</a:t>
            </a:r>
          </a:p>
        </p:txBody>
      </p:sp>
    </p:spTree>
    <p:extLst>
      <p:ext uri="{BB962C8B-B14F-4D97-AF65-F5344CB8AC3E}">
        <p14:creationId xmlns:p14="http://schemas.microsoft.com/office/powerpoint/2010/main" val="361713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793806"/>
            <a:ext cx="5232241" cy="3816126"/>
          </a:xfrm>
        </p:spPr>
        <p:txBody>
          <a:bodyPr/>
          <a:lstStyle/>
          <a:p>
            <a:r>
              <a:rPr lang="en-US" sz="1600" dirty="0"/>
              <a:t>Project provides a foundation for future expansion</a:t>
            </a:r>
          </a:p>
          <a:p>
            <a:r>
              <a:rPr lang="en-US" sz="1600" dirty="0"/>
              <a:t>Processing multiple frames of high-resolution images was computationally costly</a:t>
            </a:r>
          </a:p>
          <a:p>
            <a:pPr lvl="1"/>
            <a:r>
              <a:rPr lang="en-US" sz="1400" dirty="0"/>
              <a:t>Slight compression performed to facilitate analysis</a:t>
            </a:r>
          </a:p>
          <a:p>
            <a:pPr lvl="1"/>
            <a:r>
              <a:rPr lang="en-US" sz="1400" dirty="0"/>
              <a:t>Loss of precision and information</a:t>
            </a:r>
          </a:p>
          <a:p>
            <a:r>
              <a:rPr lang="en-US" sz="1600" dirty="0"/>
              <a:t>Future goals</a:t>
            </a:r>
          </a:p>
          <a:p>
            <a:pPr lvl="1"/>
            <a:r>
              <a:rPr lang="en-US" sz="1400" dirty="0"/>
              <a:t>Incorporating DIC algorithm into Python</a:t>
            </a:r>
          </a:p>
          <a:p>
            <a:pPr lvl="2"/>
            <a:r>
              <a:rPr lang="en-US" sz="1300" dirty="0"/>
              <a:t>Normalized Cross-Correlation and Least Squares already incorporated</a:t>
            </a:r>
          </a:p>
          <a:p>
            <a:pPr lvl="1"/>
            <a:r>
              <a:rPr lang="en-US" sz="1400" dirty="0"/>
              <a:t>Synchronizing data to create Strain vs. Stress graphs</a:t>
            </a:r>
          </a:p>
          <a:p>
            <a:pPr lvl="1"/>
            <a:r>
              <a:rPr lang="en-US" sz="1400" dirty="0"/>
              <a:t>Studying irradiated samples</a:t>
            </a:r>
          </a:p>
          <a:p>
            <a:pPr lvl="1"/>
            <a:r>
              <a:rPr lang="en-US" sz="1400" dirty="0"/>
              <a:t>Analyzing out-of-plane motion using 3D-DIC </a:t>
            </a:r>
          </a:p>
          <a:p>
            <a:pPr lvl="1"/>
            <a:endParaRPr lang="en-US" sz="1400" dirty="0"/>
          </a:p>
          <a:p>
            <a:pPr lvl="1"/>
            <a:endParaRPr lang="en-US" sz="1400" dirty="0"/>
          </a:p>
          <a:p>
            <a:endParaRPr lang="en-US" sz="1600" dirty="0"/>
          </a:p>
          <a:p>
            <a:endParaRPr lang="en-US" dirty="0"/>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9/21/2023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17</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Conclusions and Future Goals</a:t>
            </a:r>
          </a:p>
        </p:txBody>
      </p:sp>
      <p:pic>
        <p:nvPicPr>
          <p:cNvPr id="2" name="Picture 10">
            <a:extLst>
              <a:ext uri="{FF2B5EF4-FFF2-40B4-BE49-F238E27FC236}">
                <a16:creationId xmlns:a16="http://schemas.microsoft.com/office/drawing/2014/main" id="{EF2C3E7D-52B4-31D7-1E1A-458BB99C5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337" y="638840"/>
            <a:ext cx="2784067" cy="17779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6317FCBD-6BD9-B8E1-7236-5FF665C46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070" y="2571750"/>
            <a:ext cx="2834602" cy="17779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
            <a:extLst>
              <a:ext uri="{FF2B5EF4-FFF2-40B4-BE49-F238E27FC236}">
                <a16:creationId xmlns:a16="http://schemas.microsoft.com/office/drawing/2014/main" id="{3563B113-ECA3-DC21-527D-6F36F5667B02}"/>
              </a:ext>
            </a:extLst>
          </p:cNvPr>
          <p:cNvSpPr txBox="1">
            <a:spLocks/>
          </p:cNvSpPr>
          <p:nvPr/>
        </p:nvSpPr>
        <p:spPr>
          <a:xfrm>
            <a:off x="6824924" y="2457100"/>
            <a:ext cx="836812" cy="97816"/>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 </a:t>
            </a:r>
            <a:r>
              <a:rPr lang="el-GR" sz="800" dirty="0"/>
              <a:t>ε</a:t>
            </a:r>
            <a:r>
              <a:rPr lang="en-US" sz="800" baseline="-25000" dirty="0" err="1"/>
              <a:t>yy</a:t>
            </a:r>
            <a:r>
              <a:rPr lang="en-US" sz="800" dirty="0"/>
              <a:t> vs. Time</a:t>
            </a:r>
          </a:p>
        </p:txBody>
      </p:sp>
      <p:sp>
        <p:nvSpPr>
          <p:cNvPr id="14" name="Text Placeholder 1">
            <a:extLst>
              <a:ext uri="{FF2B5EF4-FFF2-40B4-BE49-F238E27FC236}">
                <a16:creationId xmlns:a16="http://schemas.microsoft.com/office/drawing/2014/main" id="{5019AAF7-BD41-B416-7FF1-F6B34EED9DAD}"/>
              </a:ext>
            </a:extLst>
          </p:cNvPr>
          <p:cNvSpPr txBox="1">
            <a:spLocks/>
          </p:cNvSpPr>
          <p:nvPr/>
        </p:nvSpPr>
        <p:spPr>
          <a:xfrm>
            <a:off x="6824924" y="4383362"/>
            <a:ext cx="836812" cy="97816"/>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 </a:t>
            </a:r>
            <a:r>
              <a:rPr lang="el-GR" sz="800" dirty="0"/>
              <a:t>ε</a:t>
            </a:r>
            <a:r>
              <a:rPr lang="en-US" sz="800" baseline="-25000" dirty="0"/>
              <a:t>xx</a:t>
            </a:r>
            <a:r>
              <a:rPr lang="en-US" sz="800" dirty="0"/>
              <a:t> vs. Time</a:t>
            </a:r>
          </a:p>
        </p:txBody>
      </p:sp>
    </p:spTree>
    <p:extLst>
      <p:ext uri="{BB962C8B-B14F-4D97-AF65-F5344CB8AC3E}">
        <p14:creationId xmlns:p14="http://schemas.microsoft.com/office/powerpoint/2010/main" val="2707936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318263" y="560916"/>
            <a:ext cx="8686799" cy="3832952"/>
          </a:xfrm>
        </p:spPr>
        <p:txBody>
          <a:bodyPr/>
          <a:lstStyle/>
          <a:p>
            <a:r>
              <a:rPr lang="en-US" dirty="0"/>
              <a:t>[1] Justin </a:t>
            </a:r>
            <a:r>
              <a:rPr lang="en-US" dirty="0" err="1"/>
              <a:t>Blaber</a:t>
            </a:r>
            <a:r>
              <a:rPr lang="en-US" dirty="0"/>
              <a:t> ”</a:t>
            </a:r>
            <a:r>
              <a:rPr lang="en-US" dirty="0" err="1"/>
              <a:t>Ncorr</a:t>
            </a:r>
            <a:r>
              <a:rPr lang="en-US" dirty="0"/>
              <a:t>” (https://github.com/justinblaber/ncorr 2D </a:t>
            </a:r>
            <a:r>
              <a:rPr lang="en-US" dirty="0" err="1"/>
              <a:t>matlab</a:t>
            </a:r>
            <a:r>
              <a:rPr lang="en-US" dirty="0"/>
              <a:t>), GitHub. Retrieved July 28, 2023 </a:t>
            </a:r>
          </a:p>
          <a:p>
            <a:r>
              <a:rPr lang="en-US" dirty="0"/>
              <a:t>[2] GOM Correlate [Computer Software]. Retrieved from https://www.gom.com/en/products/zeiss-qualitysuite/gom-correlate-pro, Retrieved July 28, 2023</a:t>
            </a:r>
          </a:p>
          <a:p>
            <a:r>
              <a:rPr lang="en-US" dirty="0"/>
              <a:t>[3] B Pan, H Xie and Z Wang, ”Equivalence of digital image correlation criteria for pattern matching.” Optical Society of America (2010) </a:t>
            </a:r>
          </a:p>
          <a:p>
            <a:r>
              <a:rPr lang="en-US" dirty="0"/>
              <a:t>[4] David A. McClintock, et al. ”Characterization of mechanical properties and deformation behavior of highly irradiated 316L stainless steel from target modules at the Spallation Neutron Source Using Digital Image Correlation Analysis.” Journal of Nuclear Materials (2021). </a:t>
            </a:r>
          </a:p>
          <a:p>
            <a:r>
              <a:rPr lang="en-US" dirty="0"/>
              <a:t>[5] J P Lewis, ”Fast Normalized Cross-Correlation.” Industrial Light and Magic (1995) </a:t>
            </a:r>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9/21/2023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18</a:t>
            </a:fld>
            <a:endParaRPr lang="en-US" dirty="0"/>
          </a:p>
        </p:txBody>
      </p:sp>
      <p:sp>
        <p:nvSpPr>
          <p:cNvPr id="7" name="Title 6"/>
          <p:cNvSpPr>
            <a:spLocks noGrp="1"/>
          </p:cNvSpPr>
          <p:nvPr>
            <p:ph type="title"/>
          </p:nvPr>
        </p:nvSpPr>
        <p:spPr>
          <a:xfrm>
            <a:off x="429419" y="186714"/>
            <a:ext cx="8686800" cy="320908"/>
          </a:xfrm>
        </p:spPr>
        <p:txBody>
          <a:bodyPr/>
          <a:lstStyle/>
          <a:p>
            <a:r>
              <a:rPr lang="en-US" sz="1950" dirty="0"/>
              <a:t>References</a:t>
            </a:r>
          </a:p>
        </p:txBody>
      </p:sp>
    </p:spTree>
    <p:extLst>
      <p:ext uri="{BB962C8B-B14F-4D97-AF65-F5344CB8AC3E}">
        <p14:creationId xmlns:p14="http://schemas.microsoft.com/office/powerpoint/2010/main" val="3022579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1924" y="3366825"/>
            <a:ext cx="8499232" cy="752287"/>
          </a:xfrm>
        </p:spPr>
        <p:txBody>
          <a:bodyPr>
            <a:noAutofit/>
          </a:bodyPr>
          <a:lstStyle/>
          <a:p>
            <a:r>
              <a:rPr lang="en-US" sz="6000" dirty="0"/>
              <a:t>Thank you</a:t>
            </a:r>
          </a:p>
        </p:txBody>
      </p:sp>
      <p:sp>
        <p:nvSpPr>
          <p:cNvPr id="4" name="Text Placeholder 3"/>
          <p:cNvSpPr>
            <a:spLocks noGrp="1"/>
          </p:cNvSpPr>
          <p:nvPr>
            <p:ph type="body" sz="quarter" idx="10"/>
          </p:nvPr>
        </p:nvSpPr>
        <p:spPr>
          <a:xfrm>
            <a:off x="341924" y="4329545"/>
            <a:ext cx="8551271" cy="505348"/>
          </a:xfrm>
        </p:spPr>
        <p:txBody>
          <a:bodyPr/>
          <a:lstStyle/>
          <a:p>
            <a:r>
              <a:rPr lang="en-US" sz="1400" dirty="0"/>
              <a:t>Special acknowledgements to Sujit Bidhar and Frederique Pellemoine for their guidance and leadership during my internship</a:t>
            </a:r>
          </a:p>
        </p:txBody>
      </p:sp>
    </p:spTree>
    <p:extLst>
      <p:ext uri="{BB962C8B-B14F-4D97-AF65-F5344CB8AC3E}">
        <p14:creationId xmlns:p14="http://schemas.microsoft.com/office/powerpoint/2010/main" val="368646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5894"/>
            <a:ext cx="3869175" cy="3566051"/>
          </a:xfrm>
        </p:spPr>
        <p:txBody>
          <a:bodyPr/>
          <a:lstStyle/>
          <a:p>
            <a:r>
              <a:rPr lang="en-US" sz="1600" dirty="0"/>
              <a:t>Motivation</a:t>
            </a:r>
          </a:p>
          <a:p>
            <a:r>
              <a:rPr lang="en-US" sz="1600" dirty="0"/>
              <a:t>Digital Image Correlation</a:t>
            </a:r>
          </a:p>
          <a:p>
            <a:pPr lvl="1"/>
            <a:r>
              <a:rPr lang="en-US" sz="1400" dirty="0"/>
              <a:t>Overview</a:t>
            </a:r>
          </a:p>
          <a:p>
            <a:pPr lvl="1"/>
            <a:r>
              <a:rPr lang="en-US" sz="1400" dirty="0"/>
              <a:t>Correlation Criteria</a:t>
            </a:r>
          </a:p>
          <a:p>
            <a:pPr lvl="1"/>
            <a:r>
              <a:rPr lang="en-US" sz="1400" dirty="0"/>
              <a:t>Gauss-Newton Optimization</a:t>
            </a:r>
          </a:p>
          <a:p>
            <a:r>
              <a:rPr lang="en-US" sz="1600" dirty="0"/>
              <a:t>Experimental set-up</a:t>
            </a:r>
          </a:p>
          <a:p>
            <a:r>
              <a:rPr lang="en-US" sz="1600" dirty="0"/>
              <a:t>Results</a:t>
            </a:r>
          </a:p>
          <a:p>
            <a:pPr lvl="1"/>
            <a:r>
              <a:rPr lang="en-US" sz="1400" dirty="0"/>
              <a:t>Initial testing</a:t>
            </a:r>
          </a:p>
          <a:p>
            <a:pPr lvl="1"/>
            <a:r>
              <a:rPr lang="en-US" sz="1400" dirty="0"/>
              <a:t>High resolution camera</a:t>
            </a:r>
          </a:p>
          <a:p>
            <a:r>
              <a:rPr lang="en-US" sz="1600" dirty="0"/>
              <a:t>Conclusions and future goals</a:t>
            </a:r>
          </a:p>
          <a:p>
            <a:pPr lvl="1"/>
            <a:endParaRPr lang="en-US" sz="1400" dirty="0"/>
          </a:p>
          <a:p>
            <a:endParaRPr lang="en-US" sz="1600" dirty="0"/>
          </a:p>
          <a:p>
            <a:pPr lvl="1"/>
            <a:endParaRPr lang="en-US" sz="1400" dirty="0"/>
          </a:p>
          <a:p>
            <a:pPr lvl="1"/>
            <a:endParaRPr lang="en-US" sz="1100" dirty="0"/>
          </a:p>
          <a:p>
            <a:endParaRPr lang="en-US" sz="1600" dirty="0"/>
          </a:p>
          <a:p>
            <a:endParaRPr lang="en-US" dirty="0"/>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9/21/2023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2</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Outline</a:t>
            </a:r>
          </a:p>
        </p:txBody>
      </p:sp>
    </p:spTree>
    <p:extLst>
      <p:ext uri="{BB962C8B-B14F-4D97-AF65-F5344CB8AC3E}">
        <p14:creationId xmlns:p14="http://schemas.microsoft.com/office/powerpoint/2010/main" val="2824347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6"/>
          </p:nvPr>
        </p:nvSpPr>
        <p:spPr/>
        <p:txBody>
          <a:bodyPr/>
          <a:lstStyle/>
          <a:p>
            <a:pPr>
              <a:defRPr/>
            </a:pPr>
            <a:fld id="{6A937D96-A7E1-EC4E-8ABD-C91279E01925}" type="datetime1">
              <a:rPr lang="en-US" smtClean="0"/>
              <a:t>9/21/2023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20</a:t>
            </a:fld>
            <a:endParaRPr lang="en-US" dirty="0"/>
          </a:p>
        </p:txBody>
      </p:sp>
      <p:sp>
        <p:nvSpPr>
          <p:cNvPr id="7" name="Title 6"/>
          <p:cNvSpPr>
            <a:spLocks noGrp="1"/>
          </p:cNvSpPr>
          <p:nvPr>
            <p:ph type="title"/>
          </p:nvPr>
        </p:nvSpPr>
        <p:spPr>
          <a:xfrm>
            <a:off x="429419" y="347168"/>
            <a:ext cx="6855301" cy="568726"/>
          </a:xfrm>
        </p:spPr>
        <p:txBody>
          <a:bodyPr/>
          <a:lstStyle/>
          <a:p>
            <a:r>
              <a:rPr lang="en-US" sz="1950" dirty="0"/>
              <a:t>Appendix A – Strain and Displacement Fields</a:t>
            </a:r>
          </a:p>
        </p:txBody>
      </p:sp>
      <p:pic>
        <p:nvPicPr>
          <p:cNvPr id="8" name="Picture 7">
            <a:extLst>
              <a:ext uri="{FF2B5EF4-FFF2-40B4-BE49-F238E27FC236}">
                <a16:creationId xmlns:a16="http://schemas.microsoft.com/office/drawing/2014/main" id="{AAC840EE-153D-3697-7593-A307B52F0298}"/>
              </a:ext>
            </a:extLst>
          </p:cNvPr>
          <p:cNvPicPr>
            <a:picLocks noChangeAspect="1"/>
          </p:cNvPicPr>
          <p:nvPr/>
        </p:nvPicPr>
        <p:blipFill>
          <a:blip r:embed="rId2"/>
          <a:stretch>
            <a:fillRect/>
          </a:stretch>
        </p:blipFill>
        <p:spPr>
          <a:xfrm>
            <a:off x="454260" y="1287779"/>
            <a:ext cx="4006052" cy="2724984"/>
          </a:xfrm>
          <a:prstGeom prst="rect">
            <a:avLst/>
          </a:prstGeom>
        </p:spPr>
      </p:pic>
      <p:pic>
        <p:nvPicPr>
          <p:cNvPr id="4098" name="Picture 2">
            <a:extLst>
              <a:ext uri="{FF2B5EF4-FFF2-40B4-BE49-F238E27FC236}">
                <a16:creationId xmlns:a16="http://schemas.microsoft.com/office/drawing/2014/main" id="{7B2727F0-B915-B285-65A6-C50D1B26A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372" y="989111"/>
            <a:ext cx="2417911" cy="33223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
            <a:extLst>
              <a:ext uri="{FF2B5EF4-FFF2-40B4-BE49-F238E27FC236}">
                <a16:creationId xmlns:a16="http://schemas.microsoft.com/office/drawing/2014/main" id="{339F65E5-BF45-786C-220D-49CC3E896261}"/>
              </a:ext>
            </a:extLst>
          </p:cNvPr>
          <p:cNvSpPr txBox="1">
            <a:spLocks/>
          </p:cNvSpPr>
          <p:nvPr/>
        </p:nvSpPr>
        <p:spPr>
          <a:xfrm>
            <a:off x="1638500" y="4038591"/>
            <a:ext cx="1753371" cy="241005"/>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Green-Lagrange Strain [1]</a:t>
            </a:r>
          </a:p>
        </p:txBody>
      </p:sp>
      <p:sp>
        <p:nvSpPr>
          <p:cNvPr id="11" name="Text Placeholder 1">
            <a:extLst>
              <a:ext uri="{FF2B5EF4-FFF2-40B4-BE49-F238E27FC236}">
                <a16:creationId xmlns:a16="http://schemas.microsoft.com/office/drawing/2014/main" id="{8D7249A5-1E8C-10FF-BA78-6B6272E8EA21}"/>
              </a:ext>
            </a:extLst>
          </p:cNvPr>
          <p:cNvSpPr txBox="1">
            <a:spLocks/>
          </p:cNvSpPr>
          <p:nvPr/>
        </p:nvSpPr>
        <p:spPr>
          <a:xfrm>
            <a:off x="5889641" y="4387616"/>
            <a:ext cx="1753371" cy="241005"/>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RG-DIC for Full-Field Displacement [1]</a:t>
            </a:r>
          </a:p>
        </p:txBody>
      </p:sp>
    </p:spTree>
    <p:extLst>
      <p:ext uri="{BB962C8B-B14F-4D97-AF65-F5344CB8AC3E}">
        <p14:creationId xmlns:p14="http://schemas.microsoft.com/office/powerpoint/2010/main" val="3303619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4692750" y="1475220"/>
            <a:ext cx="1988127" cy="320908"/>
          </a:xfrm>
        </p:spPr>
        <p:txBody>
          <a:bodyPr anchor="b"/>
          <a:lstStyle/>
          <a:p>
            <a:pPr algn="ctr"/>
            <a:r>
              <a:rPr lang="en-US" sz="800" dirty="0"/>
              <a:t>MINOS NT-O2 Target Failure: Radiation Induced Swelling (FNAL)</a:t>
            </a:r>
          </a:p>
        </p:txBody>
      </p:sp>
      <p:sp>
        <p:nvSpPr>
          <p:cNvPr id="3" name="Content Placeholder 2"/>
          <p:cNvSpPr>
            <a:spLocks noGrp="1"/>
          </p:cNvSpPr>
          <p:nvPr>
            <p:ph sz="half" idx="15"/>
          </p:nvPr>
        </p:nvSpPr>
        <p:spPr>
          <a:xfrm>
            <a:off x="429419" y="915894"/>
            <a:ext cx="3869175" cy="3566051"/>
          </a:xfrm>
        </p:spPr>
        <p:txBody>
          <a:bodyPr/>
          <a:lstStyle/>
          <a:p>
            <a:r>
              <a:rPr lang="en-US" sz="1600" dirty="0"/>
              <a:t>Power of proton beams for neutrino production is limited by target facilities</a:t>
            </a:r>
          </a:p>
          <a:p>
            <a:r>
              <a:rPr lang="en-US" sz="1600" dirty="0"/>
              <a:t>Brittleness and hardness of targets affected by irradiation</a:t>
            </a:r>
          </a:p>
          <a:p>
            <a:pPr lvl="1"/>
            <a:r>
              <a:rPr lang="en-US" sz="1400" dirty="0"/>
              <a:t>Impacts target’s performance and longevity</a:t>
            </a:r>
          </a:p>
          <a:p>
            <a:r>
              <a:rPr lang="en-US" sz="1400" dirty="0"/>
              <a:t>Conduct Post Irradiation Examinations (PIEs)</a:t>
            </a:r>
          </a:p>
          <a:p>
            <a:pPr lvl="1"/>
            <a:r>
              <a:rPr lang="en-US" sz="1400" dirty="0"/>
              <a:t>Analyze how strain fields of samples under tensile stress change with irradiation</a:t>
            </a:r>
          </a:p>
          <a:p>
            <a:pPr lvl="1"/>
            <a:r>
              <a:rPr lang="en-US" sz="1400" dirty="0"/>
              <a:t>Using a camera and Digital Correlation Algorithm for non-contact analysis</a:t>
            </a:r>
          </a:p>
          <a:p>
            <a:pPr lvl="2"/>
            <a:endParaRPr lang="en-US" sz="1300" dirty="0"/>
          </a:p>
          <a:p>
            <a:endParaRPr lang="en-US" sz="1600" dirty="0"/>
          </a:p>
          <a:p>
            <a:endParaRPr lang="en-US" dirty="0"/>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9/20/2023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3</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Motivation</a:t>
            </a:r>
          </a:p>
        </p:txBody>
      </p:sp>
      <p:pic>
        <p:nvPicPr>
          <p:cNvPr id="9" name="Picture 8">
            <a:extLst>
              <a:ext uri="{FF2B5EF4-FFF2-40B4-BE49-F238E27FC236}">
                <a16:creationId xmlns:a16="http://schemas.microsoft.com/office/drawing/2014/main" id="{86494448-A4CD-9539-CF3F-5858D6BDDD90}"/>
              </a:ext>
            </a:extLst>
          </p:cNvPr>
          <p:cNvPicPr>
            <a:picLocks noChangeAspect="1"/>
          </p:cNvPicPr>
          <p:nvPr/>
        </p:nvPicPr>
        <p:blipFill>
          <a:blip r:embed="rId2"/>
          <a:stretch>
            <a:fillRect/>
          </a:stretch>
        </p:blipFill>
        <p:spPr>
          <a:xfrm>
            <a:off x="5085924" y="668076"/>
            <a:ext cx="1141694" cy="799614"/>
          </a:xfrm>
          <a:prstGeom prst="rect">
            <a:avLst/>
          </a:prstGeom>
        </p:spPr>
      </p:pic>
      <p:pic>
        <p:nvPicPr>
          <p:cNvPr id="11" name="Picture 10">
            <a:extLst>
              <a:ext uri="{FF2B5EF4-FFF2-40B4-BE49-F238E27FC236}">
                <a16:creationId xmlns:a16="http://schemas.microsoft.com/office/drawing/2014/main" id="{790AA79A-E35C-AC50-B449-8AAFD93C15D5}"/>
              </a:ext>
            </a:extLst>
          </p:cNvPr>
          <p:cNvPicPr>
            <a:picLocks noChangeAspect="1"/>
          </p:cNvPicPr>
          <p:nvPr/>
        </p:nvPicPr>
        <p:blipFill>
          <a:blip r:embed="rId3"/>
          <a:stretch>
            <a:fillRect/>
          </a:stretch>
        </p:blipFill>
        <p:spPr>
          <a:xfrm>
            <a:off x="4839316" y="1950615"/>
            <a:ext cx="3623036" cy="2331416"/>
          </a:xfrm>
          <a:prstGeom prst="rect">
            <a:avLst/>
          </a:prstGeom>
        </p:spPr>
      </p:pic>
      <p:pic>
        <p:nvPicPr>
          <p:cNvPr id="13" name="Picture 12">
            <a:extLst>
              <a:ext uri="{FF2B5EF4-FFF2-40B4-BE49-F238E27FC236}">
                <a16:creationId xmlns:a16="http://schemas.microsoft.com/office/drawing/2014/main" id="{F9AE495A-166A-70F6-C6FE-19526671E940}"/>
              </a:ext>
            </a:extLst>
          </p:cNvPr>
          <p:cNvPicPr>
            <a:picLocks noChangeAspect="1"/>
          </p:cNvPicPr>
          <p:nvPr/>
        </p:nvPicPr>
        <p:blipFill>
          <a:blip r:embed="rId4"/>
          <a:stretch>
            <a:fillRect/>
          </a:stretch>
        </p:blipFill>
        <p:spPr>
          <a:xfrm>
            <a:off x="7075033" y="665210"/>
            <a:ext cx="1057586" cy="843111"/>
          </a:xfrm>
          <a:prstGeom prst="rect">
            <a:avLst/>
          </a:prstGeom>
        </p:spPr>
      </p:pic>
      <p:sp>
        <p:nvSpPr>
          <p:cNvPr id="14" name="Text Placeholder 1">
            <a:extLst>
              <a:ext uri="{FF2B5EF4-FFF2-40B4-BE49-F238E27FC236}">
                <a16:creationId xmlns:a16="http://schemas.microsoft.com/office/drawing/2014/main" id="{F8A5909A-FFA0-9738-1E40-F8920CAEEB6F}"/>
              </a:ext>
            </a:extLst>
          </p:cNvPr>
          <p:cNvSpPr txBox="1">
            <a:spLocks/>
          </p:cNvSpPr>
          <p:nvPr/>
        </p:nvSpPr>
        <p:spPr>
          <a:xfrm>
            <a:off x="5656771" y="4228873"/>
            <a:ext cx="1988127" cy="274830"/>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Potential lattice defects due to irradiation</a:t>
            </a:r>
          </a:p>
        </p:txBody>
      </p:sp>
      <p:sp>
        <p:nvSpPr>
          <p:cNvPr id="15" name="Text Placeholder 1">
            <a:extLst>
              <a:ext uri="{FF2B5EF4-FFF2-40B4-BE49-F238E27FC236}">
                <a16:creationId xmlns:a16="http://schemas.microsoft.com/office/drawing/2014/main" id="{FFC9E0B5-F02D-2BC1-CC7E-1FAEED6FF113}"/>
              </a:ext>
            </a:extLst>
          </p:cNvPr>
          <p:cNvSpPr txBox="1">
            <a:spLocks/>
          </p:cNvSpPr>
          <p:nvPr/>
        </p:nvSpPr>
        <p:spPr>
          <a:xfrm>
            <a:off x="6913417" y="1464974"/>
            <a:ext cx="1413165" cy="320907"/>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Beryllium Window Embrittlement (FNAL)</a:t>
            </a:r>
          </a:p>
        </p:txBody>
      </p:sp>
      <p:pic>
        <p:nvPicPr>
          <p:cNvPr id="16" name="Picture 15">
            <a:extLst>
              <a:ext uri="{FF2B5EF4-FFF2-40B4-BE49-F238E27FC236}">
                <a16:creationId xmlns:a16="http://schemas.microsoft.com/office/drawing/2014/main" id="{10FC8E89-8867-E10B-FE95-3DB2849056BC}"/>
              </a:ext>
            </a:extLst>
          </p:cNvPr>
          <p:cNvPicPr>
            <a:picLocks noChangeAspect="1"/>
          </p:cNvPicPr>
          <p:nvPr/>
        </p:nvPicPr>
        <p:blipFill>
          <a:blip r:embed="rId2"/>
          <a:stretch>
            <a:fillRect/>
          </a:stretch>
        </p:blipFill>
        <p:spPr>
          <a:xfrm>
            <a:off x="5085924" y="686958"/>
            <a:ext cx="1141694" cy="799614"/>
          </a:xfrm>
          <a:prstGeom prst="rect">
            <a:avLst/>
          </a:prstGeom>
        </p:spPr>
      </p:pic>
    </p:spTree>
    <p:extLst>
      <p:ext uri="{BB962C8B-B14F-4D97-AF65-F5344CB8AC3E}">
        <p14:creationId xmlns:p14="http://schemas.microsoft.com/office/powerpoint/2010/main" val="1053288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5894"/>
            <a:ext cx="3869175" cy="3566051"/>
          </a:xfrm>
        </p:spPr>
        <p:txBody>
          <a:bodyPr/>
          <a:lstStyle/>
          <a:p>
            <a:r>
              <a:rPr lang="en-US" sz="1600" dirty="0"/>
              <a:t>DIC is a non-contact optical technique </a:t>
            </a:r>
          </a:p>
          <a:p>
            <a:pPr lvl="1"/>
            <a:r>
              <a:rPr lang="en-US" sz="1400" dirty="0"/>
              <a:t>Analyze deformation and strain</a:t>
            </a:r>
          </a:p>
          <a:p>
            <a:pPr lvl="1"/>
            <a:r>
              <a:rPr lang="en-US" sz="1400" dirty="0"/>
              <a:t>Compare images of the samples before and after external forces are applied </a:t>
            </a:r>
          </a:p>
          <a:p>
            <a:r>
              <a:rPr lang="en-US" sz="1600" dirty="0"/>
              <a:t>Keeps track of a defined region of interest (ROI)</a:t>
            </a:r>
          </a:p>
          <a:p>
            <a:pPr lvl="1"/>
            <a:r>
              <a:rPr lang="en-US" sz="1400" dirty="0"/>
              <a:t>Evaluates change in position of a pixel/group of pixels</a:t>
            </a:r>
          </a:p>
          <a:p>
            <a:pPr lvl="1"/>
            <a:r>
              <a:rPr lang="en-US" sz="1400" dirty="0"/>
              <a:t>Calculates strain</a:t>
            </a:r>
          </a:p>
          <a:p>
            <a:r>
              <a:rPr lang="en-US" sz="1600" dirty="0"/>
              <a:t>MATLAB </a:t>
            </a:r>
            <a:r>
              <a:rPr lang="en-US" sz="1600" dirty="0" err="1"/>
              <a:t>Ncorr</a:t>
            </a:r>
            <a:r>
              <a:rPr lang="en-US" sz="1600" dirty="0"/>
              <a:t> [1] and GOM Correlate [2] used for DIC </a:t>
            </a:r>
          </a:p>
          <a:p>
            <a:endParaRPr lang="en-US" sz="1600" dirty="0"/>
          </a:p>
          <a:p>
            <a:endParaRPr lang="en-US" dirty="0"/>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9/20/2023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4</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Digital Image Correlation - Introduction</a:t>
            </a:r>
          </a:p>
        </p:txBody>
      </p:sp>
      <p:pic>
        <p:nvPicPr>
          <p:cNvPr id="1026" name="Picture 2">
            <a:extLst>
              <a:ext uri="{FF2B5EF4-FFF2-40B4-BE49-F238E27FC236}">
                <a16:creationId xmlns:a16="http://schemas.microsoft.com/office/drawing/2014/main" id="{0917D899-814F-175E-2FAC-790E1402A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863" y="668076"/>
            <a:ext cx="2719174" cy="34522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8F73BFE1-7F4C-7842-F461-53185675F9A6}"/>
              </a:ext>
            </a:extLst>
          </p:cNvPr>
          <p:cNvSpPr txBox="1">
            <a:spLocks/>
          </p:cNvSpPr>
          <p:nvPr/>
        </p:nvSpPr>
        <p:spPr>
          <a:xfrm>
            <a:off x="5896731" y="4123558"/>
            <a:ext cx="1988127" cy="274830"/>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Representation of a Subset or ROI in MATLAB </a:t>
            </a:r>
            <a:r>
              <a:rPr lang="en-US" sz="800" dirty="0" err="1"/>
              <a:t>Ncorr</a:t>
            </a:r>
            <a:r>
              <a:rPr lang="en-US" sz="800" dirty="0"/>
              <a:t> [1]</a:t>
            </a:r>
          </a:p>
        </p:txBody>
      </p:sp>
    </p:spTree>
    <p:extLst>
      <p:ext uri="{BB962C8B-B14F-4D97-AF65-F5344CB8AC3E}">
        <p14:creationId xmlns:p14="http://schemas.microsoft.com/office/powerpoint/2010/main" val="2940100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5894"/>
            <a:ext cx="4045636" cy="3566051"/>
          </a:xfrm>
        </p:spPr>
        <p:txBody>
          <a:bodyPr/>
          <a:lstStyle/>
          <a:p>
            <a:r>
              <a:rPr lang="en-US" sz="1600" dirty="0"/>
              <a:t>Algorithm keeps track of a subset:</a:t>
            </a:r>
          </a:p>
          <a:p>
            <a:pPr lvl="1"/>
            <a:r>
              <a:rPr lang="en-US" dirty="0"/>
              <a:t>C</a:t>
            </a:r>
            <a:r>
              <a:rPr lang="en-US" sz="1600" dirty="0"/>
              <a:t>oordinate points and their corresponding pixel grayscale values</a:t>
            </a:r>
          </a:p>
          <a:p>
            <a:r>
              <a:rPr lang="en-US" sz="1600" dirty="0"/>
              <a:t>Deformation vector applied to subset</a:t>
            </a:r>
          </a:p>
          <a:p>
            <a:pPr lvl="1"/>
            <a:r>
              <a:rPr lang="en-US" sz="1400" dirty="0"/>
              <a:t>Linear combination of 6 parameters </a:t>
            </a:r>
          </a:p>
          <a:p>
            <a:pPr lvl="1"/>
            <a:r>
              <a:rPr lang="en-US" sz="1400" dirty="0"/>
              <a:t>Deforms subset coordinates through a warp function</a:t>
            </a:r>
          </a:p>
          <a:p>
            <a:r>
              <a:rPr lang="en-US" sz="1600" dirty="0"/>
              <a:t>Tracking algorithm finds optimal deformation vector</a:t>
            </a:r>
          </a:p>
          <a:p>
            <a:pPr lvl="1"/>
            <a:r>
              <a:rPr lang="en-US" sz="1400" dirty="0"/>
              <a:t>Coordinates of the subset in the deformed reference image best match the coordinates of the subset in the current image</a:t>
            </a:r>
            <a:endParaRPr lang="en-US" sz="1600" dirty="0"/>
          </a:p>
          <a:p>
            <a:pPr lvl="1"/>
            <a:endParaRPr lang="en-US" sz="1400" dirty="0"/>
          </a:p>
          <a:p>
            <a:pPr lvl="1"/>
            <a:endParaRPr lang="en-US" sz="1400" dirty="0"/>
          </a:p>
          <a:p>
            <a:pPr lvl="1"/>
            <a:endParaRPr lang="en-US" sz="1400" dirty="0"/>
          </a:p>
          <a:p>
            <a:pPr lvl="1"/>
            <a:endParaRPr lang="en-US" sz="1600" dirty="0"/>
          </a:p>
          <a:p>
            <a:pPr lvl="1"/>
            <a:endParaRPr lang="en-US" sz="1600" dirty="0"/>
          </a:p>
          <a:p>
            <a:endParaRPr lang="en-US" dirty="0"/>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9/20/2023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5</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Digital Image Correlation Algorithm - Overview</a:t>
            </a:r>
          </a:p>
        </p:txBody>
      </p:sp>
      <p:pic>
        <p:nvPicPr>
          <p:cNvPr id="14" name="Picture 13">
            <a:extLst>
              <a:ext uri="{FF2B5EF4-FFF2-40B4-BE49-F238E27FC236}">
                <a16:creationId xmlns:a16="http://schemas.microsoft.com/office/drawing/2014/main" id="{DF9EC078-4A3F-BD15-F2B1-87A11132339D}"/>
              </a:ext>
            </a:extLst>
          </p:cNvPr>
          <p:cNvPicPr>
            <a:picLocks noChangeAspect="1"/>
          </p:cNvPicPr>
          <p:nvPr/>
        </p:nvPicPr>
        <p:blipFill>
          <a:blip r:embed="rId2"/>
          <a:stretch>
            <a:fillRect/>
          </a:stretch>
        </p:blipFill>
        <p:spPr>
          <a:xfrm>
            <a:off x="4847654" y="900978"/>
            <a:ext cx="3792758" cy="1028073"/>
          </a:xfrm>
          <a:prstGeom prst="rect">
            <a:avLst/>
          </a:prstGeom>
        </p:spPr>
      </p:pic>
      <p:pic>
        <p:nvPicPr>
          <p:cNvPr id="18" name="Picture 17">
            <a:extLst>
              <a:ext uri="{FF2B5EF4-FFF2-40B4-BE49-F238E27FC236}">
                <a16:creationId xmlns:a16="http://schemas.microsoft.com/office/drawing/2014/main" id="{1B87F3F9-8C99-077C-8B64-2B564F96B474}"/>
              </a:ext>
            </a:extLst>
          </p:cNvPr>
          <p:cNvPicPr>
            <a:picLocks noChangeAspect="1"/>
          </p:cNvPicPr>
          <p:nvPr/>
        </p:nvPicPr>
        <p:blipFill>
          <a:blip r:embed="rId3"/>
          <a:stretch>
            <a:fillRect/>
          </a:stretch>
        </p:blipFill>
        <p:spPr>
          <a:xfrm>
            <a:off x="5889948" y="2357522"/>
            <a:ext cx="1873958" cy="543379"/>
          </a:xfrm>
          <a:prstGeom prst="rect">
            <a:avLst/>
          </a:prstGeom>
        </p:spPr>
      </p:pic>
      <p:sp>
        <p:nvSpPr>
          <p:cNvPr id="19" name="Text Placeholder 1">
            <a:extLst>
              <a:ext uri="{FF2B5EF4-FFF2-40B4-BE49-F238E27FC236}">
                <a16:creationId xmlns:a16="http://schemas.microsoft.com/office/drawing/2014/main" id="{15B2AAE3-5F59-F8FB-F8A0-C7D702ED8BF1}"/>
              </a:ext>
            </a:extLst>
          </p:cNvPr>
          <p:cNvSpPr txBox="1">
            <a:spLocks/>
          </p:cNvSpPr>
          <p:nvPr/>
        </p:nvSpPr>
        <p:spPr>
          <a:xfrm>
            <a:off x="6068253" y="2903716"/>
            <a:ext cx="1392417" cy="196592"/>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Deformation Vector</a:t>
            </a:r>
          </a:p>
        </p:txBody>
      </p:sp>
      <p:pic>
        <p:nvPicPr>
          <p:cNvPr id="22" name="Picture 21" descr="A diagram of a number of red dots&#10;&#10;Description automatically generated">
            <a:extLst>
              <a:ext uri="{FF2B5EF4-FFF2-40B4-BE49-F238E27FC236}">
                <a16:creationId xmlns:a16="http://schemas.microsoft.com/office/drawing/2014/main" id="{98C76D72-BF26-B3A6-CC02-9FB1E16ED141}"/>
              </a:ext>
            </a:extLst>
          </p:cNvPr>
          <p:cNvPicPr>
            <a:picLocks noChangeAspect="1"/>
          </p:cNvPicPr>
          <p:nvPr/>
        </p:nvPicPr>
        <p:blipFill>
          <a:blip r:embed="rId4"/>
          <a:stretch>
            <a:fillRect/>
          </a:stretch>
        </p:blipFill>
        <p:spPr>
          <a:xfrm>
            <a:off x="4571999" y="3226826"/>
            <a:ext cx="4490977" cy="690769"/>
          </a:xfrm>
          <a:prstGeom prst="rect">
            <a:avLst/>
          </a:prstGeom>
        </p:spPr>
      </p:pic>
      <p:sp>
        <p:nvSpPr>
          <p:cNvPr id="23" name="Text Placeholder 1">
            <a:extLst>
              <a:ext uri="{FF2B5EF4-FFF2-40B4-BE49-F238E27FC236}">
                <a16:creationId xmlns:a16="http://schemas.microsoft.com/office/drawing/2014/main" id="{26E156FC-8559-10B3-6DAF-79FA23738293}"/>
              </a:ext>
            </a:extLst>
          </p:cNvPr>
          <p:cNvSpPr txBox="1">
            <a:spLocks/>
          </p:cNvSpPr>
          <p:nvPr/>
        </p:nvSpPr>
        <p:spPr>
          <a:xfrm>
            <a:off x="6068255" y="3935355"/>
            <a:ext cx="1392417" cy="294461"/>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Visual representation of linear transformation [1]</a:t>
            </a:r>
          </a:p>
        </p:txBody>
      </p:sp>
      <p:sp>
        <p:nvSpPr>
          <p:cNvPr id="25" name="Text Placeholder 1">
            <a:extLst>
              <a:ext uri="{FF2B5EF4-FFF2-40B4-BE49-F238E27FC236}">
                <a16:creationId xmlns:a16="http://schemas.microsoft.com/office/drawing/2014/main" id="{62E2D34A-802B-6794-DC73-D5153D3C8BBB}"/>
              </a:ext>
            </a:extLst>
          </p:cNvPr>
          <p:cNvSpPr txBox="1">
            <a:spLocks/>
          </p:cNvSpPr>
          <p:nvPr/>
        </p:nvSpPr>
        <p:spPr>
          <a:xfrm>
            <a:off x="6143087" y="1907502"/>
            <a:ext cx="1392417" cy="294461"/>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Linear transformation of subset points</a:t>
            </a:r>
          </a:p>
        </p:txBody>
      </p:sp>
    </p:spTree>
    <p:extLst>
      <p:ext uri="{BB962C8B-B14F-4D97-AF65-F5344CB8AC3E}">
        <p14:creationId xmlns:p14="http://schemas.microsoft.com/office/powerpoint/2010/main" val="1712452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5894"/>
            <a:ext cx="3869175" cy="3566051"/>
          </a:xfrm>
        </p:spPr>
        <p:txBody>
          <a:bodyPr/>
          <a:lstStyle/>
          <a:p>
            <a:endParaRPr lang="en-US" sz="1600" dirty="0"/>
          </a:p>
          <a:p>
            <a:endParaRPr lang="en-US" dirty="0"/>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9/20/2023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6</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Digital Image Correlation Algorithm – Correlation Criteria</a:t>
            </a:r>
          </a:p>
        </p:txBody>
      </p:sp>
      <p:sp>
        <p:nvSpPr>
          <p:cNvPr id="12" name="Content Placeholder 2">
            <a:extLst>
              <a:ext uri="{FF2B5EF4-FFF2-40B4-BE49-F238E27FC236}">
                <a16:creationId xmlns:a16="http://schemas.microsoft.com/office/drawing/2014/main" id="{AE28DD6D-604E-10A6-B806-CA306C64DFAE}"/>
              </a:ext>
            </a:extLst>
          </p:cNvPr>
          <p:cNvSpPr txBox="1">
            <a:spLocks/>
          </p:cNvSpPr>
          <p:nvPr/>
        </p:nvSpPr>
        <p:spPr>
          <a:xfrm>
            <a:off x="429419" y="915894"/>
            <a:ext cx="3228128" cy="356605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kern="1200">
                <a:solidFill>
                  <a:srgbClr val="505050"/>
                </a:solidFill>
                <a:latin typeface="Helvetica"/>
                <a:ea typeface="Geneva" charset="0"/>
                <a:cs typeface="ＭＳ Ｐゴシック" charset="0"/>
              </a:defRPr>
            </a:lvl1pPr>
            <a:lvl2pPr marL="514350" indent="-230188" algn="l" defTabSz="457200" rtl="0" eaLnBrk="1" fontAlgn="base" hangingPunct="1">
              <a:spcBef>
                <a:spcPts val="984"/>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6450" indent="-228600" algn="l" defTabSz="457200" rtl="0" eaLnBrk="1" fontAlgn="base" hangingPunct="1">
              <a:spcBef>
                <a:spcPts val="984"/>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7438" indent="-228600" algn="l" defTabSz="457200" rtl="0" eaLnBrk="1" fontAlgn="base" hangingPunct="1">
              <a:spcBef>
                <a:spcPts val="984"/>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28600" algn="l" defTabSz="457200" rtl="0" eaLnBrk="1" fontAlgn="base" hangingPunct="1">
              <a:spcBef>
                <a:spcPts val="984"/>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1600" dirty="0"/>
              <a:t>To find how “well-matched” transformed and current subset are</a:t>
            </a:r>
          </a:p>
          <a:p>
            <a:pPr lvl="1"/>
            <a:r>
              <a:rPr lang="en-US" sz="1400" dirty="0"/>
              <a:t>Cross – correlation gives highest correlation when values are maximum</a:t>
            </a:r>
          </a:p>
          <a:p>
            <a:pPr lvl="1"/>
            <a:r>
              <a:rPr lang="en-US" sz="1400" dirty="0"/>
              <a:t>Sum of Least Squares gives highest correlation when values are minimum</a:t>
            </a:r>
          </a:p>
          <a:p>
            <a:r>
              <a:rPr lang="en-US" sz="1400" dirty="0"/>
              <a:t>Initial guess for deformation vector made through Fast NCC</a:t>
            </a:r>
          </a:p>
          <a:p>
            <a:pPr lvl="1"/>
            <a:r>
              <a:rPr lang="en-US" sz="1400" dirty="0"/>
              <a:t>Only evaluates u and v parameters of deformation vector</a:t>
            </a:r>
          </a:p>
          <a:p>
            <a:pPr lvl="1"/>
            <a:endParaRPr lang="en-US" sz="1200" dirty="0"/>
          </a:p>
          <a:p>
            <a:endParaRPr lang="en-US" sz="1400" dirty="0"/>
          </a:p>
          <a:p>
            <a:endParaRPr lang="en-US" sz="1400" dirty="0"/>
          </a:p>
          <a:p>
            <a:pPr lvl="1"/>
            <a:endParaRPr lang="en-US" sz="1400" dirty="0"/>
          </a:p>
          <a:p>
            <a:pPr lvl="1"/>
            <a:endParaRPr lang="en-US" sz="1400" dirty="0"/>
          </a:p>
          <a:p>
            <a:pPr lvl="1"/>
            <a:endParaRPr lang="en-US" dirty="0"/>
          </a:p>
          <a:p>
            <a:pPr lvl="1"/>
            <a:endParaRPr lang="en-US" dirty="0"/>
          </a:p>
          <a:p>
            <a:endParaRPr lang="en-US" dirty="0"/>
          </a:p>
          <a:p>
            <a:endParaRPr lang="en-US" dirty="0"/>
          </a:p>
        </p:txBody>
      </p:sp>
      <p:pic>
        <p:nvPicPr>
          <p:cNvPr id="15" name="Picture 14">
            <a:extLst>
              <a:ext uri="{FF2B5EF4-FFF2-40B4-BE49-F238E27FC236}">
                <a16:creationId xmlns:a16="http://schemas.microsoft.com/office/drawing/2014/main" id="{23ECA117-A666-57CC-E1AA-CB9B06721EF1}"/>
              </a:ext>
            </a:extLst>
          </p:cNvPr>
          <p:cNvPicPr>
            <a:picLocks noChangeAspect="1"/>
          </p:cNvPicPr>
          <p:nvPr/>
        </p:nvPicPr>
        <p:blipFill>
          <a:blip r:embed="rId2"/>
          <a:stretch>
            <a:fillRect/>
          </a:stretch>
        </p:blipFill>
        <p:spPr>
          <a:xfrm>
            <a:off x="4078543" y="872412"/>
            <a:ext cx="4925291" cy="754681"/>
          </a:xfrm>
          <a:prstGeom prst="rect">
            <a:avLst/>
          </a:prstGeom>
        </p:spPr>
      </p:pic>
      <p:sp>
        <p:nvSpPr>
          <p:cNvPr id="16" name="Text Placeholder 1">
            <a:extLst>
              <a:ext uri="{FF2B5EF4-FFF2-40B4-BE49-F238E27FC236}">
                <a16:creationId xmlns:a16="http://schemas.microsoft.com/office/drawing/2014/main" id="{0AA4B45C-6AF0-B17D-93B1-513642B6B6BF}"/>
              </a:ext>
            </a:extLst>
          </p:cNvPr>
          <p:cNvSpPr txBox="1">
            <a:spLocks/>
          </p:cNvSpPr>
          <p:nvPr/>
        </p:nvSpPr>
        <p:spPr>
          <a:xfrm>
            <a:off x="5601000" y="1571768"/>
            <a:ext cx="2091412" cy="258167"/>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Normalized Cross – Correlation Function [1]</a:t>
            </a:r>
          </a:p>
        </p:txBody>
      </p:sp>
      <p:pic>
        <p:nvPicPr>
          <p:cNvPr id="18" name="Picture 17">
            <a:extLst>
              <a:ext uri="{FF2B5EF4-FFF2-40B4-BE49-F238E27FC236}">
                <a16:creationId xmlns:a16="http://schemas.microsoft.com/office/drawing/2014/main" id="{7203A80B-DB59-FEB9-49BB-54018A70A20E}"/>
              </a:ext>
            </a:extLst>
          </p:cNvPr>
          <p:cNvPicPr>
            <a:picLocks noChangeAspect="1"/>
          </p:cNvPicPr>
          <p:nvPr/>
        </p:nvPicPr>
        <p:blipFill>
          <a:blip r:embed="rId3"/>
          <a:stretch>
            <a:fillRect/>
          </a:stretch>
        </p:blipFill>
        <p:spPr>
          <a:xfrm>
            <a:off x="3826047" y="1839216"/>
            <a:ext cx="4957735" cy="623103"/>
          </a:xfrm>
          <a:prstGeom prst="rect">
            <a:avLst/>
          </a:prstGeom>
        </p:spPr>
      </p:pic>
      <p:sp>
        <p:nvSpPr>
          <p:cNvPr id="19" name="Text Placeholder 1">
            <a:extLst>
              <a:ext uri="{FF2B5EF4-FFF2-40B4-BE49-F238E27FC236}">
                <a16:creationId xmlns:a16="http://schemas.microsoft.com/office/drawing/2014/main" id="{66542778-C060-01A3-DB8A-F5BA1B6AA14F}"/>
              </a:ext>
            </a:extLst>
          </p:cNvPr>
          <p:cNvSpPr txBox="1">
            <a:spLocks/>
          </p:cNvSpPr>
          <p:nvPr/>
        </p:nvSpPr>
        <p:spPr>
          <a:xfrm>
            <a:off x="5863395" y="2441768"/>
            <a:ext cx="1660683" cy="259963"/>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Sum of Least Squares Function [1]</a:t>
            </a:r>
          </a:p>
        </p:txBody>
      </p:sp>
      <p:pic>
        <p:nvPicPr>
          <p:cNvPr id="3074" name="Picture 2">
            <a:extLst>
              <a:ext uri="{FF2B5EF4-FFF2-40B4-BE49-F238E27FC236}">
                <a16:creationId xmlns:a16="http://schemas.microsoft.com/office/drawing/2014/main" id="{AABAC49C-3323-CA51-677B-D7924FA6F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881" y="2686952"/>
            <a:ext cx="1934824" cy="1701311"/>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1">
            <a:extLst>
              <a:ext uri="{FF2B5EF4-FFF2-40B4-BE49-F238E27FC236}">
                <a16:creationId xmlns:a16="http://schemas.microsoft.com/office/drawing/2014/main" id="{0E3F97EF-1D04-5004-3355-AF193DE428EF}"/>
              </a:ext>
            </a:extLst>
          </p:cNvPr>
          <p:cNvSpPr txBox="1">
            <a:spLocks/>
          </p:cNvSpPr>
          <p:nvPr/>
        </p:nvSpPr>
        <p:spPr>
          <a:xfrm>
            <a:off x="4515778" y="4401780"/>
            <a:ext cx="2130928" cy="258167"/>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Normalized Cross – Correlation Coefficient Map</a:t>
            </a:r>
          </a:p>
        </p:txBody>
      </p:sp>
      <p:sp>
        <p:nvSpPr>
          <p:cNvPr id="21" name="Text Placeholder 1">
            <a:extLst>
              <a:ext uri="{FF2B5EF4-FFF2-40B4-BE49-F238E27FC236}">
                <a16:creationId xmlns:a16="http://schemas.microsoft.com/office/drawing/2014/main" id="{D2B42048-D552-84DC-21B4-E814E1139ED3}"/>
              </a:ext>
            </a:extLst>
          </p:cNvPr>
          <p:cNvSpPr txBox="1">
            <a:spLocks/>
          </p:cNvSpPr>
          <p:nvPr/>
        </p:nvSpPr>
        <p:spPr>
          <a:xfrm>
            <a:off x="6718889" y="4415658"/>
            <a:ext cx="1790569" cy="258167"/>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Sum of Least Squares Coefficient Map</a:t>
            </a:r>
          </a:p>
        </p:txBody>
      </p:sp>
      <p:pic>
        <p:nvPicPr>
          <p:cNvPr id="3076" name="Picture 4">
            <a:extLst>
              <a:ext uri="{FF2B5EF4-FFF2-40B4-BE49-F238E27FC236}">
                <a16:creationId xmlns:a16="http://schemas.microsoft.com/office/drawing/2014/main" id="{5DD96308-7A07-97FE-B143-CDE457A8E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1625" y="2679960"/>
            <a:ext cx="1934823" cy="174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465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5894"/>
            <a:ext cx="3869175" cy="3566051"/>
          </a:xfrm>
        </p:spPr>
        <p:txBody>
          <a:bodyPr/>
          <a:lstStyle/>
          <a:p>
            <a:r>
              <a:rPr lang="en-US" sz="1600" dirty="0"/>
              <a:t>Gradient-descent optimization algorithms</a:t>
            </a:r>
          </a:p>
          <a:p>
            <a:r>
              <a:rPr lang="en-US" sz="1600" dirty="0"/>
              <a:t>Forward-Additive Least Squares:</a:t>
            </a:r>
          </a:p>
          <a:p>
            <a:pPr lvl="1"/>
            <a:r>
              <a:rPr lang="en-US" sz="1400" dirty="0"/>
              <a:t>Deformation vector applied to reference image</a:t>
            </a:r>
          </a:p>
          <a:p>
            <a:pPr lvl="1"/>
            <a:r>
              <a:rPr lang="en-US" sz="1400" dirty="0"/>
              <a:t>Least Squares Correlation Coefficient Assessed</a:t>
            </a:r>
          </a:p>
          <a:p>
            <a:pPr lvl="2"/>
            <a:r>
              <a:rPr lang="en-US" sz="1300" dirty="0"/>
              <a:t>Hessians simultaneously evaluated</a:t>
            </a:r>
          </a:p>
          <a:p>
            <a:pPr lvl="1"/>
            <a:r>
              <a:rPr lang="en-US" sz="1400" dirty="0"/>
              <a:t>Deformation vector is modified by </a:t>
            </a:r>
            <a:r>
              <a:rPr lang="el-GR" sz="1400" dirty="0">
                <a:latin typeface="Angsana New" panose="020B0502040204020203" pitchFamily="18" charset="-34"/>
                <a:cs typeface="Angsana New" panose="020B0502040204020203" pitchFamily="18" charset="-34"/>
              </a:rPr>
              <a:t>Δ</a:t>
            </a:r>
            <a:r>
              <a:rPr lang="en-US" sz="1400" dirty="0">
                <a:latin typeface="Angsana New" panose="020B0502040204020203" pitchFamily="18" charset="-34"/>
                <a:cs typeface="Angsana New" panose="020B0502040204020203" pitchFamily="18" charset="-34"/>
              </a:rPr>
              <a:t> </a:t>
            </a:r>
            <a:r>
              <a:rPr lang="en-US" sz="1400" dirty="0"/>
              <a:t>p</a:t>
            </a:r>
          </a:p>
          <a:p>
            <a:r>
              <a:rPr lang="en-US" sz="1600" dirty="0"/>
              <a:t>Iteration repeated until local minimum for the LSCC is reached</a:t>
            </a:r>
          </a:p>
          <a:p>
            <a:endParaRPr lang="en-US" sz="1600" dirty="0"/>
          </a:p>
          <a:p>
            <a:endParaRPr lang="en-US" sz="1600" dirty="0"/>
          </a:p>
          <a:p>
            <a:endParaRPr lang="en-US" dirty="0"/>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9/20/2023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Digital Image Correlation Algorithm – Gauss-Newton Optimization</a:t>
            </a:r>
          </a:p>
        </p:txBody>
      </p:sp>
      <p:pic>
        <p:nvPicPr>
          <p:cNvPr id="14" name="Picture 13" descr="A group of squares with red squares&#10;&#10;Description automatically generated">
            <a:extLst>
              <a:ext uri="{FF2B5EF4-FFF2-40B4-BE49-F238E27FC236}">
                <a16:creationId xmlns:a16="http://schemas.microsoft.com/office/drawing/2014/main" id="{D2256C28-176F-A581-8764-33BED6B6F76A}"/>
              </a:ext>
            </a:extLst>
          </p:cNvPr>
          <p:cNvPicPr>
            <a:picLocks noChangeAspect="1"/>
          </p:cNvPicPr>
          <p:nvPr/>
        </p:nvPicPr>
        <p:blipFill>
          <a:blip r:embed="rId2"/>
          <a:stretch>
            <a:fillRect/>
          </a:stretch>
        </p:blipFill>
        <p:spPr>
          <a:xfrm>
            <a:off x="5218520" y="824345"/>
            <a:ext cx="3254012" cy="3494809"/>
          </a:xfrm>
          <a:prstGeom prst="rect">
            <a:avLst/>
          </a:prstGeom>
        </p:spPr>
      </p:pic>
      <p:sp>
        <p:nvSpPr>
          <p:cNvPr id="15" name="Text Placeholder 1">
            <a:extLst>
              <a:ext uri="{FF2B5EF4-FFF2-40B4-BE49-F238E27FC236}">
                <a16:creationId xmlns:a16="http://schemas.microsoft.com/office/drawing/2014/main" id="{F2CED755-859A-E6DE-6B1E-4A8216B69AF4}"/>
              </a:ext>
            </a:extLst>
          </p:cNvPr>
          <p:cNvSpPr txBox="1">
            <a:spLocks/>
          </p:cNvSpPr>
          <p:nvPr/>
        </p:nvSpPr>
        <p:spPr>
          <a:xfrm>
            <a:off x="5721927" y="4352861"/>
            <a:ext cx="1877292" cy="258167"/>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Forward-Additive Gauss-Newton Method [1]</a:t>
            </a:r>
          </a:p>
        </p:txBody>
      </p:sp>
    </p:spTree>
    <p:extLst>
      <p:ext uri="{BB962C8B-B14F-4D97-AF65-F5344CB8AC3E}">
        <p14:creationId xmlns:p14="http://schemas.microsoft.com/office/powerpoint/2010/main" val="2811290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29419" y="915894"/>
            <a:ext cx="3869175" cy="3566051"/>
          </a:xfrm>
        </p:spPr>
        <p:txBody>
          <a:bodyPr/>
          <a:lstStyle/>
          <a:p>
            <a:r>
              <a:rPr lang="en-US" sz="1600" dirty="0"/>
              <a:t>Inverse-Compositional Least Squares:</a:t>
            </a:r>
          </a:p>
          <a:p>
            <a:pPr lvl="1"/>
            <a:r>
              <a:rPr lang="en-US" sz="1400" dirty="0"/>
              <a:t>Deformation vector applied to current image</a:t>
            </a:r>
          </a:p>
          <a:p>
            <a:pPr lvl="1"/>
            <a:r>
              <a:rPr lang="en-US" sz="1400" dirty="0"/>
              <a:t>Least Squares Correlation Coefficient Assessed</a:t>
            </a:r>
          </a:p>
          <a:p>
            <a:pPr lvl="2"/>
            <a:r>
              <a:rPr lang="en-US" sz="1300" dirty="0"/>
              <a:t>Hessians evaluated simultaneously</a:t>
            </a:r>
          </a:p>
          <a:p>
            <a:pPr lvl="1"/>
            <a:r>
              <a:rPr lang="en-US" sz="1400" dirty="0"/>
              <a:t>Deformation vector modified by </a:t>
            </a:r>
            <a:r>
              <a:rPr lang="el-GR" sz="1400" dirty="0">
                <a:latin typeface="Angsana New" panose="020B0502040204020203" pitchFamily="18" charset="-34"/>
                <a:cs typeface="Angsana New" panose="020B0502040204020203" pitchFamily="18" charset="-34"/>
              </a:rPr>
              <a:t>Δ</a:t>
            </a:r>
            <a:r>
              <a:rPr lang="en-US" sz="1400" dirty="0">
                <a:latin typeface="Angsana New" panose="020B0502040204020203" pitchFamily="18" charset="-34"/>
                <a:cs typeface="Angsana New" panose="020B0502040204020203" pitchFamily="18" charset="-34"/>
              </a:rPr>
              <a:t> </a:t>
            </a:r>
            <a:r>
              <a:rPr lang="en-US" sz="1400" dirty="0"/>
              <a:t>p</a:t>
            </a:r>
          </a:p>
          <a:p>
            <a:pPr lvl="1"/>
            <a:r>
              <a:rPr lang="en-US" sz="1400" dirty="0"/>
              <a:t>Inverse of deformation vector is applied to reference image to match it with current image</a:t>
            </a:r>
          </a:p>
          <a:p>
            <a:r>
              <a:rPr lang="en-US" sz="1600" dirty="0"/>
              <a:t>Iteration repeated until local minimum for the LSCC is reached</a:t>
            </a:r>
          </a:p>
          <a:p>
            <a:endParaRPr lang="en-US" sz="1600" dirty="0"/>
          </a:p>
          <a:p>
            <a:pPr lvl="1"/>
            <a:endParaRPr lang="en-US" sz="1400" dirty="0"/>
          </a:p>
          <a:p>
            <a:pPr lvl="1"/>
            <a:endParaRPr lang="en-US" sz="1400" dirty="0"/>
          </a:p>
          <a:p>
            <a:pPr lvl="1"/>
            <a:endParaRPr lang="en-US" sz="1400" dirty="0"/>
          </a:p>
          <a:p>
            <a:pPr lvl="1"/>
            <a:endParaRPr lang="en-US" sz="1400" dirty="0"/>
          </a:p>
          <a:p>
            <a:pPr lvl="1"/>
            <a:endParaRPr lang="en-US" sz="1400" dirty="0"/>
          </a:p>
          <a:p>
            <a:endParaRPr lang="en-US" dirty="0"/>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9/20/2023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8</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Digital Image Correlation Algorithm – Gauss-Newton Optimization</a:t>
            </a:r>
          </a:p>
        </p:txBody>
      </p:sp>
      <p:sp>
        <p:nvSpPr>
          <p:cNvPr id="15" name="Text Placeholder 1">
            <a:extLst>
              <a:ext uri="{FF2B5EF4-FFF2-40B4-BE49-F238E27FC236}">
                <a16:creationId xmlns:a16="http://schemas.microsoft.com/office/drawing/2014/main" id="{F2CED755-859A-E6DE-6B1E-4A8216B69AF4}"/>
              </a:ext>
            </a:extLst>
          </p:cNvPr>
          <p:cNvSpPr txBox="1">
            <a:spLocks/>
          </p:cNvSpPr>
          <p:nvPr/>
        </p:nvSpPr>
        <p:spPr>
          <a:xfrm>
            <a:off x="5818909" y="4335986"/>
            <a:ext cx="1877292" cy="258167"/>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Inverse-Compositional Gauss-Newton Method [1]</a:t>
            </a:r>
          </a:p>
        </p:txBody>
      </p:sp>
      <p:pic>
        <p:nvPicPr>
          <p:cNvPr id="8" name="Picture 7" descr="A screenshot of a computer screen&#10;&#10;Description automatically generated">
            <a:extLst>
              <a:ext uri="{FF2B5EF4-FFF2-40B4-BE49-F238E27FC236}">
                <a16:creationId xmlns:a16="http://schemas.microsoft.com/office/drawing/2014/main" id="{B2A43F2A-9BE1-B7D5-59B0-01F8E58EB4F3}"/>
              </a:ext>
            </a:extLst>
          </p:cNvPr>
          <p:cNvPicPr>
            <a:picLocks noChangeAspect="1"/>
          </p:cNvPicPr>
          <p:nvPr/>
        </p:nvPicPr>
        <p:blipFill>
          <a:blip r:embed="rId2"/>
          <a:stretch>
            <a:fillRect/>
          </a:stretch>
        </p:blipFill>
        <p:spPr>
          <a:xfrm>
            <a:off x="5108201" y="810048"/>
            <a:ext cx="3298709" cy="3542813"/>
          </a:xfrm>
          <a:prstGeom prst="rect">
            <a:avLst/>
          </a:prstGeom>
        </p:spPr>
      </p:pic>
    </p:spTree>
    <p:extLst>
      <p:ext uri="{BB962C8B-B14F-4D97-AF65-F5344CB8AC3E}">
        <p14:creationId xmlns:p14="http://schemas.microsoft.com/office/powerpoint/2010/main" val="4118980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30539" y="783516"/>
            <a:ext cx="3958217" cy="3832952"/>
          </a:xfrm>
        </p:spPr>
        <p:txBody>
          <a:bodyPr/>
          <a:lstStyle/>
          <a:p>
            <a:r>
              <a:rPr lang="en-US" sz="1600" dirty="0"/>
              <a:t>Testing efficacy of DIC Algorithm</a:t>
            </a:r>
          </a:p>
          <a:p>
            <a:pPr lvl="1"/>
            <a:r>
              <a:rPr lang="en-US" sz="1400" dirty="0"/>
              <a:t>Activated samples from accelerator cannot be used</a:t>
            </a:r>
          </a:p>
          <a:p>
            <a:r>
              <a:rPr lang="en-US" sz="1600" dirty="0"/>
              <a:t>Aluminum samples</a:t>
            </a:r>
          </a:p>
          <a:p>
            <a:pPr lvl="1"/>
            <a:r>
              <a:rPr lang="en-US" sz="1400" dirty="0"/>
              <a:t>Stochastic pattern</a:t>
            </a:r>
          </a:p>
          <a:p>
            <a:pPr lvl="1"/>
            <a:r>
              <a:rPr lang="en-US" sz="1400" dirty="0"/>
              <a:t>Center hole</a:t>
            </a:r>
          </a:p>
          <a:p>
            <a:r>
              <a:rPr lang="en-US" sz="1600" dirty="0"/>
              <a:t>Camera and sample in parallel</a:t>
            </a:r>
          </a:p>
          <a:p>
            <a:pPr lvl="1"/>
            <a:r>
              <a:rPr lang="en-US" sz="1400" dirty="0"/>
              <a:t>Both at 45 ⁰</a:t>
            </a:r>
          </a:p>
          <a:p>
            <a:pPr lvl="1"/>
            <a:r>
              <a:rPr lang="en-US" sz="1400" dirty="0"/>
              <a:t>Limitation of sample holder</a:t>
            </a:r>
          </a:p>
          <a:p>
            <a:r>
              <a:rPr lang="en-US" sz="1600" dirty="0"/>
              <a:t>Initial testing done with cell phone</a:t>
            </a:r>
          </a:p>
          <a:p>
            <a:r>
              <a:rPr lang="en-US" sz="1600" dirty="0"/>
              <a:t>Detailed testing done with high resolution camera</a:t>
            </a:r>
          </a:p>
          <a:p>
            <a:endParaRPr lang="en-US" dirty="0"/>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9/21/2023</a:t>
            </a:fld>
            <a:endParaRPr lang="en-US" dirty="0"/>
          </a:p>
        </p:txBody>
      </p:sp>
      <p:sp>
        <p:nvSpPr>
          <p:cNvPr id="5" name="Footer Placeholder 4"/>
          <p:cNvSpPr>
            <a:spLocks noGrp="1"/>
          </p:cNvSpPr>
          <p:nvPr>
            <p:ph type="ftr" sz="quarter" idx="17"/>
          </p:nvPr>
        </p:nvSpPr>
        <p:spPr/>
        <p:txBody>
          <a:bodyPr/>
          <a:lstStyle/>
          <a:p>
            <a:pPr>
              <a:defRPr/>
            </a:pPr>
            <a:r>
              <a:rPr lang="en-US" dirty="0"/>
              <a:t>Onat Ayyildiz | </a:t>
            </a:r>
            <a:r>
              <a:rPr lang="en-US" sz="900" dirty="0"/>
              <a:t>Digital Image Correlation Strain Field Analysis of Materials for Target Systems</a:t>
            </a:r>
          </a:p>
          <a:p>
            <a:pPr>
              <a:defRPr/>
            </a:pP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9</a:t>
            </a:fld>
            <a:endParaRPr lang="en-US" dirty="0"/>
          </a:p>
        </p:txBody>
      </p:sp>
      <p:sp>
        <p:nvSpPr>
          <p:cNvPr id="7" name="Title 6"/>
          <p:cNvSpPr>
            <a:spLocks noGrp="1"/>
          </p:cNvSpPr>
          <p:nvPr>
            <p:ph type="title"/>
          </p:nvPr>
        </p:nvSpPr>
        <p:spPr>
          <a:xfrm>
            <a:off x="429419" y="347168"/>
            <a:ext cx="8686800" cy="320908"/>
          </a:xfrm>
        </p:spPr>
        <p:txBody>
          <a:bodyPr/>
          <a:lstStyle/>
          <a:p>
            <a:r>
              <a:rPr lang="en-US" sz="1950" dirty="0"/>
              <a:t>Experimental Set-up</a:t>
            </a:r>
          </a:p>
        </p:txBody>
      </p:sp>
      <p:pic>
        <p:nvPicPr>
          <p:cNvPr id="8" name="Picture 7" descr="A machine in a room&#10;&#10;Description automatically generated">
            <a:extLst>
              <a:ext uri="{FF2B5EF4-FFF2-40B4-BE49-F238E27FC236}">
                <a16:creationId xmlns:a16="http://schemas.microsoft.com/office/drawing/2014/main" id="{0E8A8545-21BE-1A8E-86D0-783C0D64C801}"/>
              </a:ext>
            </a:extLst>
          </p:cNvPr>
          <p:cNvPicPr>
            <a:picLocks noChangeAspect="1"/>
          </p:cNvPicPr>
          <p:nvPr/>
        </p:nvPicPr>
        <p:blipFill>
          <a:blip r:embed="rId2"/>
          <a:stretch>
            <a:fillRect/>
          </a:stretch>
        </p:blipFill>
        <p:spPr>
          <a:xfrm>
            <a:off x="5970008" y="668076"/>
            <a:ext cx="2800024" cy="3686699"/>
          </a:xfrm>
          <a:prstGeom prst="rect">
            <a:avLst/>
          </a:prstGeom>
        </p:spPr>
      </p:pic>
      <p:sp>
        <p:nvSpPr>
          <p:cNvPr id="9" name="Text Placeholder 1">
            <a:extLst>
              <a:ext uri="{FF2B5EF4-FFF2-40B4-BE49-F238E27FC236}">
                <a16:creationId xmlns:a16="http://schemas.microsoft.com/office/drawing/2014/main" id="{32A64B92-E626-5D68-B005-99975FCAC7BC}"/>
              </a:ext>
            </a:extLst>
          </p:cNvPr>
          <p:cNvSpPr txBox="1">
            <a:spLocks/>
          </p:cNvSpPr>
          <p:nvPr/>
        </p:nvSpPr>
        <p:spPr>
          <a:xfrm>
            <a:off x="6826309" y="4358530"/>
            <a:ext cx="1224581" cy="266901"/>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Experimental Set-up at MI-8</a:t>
            </a:r>
          </a:p>
        </p:txBody>
      </p:sp>
      <p:pic>
        <p:nvPicPr>
          <p:cNvPr id="12" name="Picture 11">
            <a:extLst>
              <a:ext uri="{FF2B5EF4-FFF2-40B4-BE49-F238E27FC236}">
                <a16:creationId xmlns:a16="http://schemas.microsoft.com/office/drawing/2014/main" id="{86CC33D6-C7C1-7C73-25E3-B946DEFF119F}"/>
              </a:ext>
            </a:extLst>
          </p:cNvPr>
          <p:cNvPicPr>
            <a:picLocks noChangeAspect="1"/>
          </p:cNvPicPr>
          <p:nvPr/>
        </p:nvPicPr>
        <p:blipFill>
          <a:blip r:embed="rId3"/>
          <a:stretch>
            <a:fillRect/>
          </a:stretch>
        </p:blipFill>
        <p:spPr>
          <a:xfrm>
            <a:off x="4579067" y="1028038"/>
            <a:ext cx="1208614" cy="3087424"/>
          </a:xfrm>
          <a:prstGeom prst="rect">
            <a:avLst/>
          </a:prstGeom>
        </p:spPr>
      </p:pic>
      <p:sp>
        <p:nvSpPr>
          <p:cNvPr id="13" name="Text Placeholder 1">
            <a:extLst>
              <a:ext uri="{FF2B5EF4-FFF2-40B4-BE49-F238E27FC236}">
                <a16:creationId xmlns:a16="http://schemas.microsoft.com/office/drawing/2014/main" id="{3AEED1B5-D0B1-1536-7007-77F00B76C3CF}"/>
              </a:ext>
            </a:extLst>
          </p:cNvPr>
          <p:cNvSpPr txBox="1">
            <a:spLocks/>
          </p:cNvSpPr>
          <p:nvPr/>
        </p:nvSpPr>
        <p:spPr>
          <a:xfrm>
            <a:off x="4571083" y="4118814"/>
            <a:ext cx="1224581" cy="266901"/>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800" dirty="0"/>
              <a:t>Aluminum samples with stochastic pattern</a:t>
            </a:r>
          </a:p>
        </p:txBody>
      </p:sp>
    </p:spTree>
    <p:extLst>
      <p:ext uri="{BB962C8B-B14F-4D97-AF65-F5344CB8AC3E}">
        <p14:creationId xmlns:p14="http://schemas.microsoft.com/office/powerpoint/2010/main" val="3710655265"/>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FNAL_Powerpoint_16x9-seasons_052121</Template>
  <TotalTime>2082</TotalTime>
  <Words>1315</Words>
  <Application>Microsoft Office PowerPoint</Application>
  <PresentationFormat>On-screen Show (16:9)</PresentationFormat>
  <Paragraphs>234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Angsana New</vt:lpstr>
      <vt:lpstr>Arial</vt:lpstr>
      <vt:lpstr>Calibri</vt:lpstr>
      <vt:lpstr>Helvetica</vt:lpstr>
      <vt:lpstr>Fermilab_PPT_090915</vt:lpstr>
      <vt:lpstr>PowerPoint Presentation</vt:lpstr>
      <vt:lpstr>Outline</vt:lpstr>
      <vt:lpstr>Motivation</vt:lpstr>
      <vt:lpstr>Digital Image Correlation - Introduction</vt:lpstr>
      <vt:lpstr>Digital Image Correlation Algorithm - Overview</vt:lpstr>
      <vt:lpstr>Digital Image Correlation Algorithm – Correlation Criteria</vt:lpstr>
      <vt:lpstr>Digital Image Correlation Algorithm – Gauss-Newton Optimization</vt:lpstr>
      <vt:lpstr>Digital Image Correlation Algorithm – Gauss-Newton Optimization</vt:lpstr>
      <vt:lpstr>Experimental Set-up</vt:lpstr>
      <vt:lpstr>Results – Displacement Fields (Initial Testing)</vt:lpstr>
      <vt:lpstr>Results – Displacement Fields (Initial Testing)</vt:lpstr>
      <vt:lpstr>Results – Strain Fields (Initial Testing)</vt:lpstr>
      <vt:lpstr>Results – Strain Fields (Initial Testing)</vt:lpstr>
      <vt:lpstr>Results – Displacement Fields (Prosilica GT3300 Camera)</vt:lpstr>
      <vt:lpstr>Results – Strain Fields (Prosilica GT3300 Camera)</vt:lpstr>
      <vt:lpstr>Results – Stress Concentration Coefficient Test</vt:lpstr>
      <vt:lpstr>Conclusions and Future Goals</vt:lpstr>
      <vt:lpstr>References</vt:lpstr>
      <vt:lpstr>PowerPoint Presentation</vt:lpstr>
      <vt:lpstr>Appendix A – Strain and Displacement Fields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Onat Ayyildiz</dc:creator>
  <cp:lastModifiedBy>Onat Ayyildiz</cp:lastModifiedBy>
  <cp:revision>2</cp:revision>
  <cp:lastPrinted>2014-01-20T19:40:21Z</cp:lastPrinted>
  <dcterms:created xsi:type="dcterms:W3CDTF">2023-09-20T14:20:35Z</dcterms:created>
  <dcterms:modified xsi:type="dcterms:W3CDTF">2023-09-22T01:02:49Z</dcterms:modified>
</cp:coreProperties>
</file>