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4"/>
  </p:notesMasterIdLst>
  <p:handoutMasterIdLst>
    <p:handoutMasterId r:id="rId15"/>
  </p:handoutMasterIdLst>
  <p:sldIdLst>
    <p:sldId id="294" r:id="rId2"/>
    <p:sldId id="275" r:id="rId3"/>
    <p:sldId id="284" r:id="rId4"/>
    <p:sldId id="295" r:id="rId5"/>
    <p:sldId id="298" r:id="rId6"/>
    <p:sldId id="299" r:id="rId7"/>
    <p:sldId id="300" r:id="rId8"/>
    <p:sldId id="301" r:id="rId9"/>
    <p:sldId id="297" r:id="rId10"/>
    <p:sldId id="302" r:id="rId11"/>
    <p:sldId id="303" r:id="rId12"/>
    <p:sldId id="278" r:id="rId1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83" autoAdjust="0"/>
    <p:restoredTop sz="83521" autoAdjust="0"/>
  </p:normalViewPr>
  <p:slideViewPr>
    <p:cSldViewPr snapToGrid="0" snapToObjects="1" showGuides="1">
      <p:cViewPr varScale="1">
        <p:scale>
          <a:sx n="118" d="100"/>
          <a:sy n="118" d="100"/>
        </p:scale>
        <p:origin x="1208" y="184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86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Highest muon to proton ratio of about 100/10000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18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40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S" dirty="0"/>
              <a:t>SM </a:t>
            </a:r>
            <a:r>
              <a:rPr lang="es-US" dirty="0" err="1"/>
              <a:t>is</a:t>
            </a:r>
            <a:r>
              <a:rPr lang="es-US" dirty="0"/>
              <a:t> incomplete </a:t>
            </a:r>
          </a:p>
          <a:p>
            <a:r>
              <a:rPr lang="es-US" dirty="0"/>
              <a:t>Muon </a:t>
            </a:r>
            <a:r>
              <a:rPr lang="es-US" dirty="0" err="1"/>
              <a:t>to</a:t>
            </a:r>
            <a:r>
              <a:rPr lang="es-US" dirty="0"/>
              <a:t> </a:t>
            </a:r>
            <a:r>
              <a:rPr lang="es-US" dirty="0" err="1"/>
              <a:t>electron</a:t>
            </a:r>
            <a:r>
              <a:rPr lang="es-US" dirty="0"/>
              <a:t> </a:t>
            </a:r>
            <a:r>
              <a:rPr lang="es-US" dirty="0" err="1"/>
              <a:t>conversion</a:t>
            </a:r>
            <a:r>
              <a:rPr lang="es-US" dirty="0"/>
              <a:t> </a:t>
            </a:r>
            <a:r>
              <a:rPr lang="es-US" dirty="0" err="1"/>
              <a:t>is</a:t>
            </a:r>
            <a:r>
              <a:rPr lang="es-US" dirty="0"/>
              <a:t> </a:t>
            </a:r>
            <a:r>
              <a:rPr lang="es-US" dirty="0" err="1"/>
              <a:t>allowed</a:t>
            </a:r>
            <a:r>
              <a:rPr lang="es-US" dirty="0"/>
              <a:t>, and </a:t>
            </a:r>
            <a:r>
              <a:rPr lang="es-US" dirty="0" err="1"/>
              <a:t>there</a:t>
            </a:r>
            <a:r>
              <a:rPr lang="es-US" dirty="0"/>
              <a:t> </a:t>
            </a:r>
            <a:r>
              <a:rPr lang="es-US" dirty="0" err="1"/>
              <a:t>isn’t</a:t>
            </a:r>
            <a:r>
              <a:rPr lang="es-US" dirty="0"/>
              <a:t> </a:t>
            </a:r>
            <a:r>
              <a:rPr lang="es-US" dirty="0" err="1"/>
              <a:t>anything</a:t>
            </a:r>
            <a:r>
              <a:rPr lang="es-US" dirty="0"/>
              <a:t> </a:t>
            </a:r>
            <a:r>
              <a:rPr lang="es-US" dirty="0" err="1"/>
              <a:t>preventing</a:t>
            </a:r>
            <a:r>
              <a:rPr lang="es-US" dirty="0"/>
              <a:t> </a:t>
            </a:r>
            <a:r>
              <a:rPr lang="es-US" dirty="0" err="1"/>
              <a:t>it</a:t>
            </a:r>
            <a:r>
              <a:rPr lang="es-US" dirty="0"/>
              <a:t>. </a:t>
            </a:r>
            <a:r>
              <a:rPr lang="es-US" dirty="0" err="1"/>
              <a:t>But</a:t>
            </a:r>
            <a:r>
              <a:rPr lang="es-US" dirty="0"/>
              <a:t> </a:t>
            </a:r>
            <a:r>
              <a:rPr lang="es-US" dirty="0" err="1"/>
              <a:t>the</a:t>
            </a:r>
            <a:r>
              <a:rPr lang="es-US" dirty="0"/>
              <a:t> </a:t>
            </a:r>
            <a:r>
              <a:rPr lang="es-US" dirty="0" err="1"/>
              <a:t>fact</a:t>
            </a:r>
            <a:r>
              <a:rPr lang="es-US" dirty="0"/>
              <a:t> </a:t>
            </a:r>
            <a:r>
              <a:rPr lang="es-US" dirty="0" err="1"/>
              <a:t>that</a:t>
            </a:r>
            <a:r>
              <a:rPr lang="es-US" dirty="0"/>
              <a:t> </a:t>
            </a:r>
            <a:r>
              <a:rPr lang="es-US" dirty="0" err="1"/>
              <a:t>we</a:t>
            </a:r>
            <a:r>
              <a:rPr lang="es-US" dirty="0"/>
              <a:t> </a:t>
            </a:r>
            <a:r>
              <a:rPr lang="es-US" dirty="0" err="1"/>
              <a:t>dont</a:t>
            </a:r>
            <a:r>
              <a:rPr lang="es-US" dirty="0"/>
              <a:t> </a:t>
            </a:r>
            <a:r>
              <a:rPr lang="es-US" dirty="0" err="1"/>
              <a:t>see</a:t>
            </a:r>
            <a:r>
              <a:rPr lang="es-US" dirty="0"/>
              <a:t> </a:t>
            </a:r>
            <a:r>
              <a:rPr lang="es-US" dirty="0" err="1"/>
              <a:t>it</a:t>
            </a:r>
            <a:r>
              <a:rPr lang="es-US" dirty="0"/>
              <a:t> </a:t>
            </a:r>
            <a:r>
              <a:rPr lang="es-US" dirty="0" err="1"/>
              <a:t>it’s</a:t>
            </a:r>
            <a:r>
              <a:rPr lang="es-US" dirty="0"/>
              <a:t> </a:t>
            </a:r>
            <a:r>
              <a:rPr lang="es-US" dirty="0" err="1"/>
              <a:t>an</a:t>
            </a:r>
            <a:r>
              <a:rPr lang="es-US" dirty="0"/>
              <a:t> </a:t>
            </a:r>
            <a:r>
              <a:rPr lang="es-US" dirty="0" err="1"/>
              <a:t>interesting</a:t>
            </a:r>
            <a:r>
              <a:rPr lang="es-US" dirty="0"/>
              <a:t> </a:t>
            </a:r>
            <a:r>
              <a:rPr lang="es-US" dirty="0" err="1"/>
              <a:t>thing</a:t>
            </a:r>
            <a:r>
              <a:rPr lang="es-US" dirty="0"/>
              <a:t>. </a:t>
            </a:r>
          </a:p>
          <a:p>
            <a:r>
              <a:rPr lang="es-US" dirty="0" err="1"/>
              <a:t>Process</a:t>
            </a:r>
            <a:r>
              <a:rPr lang="es-US" dirty="0"/>
              <a:t> </a:t>
            </a:r>
            <a:r>
              <a:rPr lang="es-US" dirty="0" err="1"/>
              <a:t>is</a:t>
            </a:r>
            <a:r>
              <a:rPr lang="es-US" dirty="0"/>
              <a:t> a </a:t>
            </a:r>
            <a:r>
              <a:rPr lang="es-US" dirty="0" err="1"/>
              <a:t>charged</a:t>
            </a:r>
            <a:r>
              <a:rPr lang="es-US" dirty="0"/>
              <a:t> </a:t>
            </a:r>
            <a:r>
              <a:rPr lang="es-US" dirty="0" err="1"/>
              <a:t>lepton</a:t>
            </a:r>
            <a:r>
              <a:rPr lang="es-US" dirty="0"/>
              <a:t> </a:t>
            </a:r>
            <a:r>
              <a:rPr lang="es-US" dirty="0" err="1"/>
              <a:t>flavor</a:t>
            </a:r>
            <a:r>
              <a:rPr lang="es-US" dirty="0"/>
              <a:t> </a:t>
            </a:r>
            <a:r>
              <a:rPr lang="es-US" dirty="0" err="1"/>
              <a:t>violating</a:t>
            </a:r>
            <a:r>
              <a:rPr lang="es-US" dirty="0"/>
              <a:t> </a:t>
            </a:r>
            <a:r>
              <a:rPr lang="es-US" dirty="0" err="1"/>
              <a:t>process</a:t>
            </a:r>
            <a:r>
              <a:rPr lang="es-US" dirty="0"/>
              <a:t> </a:t>
            </a:r>
            <a:r>
              <a:rPr lang="es-US" dirty="0" err="1"/>
              <a:t>with</a:t>
            </a:r>
            <a:r>
              <a:rPr lang="es-US" dirty="0"/>
              <a:t> </a:t>
            </a:r>
            <a:r>
              <a:rPr lang="es-US" dirty="0" err="1"/>
              <a:t>an</a:t>
            </a:r>
            <a:r>
              <a:rPr lang="es-US" dirty="0"/>
              <a:t> </a:t>
            </a:r>
            <a:r>
              <a:rPr lang="es-US" dirty="0" err="1"/>
              <a:t>unmeasurably</a:t>
            </a:r>
            <a:r>
              <a:rPr lang="es-US" dirty="0"/>
              <a:t> </a:t>
            </a:r>
            <a:r>
              <a:rPr lang="es-US" dirty="0" err="1"/>
              <a:t>small</a:t>
            </a:r>
            <a:r>
              <a:rPr lang="es-US" dirty="0"/>
              <a:t> </a:t>
            </a:r>
            <a:r>
              <a:rPr lang="es-US" dirty="0" err="1"/>
              <a:t>cross</a:t>
            </a:r>
            <a:r>
              <a:rPr lang="es-US" dirty="0"/>
              <a:t> </a:t>
            </a:r>
            <a:r>
              <a:rPr lang="es-US" dirty="0" err="1"/>
              <a:t>section</a:t>
            </a:r>
            <a:r>
              <a:rPr lang="es-US" dirty="0"/>
              <a:t>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0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S" dirty="0"/>
          </a:p>
          <a:p>
            <a:endParaRPr lang="es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95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picture of (possibly </a:t>
            </a:r>
            <a:r>
              <a:rPr lang="en-US" dirty="0" err="1"/>
              <a:t>NuMI</a:t>
            </a:r>
            <a:r>
              <a:rPr lang="en-US" dirty="0"/>
              <a:t> vessel) and G4beamline simulation of mine.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9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5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Energy across target radius and length was normalized using the volume of each geometrical segment. Some statistical error bars, specifically through target radius, turned out to be very small.</a:t>
            </a: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3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 statistical error bars, specifically through target radius, turned out to be very small.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S" sz="1200" b="1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Systematic</a:t>
            </a:r>
            <a:r>
              <a:rPr lang="es-US" sz="12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b="1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uncertainties</a:t>
            </a:r>
            <a:r>
              <a:rPr lang="es-US" sz="12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volume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sectioning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dependencias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were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considered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as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goal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test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program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will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be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validate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cross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section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models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simulation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2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framework</a:t>
            </a:r>
            <a:r>
              <a:rPr lang="es-US" sz="12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4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74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Haga clic para modificar los estilos de texto del patrón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Segundo nivel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Tercer nivel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Cuarto nivel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9/21/23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MX" noProof="0"/>
              <a:t>Haz clic en el icono para agregar una imagen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9/21/23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9/21/23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Haga clic para modificar los estilos de texto del patrón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Segundo nivel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Tercer nivel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Cuarto nivel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Quinto nivel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Haga clic para modificar los estilos de texto del patrón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Segundo nivel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Tercer nivel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Cuarto nivel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s-MX"/>
              <a:t>Quinto nivel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9/21/23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9/21/23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253154"/>
            <a:ext cx="8499232" cy="736754"/>
          </a:xfrm>
        </p:spPr>
        <p:txBody>
          <a:bodyPr>
            <a:noAutofit/>
          </a:bodyPr>
          <a:lstStyle/>
          <a:p>
            <a:r>
              <a:rPr lang="es-US" sz="2700" b="1" i="0" dirty="0" err="1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Simulating</a:t>
            </a:r>
            <a:r>
              <a:rPr lang="es-US" sz="2700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target </a:t>
            </a:r>
            <a:r>
              <a:rPr lang="es-US" sz="2700" b="1" i="0" dirty="0" err="1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tests</a:t>
            </a:r>
            <a:r>
              <a:rPr lang="es-US" sz="2700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at AP0 </a:t>
            </a:r>
            <a:r>
              <a:rPr lang="es-US" sz="2700" b="1" i="0" dirty="0" err="1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facility</a:t>
            </a:r>
            <a:r>
              <a:rPr lang="es-US" sz="2700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US" sz="2700" b="1" i="0" dirty="0" err="1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for</a:t>
            </a:r>
            <a:r>
              <a:rPr lang="es-US" sz="2700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 Mu2e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924" y="3833446"/>
            <a:ext cx="8551271" cy="951684"/>
          </a:xfrm>
        </p:spPr>
        <p:txBody>
          <a:bodyPr/>
          <a:lstStyle/>
          <a:p>
            <a:r>
              <a:rPr lang="en-US" sz="1300" dirty="0" err="1"/>
              <a:t>Amii</a:t>
            </a:r>
            <a:r>
              <a:rPr lang="en-US" sz="1300" dirty="0"/>
              <a:t> Matamoros Delgado, University of Rochester (SIST 2023)</a:t>
            </a:r>
          </a:p>
          <a:p>
            <a:r>
              <a:rPr lang="en-US" sz="1300" dirty="0"/>
              <a:t>Supervisor: Kevin Lynch	</a:t>
            </a:r>
          </a:p>
          <a:p>
            <a:r>
              <a:rPr lang="en-US" sz="1300" dirty="0"/>
              <a:t>TSD Topical Meeting - September</a:t>
            </a:r>
          </a:p>
          <a:p>
            <a:r>
              <a:rPr lang="en-US" sz="1300" dirty="0"/>
              <a:t>21 September 2023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9/21/2023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Amii</a:t>
            </a:r>
            <a:r>
              <a:rPr lang="en-US" dirty="0"/>
              <a:t> Matamoros Delgado | SIST 2023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48715"/>
            <a:ext cx="8686800" cy="524021"/>
          </a:xfrm>
        </p:spPr>
        <p:txBody>
          <a:bodyPr/>
          <a:lstStyle/>
          <a:p>
            <a:r>
              <a:rPr lang="en-US" sz="2500" dirty="0"/>
              <a:t>Determining optimal location for a detector at AP0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250B6B-6AA9-7E6E-3C3A-C44239DBA51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9419" y="855860"/>
            <a:ext cx="8087182" cy="3602673"/>
          </a:xfrm>
        </p:spPr>
        <p:txBody>
          <a:bodyPr/>
          <a:lstStyle/>
          <a:p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  <a:t>A </a:t>
            </a:r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  <a:t>set of detectors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  <a:t>was placed surrounding the test target in the G4beamline model.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  <a:t>Analysis of muon/proton ratio for each detector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  <a:t>	- Goal is to determine a good place to put a detector in real target testing.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12EB91-1DCA-C4E2-9382-C226AC876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2373502"/>
            <a:ext cx="3892060" cy="20850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3F2B3C0-601E-463E-9C12-29D4A17D1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686" y="2458298"/>
            <a:ext cx="3918493" cy="2000235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106E9AE5-0540-F64D-56E9-83BE1EE1534C}"/>
              </a:ext>
            </a:extLst>
          </p:cNvPr>
          <p:cNvCxnSpPr>
            <a:cxnSpLocks/>
          </p:cNvCxnSpPr>
          <p:nvPr/>
        </p:nvCxnSpPr>
        <p:spPr>
          <a:xfrm flipH="1">
            <a:off x="6455229" y="3069771"/>
            <a:ext cx="381000" cy="2068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1B05CD1-573D-14A9-19D9-F88844AD9756}"/>
              </a:ext>
            </a:extLst>
          </p:cNvPr>
          <p:cNvCxnSpPr>
            <a:cxnSpLocks/>
          </p:cNvCxnSpPr>
          <p:nvPr/>
        </p:nvCxnSpPr>
        <p:spPr>
          <a:xfrm flipH="1" flipV="1">
            <a:off x="6404432" y="4094902"/>
            <a:ext cx="170539" cy="1927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BCF3F6C-5B67-30DC-053D-FE94D8BDF38D}"/>
              </a:ext>
            </a:extLst>
          </p:cNvPr>
          <p:cNvCxnSpPr>
            <a:cxnSpLocks/>
          </p:cNvCxnSpPr>
          <p:nvPr/>
        </p:nvCxnSpPr>
        <p:spPr>
          <a:xfrm>
            <a:off x="5520059" y="2657196"/>
            <a:ext cx="89716" cy="305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26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9/21/2023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Amii</a:t>
            </a:r>
            <a:r>
              <a:rPr lang="en-US" dirty="0"/>
              <a:t> Matamoros Delgado | SIST 2023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596016"/>
            <a:ext cx="8686800" cy="524021"/>
          </a:xfrm>
        </p:spPr>
        <p:txBody>
          <a:bodyPr/>
          <a:lstStyle/>
          <a:p>
            <a:r>
              <a:rPr lang="en-US" sz="2500" dirty="0"/>
              <a:t>Applications and future goals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250B6B-6AA9-7E6E-3C3A-C44239DBA51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9419" y="1277655"/>
            <a:ext cx="8087182" cy="3180878"/>
          </a:xfrm>
        </p:spPr>
        <p:txBody>
          <a:bodyPr/>
          <a:lstStyle/>
          <a:p>
            <a:r>
              <a:rPr lang="es-US" sz="1700" dirty="0" err="1">
                <a:solidFill>
                  <a:srgbClr val="000000"/>
                </a:solidFill>
                <a:latin typeface="Helvetica" pitchFamily="2" charset="0"/>
              </a:rPr>
              <a:t>R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esults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from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simulations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can be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used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as </a:t>
            </a:r>
            <a:r>
              <a:rPr lang="es-US" sz="17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input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for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1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engineering</a:t>
            </a:r>
            <a:r>
              <a:rPr lang="es-US" sz="17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1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models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of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the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target.</a:t>
            </a:r>
          </a:p>
          <a:p>
            <a:pPr marL="0" indent="0">
              <a:buNone/>
            </a:pPr>
            <a:r>
              <a:rPr lang="es-US" sz="1700" dirty="0">
                <a:solidFill>
                  <a:srgbClr val="000000"/>
                </a:solidFill>
                <a:latin typeface="Helvetica" pitchFamily="2" charset="0"/>
              </a:rPr>
              <a:t>	-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</a:rPr>
              <a:t>G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enerate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1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predicted</a:t>
            </a:r>
            <a:r>
              <a:rPr lang="es-US" sz="17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 stress 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and </a:t>
            </a:r>
            <a:r>
              <a:rPr lang="es-US" sz="1700" b="1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surface</a:t>
            </a:r>
            <a:r>
              <a:rPr lang="es-US" sz="17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1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temperature</a:t>
            </a:r>
            <a:r>
              <a:rPr lang="es-US" sz="17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1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distributions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</a:rPr>
              <a:t> 	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(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parameters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that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</a:rPr>
              <a:t>can 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be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measured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in future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beam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runs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to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validate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underlying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	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cross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section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models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</a:rPr>
              <a:t>).</a:t>
            </a:r>
            <a:endParaRPr lang="es-US" sz="17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US" sz="1700" dirty="0">
                <a:solidFill>
                  <a:srgbClr val="000000"/>
                </a:solidFill>
                <a:latin typeface="Helvetica" pitchFamily="2" charset="0"/>
              </a:rPr>
              <a:t>Continue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</a:rPr>
              <a:t>working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</a:rPr>
              <a:t>on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</a:rPr>
              <a:t>determining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</a:rPr>
              <a:t>the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s-US" sz="1700" b="1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optimal</a:t>
            </a:r>
            <a:r>
              <a:rPr lang="es-US" sz="17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1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location</a:t>
            </a:r>
            <a:r>
              <a:rPr lang="es-US" sz="17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to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 place </a:t>
            </a:r>
            <a:r>
              <a:rPr lang="es-US" sz="1700" b="1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particle</a:t>
            </a:r>
            <a:r>
              <a:rPr lang="es-US" sz="17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1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detectors</a:t>
            </a:r>
            <a:r>
              <a:rPr lang="es-US" sz="17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s-US" sz="1700" b="1" i="0" dirty="0" err="1">
                <a:solidFill>
                  <a:srgbClr val="000000"/>
                </a:solidFill>
                <a:effectLst/>
                <a:latin typeface="Helvetica" pitchFamily="2" charset="0"/>
              </a:rPr>
              <a:t>within</a:t>
            </a:r>
            <a:r>
              <a:rPr lang="es-US" sz="1700" b="1" i="0" dirty="0">
                <a:solidFill>
                  <a:srgbClr val="000000"/>
                </a:solidFill>
                <a:effectLst/>
                <a:latin typeface="Helvetica" pitchFamily="2" charset="0"/>
              </a:rPr>
              <a:t> AP0</a:t>
            </a:r>
            <a:r>
              <a:rPr lang="es-US" sz="1700" b="0" i="0" dirty="0">
                <a:solidFill>
                  <a:srgbClr val="000000"/>
                </a:solidFill>
                <a:effectLst/>
                <a:latin typeface="Helvetica" pitchFamily="2" charset="0"/>
              </a:rPr>
              <a:t>. </a:t>
            </a:r>
          </a:p>
          <a:p>
            <a:pPr marL="0" indent="0">
              <a:buNone/>
            </a:pPr>
            <a:r>
              <a:rPr lang="es-US" sz="1700" dirty="0">
                <a:solidFill>
                  <a:srgbClr val="000000"/>
                </a:solidFill>
                <a:latin typeface="Helvetica" pitchFamily="2" charset="0"/>
              </a:rPr>
              <a:t>	-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  <a:cs typeface="Helvetica"/>
              </a:rPr>
              <a:t>Detectors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  <a:cs typeface="Helvetica"/>
              </a:rPr>
              <a:t>to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  <a:cs typeface="Helvetica"/>
              </a:rPr>
              <a:t>the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  <a:cs typeface="Helvetica"/>
              </a:rPr>
              <a:t>side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  <a:cs typeface="Helvetica"/>
              </a:rPr>
              <a:t>yielded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 a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  <a:cs typeface="Helvetica"/>
              </a:rPr>
              <a:t>higher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 muon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  <a:cs typeface="Helvetica"/>
              </a:rPr>
              <a:t>to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 </a:t>
            </a:r>
            <a:r>
              <a:rPr lang="es-US" sz="1700" dirty="0" err="1">
                <a:solidFill>
                  <a:srgbClr val="000000"/>
                </a:solidFill>
                <a:latin typeface="Helvetica" pitchFamily="2" charset="0"/>
                <a:cs typeface="Helvetica"/>
              </a:rPr>
              <a:t>proton</a:t>
            </a:r>
            <a:r>
              <a:rPr lang="es-US" sz="1700" dirty="0">
                <a:solidFill>
                  <a:srgbClr val="000000"/>
                </a:solidFill>
                <a:latin typeface="Helvetica" pitchFamily="2" charset="0"/>
                <a:cs typeface="Helvetica"/>
              </a:rPr>
              <a:t> ratio.</a:t>
            </a:r>
            <a:endParaRPr lang="es-US" sz="1700" b="0" i="0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sz="1700" dirty="0">
              <a:solidFill>
                <a:schemeClr val="accent6">
                  <a:lumMod val="50000"/>
                </a:schemeClr>
              </a:solidFill>
              <a:latin typeface="Helvetica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6420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9/21/2023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Amii Matamoros Delgado | SIST 2023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5390" y="2962234"/>
            <a:ext cx="8634222" cy="320908"/>
          </a:xfrm>
        </p:spPr>
        <p:txBody>
          <a:bodyPr/>
          <a:lstStyle/>
          <a:p>
            <a:r>
              <a:rPr lang="en-US" sz="2500" dirty="0"/>
              <a:t>Thank you!</a:t>
            </a:r>
            <a:br>
              <a:rPr lang="en-US" sz="2500" dirty="0"/>
            </a:br>
            <a:r>
              <a:rPr lang="en-US" sz="2500" dirty="0"/>
              <a:t>Questions?</a:t>
            </a:r>
          </a:p>
        </p:txBody>
      </p:sp>
      <p:pic>
        <p:nvPicPr>
          <p:cNvPr id="1026" name="Picture 2" descr="SAC: the PbF calorimeter of PADME experiment">
            <a:extLst>
              <a:ext uri="{FF2B5EF4-FFF2-40B4-BE49-F238E27FC236}">
                <a16:creationId xmlns:a16="http://schemas.microsoft.com/office/drawing/2014/main" id="{87E142C4-5480-DE5C-6E84-4E8C05822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8" y="204252"/>
            <a:ext cx="2847213" cy="215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2616FDB-62D5-E1FD-85DA-4598BCD459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61" b="3737"/>
          <a:stretch/>
        </p:blipFill>
        <p:spPr>
          <a:xfrm>
            <a:off x="6023610" y="168856"/>
            <a:ext cx="3120390" cy="31346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407C87-E916-35E3-3AF0-8FBA1040D6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4466" y="2009030"/>
            <a:ext cx="3595750" cy="25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477" y="1077237"/>
            <a:ext cx="8672513" cy="3507941"/>
          </a:xfrm>
        </p:spPr>
        <p:txBody>
          <a:bodyPr/>
          <a:lstStyle/>
          <a:p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Introduction: About Mu2e</a:t>
            </a:r>
          </a:p>
          <a:p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Goal and Motivation</a:t>
            </a:r>
          </a:p>
          <a:p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Simulation in G4beamline 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</a:rPr>
              <a:t>- AP0 model and test targets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</a:rPr>
              <a:t>- Energy deposition results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</a:rPr>
              <a:t>- Simulation: optimal location for a detector within AP0</a:t>
            </a:r>
          </a:p>
          <a:p>
            <a:pPr marL="0" indent="0">
              <a:buNone/>
            </a:pP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Conclusions</a:t>
            </a:r>
          </a:p>
          <a:p>
            <a:pPr marL="0" indent="0">
              <a:buNone/>
            </a:pPr>
            <a:r>
              <a:rPr lang="en-US" sz="1500" dirty="0">
                <a:solidFill>
                  <a:schemeClr val="accent6">
                    <a:lumMod val="50000"/>
                  </a:schemeClr>
                </a:solidFill>
              </a:rPr>
              <a:t>- Applications and future goals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7" y="512317"/>
            <a:ext cx="3303614" cy="439475"/>
          </a:xfrm>
        </p:spPr>
        <p:txBody>
          <a:bodyPr/>
          <a:lstStyle/>
          <a:p>
            <a:r>
              <a:rPr lang="en-US" sz="2500" dirty="0"/>
              <a:t>Outline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9/21/2023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Amii</a:t>
            </a:r>
            <a:r>
              <a:rPr lang="en-US" dirty="0"/>
              <a:t> Matamoros Delgado | SIST 2023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454727" y="782424"/>
            <a:ext cx="8453112" cy="1776221"/>
          </a:xfrm>
        </p:spPr>
        <p:txBody>
          <a:bodyPr/>
          <a:lstStyle/>
          <a:p>
            <a:r>
              <a:rPr lang="en-US" sz="1700" dirty="0">
                <a:solidFill>
                  <a:schemeClr val="accent6">
                    <a:lumMod val="50000"/>
                  </a:schemeClr>
                </a:solidFill>
              </a:rPr>
              <a:t>Mu2e is looking for a </a:t>
            </a:r>
            <a:r>
              <a:rPr lang="en-US" sz="1700" b="1" dirty="0">
                <a:solidFill>
                  <a:schemeClr val="accent6">
                    <a:lumMod val="50000"/>
                  </a:schemeClr>
                </a:solidFill>
              </a:rPr>
              <a:t>rare interaction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</a:rPr>
              <a:t>: muon converting to an electron, without neutrinos, in the presence of an atomic nucleus.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</a:rPr>
              <a:t>	- Process with an unmeasurably small cross section: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</a:rPr>
              <a:t>		- Standard Model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</a:rPr>
              <a:t>rate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</a:rPr>
              <a:t>: &lt; 10^−50 </a:t>
            </a:r>
          </a:p>
          <a:p>
            <a:pPr marL="0" indent="0">
              <a:buNone/>
            </a:pPr>
            <a:r>
              <a:rPr lang="es-US" sz="1700" dirty="0">
                <a:solidFill>
                  <a:schemeClr val="accent6">
                    <a:lumMod val="50000"/>
                  </a:schemeClr>
                </a:solidFill>
              </a:rPr>
              <a:t>		- New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</a:rPr>
              <a:t>physics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</a:rPr>
              <a:t>rates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</a:rPr>
              <a:t>: 10^−17 - 10^−15</a:t>
            </a:r>
            <a:endParaRPr lang="en-US" sz="1700" dirty="0">
              <a:solidFill>
                <a:schemeClr val="accent6">
                  <a:lumMod val="50000"/>
                </a:schemeClr>
              </a:solidFill>
              <a:latin typeface="Helvetica" pitchFamily="2" charset="0"/>
              <a:cs typeface="Helvetica"/>
            </a:endParaRP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9/21/2023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Amii</a:t>
            </a:r>
            <a:r>
              <a:rPr lang="en-US" dirty="0"/>
              <a:t> Matamoros Delgado | SIST 2023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4726" y="366869"/>
            <a:ext cx="8686800" cy="320908"/>
          </a:xfrm>
        </p:spPr>
        <p:txBody>
          <a:bodyPr/>
          <a:lstStyle/>
          <a:p>
            <a:r>
              <a:rPr lang="en-US" sz="2500" dirty="0"/>
              <a:t>About Mu2e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073E1F5-AA01-3229-9B21-A2732DA1E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" t="6678"/>
          <a:stretch/>
        </p:blipFill>
        <p:spPr>
          <a:xfrm>
            <a:off x="5007299" y="17345608"/>
            <a:ext cx="979441" cy="9022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27A56E9-3955-2902-2C9F-66DA97F31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712" y="2692522"/>
            <a:ext cx="5942055" cy="185826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97E281C-A4A6-7E92-350D-ACFB0B618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47" y="2595436"/>
            <a:ext cx="2582191" cy="1860288"/>
          </a:xfrm>
          <a:prstGeom prst="rect">
            <a:avLst/>
          </a:prstGeom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B66E209-EE9D-54D0-2034-BD5100C0FA97}"/>
              </a:ext>
            </a:extLst>
          </p:cNvPr>
          <p:cNvSpPr txBox="1">
            <a:spLocks/>
          </p:cNvSpPr>
          <p:nvPr/>
        </p:nvSpPr>
        <p:spPr>
          <a:xfrm>
            <a:off x="222250" y="4429512"/>
            <a:ext cx="7491953" cy="267756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100" dirty="0"/>
              <a:t>Credit: symmetry magazine </a:t>
            </a:r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5853542" y="2106969"/>
            <a:ext cx="3027894" cy="187523"/>
          </a:xfrm>
        </p:spPr>
        <p:txBody>
          <a:bodyPr anchor="b"/>
          <a:lstStyle/>
          <a:p>
            <a:pPr algn="ctr"/>
            <a:r>
              <a:rPr lang="en-US" sz="1100" dirty="0"/>
              <a:t>Production target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9/21/2023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Amii</a:t>
            </a:r>
            <a:r>
              <a:rPr lang="en-US" dirty="0"/>
              <a:t> Matamoros Delgado | SIST 2023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48715"/>
            <a:ext cx="8686800" cy="524021"/>
          </a:xfrm>
        </p:spPr>
        <p:txBody>
          <a:bodyPr/>
          <a:lstStyle/>
          <a:p>
            <a:r>
              <a:rPr lang="en-US" sz="2500" dirty="0"/>
              <a:t>Mu2e production target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250B6B-6AA9-7E6E-3C3A-C44239DBA51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9418" y="855861"/>
            <a:ext cx="8186261" cy="114327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Protons hit the 3.15 x 160 mm production tungsten target. Generate pions that decay into muons.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A magnetic field then transports the muons to a detector that can track if any conversion event occurs. A goal of the experiment is to reach a single event sensitivity of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  <a:cs typeface="Helvetica"/>
              </a:rPr>
              <a:t> 3x10^-17.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C7D35594-6A0F-3B50-E1E4-5772A3014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30" y="2326815"/>
            <a:ext cx="2136052" cy="20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0B79B9BF-414C-46D0-8D06-B1CCDD4D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5" y="2243692"/>
            <a:ext cx="5081198" cy="20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FDC2859B-E4C9-CFCE-55BE-5612774AAB92}"/>
              </a:ext>
            </a:extLst>
          </p:cNvPr>
          <p:cNvSpPr txBox="1">
            <a:spLocks/>
          </p:cNvSpPr>
          <p:nvPr/>
        </p:nvSpPr>
        <p:spPr>
          <a:xfrm>
            <a:off x="297570" y="4307345"/>
            <a:ext cx="7894228" cy="267756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100" dirty="0"/>
              <a:t>Credit: Fermilab 												Image: Dave </a:t>
            </a:r>
            <a:r>
              <a:rPr lang="en-US" sz="1100" dirty="0" err="1"/>
              <a:t>Pushka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5"/>
          </p:nvPr>
        </p:nvSpPr>
        <p:spPr>
          <a:xfrm>
            <a:off x="538702" y="1090152"/>
            <a:ext cx="8232073" cy="729135"/>
          </a:xfrm>
        </p:spPr>
        <p:txBody>
          <a:bodyPr/>
          <a:lstStyle/>
          <a:p>
            <a:r>
              <a:rPr lang="en-US" sz="1700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Simulate a target test at the </a:t>
            </a:r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AP0 Target Facility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(previously used to create the muon beam for the </a:t>
            </a:r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Muon g-2 experiment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).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9/21/2023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Amii</a:t>
            </a:r>
            <a:r>
              <a:rPr lang="en-US" dirty="0"/>
              <a:t> Matamoros Delgado | SIST 2023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8702" y="710253"/>
            <a:ext cx="8686800" cy="320908"/>
          </a:xfrm>
        </p:spPr>
        <p:txBody>
          <a:bodyPr/>
          <a:lstStyle/>
          <a:p>
            <a:r>
              <a:rPr lang="en-US" sz="2500" dirty="0"/>
              <a:t>Goal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073E1F5-AA01-3229-9B21-A2732DA1E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4" t="6678"/>
          <a:stretch/>
        </p:blipFill>
        <p:spPr>
          <a:xfrm>
            <a:off x="5007299" y="17345608"/>
            <a:ext cx="979441" cy="902246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EC4C2231-31A8-4169-F0E4-291EFB9867FD}"/>
              </a:ext>
            </a:extLst>
          </p:cNvPr>
          <p:cNvSpPr txBox="1">
            <a:spLocks/>
          </p:cNvSpPr>
          <p:nvPr/>
        </p:nvSpPr>
        <p:spPr>
          <a:xfrm>
            <a:off x="538702" y="21463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500" dirty="0"/>
              <a:t>Motivation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3ED485-09D8-02E0-DF5A-ECD7B154F44F}"/>
              </a:ext>
            </a:extLst>
          </p:cNvPr>
          <p:cNvSpPr txBox="1">
            <a:spLocks/>
          </p:cNvSpPr>
          <p:nvPr/>
        </p:nvSpPr>
        <p:spPr>
          <a:xfrm>
            <a:off x="538702" y="2496572"/>
            <a:ext cx="8064122" cy="177622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64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7438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Predicted production of muons and energy deposition for the production target are dependent on the documentation of cross-sections values, the properties of the target material, etc. </a:t>
            </a:r>
          </a:p>
          <a:p>
            <a:r>
              <a:rPr lang="en-US" sz="1700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Making real tests on similar targets before its use on Mu2e will be a good indicator of the accuracy of the simulations done for the experiment. </a:t>
            </a:r>
            <a:endParaRPr lang="en-US" sz="17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1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9/21/2023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Amii</a:t>
            </a:r>
            <a:r>
              <a:rPr lang="en-US" dirty="0"/>
              <a:t> Matamoros Delgado | SIST 2023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48715"/>
            <a:ext cx="8686800" cy="524021"/>
          </a:xfrm>
        </p:spPr>
        <p:txBody>
          <a:bodyPr/>
          <a:lstStyle/>
          <a:p>
            <a:r>
              <a:rPr lang="en-US" sz="2500" dirty="0"/>
              <a:t>Simulation in G4beamline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6250B6B-6AA9-7E6E-3C3A-C44239DBA51B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9418" y="855860"/>
            <a:ext cx="8177253" cy="36026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The </a:t>
            </a:r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Neutrinos at the Main Injector (</a:t>
            </a:r>
            <a:r>
              <a:rPr lang="en-US" sz="1700" b="1" dirty="0" err="1">
                <a:solidFill>
                  <a:schemeClr val="accent6">
                    <a:lumMod val="50000"/>
                  </a:schemeClr>
                </a:solidFill>
                <a:cs typeface="Helvetica"/>
              </a:rPr>
              <a:t>NuMI</a:t>
            </a:r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) Prototype Target Vessel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cs typeface="Helvetica"/>
              </a:rPr>
              <a:t>is planned to be used as a holder for the test target.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Took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US" sz="1700" b="1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AP0 </a:t>
            </a:r>
            <a:r>
              <a:rPr lang="es-US" sz="17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facility</a:t>
            </a:r>
            <a:r>
              <a:rPr lang="es-US" sz="1700" b="1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es-US" sz="1700" b="1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G4Beamline </a:t>
            </a:r>
            <a:r>
              <a:rPr lang="es-US" sz="17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model</a:t>
            </a:r>
            <a:r>
              <a:rPr lang="es-US" sz="1700" b="1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made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by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Steven Boi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from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 EBD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, and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added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NuMI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Prototype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Target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Vessel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.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Various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test targets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were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then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placed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inside</a:t>
            </a:r>
            <a:r>
              <a:rPr lang="es-US" sz="17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es-US" sz="17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Helvetica" pitchFamily="2" charset="0"/>
              </a:rPr>
              <a:t>the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simulation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for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each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  <a:latin typeface="Helvetica" pitchFamily="2" charset="0"/>
              </a:rPr>
              <a:t> run.</a:t>
            </a:r>
          </a:p>
          <a:p>
            <a:pPr>
              <a:buFont typeface="Arial" panose="020B0604020202020204" pitchFamily="34" charset="0"/>
              <a:buChar char="•"/>
            </a:pPr>
            <a:endParaRPr lang="es-US" sz="1400" b="0" i="0" dirty="0">
              <a:solidFill>
                <a:schemeClr val="accent6">
                  <a:lumMod val="50000"/>
                </a:schemeClr>
              </a:solidFill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US" sz="1400" dirty="0">
              <a:solidFill>
                <a:schemeClr val="accent6">
                  <a:lumMod val="50000"/>
                </a:schemeClr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US" sz="1400" b="0" i="0" dirty="0">
              <a:solidFill>
                <a:schemeClr val="accent6">
                  <a:lumMod val="50000"/>
                </a:schemeClr>
              </a:solidFill>
              <a:effectLst/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US" sz="1400" dirty="0">
              <a:solidFill>
                <a:schemeClr val="accent6">
                  <a:lumMod val="50000"/>
                </a:schemeClr>
              </a:solidFill>
              <a:latin typeface="Helvetica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US" sz="1400" dirty="0">
              <a:solidFill>
                <a:schemeClr val="accent6">
                  <a:lumMod val="50000"/>
                </a:schemeClr>
              </a:solidFill>
              <a:latin typeface="Helvetica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3A2A2B-E445-1B7F-A357-1EC91CCEB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8" y="2452659"/>
            <a:ext cx="5548590" cy="19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97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9/21/2023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Amii</a:t>
            </a:r>
            <a:r>
              <a:rPr lang="en-US" dirty="0"/>
              <a:t> Matamoros Delgado | SIST 2023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8459" y="256398"/>
            <a:ext cx="8686800" cy="469210"/>
          </a:xfrm>
        </p:spPr>
        <p:txBody>
          <a:bodyPr/>
          <a:lstStyle/>
          <a:p>
            <a:r>
              <a:rPr lang="en-US" sz="2500" dirty="0"/>
              <a:t>Test targets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6250B6B-6AA9-7E6E-3C3A-C44239DBA51B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325120" y="457200"/>
                <a:ext cx="8514079" cy="400133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s-US" sz="1800" b="0" i="0" dirty="0">
                  <a:solidFill>
                    <a:schemeClr val="accent6">
                      <a:lumMod val="50000"/>
                    </a:schemeClr>
                  </a:solidFill>
                  <a:effectLst/>
                  <a:latin typeface="Helvetica" pitchFamily="2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accent6">
                        <a:lumMod val="50000"/>
                      </a:schemeClr>
                    </a:solidFill>
                  </a:rPr>
                  <a:t>An 8 GeV proton beam of 1 million particles was used for each run,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s-ES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Helvetica" pitchFamily="2" charset="0"/>
                    <a:cs typeface="Helvetica"/>
                  </a:rPr>
                  <a:t> 0.25mm</a:t>
                </a:r>
                <a:endParaRPr lang="en-US" sz="1700" dirty="0">
                  <a:solidFill>
                    <a:schemeClr val="accent6">
                      <a:lumMod val="50000"/>
                    </a:schemeClr>
                  </a:solidFill>
                </a:endParaRPr>
              </a:p>
              <a:p>
                <a:r>
                  <a:rPr lang="en-US" sz="1700" dirty="0">
                    <a:solidFill>
                      <a:schemeClr val="accent6">
                        <a:lumMod val="50000"/>
                      </a:schemeClr>
                    </a:solidFill>
                  </a:rPr>
                  <a:t>Ran simulation with </a:t>
                </a:r>
                <a:r>
                  <a:rPr lang="en-US" sz="1700" b="1" dirty="0">
                    <a:solidFill>
                      <a:schemeClr val="accent6">
                        <a:lumMod val="50000"/>
                      </a:schemeClr>
                    </a:solidFill>
                  </a:rPr>
                  <a:t>different target sizes </a:t>
                </a:r>
                <a:r>
                  <a:rPr lang="en-US" sz="1700" dirty="0">
                    <a:solidFill>
                      <a:schemeClr val="accent6">
                        <a:lumMod val="50000"/>
                      </a:schemeClr>
                    </a:solidFill>
                  </a:rPr>
                  <a:t>(cylinders): </a:t>
                </a:r>
              </a:p>
              <a:p>
                <a:pPr marL="0" indent="0">
                  <a:buNone/>
                </a:pPr>
                <a:r>
                  <a:rPr lang="en-US" sz="1700" dirty="0">
                    <a:solidFill>
                      <a:schemeClr val="accent6">
                        <a:lumMod val="50000"/>
                      </a:schemeClr>
                    </a:solidFill>
                  </a:rPr>
                  <a:t>	- Radius of 1 to 5 mm.</a:t>
                </a:r>
              </a:p>
              <a:p>
                <a:pPr marL="0" indent="0">
                  <a:buNone/>
                </a:pPr>
                <a:r>
                  <a:rPr lang="en-US" sz="1700" dirty="0">
                    <a:solidFill>
                      <a:schemeClr val="accent6">
                        <a:lumMod val="50000"/>
                      </a:schemeClr>
                    </a:solidFill>
                  </a:rPr>
                  <a:t>	- Length of 70 to 150 mm.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700" b="1" dirty="0">
                    <a:solidFill>
                      <a:schemeClr val="accent6">
                        <a:lumMod val="50000"/>
                      </a:schemeClr>
                    </a:solidFill>
                    <a:latin typeface="Helvetica" pitchFamily="2" charset="0"/>
                    <a:cs typeface="Helvetica"/>
                  </a:rPr>
                  <a:t>Energy deposition profiles </a:t>
                </a:r>
                <a:r>
                  <a:rPr lang="en-US" sz="1700" dirty="0">
                    <a:solidFill>
                      <a:schemeClr val="accent6">
                        <a:lumMod val="50000"/>
                      </a:schemeClr>
                    </a:solidFill>
                    <a:latin typeface="Helvetica" pitchFamily="2" charset="0"/>
                    <a:cs typeface="Helvetica"/>
                  </a:rPr>
                  <a:t>for some target sizes.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700" dirty="0">
                    <a:solidFill>
                      <a:schemeClr val="accent6">
                        <a:lumMod val="50000"/>
                      </a:schemeClr>
                    </a:solidFill>
                    <a:latin typeface="Helvetica" pitchFamily="2" charset="0"/>
                    <a:cs typeface="Helvetica"/>
                  </a:rPr>
                  <a:t>Getting this done in G4beamline requires </a:t>
                </a:r>
                <a:r>
                  <a:rPr lang="en-US" sz="1700" b="1" dirty="0">
                    <a:solidFill>
                      <a:schemeClr val="accent6">
                        <a:lumMod val="50000"/>
                      </a:schemeClr>
                    </a:solidFill>
                    <a:latin typeface="Helvetica" pitchFamily="2" charset="0"/>
                    <a:cs typeface="Helvetica"/>
                  </a:rPr>
                  <a:t>segmenting</a:t>
                </a:r>
                <a:r>
                  <a:rPr lang="en-US" sz="1700" dirty="0">
                    <a:solidFill>
                      <a:schemeClr val="accent6">
                        <a:lumMod val="50000"/>
                      </a:schemeClr>
                    </a:solidFill>
                    <a:latin typeface="Helvetica" pitchFamily="2" charset="0"/>
                    <a:cs typeface="Helvetica"/>
                  </a:rPr>
                  <a:t> each cylinder into </a:t>
                </a:r>
                <a:r>
                  <a:rPr lang="en-US" sz="1700" b="1" dirty="0">
                    <a:solidFill>
                      <a:schemeClr val="accent6">
                        <a:lumMod val="50000"/>
                      </a:schemeClr>
                    </a:solidFill>
                    <a:latin typeface="Helvetica" pitchFamily="2" charset="0"/>
                    <a:cs typeface="Helvetica"/>
                  </a:rPr>
                  <a:t>small volumes</a:t>
                </a:r>
                <a:r>
                  <a:rPr lang="en-US" sz="1700" dirty="0">
                    <a:solidFill>
                      <a:schemeClr val="accent6">
                        <a:lumMod val="50000"/>
                      </a:schemeClr>
                    </a:solidFill>
                    <a:latin typeface="Helvetica" pitchFamily="2" charset="0"/>
                    <a:cs typeface="Helvetica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700" dirty="0">
                    <a:solidFill>
                      <a:schemeClr val="accent6">
                        <a:lumMod val="50000"/>
                      </a:schemeClr>
                    </a:solidFill>
                    <a:latin typeface="Helvetica" pitchFamily="2" charset="0"/>
                    <a:cs typeface="Helvetica"/>
                  </a:rPr>
                  <a:t> 	- Grid of cylindrical shells and circular partitions to calculate energy deposition 	across radius and length. Each small volume was set to have radius of 0.2 mm 	and length of 2 mm (number of small volumes vary depending on target size).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96250B6B-6AA9-7E6E-3C3A-C44239DBA5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325120" y="457200"/>
                <a:ext cx="8514079" cy="4001334"/>
              </a:xfrm>
              <a:blipFill>
                <a:blip r:embed="rId3"/>
                <a:stretch>
                  <a:fillRect l="-1490" r="-1043"/>
                </a:stretch>
              </a:blipFill>
            </p:spPr>
            <p:txBody>
              <a:bodyPr/>
              <a:lstStyle/>
              <a:p>
                <a:r>
                  <a:rPr lang="es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7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9/21/2023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Amii</a:t>
            </a:r>
            <a:r>
              <a:rPr lang="en-US" dirty="0"/>
              <a:t> Matamoros Delgado | SIST 2023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248715"/>
            <a:ext cx="8686800" cy="524021"/>
          </a:xfrm>
        </p:spPr>
        <p:txBody>
          <a:bodyPr/>
          <a:lstStyle/>
          <a:p>
            <a:r>
              <a:rPr lang="en-US" sz="2500" dirty="0"/>
              <a:t>Energy deposition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56B86-BDBA-4314-99FB-750166702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311" y="943573"/>
            <a:ext cx="3986521" cy="34781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3766B1-35DD-436C-AA73-48737EE45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19" y="943574"/>
            <a:ext cx="4043591" cy="34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2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9/21/2023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Amii Matamoros Delgado | SIST 2023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25987-1AE2-4274-9B38-C24E7C063A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89"/>
          <a:stretch/>
        </p:blipFill>
        <p:spPr>
          <a:xfrm>
            <a:off x="340725" y="402505"/>
            <a:ext cx="4019548" cy="320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43297F-018F-4041-88DD-3950808EC5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85"/>
          <a:stretch/>
        </p:blipFill>
        <p:spPr>
          <a:xfrm>
            <a:off x="4564380" y="374337"/>
            <a:ext cx="4036494" cy="32006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A4040E2-94E8-4FA2-98BC-886E1B178BA7}"/>
              </a:ext>
            </a:extLst>
          </p:cNvPr>
          <p:cNvSpPr txBox="1">
            <a:spLocks/>
          </p:cNvSpPr>
          <p:nvPr/>
        </p:nvSpPr>
        <p:spPr>
          <a:xfrm>
            <a:off x="416639" y="3688422"/>
            <a:ext cx="8184235" cy="100882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rgbClr val="7F7F7F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kern="1200">
                <a:solidFill>
                  <a:srgbClr val="7F7F7F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Statistical errors </a:t>
            </a:r>
            <a:r>
              <a:rPr lang="en-US" sz="17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were based on multiple runs of each target size, each run with 1 million events. </a:t>
            </a:r>
            <a:r>
              <a:rPr lang="es-US" sz="1700" b="1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Systematic</a:t>
            </a:r>
            <a:r>
              <a:rPr lang="es-US" sz="17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700" b="1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uncertainties</a:t>
            </a:r>
            <a:r>
              <a:rPr lang="es-US" sz="1700" b="1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volume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sections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model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dependencies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were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</a:t>
            </a:r>
            <a:r>
              <a:rPr lang="es-US" sz="17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US" sz="1700" dirty="0" err="1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considered</a:t>
            </a:r>
            <a:r>
              <a:rPr lang="es-US" sz="1400" dirty="0">
                <a:solidFill>
                  <a:schemeClr val="accent6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7107552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_SIST [Autoguardado]" id="{9E5958DD-C431-9841-B740-B1DF64643F6E}" vid="{89F0ACA5-7FAA-0242-BD0A-84D0EB531E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</TotalTime>
  <Words>887</Words>
  <Application>Microsoft Macintosh PowerPoint</Application>
  <PresentationFormat>Presentación en pantalla (16:9)</PresentationFormat>
  <Paragraphs>109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Helvetica</vt:lpstr>
      <vt:lpstr>Roboto</vt:lpstr>
      <vt:lpstr>Fermilab_PPT_090915</vt:lpstr>
      <vt:lpstr>Presentación de PowerPoint</vt:lpstr>
      <vt:lpstr>Outline </vt:lpstr>
      <vt:lpstr>About Mu2e</vt:lpstr>
      <vt:lpstr>Mu2e production target</vt:lpstr>
      <vt:lpstr>Goal</vt:lpstr>
      <vt:lpstr>Simulation in G4beamline</vt:lpstr>
      <vt:lpstr>Test targets</vt:lpstr>
      <vt:lpstr>Energy deposition results</vt:lpstr>
      <vt:lpstr>Presentación de PowerPoint</vt:lpstr>
      <vt:lpstr>Determining optimal location for a detector at AP0</vt:lpstr>
      <vt:lpstr>Applications and future goals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amii daniela matamoros delgado</dc:creator>
  <cp:lastModifiedBy>amii daniela matamoros delgado</cp:lastModifiedBy>
  <cp:revision>32</cp:revision>
  <cp:lastPrinted>2014-01-20T19:40:21Z</cp:lastPrinted>
  <dcterms:created xsi:type="dcterms:W3CDTF">2023-09-19T01:49:29Z</dcterms:created>
  <dcterms:modified xsi:type="dcterms:W3CDTF">2023-09-21T21:00:22Z</dcterms:modified>
</cp:coreProperties>
</file>