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1"/>
  </p:notesMasterIdLst>
  <p:handoutMasterIdLst>
    <p:handoutMasterId r:id="rId32"/>
  </p:handoutMasterIdLst>
  <p:sldIdLst>
    <p:sldId id="294" r:id="rId2"/>
    <p:sldId id="275" r:id="rId3"/>
    <p:sldId id="306" r:id="rId4"/>
    <p:sldId id="417" r:id="rId5"/>
    <p:sldId id="418" r:id="rId6"/>
    <p:sldId id="419" r:id="rId7"/>
    <p:sldId id="420" r:id="rId8"/>
    <p:sldId id="421" r:id="rId9"/>
    <p:sldId id="416" r:id="rId10"/>
    <p:sldId id="394" r:id="rId11"/>
    <p:sldId id="412" r:id="rId12"/>
    <p:sldId id="413" r:id="rId13"/>
    <p:sldId id="436" r:id="rId14"/>
    <p:sldId id="423" r:id="rId15"/>
    <p:sldId id="439" r:id="rId16"/>
    <p:sldId id="438" r:id="rId17"/>
    <p:sldId id="440" r:id="rId18"/>
    <p:sldId id="426" r:id="rId19"/>
    <p:sldId id="425" r:id="rId20"/>
    <p:sldId id="407" r:id="rId21"/>
    <p:sldId id="409" r:id="rId22"/>
    <p:sldId id="433" r:id="rId23"/>
    <p:sldId id="441" r:id="rId24"/>
    <p:sldId id="442" r:id="rId25"/>
    <p:sldId id="415" r:id="rId26"/>
    <p:sldId id="429" r:id="rId27"/>
    <p:sldId id="431" r:id="rId28"/>
    <p:sldId id="432" r:id="rId29"/>
    <p:sldId id="435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Start" id="{1C6643FA-CF19-447D-A051-446CED6689C5}">
          <p14:sldIdLst>
            <p14:sldId id="294"/>
            <p14:sldId id="275"/>
          </p14:sldIdLst>
        </p14:section>
        <p14:section name="C-0 Project" id="{DF9C46CB-BF52-42EB-BD26-A6FCE174FA2F}">
          <p14:sldIdLst>
            <p14:sldId id="306"/>
            <p14:sldId id="417"/>
            <p14:sldId id="418"/>
            <p14:sldId id="419"/>
            <p14:sldId id="420"/>
            <p14:sldId id="421"/>
            <p14:sldId id="416"/>
            <p14:sldId id="394"/>
            <p14:sldId id="412"/>
            <p14:sldId id="413"/>
            <p14:sldId id="436"/>
            <p14:sldId id="423"/>
            <p14:sldId id="439"/>
            <p14:sldId id="438"/>
            <p14:sldId id="440"/>
            <p14:sldId id="426"/>
            <p14:sldId id="425"/>
            <p14:sldId id="407"/>
            <p14:sldId id="409"/>
            <p14:sldId id="433"/>
            <p14:sldId id="441"/>
            <p14:sldId id="442"/>
            <p14:sldId id="415"/>
            <p14:sldId id="429"/>
            <p14:sldId id="431"/>
            <p14:sldId id="432"/>
            <p14:sldId id="435"/>
          </p14:sldIdLst>
        </p14:section>
        <p14:section name="LBNF Decay Pipe Window" id="{058DD044-D791-49A3-A81C-42C3ECD2C4C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60"/>
  </p:normalViewPr>
  <p:slideViewPr>
    <p:cSldViewPr snapToGrid="0" snapToObjects="1" showGuides="1">
      <p:cViewPr varScale="1">
        <p:scale>
          <a:sx n="130" d="100"/>
          <a:sy n="130" d="100"/>
        </p:scale>
        <p:origin x="1248" y="12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David Gray</a:t>
            </a:r>
          </a:p>
          <a:p>
            <a:r>
              <a:rPr lang="en-US" dirty="0"/>
              <a:t>Co-op Update Presentation</a:t>
            </a:r>
          </a:p>
          <a:p>
            <a:r>
              <a:rPr lang="en-US" dirty="0"/>
              <a:t>9/21/2023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Summer 2023 End of Term Co-op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LBNF Strip Line Assy Stands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5359761-234E-4BFE-BD5F-64D8D8735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Objective:</a:t>
            </a:r>
            <a:r>
              <a:rPr lang="en-US" dirty="0"/>
              <a:t> Design a stand for assembly, transportation and storage of the LBNF </a:t>
            </a:r>
            <a:r>
              <a:rPr lang="en-US" dirty="0" err="1"/>
              <a:t>Stripline</a:t>
            </a:r>
            <a:r>
              <a:rPr lang="en-US" dirty="0"/>
              <a:t> Blocks.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Parameters:</a:t>
            </a:r>
          </a:p>
          <a:p>
            <a:r>
              <a:rPr lang="en-US" sz="1800" dirty="0"/>
              <a:t>Adjust </a:t>
            </a:r>
            <a:r>
              <a:rPr lang="en-US" sz="1800" dirty="0" err="1"/>
              <a:t>NuMi</a:t>
            </a:r>
            <a:r>
              <a:rPr lang="en-US" sz="1800" dirty="0"/>
              <a:t> stands currently in use for the increased weight and size of the LBNF </a:t>
            </a:r>
            <a:r>
              <a:rPr lang="en-US" sz="1800" dirty="0" err="1"/>
              <a:t>stripline</a:t>
            </a:r>
            <a:r>
              <a:rPr lang="en-US" sz="1800" dirty="0"/>
              <a:t> blocks (46,000 </a:t>
            </a:r>
            <a:r>
              <a:rPr lang="en-US" sz="1800" dirty="0" err="1"/>
              <a:t>lbs</a:t>
            </a:r>
            <a:r>
              <a:rPr lang="en-US" sz="1800" dirty="0"/>
              <a:t>).</a:t>
            </a:r>
          </a:p>
          <a:p>
            <a:r>
              <a:rPr lang="en-US" sz="1800" dirty="0"/>
              <a:t>1 assembly stand design for the assembly of all 3 block models.</a:t>
            </a:r>
          </a:p>
          <a:p>
            <a:pPr lvl="1"/>
            <a:r>
              <a:rPr lang="en-US" sz="1600" dirty="0"/>
              <a:t>Block must be level during assembly</a:t>
            </a:r>
          </a:p>
          <a:p>
            <a:pPr lvl="1"/>
            <a:r>
              <a:rPr lang="en-US" sz="1600" dirty="0"/>
              <a:t>Must be a method of alignment during assembly</a:t>
            </a:r>
          </a:p>
          <a:p>
            <a:r>
              <a:rPr lang="en-US" sz="1800" dirty="0"/>
              <a:t>Two attachment structures for tipping the stand and block into a vertical position.</a:t>
            </a:r>
          </a:p>
          <a:p>
            <a:r>
              <a:rPr lang="en-US" sz="1800" dirty="0"/>
              <a:t>Analysis of stand sitting horizontally, vertically, and during the tipping motion.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5A87C1B-3832-692D-6E00-ACB3BE581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006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32" y="251752"/>
            <a:ext cx="4052467" cy="427877"/>
          </a:xfrm>
        </p:spPr>
        <p:txBody>
          <a:bodyPr/>
          <a:lstStyle/>
          <a:p>
            <a:r>
              <a:rPr lang="en-US" dirty="0"/>
              <a:t>Model Changes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5359761-234E-4BFE-BD5F-64D8D8735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956" y="899317"/>
            <a:ext cx="3797710" cy="5059363"/>
          </a:xfrm>
        </p:spPr>
        <p:txBody>
          <a:bodyPr/>
          <a:lstStyle/>
          <a:p>
            <a:r>
              <a:rPr lang="en-US" sz="1800" dirty="0"/>
              <a:t>Reference pictures showcasing the big progress made each term.</a:t>
            </a:r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B97E5-12D4-6722-C6E3-C49832ADD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7" t="49999" r="1720" b="1513"/>
          <a:stretch/>
        </p:blipFill>
        <p:spPr>
          <a:xfrm>
            <a:off x="228601" y="334087"/>
            <a:ext cx="4224016" cy="275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18B412-020B-D79F-864E-2A8F89DE0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4" y="3428998"/>
            <a:ext cx="4199949" cy="2731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A6736-F78C-101D-5677-517B3DFAB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5" t="9690" r="5208"/>
          <a:stretch/>
        </p:blipFill>
        <p:spPr>
          <a:xfrm>
            <a:off x="4572000" y="3428997"/>
            <a:ext cx="4446271" cy="2731580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4A577EA-7F15-7824-8819-0C440418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296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012829-1F9D-A929-F4B8-1595A4C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Model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C47CB-208C-5BAB-10A1-5B876E3B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8" y="679630"/>
            <a:ext cx="7241675" cy="556631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6CE37F-980A-0652-E0F2-E1278C5B3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74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012829-1F9D-A929-F4B8-1595A4C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Model Changes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6A5C2B-2442-CE3A-E94C-2AC1C0FC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35" y="679629"/>
            <a:ext cx="6747388" cy="5551405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94B7C51-6554-540A-DA97-D409DB339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819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012829-1F9D-A929-F4B8-1595A4C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Design Features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633C977-068B-93DC-6511-5ADA93DE1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5810863" cy="5059363"/>
          </a:xfrm>
        </p:spPr>
        <p:txBody>
          <a:bodyPr/>
          <a:lstStyle/>
          <a:p>
            <a:r>
              <a:rPr lang="en-US" sz="1800" dirty="0"/>
              <a:t>Strip line block will be assembled on the original stand.</a:t>
            </a:r>
          </a:p>
          <a:p>
            <a:pPr lvl="1"/>
            <a:r>
              <a:rPr lang="en-US" sz="1600" dirty="0"/>
              <a:t>Needs to be tall enough for people to crawl underneath</a:t>
            </a:r>
          </a:p>
          <a:p>
            <a:r>
              <a:rPr lang="en-US" sz="1800" dirty="0"/>
              <a:t>Models B/C of the block don’t include the blue portion of the block.</a:t>
            </a:r>
          </a:p>
          <a:p>
            <a:r>
              <a:rPr lang="en-US" sz="1800" dirty="0"/>
              <a:t>12 bolts used on left side</a:t>
            </a:r>
          </a:p>
          <a:p>
            <a:pPr lvl="1"/>
            <a:r>
              <a:rPr lang="en-US" sz="1600" dirty="0"/>
              <a:t>Height difference and leveling</a:t>
            </a:r>
          </a:p>
          <a:p>
            <a:pPr lvl="1"/>
            <a:endParaRPr lang="en-US" sz="1600" dirty="0"/>
          </a:p>
          <a:p>
            <a:pPr lvl="1"/>
            <a:endParaRPr lang="en-US" sz="14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294793-4A06-9739-53F3-2C3EC072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87" y="3377382"/>
            <a:ext cx="7851025" cy="2826634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24A3B3-FC32-883F-CE62-938006144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4911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012829-1F9D-A929-F4B8-1595A4C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Design Features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633C977-068B-93DC-6511-5ADA93DE1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971550"/>
            <a:ext cx="4771101" cy="5059363"/>
          </a:xfrm>
        </p:spPr>
        <p:txBody>
          <a:bodyPr/>
          <a:lstStyle/>
          <a:p>
            <a:r>
              <a:rPr lang="en-US" sz="1800" dirty="0"/>
              <a:t>Bottom plate has bolts running along the entire length.</a:t>
            </a:r>
          </a:p>
          <a:p>
            <a:pPr lvl="1"/>
            <a:r>
              <a:rPr lang="en-US" sz="1400" dirty="0"/>
              <a:t>All need to be accessible</a:t>
            </a:r>
          </a:p>
          <a:p>
            <a:pPr lvl="1"/>
            <a:r>
              <a:rPr lang="en-US" sz="1400" dirty="0"/>
              <a:t>Gap between holes is 3-3/16”</a:t>
            </a:r>
          </a:p>
          <a:p>
            <a:r>
              <a:rPr lang="en-US" sz="1600" dirty="0"/>
              <a:t>Also need a way to support the plates</a:t>
            </a:r>
          </a:p>
          <a:p>
            <a:pPr lvl="1"/>
            <a:r>
              <a:rPr lang="en-US" sz="1400" dirty="0"/>
              <a:t>Angle Irons</a:t>
            </a:r>
          </a:p>
          <a:p>
            <a:pPr lvl="2"/>
            <a:endParaRPr lang="en-US" sz="1200" dirty="0"/>
          </a:p>
          <a:p>
            <a:pPr lvl="1"/>
            <a:endParaRPr lang="en-US" sz="1600" dirty="0"/>
          </a:p>
          <a:p>
            <a:pPr lvl="1"/>
            <a:endParaRPr lang="en-US" sz="14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5B5577-D836-07A9-1360-1C4D8235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701" y="626140"/>
            <a:ext cx="3725699" cy="5059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76CCE4-40EB-3882-C58B-093698B56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037" y="3222188"/>
            <a:ext cx="3009312" cy="2938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970C4A-094C-7153-4500-14F1D56D4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28" y="4503194"/>
            <a:ext cx="1885584" cy="1657154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E2DA804-3391-FE55-B349-6271B3C4B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103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012829-1F9D-A929-F4B8-1595A4C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Design Features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633C977-068B-93DC-6511-5ADA93DE1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971550"/>
            <a:ext cx="6249808" cy="5059363"/>
          </a:xfrm>
        </p:spPr>
        <p:txBody>
          <a:bodyPr/>
          <a:lstStyle/>
          <a:p>
            <a:r>
              <a:rPr lang="en-US" sz="1600" dirty="0"/>
              <a:t>Green structural tube is bolt connected to the original stand.</a:t>
            </a:r>
          </a:p>
          <a:p>
            <a:pPr lvl="1"/>
            <a:r>
              <a:rPr lang="en-US" sz="1400" dirty="0"/>
              <a:t>Thicker plate has threaded hole.</a:t>
            </a:r>
          </a:p>
          <a:p>
            <a:r>
              <a:rPr lang="en-US" sz="1600" dirty="0"/>
              <a:t>The </a:t>
            </a:r>
            <a:r>
              <a:rPr lang="en-US" sz="1600" dirty="0" err="1"/>
              <a:t>stripline</a:t>
            </a:r>
            <a:r>
              <a:rPr lang="en-US" sz="1600" dirty="0"/>
              <a:t> block should only move minimally.</a:t>
            </a:r>
          </a:p>
          <a:p>
            <a:pPr lvl="1"/>
            <a:r>
              <a:rPr lang="en-US" sz="1400" dirty="0"/>
              <a:t>The green attachment wraps around the entire </a:t>
            </a:r>
            <a:r>
              <a:rPr lang="en-US" sz="1400" dirty="0" err="1"/>
              <a:t>stripline</a:t>
            </a:r>
            <a:r>
              <a:rPr lang="en-US" sz="1400" dirty="0"/>
              <a:t> block.</a:t>
            </a:r>
          </a:p>
          <a:p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4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D324-E1D9-8F7D-A23E-DA561F3E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2" y="3429000"/>
            <a:ext cx="6147048" cy="274466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E687F83-CBFD-0A26-FC4A-47B709399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989065-50A3-20E3-43F1-AC01218EB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410" y="4596969"/>
            <a:ext cx="2353479" cy="1560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5607EF-AAD7-17F0-ABCF-CD42350E0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409" y="2772250"/>
            <a:ext cx="2353480" cy="17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61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012829-1F9D-A929-F4B8-1595A4C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Design Features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633C977-068B-93DC-6511-5ADA93DE1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971550"/>
            <a:ext cx="6249808" cy="5059363"/>
          </a:xfrm>
        </p:spPr>
        <p:txBody>
          <a:bodyPr/>
          <a:lstStyle/>
          <a:p>
            <a:r>
              <a:rPr lang="en-US" sz="1600" dirty="0"/>
              <a:t>Rotational pins</a:t>
            </a:r>
          </a:p>
          <a:p>
            <a:pPr lvl="1"/>
            <a:r>
              <a:rPr lang="en-US" sz="1200" dirty="0"/>
              <a:t>Diameter based on design being used for an absorber module stand</a:t>
            </a:r>
          </a:p>
          <a:p>
            <a:r>
              <a:rPr lang="en-US" sz="1600" dirty="0"/>
              <a:t>Vertical support points highlighted</a:t>
            </a:r>
          </a:p>
          <a:p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4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E687F83-CBFD-0A26-FC4A-47B709399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684F4-EFD4-96C4-3D27-DAF2E5A0F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35" y="2637856"/>
            <a:ext cx="4240162" cy="3488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EDDC5-3CD2-72E5-8240-B9F0B200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49" y="423557"/>
            <a:ext cx="2957052" cy="570288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17A796A-1DEC-3CEC-2668-310FC54A48AC}"/>
              </a:ext>
            </a:extLst>
          </p:cNvPr>
          <p:cNvSpPr/>
          <p:nvPr/>
        </p:nvSpPr>
        <p:spPr>
          <a:xfrm rot="5400000">
            <a:off x="3845643" y="4136922"/>
            <a:ext cx="685800" cy="353962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8C19A9-3834-571A-A91D-2274E32A90FA}"/>
              </a:ext>
            </a:extLst>
          </p:cNvPr>
          <p:cNvSpPr/>
          <p:nvPr/>
        </p:nvSpPr>
        <p:spPr>
          <a:xfrm rot="5400000">
            <a:off x="2139277" y="4296229"/>
            <a:ext cx="488860" cy="23228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D35A15-7F56-C1E6-0BBA-849534E755C8}"/>
              </a:ext>
            </a:extLst>
          </p:cNvPr>
          <p:cNvSpPr/>
          <p:nvPr/>
        </p:nvSpPr>
        <p:spPr>
          <a:xfrm rot="5400000">
            <a:off x="2413819" y="4721942"/>
            <a:ext cx="685800" cy="353962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8E71E4-8C1C-316F-C18B-22DF0CA2251A}"/>
              </a:ext>
            </a:extLst>
          </p:cNvPr>
          <p:cNvSpPr/>
          <p:nvPr/>
        </p:nvSpPr>
        <p:spPr>
          <a:xfrm rot="5400000">
            <a:off x="1672245" y="4054404"/>
            <a:ext cx="488860" cy="23228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8E2782-EA2B-7EF2-3C6D-CB02ECC849C2}"/>
              </a:ext>
            </a:extLst>
          </p:cNvPr>
          <p:cNvSpPr/>
          <p:nvPr/>
        </p:nvSpPr>
        <p:spPr>
          <a:xfrm rot="5400000">
            <a:off x="2514599" y="3324250"/>
            <a:ext cx="685800" cy="353962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521774-E1C2-D62A-4C88-523656C36B2F}"/>
              </a:ext>
            </a:extLst>
          </p:cNvPr>
          <p:cNvSpPr/>
          <p:nvPr/>
        </p:nvSpPr>
        <p:spPr>
          <a:xfrm rot="5400000">
            <a:off x="1240707" y="4092037"/>
            <a:ext cx="685800" cy="353962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10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012829-1F9D-A929-F4B8-1595A4C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Current Analysis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633C977-068B-93DC-6511-5ADA93DE1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2859891" cy="5059363"/>
          </a:xfrm>
        </p:spPr>
        <p:txBody>
          <a:bodyPr/>
          <a:lstStyle/>
          <a:p>
            <a:r>
              <a:rPr lang="en-US" sz="1800" dirty="0"/>
              <a:t>This calculation is aimed at analyzing the tube while horizontal</a:t>
            </a:r>
          </a:p>
          <a:p>
            <a:r>
              <a:rPr lang="en-US" sz="1800" dirty="0"/>
              <a:t>Assumptions:</a:t>
            </a:r>
          </a:p>
          <a:p>
            <a:pPr lvl="1"/>
            <a:r>
              <a:rPr lang="en-US" sz="1600" dirty="0"/>
              <a:t>Half of block’s total weight is distributed on this half of the stand</a:t>
            </a:r>
          </a:p>
          <a:p>
            <a:pPr lvl="1"/>
            <a:r>
              <a:rPr lang="en-US" sz="1600" dirty="0"/>
              <a:t>Weight is evenly distributed </a:t>
            </a:r>
          </a:p>
          <a:p>
            <a:pPr lvl="1"/>
            <a:r>
              <a:rPr lang="en-US" sz="1600" dirty="0"/>
              <a:t>Longest length beam is worst case scenario</a:t>
            </a:r>
          </a:p>
          <a:p>
            <a:pPr lvl="1"/>
            <a:r>
              <a:rPr lang="en-US" sz="1600" dirty="0"/>
              <a:t>A36 steel</a:t>
            </a:r>
            <a:endParaRPr lang="en-US" sz="1800" dirty="0"/>
          </a:p>
          <a:p>
            <a:pPr lvl="1"/>
            <a:endParaRPr lang="en-US" sz="1600" dirty="0"/>
          </a:p>
          <a:p>
            <a:pPr lvl="1"/>
            <a:endParaRPr lang="en-US" sz="14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5E1CE-D049-D5F8-AB4A-F1343F77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7"/>
          <a:stretch/>
        </p:blipFill>
        <p:spPr>
          <a:xfrm>
            <a:off x="5476899" y="2480001"/>
            <a:ext cx="3556487" cy="2575277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273EDD4-A442-2324-8CB3-20E975473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D01E68-8BEA-1519-654B-34030DA3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377999"/>
            <a:ext cx="5248298" cy="188956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AB72407-B9ED-4086-FCAA-1052758E7823}"/>
              </a:ext>
            </a:extLst>
          </p:cNvPr>
          <p:cNvSpPr/>
          <p:nvPr/>
        </p:nvSpPr>
        <p:spPr>
          <a:xfrm>
            <a:off x="2852750" y="4948084"/>
            <a:ext cx="1312606" cy="613493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B5FC12-7EB7-002C-FAF7-F0EAC0FF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005" y="312931"/>
            <a:ext cx="3200847" cy="1505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DFA7CB-5A02-1812-6B9C-ABCCD1E87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005" y="1818091"/>
            <a:ext cx="2240634" cy="538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2FE9A2-CDF4-E380-6FA9-B807F98C3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639" y="1815626"/>
            <a:ext cx="1228896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84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012829-1F9D-A929-F4B8-1595A4C6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Current Hand Calculations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6633C977-068B-93DC-6511-5ADA93DE1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99318"/>
            <a:ext cx="4018934" cy="5059363"/>
          </a:xfrm>
        </p:spPr>
        <p:txBody>
          <a:bodyPr/>
          <a:lstStyle/>
          <a:p>
            <a:r>
              <a:rPr lang="en-US" sz="1800" dirty="0"/>
              <a:t>This calculation is aimed at analyzing the tube while horizontal</a:t>
            </a:r>
          </a:p>
          <a:p>
            <a:r>
              <a:rPr lang="en-US" sz="1800" dirty="0"/>
              <a:t>Assumptions:</a:t>
            </a:r>
          </a:p>
          <a:p>
            <a:pPr lvl="1"/>
            <a:r>
              <a:rPr lang="en-US" sz="1600" dirty="0"/>
              <a:t>Weight is evenly distributed among the 12 bolts</a:t>
            </a:r>
          </a:p>
          <a:p>
            <a:pPr lvl="1"/>
            <a:r>
              <a:rPr lang="en-US" sz="1600" dirty="0"/>
              <a:t>Half of block’s total weight is weighing on all 12 bolts</a:t>
            </a:r>
          </a:p>
          <a:p>
            <a:pPr lvl="1"/>
            <a:r>
              <a:rPr lang="en-US" sz="1600" dirty="0"/>
              <a:t>Longest length beam with force in the center is worst case scenario</a:t>
            </a:r>
          </a:p>
          <a:p>
            <a:pPr lvl="1"/>
            <a:r>
              <a:rPr lang="en-US" sz="1600" dirty="0"/>
              <a:t>Using A36 Steel</a:t>
            </a:r>
          </a:p>
          <a:p>
            <a:r>
              <a:rPr lang="en-US" sz="1800" dirty="0"/>
              <a:t>Thread shear analysis</a:t>
            </a:r>
          </a:p>
          <a:p>
            <a:r>
              <a:rPr lang="en-US" sz="1800" dirty="0"/>
              <a:t>Vertical Column Buckling</a:t>
            </a:r>
          </a:p>
          <a:p>
            <a:pPr lvl="1"/>
            <a:endParaRPr lang="en-US" sz="16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pPr lvl="1"/>
            <a:endParaRPr lang="en-US" sz="1400" dirty="0"/>
          </a:p>
          <a:p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65A130-9EF1-FCEF-22FC-48082C015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0" t="14514" b="9236"/>
          <a:stretch/>
        </p:blipFill>
        <p:spPr>
          <a:xfrm>
            <a:off x="5087501" y="2351273"/>
            <a:ext cx="3978290" cy="2026726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EAEF157-463D-D96D-92F0-41830785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929B15-358D-B477-5715-3EBC657D7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377999"/>
            <a:ext cx="5248298" cy="188956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DEA2C9E-EB61-8F5F-3009-106D59004063}"/>
              </a:ext>
            </a:extLst>
          </p:cNvPr>
          <p:cNvSpPr/>
          <p:nvPr/>
        </p:nvSpPr>
        <p:spPr>
          <a:xfrm>
            <a:off x="706726" y="4948084"/>
            <a:ext cx="2381766" cy="613493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970DAD-201D-3CCA-7A7A-93893FC7A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502" y="251753"/>
            <a:ext cx="3187898" cy="1563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07DBC5-65E1-3FA1-2B2A-C19C8BB89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289" y="1815626"/>
            <a:ext cx="2275432" cy="543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8AE756-A53F-96D4-4D3A-3C57ECC63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639" y="1815626"/>
            <a:ext cx="1228896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/>
              <a:t>C-0 Service Building Floor Plan</a:t>
            </a:r>
          </a:p>
          <a:p>
            <a:r>
              <a:rPr lang="en-US" sz="2000" dirty="0"/>
              <a:t>Project Under Frederique </a:t>
            </a:r>
            <a:r>
              <a:rPr lang="en-US" sz="2000" dirty="0" err="1"/>
              <a:t>Pellemoine</a:t>
            </a:r>
            <a:endParaRPr lang="en-US" sz="2000" dirty="0"/>
          </a:p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r>
              <a:rPr lang="en-US" sz="2000" u="sng" dirty="0"/>
              <a:t>LBNF Strip Line Block Stands</a:t>
            </a:r>
          </a:p>
          <a:p>
            <a:r>
              <a:rPr lang="en-US" sz="2000" dirty="0"/>
              <a:t>Project Under Keith Anderson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CMTF Columns Engineering Note</a:t>
            </a:r>
          </a:p>
          <a:p>
            <a:r>
              <a:rPr lang="en-US" sz="2000" dirty="0"/>
              <a:t>Project Under Curtis </a:t>
            </a:r>
            <a:r>
              <a:rPr lang="en-US" sz="2000" dirty="0" err="1"/>
              <a:t>Baffes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Assigned Projects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737543-AF73-4695-84FA-CC46510F97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B0E8D1-5610-4FE9-9A21-1B638EDD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CC96D61-C439-54C9-9413-364C05C2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793474"/>
            <a:ext cx="8686800" cy="427877"/>
          </a:xfrm>
        </p:spPr>
        <p:txBody>
          <a:bodyPr/>
          <a:lstStyle/>
          <a:p>
            <a:pPr algn="ctr"/>
            <a:r>
              <a:rPr lang="en-US" sz="3200" dirty="0"/>
              <a:t>CMTF Column Engineering Note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C05A587-BCEB-2C4E-E6B3-D3A4FD653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0989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CMTF Column Engineering Note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5359761-234E-4BFE-BD5F-64D8D8735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Objective:</a:t>
            </a:r>
            <a:r>
              <a:rPr lang="en-US" dirty="0"/>
              <a:t> Analyze and create an engineering note for columns used at CMTF to outline the stress/force limits of the columns.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Parameters:</a:t>
            </a:r>
          </a:p>
          <a:p>
            <a:r>
              <a:rPr lang="en-US" sz="1800" dirty="0"/>
              <a:t>Analyze two load case scenarios for the column to determine maximum weight that can be added.</a:t>
            </a:r>
          </a:p>
          <a:p>
            <a:pPr lvl="1"/>
            <a:r>
              <a:rPr lang="en-US" sz="1800" dirty="0"/>
              <a:t>The focus will be on the base plate and drop-in anchors</a:t>
            </a:r>
          </a:p>
          <a:p>
            <a:pPr lvl="1"/>
            <a:r>
              <a:rPr lang="en-US" sz="1800" dirty="0"/>
              <a:t>Test various boundary conditions, forces and connection types to achieve the most realistic analysis in </a:t>
            </a:r>
            <a:r>
              <a:rPr lang="en-US" sz="1800" dirty="0" err="1"/>
              <a:t>ansys</a:t>
            </a:r>
            <a:endParaRPr lang="en-US" sz="1800" dirty="0"/>
          </a:p>
          <a:p>
            <a:r>
              <a:rPr lang="en-US" sz="1800" dirty="0"/>
              <a:t>Follow Fermi Structural Support Guide.</a:t>
            </a:r>
            <a:endParaRPr lang="en-US" sz="1600" dirty="0"/>
          </a:p>
          <a:p>
            <a:r>
              <a:rPr lang="en-US" sz="1800" dirty="0"/>
              <a:t>Create an engineering note for the column showing allowable strength design.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A38BE54-F59F-4047-4D17-0B3A2C73E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228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Note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8DF5B3-69A5-5A8D-A483-D6C38DA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221411" cy="5059363"/>
          </a:xfrm>
        </p:spPr>
        <p:txBody>
          <a:bodyPr/>
          <a:lstStyle/>
          <a:p>
            <a:r>
              <a:rPr lang="en-US" sz="1600" dirty="0"/>
              <a:t>Analysis Outline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Unistrut Welds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Center beam buckling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Base plate welds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Base plate bending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/>
              <a:t>Drop-in anchors tension/shear</a:t>
            </a:r>
            <a:endParaRPr lang="en-US" sz="16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42527-4F35-BB85-8D41-326AEF7C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44232" y="1801143"/>
            <a:ext cx="6028744" cy="2763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5153B2-9CE6-9A85-860C-844BE81D1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35" r="39643"/>
          <a:stretch/>
        </p:blipFill>
        <p:spPr>
          <a:xfrm rot="5400000">
            <a:off x="1588796" y="2380509"/>
            <a:ext cx="2928024" cy="4705163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C6B853-6396-431D-84C1-31473B3F5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3527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Beam Buckling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8DF5B3-69A5-5A8D-A483-D6C38DA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05683" cy="1506179"/>
          </a:xfrm>
        </p:spPr>
        <p:txBody>
          <a:bodyPr/>
          <a:lstStyle/>
          <a:p>
            <a:r>
              <a:rPr lang="en-US" sz="1600" dirty="0"/>
              <a:t>Central Loading</a:t>
            </a:r>
          </a:p>
          <a:p>
            <a:pPr lvl="1"/>
            <a:r>
              <a:rPr lang="en-US" sz="1400" dirty="0"/>
              <a:t>Critical Load of 17,690 </a:t>
            </a:r>
            <a:r>
              <a:rPr lang="en-US" sz="1400" dirty="0" err="1"/>
              <a:t>lbs</a:t>
            </a:r>
            <a:r>
              <a:rPr lang="en-US" sz="1400" dirty="0"/>
              <a:t> 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BD14B31-1FA5-E4F0-2A95-1E5F7A2C4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0AA29-06D2-1D1C-8FAD-BCC852341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334905"/>
            <a:ext cx="8915400" cy="38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62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Plate Welds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8DF5B3-69A5-5A8D-A483-D6C38DA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797710" cy="5059363"/>
          </a:xfrm>
        </p:spPr>
        <p:txBody>
          <a:bodyPr/>
          <a:lstStyle/>
          <a:p>
            <a:endParaRPr lang="en-US" sz="1600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BD14B31-1FA5-E4F0-2A95-1E5F7A2C4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CB2D98-4B4F-8A33-8809-52A9E8E8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3" y="1468507"/>
            <a:ext cx="8797413" cy="46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05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Ansys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8DF5B3-69A5-5A8D-A483-D6C38DA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797710" cy="5059363"/>
          </a:xfrm>
        </p:spPr>
        <p:txBody>
          <a:bodyPr/>
          <a:lstStyle/>
          <a:p>
            <a:r>
              <a:rPr lang="en-US" sz="1800" dirty="0"/>
              <a:t>Load Case 1</a:t>
            </a:r>
          </a:p>
          <a:p>
            <a:pPr lvl="1"/>
            <a:r>
              <a:rPr lang="en-US" sz="1600" dirty="0"/>
              <a:t>Remote force applied at the top of the column; 2 feet off-center in the x-direction.</a:t>
            </a:r>
          </a:p>
          <a:p>
            <a:r>
              <a:rPr lang="en-US" sz="1800" dirty="0"/>
              <a:t>Load Case 2</a:t>
            </a:r>
          </a:p>
          <a:p>
            <a:pPr lvl="1"/>
            <a:r>
              <a:rPr lang="en-US" sz="1600" dirty="0"/>
              <a:t>An additional remote force is applied at the top of the column; 2 feet off-center in the y-direction</a:t>
            </a:r>
          </a:p>
          <a:p>
            <a:pPr lvl="1"/>
            <a:endParaRPr lang="en-US" sz="1600" dirty="0"/>
          </a:p>
          <a:p>
            <a:r>
              <a:rPr lang="en-US" sz="1800" dirty="0"/>
              <a:t>Connections</a:t>
            </a:r>
          </a:p>
          <a:p>
            <a:pPr lvl="1"/>
            <a:r>
              <a:rPr lang="en-US" sz="1600" dirty="0"/>
              <a:t>All the parts are connected with a bonded connection at contact regions.</a:t>
            </a:r>
          </a:p>
          <a:p>
            <a:r>
              <a:rPr lang="en-US" sz="1800" dirty="0"/>
              <a:t>Allowable Stress</a:t>
            </a:r>
          </a:p>
          <a:p>
            <a:pPr lvl="1"/>
            <a:r>
              <a:rPr lang="en-US" sz="1600" dirty="0"/>
              <a:t>21,600 psi calculated at 60% of A36 steel yield stress (36,000 psi)</a:t>
            </a:r>
          </a:p>
          <a:p>
            <a:endParaRPr lang="en-US" sz="18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ABE76-8AD0-BCFD-0C4E-6EA0B4402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160" y="1088002"/>
            <a:ext cx="4677328" cy="2081326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BD14B31-1FA5-E4F0-2A95-1E5F7A2C4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194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Base Plate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8DF5B3-69A5-5A8D-A483-D6C38DA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79771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Result Set 1</a:t>
            </a:r>
          </a:p>
          <a:p>
            <a:r>
              <a:rPr lang="en-US" sz="1800" dirty="0"/>
              <a:t>0 displacement holes</a:t>
            </a:r>
          </a:p>
          <a:p>
            <a:pPr lvl="1"/>
            <a:r>
              <a:rPr lang="en-US" sz="1600" dirty="0"/>
              <a:t>This simulates the drop-in anchors holding the base plate into the cement flooring</a:t>
            </a:r>
          </a:p>
          <a:p>
            <a:pPr lvl="1"/>
            <a:endParaRPr lang="en-US" sz="1600" dirty="0"/>
          </a:p>
          <a:p>
            <a:r>
              <a:rPr lang="en-US" sz="1800" dirty="0"/>
              <a:t>Allowable Stress Reached</a:t>
            </a:r>
          </a:p>
          <a:p>
            <a:pPr lvl="1"/>
            <a:r>
              <a:rPr lang="en-US" sz="1600" dirty="0"/>
              <a:t>At weight of 580.9 </a:t>
            </a:r>
            <a:r>
              <a:rPr lang="en-US" sz="1600" dirty="0" err="1"/>
              <a:t>lbs</a:t>
            </a:r>
            <a:r>
              <a:rPr lang="en-US" sz="1600" dirty="0"/>
              <a:t> in load case 1</a:t>
            </a:r>
          </a:p>
          <a:p>
            <a:pPr lvl="1"/>
            <a:r>
              <a:rPr lang="en-US" sz="1600" dirty="0"/>
              <a:t>At weight of 349.4 </a:t>
            </a:r>
            <a:r>
              <a:rPr lang="en-US" sz="1600" dirty="0" err="1"/>
              <a:t>lbs</a:t>
            </a:r>
            <a:r>
              <a:rPr lang="en-US" sz="1600" dirty="0"/>
              <a:t> in load case 2</a:t>
            </a:r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58251-D966-AD98-7A21-B7CB239E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155" y="679629"/>
            <a:ext cx="4483329" cy="5490352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A86948B-0170-7D5D-D8E3-481BF724C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4696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Ansys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8DF5B3-69A5-5A8D-A483-D6C38DA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221411" cy="5059363"/>
          </a:xfrm>
        </p:spPr>
        <p:txBody>
          <a:bodyPr/>
          <a:lstStyle/>
          <a:p>
            <a:r>
              <a:rPr lang="en-US" sz="1800" dirty="0"/>
              <a:t>0 displacement</a:t>
            </a:r>
          </a:p>
          <a:p>
            <a:pPr lvl="1"/>
            <a:r>
              <a:rPr lang="en-US" sz="1600" dirty="0"/>
              <a:t>There is a 0 displacement in the z-direction around these holes.</a:t>
            </a:r>
          </a:p>
          <a:p>
            <a:pPr lvl="1"/>
            <a:r>
              <a:rPr lang="en-US" sz="1600" dirty="0"/>
              <a:t>This simulates the floor pushing back on the plate.</a:t>
            </a:r>
          </a:p>
          <a:p>
            <a:pPr lvl="1"/>
            <a:endParaRPr lang="en-US" sz="1600" dirty="0"/>
          </a:p>
          <a:p>
            <a:r>
              <a:rPr lang="en-US" sz="1800" dirty="0"/>
              <a:t>Connections</a:t>
            </a:r>
            <a:endParaRPr lang="en-US" sz="1600" dirty="0"/>
          </a:p>
          <a:p>
            <a:pPr lvl="1"/>
            <a:r>
              <a:rPr lang="en-US" sz="1600" dirty="0"/>
              <a:t>There is a spring connection used in the holes to simulate the drop-in anchor.</a:t>
            </a:r>
          </a:p>
          <a:p>
            <a:pPr lvl="1"/>
            <a:r>
              <a:rPr lang="en-US" sz="1600" dirty="0"/>
              <a:t>This spring has an inputted stiffness and preload.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FFDE6-34F4-CE59-4537-067BE9E19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146" y="1491448"/>
            <a:ext cx="2582052" cy="3875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C871B-595B-8453-5AAC-AC5EDC374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012" y="1491448"/>
            <a:ext cx="2846179" cy="3875103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C74988D-498D-B76F-0C3B-981E1FC07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7855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Drop-in Anchors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8DF5B3-69A5-5A8D-A483-D6C38DA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221411" cy="5059363"/>
          </a:xfrm>
        </p:spPr>
        <p:txBody>
          <a:bodyPr/>
          <a:lstStyle/>
          <a:p>
            <a:r>
              <a:rPr lang="en-US" sz="1600" dirty="0"/>
              <a:t>Spring Preload</a:t>
            </a:r>
          </a:p>
          <a:p>
            <a:pPr lvl="1"/>
            <a:r>
              <a:rPr lang="en-US" sz="1400" dirty="0"/>
              <a:t>This was calculated based on Hilti’s technical guide.</a:t>
            </a:r>
          </a:p>
          <a:p>
            <a:pPr lvl="1"/>
            <a:r>
              <a:rPr lang="en-US" sz="1400" dirty="0"/>
              <a:t>The allowable load for an edge distance of 4 inches is 5,713 N</a:t>
            </a:r>
          </a:p>
          <a:p>
            <a:pPr lvl="2"/>
            <a:r>
              <a:rPr lang="en-US" sz="1200" dirty="0"/>
              <a:t>We have anchors installed with a 1.5-inch edge distance</a:t>
            </a:r>
          </a:p>
          <a:p>
            <a:r>
              <a:rPr lang="en-US" sz="1600" dirty="0"/>
              <a:t>Spring stiffness</a:t>
            </a:r>
          </a:p>
          <a:p>
            <a:pPr lvl="1"/>
            <a:r>
              <a:rPr lang="en-US" sz="1400" dirty="0"/>
              <a:t>This was calculated for the different regions of the bolt/anchor cross section</a:t>
            </a:r>
          </a:p>
          <a:p>
            <a:pPr lvl="1"/>
            <a:r>
              <a:rPr lang="en-US" sz="1400" dirty="0"/>
              <a:t>Region with bolt threads was the highest and most conservative value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49F5AD-FF3D-2601-A937-F7A6506BA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"/>
          <a:stretch/>
        </p:blipFill>
        <p:spPr>
          <a:xfrm>
            <a:off x="5140382" y="465690"/>
            <a:ext cx="3594777" cy="5637264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AFC5596-9217-069D-0F9E-A0CE77173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01BE1-FFBD-27C7-51A3-D5187924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219402"/>
            <a:ext cx="2000529" cy="2048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7FBF8-859E-02A6-E0DB-CBCAC7280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313890" y="3276295"/>
            <a:ext cx="1657581" cy="29912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4A04D1-97B0-3142-9A90-291929A96110}"/>
              </a:ext>
            </a:extLst>
          </p:cNvPr>
          <p:cNvSpPr/>
          <p:nvPr/>
        </p:nvSpPr>
        <p:spPr>
          <a:xfrm>
            <a:off x="3790765" y="3276296"/>
            <a:ext cx="656948" cy="54110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CCB627-77C7-DC5F-EE37-082FCF6DEF12}"/>
              </a:ext>
            </a:extLst>
          </p:cNvPr>
          <p:cNvSpPr/>
          <p:nvPr/>
        </p:nvSpPr>
        <p:spPr>
          <a:xfrm>
            <a:off x="3790765" y="3817397"/>
            <a:ext cx="656948" cy="1038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05DE8E-3627-8132-C06B-DA5A88979EE0}"/>
              </a:ext>
            </a:extLst>
          </p:cNvPr>
          <p:cNvSpPr/>
          <p:nvPr/>
        </p:nvSpPr>
        <p:spPr>
          <a:xfrm>
            <a:off x="3790765" y="4856084"/>
            <a:ext cx="656948" cy="126605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27E7EC-8CDC-8487-C541-DC01AE0586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770" t="37028" b="25061"/>
          <a:stretch/>
        </p:blipFill>
        <p:spPr>
          <a:xfrm rot="5400000">
            <a:off x="3844188" y="240401"/>
            <a:ext cx="1070905" cy="152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56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Drop-in Anchors and Base Plate Stress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8DF5B3-69A5-5A8D-A483-D6C38DA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221411" cy="5059363"/>
          </a:xfrm>
        </p:spPr>
        <p:txBody>
          <a:bodyPr/>
          <a:lstStyle/>
          <a:p>
            <a:r>
              <a:rPr lang="en-US" sz="1600" dirty="0"/>
              <a:t>Failure case for drop-in anchors</a:t>
            </a:r>
          </a:p>
          <a:p>
            <a:pPr lvl="1"/>
            <a:r>
              <a:rPr lang="en-US" sz="1600" dirty="0"/>
              <a:t>When the 0-displacement starts to pull downwards.</a:t>
            </a:r>
          </a:p>
          <a:p>
            <a:pPr lvl="1"/>
            <a:r>
              <a:rPr lang="en-US" sz="1600" dirty="0"/>
              <a:t>Load Case 1 Failure: 888 pounds</a:t>
            </a:r>
          </a:p>
          <a:p>
            <a:pPr lvl="1"/>
            <a:r>
              <a:rPr lang="en-US" sz="1600" dirty="0"/>
              <a:t>Load Case 2 Failure: 438 pounds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26EBCAC-D4E4-641A-829C-B146D21FB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B2D6A14-654B-147B-3377-2D65A0105D31}"/>
              </a:ext>
            </a:extLst>
          </p:cNvPr>
          <p:cNvSpPr txBox="1">
            <a:spLocks/>
          </p:cNvSpPr>
          <p:nvPr/>
        </p:nvSpPr>
        <p:spPr>
          <a:xfrm>
            <a:off x="4661662" y="971549"/>
            <a:ext cx="3221411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Failure case for drop-in anchors</a:t>
            </a:r>
          </a:p>
          <a:p>
            <a:pPr lvl="1"/>
            <a:r>
              <a:rPr lang="en-US" sz="1600" dirty="0"/>
              <a:t>When the von-mises stress in the base plate reaches yield stress</a:t>
            </a:r>
          </a:p>
          <a:p>
            <a:pPr lvl="1"/>
            <a:r>
              <a:rPr lang="en-US" sz="1600" dirty="0"/>
              <a:t>Load Case 1 Failure: 360 pounds</a:t>
            </a:r>
          </a:p>
          <a:p>
            <a:pPr lvl="1"/>
            <a:r>
              <a:rPr lang="en-US" sz="1600" dirty="0"/>
              <a:t>Load Case 2 Failure: 254 pounds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457200" lvl="1" indent="0">
              <a:buFont typeface="Arial" charset="0"/>
              <a:buNone/>
            </a:pPr>
            <a:endParaRPr lang="en-US" dirty="0"/>
          </a:p>
          <a:p>
            <a:pPr marL="457200" lvl="1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2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FCF349-DEEA-4162-B521-FF6E7938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793474"/>
            <a:ext cx="8686800" cy="42787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C-0 Service Building Floor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34ADB-E48D-4915-8E77-D176E1A38E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B3C05-FA76-476D-8879-7C18B6BA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5838E0E-72F9-1453-B4E3-4863BA15F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438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C-0 Service Building Floor Plan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5359761-234E-4BFE-BD5F-64D8D8735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Objective:</a:t>
            </a:r>
            <a:r>
              <a:rPr lang="en-US" dirty="0"/>
              <a:t> Create a floorplan for the two rooms in the C-0 service building to be used for Sujit’s lab currently at Mi-8.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Parameters:</a:t>
            </a:r>
            <a:endParaRPr lang="en-US" sz="1800" dirty="0"/>
          </a:p>
          <a:p>
            <a:r>
              <a:rPr lang="en-US" sz="1800" dirty="0"/>
              <a:t>Create a rough floorplan of both rooms including details such as: overall room dimensions, immoveable objects, electrical, utilities (compressed air, water).</a:t>
            </a:r>
          </a:p>
          <a:p>
            <a:r>
              <a:rPr lang="en-US" sz="1800" dirty="0"/>
              <a:t>Measure all these details by hand using laser measurement device and tape measure.</a:t>
            </a:r>
          </a:p>
          <a:p>
            <a:r>
              <a:rPr lang="en-US" sz="1800" dirty="0"/>
              <a:t>Include a possible arrangement of all the machines, tables, gas cylinders and vents. Account for needed electrical, ventilation, and utilities.</a:t>
            </a:r>
          </a:p>
          <a:p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C715840-24CE-98BE-23FB-85D6FB538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1792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Architectural Drawing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5359761-234E-4BFE-BD5F-64D8D8735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2019015" cy="5059363"/>
          </a:xfrm>
        </p:spPr>
        <p:txBody>
          <a:bodyPr/>
          <a:lstStyle/>
          <a:p>
            <a:r>
              <a:rPr lang="en-US" sz="1800" dirty="0"/>
              <a:t>Bottom left and right rooms are the rooms being modeled in my project.</a:t>
            </a:r>
          </a:p>
          <a:p>
            <a:endParaRPr lang="en-US" sz="1800" dirty="0"/>
          </a:p>
          <a:p>
            <a:r>
              <a:rPr lang="en-US" sz="1800" dirty="0"/>
              <a:t>Some dimensions were taken from this drawing and used.</a:t>
            </a:r>
          </a:p>
          <a:p>
            <a:endParaRPr lang="en-US" sz="1800" dirty="0"/>
          </a:p>
          <a:p>
            <a:r>
              <a:rPr lang="en-US" sz="1800" dirty="0"/>
              <a:t>This drawing was made in 1984.</a:t>
            </a:r>
          </a:p>
          <a:p>
            <a:endParaRPr lang="en-US" sz="18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5C604-2034-31DC-4C29-AAABC1FC8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616" y="691462"/>
            <a:ext cx="6746122" cy="54785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E6216F-3596-3B49-077E-8EA06EEA755C}"/>
              </a:ext>
            </a:extLst>
          </p:cNvPr>
          <p:cNvSpPr/>
          <p:nvPr/>
        </p:nvSpPr>
        <p:spPr>
          <a:xfrm>
            <a:off x="4490884" y="2861187"/>
            <a:ext cx="2168013" cy="161494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DD367-C707-79BB-5AE2-05C4A940060D}"/>
              </a:ext>
            </a:extLst>
          </p:cNvPr>
          <p:cNvSpPr/>
          <p:nvPr/>
        </p:nvSpPr>
        <p:spPr>
          <a:xfrm>
            <a:off x="2998840" y="3546987"/>
            <a:ext cx="1145458" cy="93852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D22D782-1390-623F-9014-AE1BE9383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0260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Drawing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AAB23B-C66B-44D2-9D68-E6DA6C76D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6ECCA0-E339-D873-AE69-493C49707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697172"/>
            <a:ext cx="6878832" cy="54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2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Drawing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413902D-E6D6-AA17-A674-A996195A0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B9FE2-15B1-CE81-2952-ADA977C7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06" y="679629"/>
            <a:ext cx="8304374" cy="55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4AF11-56C1-4539-90F2-3EE1D79C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Blocks and Layers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DA20-3BA6-41F9-9A40-3E00C242F1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068D-3C77-4DA9-B7EA-875363D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5359761-234E-4BFE-BD5F-64D8D8735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322467" cy="5059363"/>
          </a:xfrm>
        </p:spPr>
        <p:txBody>
          <a:bodyPr/>
          <a:lstStyle/>
          <a:p>
            <a:r>
              <a:rPr lang="en-US" sz="1800" dirty="0"/>
              <a:t>Layers below in use.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Blocks used for doors and 120/208V electrical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21EB9B-B28A-23CA-A576-651A16C30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520" y="251752"/>
            <a:ext cx="5106880" cy="2044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3153A0-D115-AA77-F1E4-8D7892D4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602" y="2602690"/>
            <a:ext cx="5526798" cy="349285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B5E5BC2-1EBE-0A2F-09A5-40A604862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D8B97-A32A-B912-C7B5-7B3379EDB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3501231"/>
            <a:ext cx="2467319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4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FCF349-DEEA-4162-B521-FF6E7938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793474"/>
            <a:ext cx="8686800" cy="427877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LBNF Strip Line Block Stand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34ADB-E48D-4915-8E77-D176E1A38E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9/21/2023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B3C05-FA76-476D-8879-7C18B6BA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F4D254E-1194-E631-CD5B-0FC2306DC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David Gray | Summer 2023 End of Term 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132462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.potx" id="{4BA68CBE-0918-4934-A7A4-C67D636CDA9C}" vid="{31CC1039-542B-4E43-AB25-2B19971E7B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21670</TotalTime>
  <Words>1286</Words>
  <Application>Microsoft Office PowerPoint</Application>
  <PresentationFormat>On-screen Show (4:3)</PresentationFormat>
  <Paragraphs>331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Helvetica</vt:lpstr>
      <vt:lpstr>Fermilab_PPT_090815</vt:lpstr>
      <vt:lpstr>PowerPoint Presentation</vt:lpstr>
      <vt:lpstr>Assigned Projects</vt:lpstr>
      <vt:lpstr>C-0 Service Building Floor Plan</vt:lpstr>
      <vt:lpstr>C-0 Service Building Floor Plan</vt:lpstr>
      <vt:lpstr>Existing Architectural Drawing</vt:lpstr>
      <vt:lpstr>Current Drawing</vt:lpstr>
      <vt:lpstr>Current Drawing</vt:lpstr>
      <vt:lpstr>Blocks and Layers</vt:lpstr>
      <vt:lpstr>LBNF Strip Line Block Stand</vt:lpstr>
      <vt:lpstr>LBNF Strip Line Assy Stands</vt:lpstr>
      <vt:lpstr>Model Changes</vt:lpstr>
      <vt:lpstr>Model Changes</vt:lpstr>
      <vt:lpstr>Model Changes</vt:lpstr>
      <vt:lpstr>Design Features</vt:lpstr>
      <vt:lpstr>Design Features</vt:lpstr>
      <vt:lpstr>Design Features</vt:lpstr>
      <vt:lpstr>Design Features</vt:lpstr>
      <vt:lpstr>Current Analysis</vt:lpstr>
      <vt:lpstr>Current Hand Calculations</vt:lpstr>
      <vt:lpstr>CMTF Column Engineering Note</vt:lpstr>
      <vt:lpstr>CMTF Column Engineering Note</vt:lpstr>
      <vt:lpstr>Engineering Note Progress</vt:lpstr>
      <vt:lpstr>Center Beam Buckling</vt:lpstr>
      <vt:lpstr>Base Plate Welds</vt:lpstr>
      <vt:lpstr>Ansys Setup</vt:lpstr>
      <vt:lpstr>Old Base Plate Results</vt:lpstr>
      <vt:lpstr>Ansys Setup</vt:lpstr>
      <vt:lpstr>Drop-in Anchors</vt:lpstr>
      <vt:lpstr>Drop-in Anchors and Base Plate Stress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 R. Peterson x 37614N</dc:creator>
  <cp:lastModifiedBy>David Gray x 46258N</cp:lastModifiedBy>
  <cp:revision>148</cp:revision>
  <cp:lastPrinted>2014-01-20T19:40:21Z</cp:lastPrinted>
  <dcterms:created xsi:type="dcterms:W3CDTF">2019-02-06T14:41:31Z</dcterms:created>
  <dcterms:modified xsi:type="dcterms:W3CDTF">2023-09-21T17:47:08Z</dcterms:modified>
</cp:coreProperties>
</file>