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4"/>
    <p:sldMasterId id="2147484131" r:id="rId5"/>
    <p:sldMasterId id="2147484151" r:id="rId6"/>
    <p:sldMasterId id="2147484161" r:id="rId7"/>
    <p:sldMasterId id="2147484178" r:id="rId8"/>
    <p:sldMasterId id="2147483660" r:id="rId9"/>
    <p:sldMasterId id="2147484249" r:id="rId10"/>
    <p:sldMasterId id="2147484214" r:id="rId11"/>
    <p:sldMasterId id="2147484228" r:id="rId12"/>
    <p:sldMasterId id="2147484236" r:id="rId13"/>
  </p:sldMasterIdLst>
  <p:notesMasterIdLst>
    <p:notesMasterId r:id="rId32"/>
  </p:notesMasterIdLst>
  <p:sldIdLst>
    <p:sldId id="262" r:id="rId14"/>
    <p:sldId id="271" r:id="rId15"/>
    <p:sldId id="270" r:id="rId16"/>
    <p:sldId id="263" r:id="rId17"/>
    <p:sldId id="433" r:id="rId18"/>
    <p:sldId id="437" r:id="rId19"/>
    <p:sldId id="413" r:id="rId20"/>
    <p:sldId id="438" r:id="rId21"/>
    <p:sldId id="436" r:id="rId22"/>
    <p:sldId id="418" r:id="rId23"/>
    <p:sldId id="435" r:id="rId24"/>
    <p:sldId id="434" r:id="rId25"/>
    <p:sldId id="439" r:id="rId26"/>
    <p:sldId id="266" r:id="rId27"/>
    <p:sldId id="267" r:id="rId28"/>
    <p:sldId id="422" r:id="rId29"/>
    <p:sldId id="426" r:id="rId30"/>
    <p:sldId id="41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2ECBA-F26D-9F49-ACA2-BCFDBB4EB116}" v="1" dt="2023-09-07T16:16:38.715"/>
    <p1510:client id="{BE45081E-8105-D862-D4CD-8E15F47CCF17}" v="82" dt="2023-09-11T18:16:45.192"/>
    <p1510:client id="{C20FC130-C405-4EBA-8445-1ED41B503372}" v="8" dt="2023-09-08T15:36:42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7"/>
    <p:restoredTop sz="94694"/>
  </p:normalViewPr>
  <p:slideViewPr>
    <p:cSldViewPr snapToGrid="0">
      <p:cViewPr varScale="1">
        <p:scale>
          <a:sx n="150" d="100"/>
          <a:sy n="150" d="100"/>
        </p:scale>
        <p:origin x="4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F014A-2093-4844-9C97-678D1E805913}" type="datetimeFigureOut"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1510-C0F7-4B60-A921-7DFC21E420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3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3105A-F59C-3F42-AA6B-ACDE2DB4FA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2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8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3AC3A0F-38B4-4AA5-B870-E7FD6FC1FCC2}" type="datetime1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8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8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92102" y="6316137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8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376E19E-4500-48E2-9063-9FFBDCF066E0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9" y="6504218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8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92102" y="6316137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4B1CE-6FC0-4730-A8BD-70BA9F156FA7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8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8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92102" y="6316137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1BF5B67-AD19-4D1D-A3A7-D309E528EE4A}" type="datetime1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1007" indent="-306910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7764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6910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D6D2173-A0F0-4783-A43B-793AB8363010}" type="datetime1">
              <a:rPr lang="en-US" smtClean="0"/>
              <a:t>9/11/2023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210F500-E267-497C-9930-B671AB85C5D2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3AC3A0F-38B4-4AA5-B870-E7FD6FC1FCC2}" type="datetime1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376E19E-4500-48E2-9063-9FFBDCF066E0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4B1CE-6FC0-4730-A8BD-70BA9F156FA7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18AEB-0BA6-406A-9870-6E29E051F98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A35898-E443-4DF0-8C30-68340B82E703}" type="datetime1">
              <a:rPr lang="en-US" smtClean="0"/>
              <a:t>9/11/2023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65F353-2501-42BF-A246-BD0A1FD5CA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46D8BE5-C385-466C-875C-4A1DD0B0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D327-561A-40B0-90F5-D4D3C2AC699E}" type="datetime1">
              <a:rPr lang="en-US" smtClean="0"/>
              <a:t>9/11/2023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29885E-1229-4662-BD6B-F9D7BCD0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5D055-5431-4015-84C8-99816B9F045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7C6E179-A74F-429A-8268-2B8B63714A6A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B85CE-4530-4F4E-A6C4-1EACAE28C2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E71B-82CF-4E3A-92D4-B0F6D9DDE71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7D0DF5-FB33-4722-948B-312511CCC941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0EACA-28AB-4384-B099-19D0CB7275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hf hd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A9F5-2453-4BA3-85B2-52916742EF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0B48606-0B13-47F4-854C-F10B28A92CA6}" type="datetime1">
              <a:rPr lang="en-US" smtClean="0"/>
              <a:t>9/11/2023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944B99-D7A9-4501-954B-C51F1C2134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8F7FA59-9CD1-4611-A71D-BE0EA5696C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F00DA25-AB17-4849-8ACC-E8D508752325}" type="datetime1">
              <a:rPr lang="en-US" smtClean="0"/>
              <a:t>9/11/2023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71B08F-570F-446E-8E8E-2673392EDC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4D3C03-96A7-4EED-B62E-F4018BAA1C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>
              <a:defRPr/>
            </a:pPr>
            <a:fld id="{FE648657-7E7E-454C-BFB8-4C4552592A33}" type="datetime1">
              <a:rPr lang="en-US" smtClean="0"/>
              <a:t>9/11/2023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01574C-CCF7-48E9-ACE0-32A9EEED691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ASIC all-hands Dec 2022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1007" indent="-306910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7764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6910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ASIC all-hands Dec 2022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ASIC all-hands Dec 2022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ASIC all-hands Dec 2022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ASIC all-hands Dec 2022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hf hd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ASIC all-hands Dec 2022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6637B-133A-4604-8A05-E1C5DDF9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119" y="6390727"/>
            <a:ext cx="2743200" cy="365125"/>
          </a:xfrm>
        </p:spPr>
        <p:txBody>
          <a:bodyPr/>
          <a:lstStyle/>
          <a:p>
            <a:fld id="{57F155C1-ED3D-4231-99FE-8D79E70B44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E3AC0-BF61-45A7-A4A1-F964C080008F}"/>
              </a:ext>
            </a:extLst>
          </p:cNvPr>
          <p:cNvSpPr/>
          <p:nvPr userDrawn="1"/>
        </p:nvSpPr>
        <p:spPr>
          <a:xfrm>
            <a:off x="1" y="0"/>
            <a:ext cx="2942580" cy="6858000"/>
          </a:xfrm>
          <a:prstGeom prst="rect">
            <a:avLst/>
          </a:prstGeom>
          <a:solidFill>
            <a:srgbClr val="F7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36EBE3-0227-4DE8-9C28-0843675C161F}"/>
              </a:ext>
            </a:extLst>
          </p:cNvPr>
          <p:cNvCxnSpPr>
            <a:cxnSpLocks/>
          </p:cNvCxnSpPr>
          <p:nvPr userDrawn="1"/>
        </p:nvCxnSpPr>
        <p:spPr>
          <a:xfrm>
            <a:off x="369406" y="5155257"/>
            <a:ext cx="2153295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8D8007-462B-4AAB-8DF5-AFD3E6A7B730}"/>
              </a:ext>
            </a:extLst>
          </p:cNvPr>
          <p:cNvCxnSpPr>
            <a:cxnSpLocks/>
          </p:cNvCxnSpPr>
          <p:nvPr userDrawn="1"/>
        </p:nvCxnSpPr>
        <p:spPr>
          <a:xfrm>
            <a:off x="390525" y="6303568"/>
            <a:ext cx="2139544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80BA75AB-0EBF-4FD0-B78E-C7BA1A183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3" y="5290664"/>
            <a:ext cx="1879907" cy="3377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FA3AE-DEA1-4005-9B23-659F3C8A33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16" y="5830809"/>
            <a:ext cx="2042585" cy="3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6375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6637B-133A-4604-8A05-E1C5DDF9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119" y="6390727"/>
            <a:ext cx="2743200" cy="365125"/>
          </a:xfrm>
        </p:spPr>
        <p:txBody>
          <a:bodyPr/>
          <a:lstStyle/>
          <a:p>
            <a:fld id="{57F155C1-ED3D-4231-99FE-8D79E70B44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E3AC0-BF61-45A7-A4A1-F964C080008F}"/>
              </a:ext>
            </a:extLst>
          </p:cNvPr>
          <p:cNvSpPr/>
          <p:nvPr userDrawn="1"/>
        </p:nvSpPr>
        <p:spPr>
          <a:xfrm>
            <a:off x="1" y="0"/>
            <a:ext cx="2942580" cy="6858000"/>
          </a:xfrm>
          <a:prstGeom prst="rect">
            <a:avLst/>
          </a:prstGeom>
          <a:solidFill>
            <a:srgbClr val="F7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36EBE3-0227-4DE8-9C28-0843675C161F}"/>
              </a:ext>
            </a:extLst>
          </p:cNvPr>
          <p:cNvCxnSpPr>
            <a:cxnSpLocks/>
          </p:cNvCxnSpPr>
          <p:nvPr userDrawn="1"/>
        </p:nvCxnSpPr>
        <p:spPr>
          <a:xfrm>
            <a:off x="369406" y="5155257"/>
            <a:ext cx="2153295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8D8007-462B-4AAB-8DF5-AFD3E6A7B730}"/>
              </a:ext>
            </a:extLst>
          </p:cNvPr>
          <p:cNvCxnSpPr>
            <a:cxnSpLocks/>
          </p:cNvCxnSpPr>
          <p:nvPr userDrawn="1"/>
        </p:nvCxnSpPr>
        <p:spPr>
          <a:xfrm>
            <a:off x="390525" y="6303568"/>
            <a:ext cx="2139544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80BA75AB-0EBF-4FD0-B78E-C7BA1A183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3" y="5290664"/>
            <a:ext cx="1879907" cy="3377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FA3AE-DEA1-4005-9B23-659F3C8A33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16" y="5830809"/>
            <a:ext cx="2042585" cy="3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6375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DB1F-B8B9-354C-91FE-89927256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7C0C3-3EBD-C94B-A2D0-9E08D7D0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7AB6C-6764-C14E-9FE9-286A63DD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18AB-4132-C84F-9356-2834DD7749D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FD141-C6D7-DB4A-9EB6-2809C5AF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D21D8-B30B-F241-94DD-9D488ED8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C48-6A5E-4F41-AF2C-EB94BE51C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1007" indent="-306910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7764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6910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6637B-133A-4604-8A05-E1C5DDF9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119" y="6390727"/>
            <a:ext cx="2743200" cy="365125"/>
          </a:xfrm>
        </p:spPr>
        <p:txBody>
          <a:bodyPr/>
          <a:lstStyle/>
          <a:p>
            <a:fld id="{57F155C1-ED3D-4231-99FE-8D79E70B44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E3AC0-BF61-45A7-A4A1-F964C080008F}"/>
              </a:ext>
            </a:extLst>
          </p:cNvPr>
          <p:cNvSpPr/>
          <p:nvPr userDrawn="1"/>
        </p:nvSpPr>
        <p:spPr>
          <a:xfrm>
            <a:off x="1" y="0"/>
            <a:ext cx="2942580" cy="6858000"/>
          </a:xfrm>
          <a:prstGeom prst="rect">
            <a:avLst/>
          </a:prstGeom>
          <a:solidFill>
            <a:srgbClr val="F7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36EBE3-0227-4DE8-9C28-0843675C161F}"/>
              </a:ext>
            </a:extLst>
          </p:cNvPr>
          <p:cNvCxnSpPr>
            <a:cxnSpLocks/>
          </p:cNvCxnSpPr>
          <p:nvPr userDrawn="1"/>
        </p:nvCxnSpPr>
        <p:spPr>
          <a:xfrm>
            <a:off x="369406" y="5155257"/>
            <a:ext cx="2153295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8D8007-462B-4AAB-8DF5-AFD3E6A7B730}"/>
              </a:ext>
            </a:extLst>
          </p:cNvPr>
          <p:cNvCxnSpPr>
            <a:cxnSpLocks/>
          </p:cNvCxnSpPr>
          <p:nvPr userDrawn="1"/>
        </p:nvCxnSpPr>
        <p:spPr>
          <a:xfrm>
            <a:off x="390525" y="6303568"/>
            <a:ext cx="2139544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80BA75AB-0EBF-4FD0-B78E-C7BA1A183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3" y="5290664"/>
            <a:ext cx="1879907" cy="3377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FA3AE-DEA1-4005-9B23-659F3C8A33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16" y="5830809"/>
            <a:ext cx="2042585" cy="3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6375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468036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9/26/19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9/26/19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9/26/19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9/26/19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9/26/19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9/26/19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4DBA34F6-786B-5943-A669-853A984F0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296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Farah Fahim | DOE Comparative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E68-9746-A841-A90A-1D28BEEA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9849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CA0C293-A59E-BD4C-9876-BFC3FA26C3D3}" type="datetime1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5A6A3C0-0110-1B42-ADCD-046C26907038}" type="datetime1">
              <a:rPr lang="en-US" smtClean="0"/>
              <a:t>9/11/2023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E278828-4EC1-EC48-9975-385CDB9B643E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5E29AA7-0193-D547-BE96-50DDB7236962}" type="datetime1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354F250-53AE-E449-AFAE-0779568E5A8B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B1697-C6E5-B544-AD95-55ABFFC2198A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8793-1BBD-E04E-946D-DB56C66E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A41DA-859A-CF44-BCA4-7264DD0B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3FFFA-799A-E245-A55B-F8220A5B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74-1961-C649-944E-796DD039F8DC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896B2-0011-FF4C-B2C5-D8440690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Farah Fahim | DOE Comparative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3E955-66EC-0B48-B09E-73F92C5F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8BB3-8563-E948-A841-98DE40F5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42958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" name="Google Shape;72;p16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73" name="Google Shape;73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3467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3467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3467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3467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3467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3467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3467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3467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3467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14856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●"/>
              <a:defRPr sz="2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97923" algn="l" rtl="0">
              <a:spcBef>
                <a:spcPts val="2133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○"/>
              <a:defRPr sz="2133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97923" algn="l" rtl="0">
              <a:spcBef>
                <a:spcPts val="2133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■"/>
              <a:defRPr sz="1867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97923" algn="l" rtl="0">
              <a:spcBef>
                <a:spcPts val="2133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97923" algn="l" rtl="0">
              <a:spcBef>
                <a:spcPts val="2133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○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97923" algn="l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97923" algn="l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97923" algn="l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97923" algn="l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Font typeface="Arial"/>
              <a:buChar char="■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900"/>
              <a:buFont typeface="Helvetica Neue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900"/>
              <a:buFont typeface="Helvetica Neue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900"/>
              <a:buFont typeface="Helvetica Neue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900"/>
              <a:buFont typeface="Helvetica Neue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900"/>
              <a:buFont typeface="Helvetica Neue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900"/>
              <a:buFont typeface="Helvetica Neue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900"/>
              <a:buFont typeface="Helvetica Neue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900"/>
              <a:buFont typeface="Helvetica Neue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900"/>
              <a:buFont typeface="Helvetica Neue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088010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6368-55A1-E644-9433-9341B2C1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1AD18-3EB2-674A-8A44-43E61741D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CBF4B-F640-4A41-8A13-99C763C8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4DD-54CF-2B4E-AA5A-8525154ED59F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92D9-2493-4A46-A7AA-AB08C805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Farah Fahim | DOE Comparative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56F31-BDC8-8940-B828-655D00B2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486F-0074-BE45-926B-06EE3F2D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66465"/>
      </p:ext>
    </p:extLst>
  </p:cSld>
  <p:clrMapOvr>
    <a:masterClrMapping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C9FD3E9-8486-A445-9441-1F51B197220B}" type="datetime1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194DDE6-D2F7-944E-8CAD-D62CA652CE37}" type="datetime1">
              <a:rPr lang="en-US" smtClean="0"/>
              <a:t>9/11/2023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5C4189B8-9CF8-C142-A471-7110C85A5452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7BD14F5-4092-1D42-87BC-8EA2CFE9A8FA}" type="datetime1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6CADACA-DC38-7B45-BDB2-AA3302EF23C4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5A29A-DADE-B048-8B8F-58DBD1E08A1E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245547" y="61141"/>
            <a:ext cx="9152455" cy="794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43839" y="1125545"/>
            <a:ext cx="11704320" cy="50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98000" y="6464320"/>
            <a:ext cx="2794000" cy="5175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A5BF-3702-43A6-9BD2-65AD0A164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5127"/>
      </p:ext>
    </p:extLst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4FF4-55B3-B843-92BB-4F8E877E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42A3-015F-3143-9730-C4AC1DD19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275765"/>
      </p:ext>
    </p:extLst>
  </p:cSld>
  <p:clrMapOvr>
    <a:masterClrMapping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3F8B9-2FD5-124E-A774-25EE1964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2750-B325-7C4A-8E78-32A33C1AA4DC}" type="datetime1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5FD96-4AAB-594F-807B-3B6F1869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Farah Fahim | DOE Comparative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07380-AE4E-F847-96CD-16E546E1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C7C7-DD15-E54B-BED8-05CEBC25A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5953"/>
      </p:ext>
    </p:extLst>
  </p:cSld>
  <p:clrMapOvr>
    <a:masterClrMapping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8337-DDA9-BD4B-AE4F-3AD3E2C32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39DA6-3BE0-564C-B5A9-BCC320ED5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759F-1D1E-A547-80EF-35189854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A828-5EB8-AD47-A9CE-46E7B2A21AF5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9FD44-C387-4D40-A2F8-72F0A7FB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Farah Fahim | DOE Comparative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92D60-1FC6-0845-870B-5026D8C4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E936-BD83-4F45-A36D-02290E9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1814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5030616"/>
      </p:ext>
    </p:extLst>
  </p:cSld>
  <p:clrMapOvr>
    <a:masterClrMapping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47" y="1293095"/>
            <a:ext cx="109183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37" indent="-255582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20" indent="-184146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46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4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529808"/>
      </p:ext>
    </p:extLst>
  </p:cSld>
  <p:clrMapOvr>
    <a:masterClrMapping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0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31279" b="31279"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1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8330" b="40718"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4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4644" b="44456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498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9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2966" b="1613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38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l="29" r="2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64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E9866DBC-0EF5-3642-AA07-E57A3F62A9F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EDDFCFBA-0737-D747-9516-338CE549608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234278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1007" indent="-306910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7764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6910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E9866DBC-0EF5-3642-AA07-E57A3F62A9F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EDDFCFBA-0737-D747-9516-338CE54960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399867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fld id="{E9866DBC-0EF5-3642-AA07-E57A3F62A9F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EDDFCFBA-0737-D747-9516-338CE54960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3416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E9866DBC-0EF5-3642-AA07-E57A3F62A9F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EDDFCFBA-0737-D747-9516-338CE54960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8000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fld id="{E9866DBC-0EF5-3642-AA07-E57A3F62A9F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DDFCFBA-0737-D747-9516-338CE54960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5675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6DBC-0EF5-3642-AA07-E57A3F62A9F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CFBA-0737-D747-9516-338CE54960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761380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89DF-9A5A-0264-C808-75C3BA91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A209A-55D3-1D03-5DA5-069332EF9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25DC5-6D61-6EDB-2F70-1B5E5CA5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6DBC-0EF5-3642-AA07-E57A3F62A9F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BDEFA-4B48-02C5-0279-8B565F09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6A4B-D7F7-E3BE-E3A7-9D21F52A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CFBA-0737-D747-9516-338CE5496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398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D280B-00B4-4D1C-BE0C-92EDA7F5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D6D67-2B29-4FE7-A601-18BB49BB882B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87AAF-1782-4FF6-A2B3-8275FF07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36A2B6-1B87-40E1-A9AF-78986DDD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3B58A-C91D-4DDB-92B2-FF1C86F92C7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fld id="{499D6D67-2B29-4FE7-A601-18BB49BB882B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94DB7-9B48-4AE7-B625-D26D70E847B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1105862-28E8-4A94-B195-804EA992B69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1C7F8F3-48C8-4B3B-97D7-8A34A269D4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99D6D67-2B29-4FE7-A601-18BB49BB882B}" type="datetime1">
              <a:rPr lang="en-US" smtClean="0"/>
              <a:t>9/11/2023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0ED644C-D19A-409A-841D-2B5B3C57A1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329E631-2E12-41EC-AE68-E471BD6EB8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A9F5-2453-4BA3-85B2-52916742EF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99D6D67-2B29-4FE7-A601-18BB49BB882B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DED61-A311-4DF3-A3B6-C2997397F3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944B99-D7A9-4501-954B-C51F1C2134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8F7FA59-9CD1-4611-A71D-BE0EA5696C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99D6D67-2B29-4FE7-A601-18BB49BB882B}" type="datetime1">
              <a:rPr lang="en-US" smtClean="0"/>
              <a:t>9/11/2023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93DC2C8-C41D-42DD-8E0E-C7ECECD819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71B08F-570F-446E-8E8E-2673392EDC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4D3C03-96A7-4EED-B62E-F4018BAA1C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>
              <a:defRPr/>
            </a:pPr>
            <a:fld id="{499D6D67-2B29-4FE7-A601-18BB49BB882B}" type="datetime1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3565BA-A7CA-4AFE-AF3D-A073EAD8E3E2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01574C-CCF7-48E9-ACE0-32A9EEED691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1007" indent="-306910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7764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6910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5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3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6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5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3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23683" y="816868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5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3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24384" y="817016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5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3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23683" y="817016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5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3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23683" y="817016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5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3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23683" y="817016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5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3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23683" y="817016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6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8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1BF5B67-AD19-4D1D-A3A7-D309E528EE4A}" type="datetime1">
              <a:rPr lang="en-US" smtClean="0"/>
              <a:t>9/11/2023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8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8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92102" y="6316137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4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1007" indent="-306910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7764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6910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9" y="971554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6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6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8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D6D2173-A0F0-4783-A43B-793AB8363010}" type="datetime1">
              <a:rPr lang="en-US" smtClean="0"/>
              <a:t>9/11/2023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8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8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92102" y="6316137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2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8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210F500-E267-497C-9930-B671AB85C5D2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7" y="6504218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8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92102" y="6316137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59" r:id="rId2"/>
    <p:sldLayoutId id="2147484160" r:id="rId3"/>
    <p:sldLayoutId id="2147484188" r:id="rId4"/>
    <p:sldLayoutId id="2147484189" r:id="rId5"/>
    <p:sldLayoutId id="2147484191" r:id="rId6"/>
    <p:sldLayoutId id="2147484190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29" r:id="rId14"/>
    <p:sldLayoutId id="2147484251" r:id="rId15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ASIC all-hands Dec 2022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06" r:id="rId13"/>
    <p:sldLayoutId id="2147484250" r:id="rId14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75" r:id="rId10"/>
    <p:sldLayoutId id="2147484176" r:id="rId11"/>
    <p:sldLayoutId id="2147484177" r:id="rId12"/>
    <p:sldLayoutId id="2147484144" r:id="rId13"/>
    <p:sldLayoutId id="2147484145" r:id="rId14"/>
    <p:sldLayoutId id="2147484130" r:id="rId15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9/26/19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63" r:id="rId8"/>
    <p:sldLayoutId id="214748416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296DC56-CABB-4844-8D3B-CFD4BF95FD08}" type="datetime1">
              <a:rPr lang="en-US" smtClean="0"/>
              <a:t>9/11/2023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86" r:id="rId2"/>
    <p:sldLayoutId id="2147484187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41" r:id="rId14"/>
    <p:sldLayoutId id="2147484142" r:id="rId15"/>
    <p:sldLayoutId id="2147484143" r:id="rId16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84F4FD8-538B-E447-B9F4-781B70F34670}" type="datetime1">
              <a:rPr lang="en-US" smtClean="0"/>
              <a:t>9/11/2023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DDFAF0-31CB-A949-A880-C3B09A71252D}"/>
              </a:ext>
            </a:extLst>
          </p:cNvPr>
          <p:cNvCxnSpPr/>
          <p:nvPr userDrawn="1"/>
        </p:nvCxnSpPr>
        <p:spPr>
          <a:xfrm>
            <a:off x="290634" y="833911"/>
            <a:ext cx="1160627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216" r:id="rId8"/>
    <p:sldLayoutId id="2147484217" r:id="rId9"/>
    <p:sldLayoutId id="2147484218" r:id="rId10"/>
    <p:sldLayoutId id="2147484219" r:id="rId11"/>
    <p:sldLayoutId id="2147484221" r:id="rId12"/>
    <p:sldLayoutId id="2147484220" r:id="rId13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E9866DBC-0EF5-3642-AA07-E57A3F62A9F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EDDFCFBA-0737-D747-9516-338CE549608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74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99D6D67-2B29-4FE7-A601-18BB49BB882B}" type="datetime1">
              <a:rPr lang="en-US" smtClean="0"/>
              <a:t>9/11/2023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BD30806-5B27-40F6-B292-24C5163E0FB1}" type="datetime1">
              <a:rPr lang="en-US" smtClean="0"/>
              <a:t>9/11/2023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15" r:id="rId14"/>
    <p:sldLayoutId id="2147484123" r:id="rId15"/>
    <p:sldLayoutId id="2147484124" r:id="rId16"/>
    <p:sldLayoutId id="2147484125" r:id="rId17"/>
    <p:sldLayoutId id="2147484126" r:id="rId18"/>
    <p:sldLayoutId id="2147484128" r:id="rId19"/>
    <p:sldLayoutId id="2147484127" r:id="rId20"/>
    <p:sldLayoutId id="2147484222" r:id="rId21"/>
    <p:sldLayoutId id="2147484223" r:id="rId22"/>
    <p:sldLayoutId id="2147484224" r:id="rId23"/>
    <p:sldLayoutId id="2147484225" r:id="rId24"/>
    <p:sldLayoutId id="2147484226" r:id="rId25"/>
    <p:sldLayoutId id="2147484227" r:id="rId26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7E8A5DDE-FBF0-4F8D-A54C-EE78B15E833B}" type="datetime1">
              <a:rPr lang="en-US" smtClean="0"/>
              <a:t>9/11/2023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</p:sldLayoutIdLst>
  <p:hf hdr="0" ft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icloud.sharepoint.com/:w:/s/FNALO365-ASICDepartment/EaHOHRlC_51IsYQhT6ZaG9QBwU9PG4PW1hTtL54aiUxZ8g?e=ENb37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fermicloud.sharepoint.com/:w:/s/FNALO365-ASICDepartment/EdlNXrRbHldIl-86JpHTrFsBoDW2i6BcW2JwYJ7T-6uVzA?e=OaU8Q0" TargetMode="External"/><Relationship Id="rId4" Type="http://schemas.openxmlformats.org/officeDocument/2006/relationships/hyperlink" Target="https://fermicloud.sharepoint.com/:x:/s/FNALO365-ASICDepartment/EZMi75dGPfNKvTYvusaj6gsBwchIIvCR0dDTKo8fb2d_iQ?e=PX6Xb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0" bIns="45720" anchor="t">
            <a:noAutofit/>
          </a:bodyPr>
          <a:lstStyle/>
          <a:p>
            <a:r>
              <a:rPr lang="en-US" sz="1850" dirty="0"/>
              <a:t>Farah Fahim </a:t>
            </a:r>
          </a:p>
          <a:p>
            <a:r>
              <a:rPr lang="en-US" sz="1850" dirty="0">
                <a:cs typeface="Helvetica"/>
              </a:rPr>
              <a:t>ASIC PMG – Sep 2023</a:t>
            </a:r>
            <a:endParaRPr lang="en-US" dirty="0"/>
          </a:p>
          <a:p>
            <a:endParaRPr lang="en-US" sz="185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45720" rIns="91440" bIns="45720" anchor="ctr" anchorCtr="0">
            <a:noAutofit/>
          </a:bodyPr>
          <a:lstStyle/>
          <a:p>
            <a:r>
              <a:rPr lang="en-US" sz="2400"/>
              <a:t>Project Status: Quantum, AI, Microelectronics </a:t>
            </a:r>
          </a:p>
        </p:txBody>
      </p:sp>
    </p:spTree>
    <p:extLst>
      <p:ext uri="{BB962C8B-B14F-4D97-AF65-F5344CB8AC3E}">
        <p14:creationId xmlns:p14="http://schemas.microsoft.com/office/powerpoint/2010/main" val="257754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6A62CC-E308-F8B9-3A38-E46C94E8B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306705" indent="-306705"/>
            <a:r>
              <a:rPr lang="en-US" dirty="0"/>
              <a:t>SPROCKET</a:t>
            </a:r>
          </a:p>
          <a:p>
            <a:pPr marL="306705" indent="-306705"/>
            <a:r>
              <a:rPr lang="en-US" dirty="0"/>
              <a:t>XROCKET</a:t>
            </a:r>
          </a:p>
          <a:p>
            <a:pPr marL="306705" indent="-306705"/>
            <a:r>
              <a:rPr lang="en-US" dirty="0"/>
              <a:t>MIDNA</a:t>
            </a:r>
          </a:p>
          <a:p>
            <a:pPr marL="306705" indent="-30670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3B2786-22EA-5030-B298-82EAA34A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65 nm Projects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31057-D1D2-B5D2-4068-B93B878A4B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921E4-9F9A-0035-78A0-0DD925D98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2A7F-4293-AE77-AF19-0344E8BB4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0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7A32BCB-307E-995C-16F9-95364B336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082829"/>
              </p:ext>
            </p:extLst>
          </p:nvPr>
        </p:nvGraphicFramePr>
        <p:xfrm>
          <a:off x="182571" y="1260530"/>
          <a:ext cx="11069200" cy="487679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26824">
                  <a:extLst>
                    <a:ext uri="{9D8B030D-6E8A-4147-A177-3AD203B41FA5}">
                      <a16:colId xmlns:a16="http://schemas.microsoft.com/office/drawing/2014/main" val="4222582185"/>
                    </a:ext>
                  </a:extLst>
                </a:gridCol>
                <a:gridCol w="1835612">
                  <a:extLst>
                    <a:ext uri="{9D8B030D-6E8A-4147-A177-3AD203B41FA5}">
                      <a16:colId xmlns:a16="http://schemas.microsoft.com/office/drawing/2014/main" val="703444915"/>
                    </a:ext>
                  </a:extLst>
                </a:gridCol>
                <a:gridCol w="3340255">
                  <a:extLst>
                    <a:ext uri="{9D8B030D-6E8A-4147-A177-3AD203B41FA5}">
                      <a16:colId xmlns:a16="http://schemas.microsoft.com/office/drawing/2014/main" val="1415838619"/>
                    </a:ext>
                  </a:extLst>
                </a:gridCol>
                <a:gridCol w="3666509">
                  <a:extLst>
                    <a:ext uri="{9D8B030D-6E8A-4147-A177-3AD203B41FA5}">
                      <a16:colId xmlns:a16="http://schemas.microsoft.com/office/drawing/2014/main" val="2821764882"/>
                    </a:ext>
                  </a:extLst>
                </a:gridCol>
              </a:tblGrid>
              <a:tr h="576400"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err="1"/>
                        <a:t>Tapeout</a:t>
                      </a:r>
                      <a:r>
                        <a:rPr lang="en-US" sz="1900"/>
                        <a:t> Date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June Progress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July Plans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2816367"/>
                  </a:ext>
                </a:extLst>
              </a:tr>
              <a:tr h="712281">
                <a:tc>
                  <a:txBody>
                    <a:bodyPr/>
                    <a:lstStyle/>
                    <a:p>
                      <a:r>
                        <a:rPr lang="en-US" sz="1900"/>
                        <a:t>SPROCKET1</a:t>
                      </a:r>
                    </a:p>
                  </a:txBody>
                  <a:tcPr marL="121920" marR="121920" marT="60960" marB="60960"/>
                </a:tc>
                <a:tc rowSpan="2"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00B050"/>
                          </a:solidFill>
                        </a:rPr>
                        <a:t>9/22 (shared)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Basic smoke test of all modules complete.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 resources; move on to SPROCKET2.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4055497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1900"/>
                        <a:t>XROCKET1</a:t>
                      </a: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r>
                        <a:rPr lang="en-US"/>
                        <a:t>9/22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Developed “Glue” RTL2FPGA Flow </a:t>
                      </a:r>
                    </a:p>
                    <a:p>
                      <a:r>
                        <a:rPr lang="en-US" sz="1600"/>
                        <a:t>Basic smoke test of config chain + serialOut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 resources; move on to XROCKET2.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9586111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900"/>
                        <a:t>SPROCKET2</a:t>
                      </a:r>
                    </a:p>
                  </a:txBody>
                  <a:tcPr marL="121920" marR="121920" marT="60960" marB="60960"/>
                </a:tc>
                <a:tc rowSpan="2"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00B050"/>
                          </a:solidFill>
                        </a:rPr>
                        <a:t>12/22 (shared)</a:t>
                      </a:r>
                    </a:p>
                  </a:txBody>
                  <a:tcPr marL="121920" marR="121920" marT="60960" marB="60960"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XROCKET2 PCB designed.</a:t>
                      </a:r>
                    </a:p>
                  </a:txBody>
                  <a:tcPr marL="121920" marR="121920" marT="60960" marB="60960"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Finish SPROCKET2 PCB.</a:t>
                      </a:r>
                    </a:p>
                    <a:p>
                      <a:r>
                        <a:rPr lang="en-US" sz="1600"/>
                        <a:t>Wirebond XROCKET2 and begin test w/ Glue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3619757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1900"/>
                        <a:t>XROCKET2</a:t>
                      </a: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r>
                        <a:rPr lang="en-US"/>
                        <a:t>12/22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43179"/>
                  </a:ext>
                </a:extLst>
              </a:tr>
              <a:tr h="920031">
                <a:tc>
                  <a:txBody>
                    <a:bodyPr/>
                    <a:lstStyle/>
                    <a:p>
                      <a:r>
                        <a:rPr lang="en-US" sz="1900"/>
                        <a:t>SPROCKET3A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00B050"/>
                          </a:solidFill>
                        </a:rPr>
                        <a:t>5/23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(Manufacturing)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Design PCB; will receive ASICs by end of month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88154249"/>
                  </a:ext>
                </a:extLst>
              </a:tr>
              <a:tr h="712281">
                <a:tc>
                  <a:txBody>
                    <a:bodyPr/>
                    <a:lstStyle/>
                    <a:p>
                      <a:r>
                        <a:rPr lang="en-US" sz="1900"/>
                        <a:t>SPROCKET3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1"/>
                        <a:t>11/23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Initial project scheduling (see next slide).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Design of 10 GHz serializer for SP3 Tx based on </a:t>
                      </a:r>
                      <a:r>
                        <a:rPr lang="en-US" sz="1600" err="1"/>
                        <a:t>lpGBT</a:t>
                      </a:r>
                      <a:r>
                        <a:rPr lang="en-US" sz="1600"/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9812334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B779BC-D7AB-C949-82D3-17C02AC7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SPROCKET/XROCKET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760AD-A5B5-378C-039B-887CD733EF31}"/>
              </a:ext>
            </a:extLst>
          </p:cNvPr>
          <p:cNvSpPr txBox="1"/>
          <p:nvPr/>
        </p:nvSpPr>
        <p:spPr>
          <a:xfrm>
            <a:off x="134159" y="569777"/>
            <a:ext cx="116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(Skipper-CCD Parallel Read-Out Circuit / X-Ray Read-Out Circuit)</a:t>
            </a:r>
          </a:p>
        </p:txBody>
      </p:sp>
    </p:spTree>
    <p:extLst>
      <p:ext uri="{BB962C8B-B14F-4D97-AF65-F5344CB8AC3E}">
        <p14:creationId xmlns:p14="http://schemas.microsoft.com/office/powerpoint/2010/main" val="26079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928B49-A1B6-68A9-2462-7968DF38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4928462"/>
            <a:ext cx="11563351" cy="110245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Key Takeaway: We have three ASICs still to test this summer. Need Digital 1+2 and Test Engineer resources to complete even de minimis testing before SP3 tapeout.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28C749-4DE3-1317-CFF6-23EB5131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SPROCKET/XROCKET Project – Summer 2023 Gantt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20A4-53AC-8A93-EA8D-A0B63A6340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1BF5B67-AD19-4D1D-A3A7-D309E528EE4A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B4631-7CFB-3EC3-B0E4-285FF45F5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Quinn | SPROCKET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CFEA3-9199-2F4F-773B-1347FE58E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55107-72D6-070D-46D5-B2D217B5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553"/>
            <a:ext cx="12192000" cy="37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2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1A87F75-5CCE-A958-9FE2-7C6256A1BF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1" y="971554"/>
            <a:ext cx="5608320" cy="52323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Tapeout Goals:</a:t>
            </a:r>
          </a:p>
          <a:p>
            <a:pPr lvl="1"/>
            <a:r>
              <a:rPr lang="en-US" dirty="0"/>
              <a:t>3 MIDNA2</a:t>
            </a:r>
          </a:p>
          <a:p>
            <a:pPr lvl="1"/>
            <a:r>
              <a:rPr lang="en-US" dirty="0"/>
              <a:t>1 MIDNA2.1 (lower pre-amp gain, 5 and 10x instead of 10 and 20x)</a:t>
            </a:r>
          </a:p>
          <a:p>
            <a:pPr lvl="1"/>
            <a:r>
              <a:rPr lang="en-US" dirty="0"/>
              <a:t>1 MIDNA3 (stretch goal)</a:t>
            </a:r>
          </a:p>
          <a:p>
            <a:r>
              <a:rPr lang="en-US" dirty="0"/>
              <a:t>Status:</a:t>
            </a:r>
          </a:p>
          <a:p>
            <a:pPr lvl="1"/>
            <a:r>
              <a:rPr lang="en-US" dirty="0"/>
              <a:t>Working towards shared tapeout with ECON</a:t>
            </a:r>
          </a:p>
          <a:p>
            <a:pPr lvl="1"/>
            <a:r>
              <a:rPr lang="en-US"/>
              <a:t>On time</a:t>
            </a:r>
            <a:endParaRPr lang="en-US" dirty="0"/>
          </a:p>
          <a:p>
            <a:r>
              <a:rPr lang="en-US" dirty="0"/>
              <a:t>Progress:</a:t>
            </a:r>
          </a:p>
          <a:p>
            <a:pPr lvl="1"/>
            <a:r>
              <a:rPr lang="en-US" dirty="0"/>
              <a:t>The design space has been set up</a:t>
            </a:r>
          </a:p>
          <a:p>
            <a:pPr lvl="1"/>
            <a:r>
              <a:rPr lang="en-US" dirty="0"/>
              <a:t>The preamp updates are done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C90497A-F63F-E99B-206A-B40E3DA94FB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Upcoming:</a:t>
            </a:r>
          </a:p>
          <a:p>
            <a:pPr lvl="1"/>
            <a:r>
              <a:rPr lang="en-US" dirty="0"/>
              <a:t>The multiplexor and biasing design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084F8-038E-60E2-4CF7-043DDA821C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1BF5B67-AD19-4D1D-A3A7-D309E528EE4A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25FD3-625C-CB78-20CC-944B10A79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02CE9-8EB6-9D8E-2ACC-1230B297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MIDNA Series of Chips for CCD Readout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6A2B105-F933-1D7D-A4A5-7FD96902F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71205"/>
              </p:ext>
            </p:extLst>
          </p:nvPr>
        </p:nvGraphicFramePr>
        <p:xfrm>
          <a:off x="5645148" y="3912394"/>
          <a:ext cx="6428838" cy="2200275"/>
        </p:xfrm>
        <a:graphic>
          <a:graphicData uri="http://schemas.openxmlformats.org/drawingml/2006/table">
            <a:tbl>
              <a:tblPr/>
              <a:tblGrid>
                <a:gridCol w="819150">
                  <a:extLst>
                    <a:ext uri="{9D8B030D-6E8A-4147-A177-3AD203B41FA5}">
                      <a16:colId xmlns:a16="http://schemas.microsoft.com/office/drawing/2014/main" val="696022349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3987923985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2364831889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3182880743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2929344814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3928198815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75706763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1162142081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913194603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3426774165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3247607112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648569388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65910716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1294573323"/>
                    </a:ext>
                  </a:extLst>
                </a:gridCol>
                <a:gridCol w="400692">
                  <a:extLst>
                    <a:ext uri="{9D8B030D-6E8A-4147-A177-3AD203B41FA5}">
                      <a16:colId xmlns:a16="http://schemas.microsoft.com/office/drawing/2014/main" val="4198680648"/>
                    </a:ext>
                  </a:extLst>
                </a:gridCol>
              </a:tblGrid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MIDNA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675501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 Setup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761646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Preamp Update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225431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Multiplexor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12727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Biasing for 16 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832867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I/O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0580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Level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23924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Tapeout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56815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216682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445054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Est Availability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551180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227224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787938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Hongzhi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559791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990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A49A9F-176F-D17A-50FD-1F1CF47F4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306705" indent="-30670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9732B-43F1-10B6-7754-23453AE7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Testing updates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C848B-508D-FE7D-C380-3DA08FACA7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F46E-DD04-4E16-7243-BF9F50B03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0813-63B2-D60C-EB81-D312F6E34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5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6A872-14BF-3CCB-3E9C-1DB56F8D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834666"/>
            <a:ext cx="11563351" cy="5059363"/>
          </a:xfrm>
        </p:spPr>
        <p:txBody>
          <a:bodyPr lIns="0" tIns="0" rIns="0" bIns="0" anchor="t"/>
          <a:lstStyle/>
          <a:p>
            <a:pPr marL="342900" indent="-342900"/>
            <a:r>
              <a:rPr lang="en-US">
                <a:cs typeface="Helvetica"/>
              </a:rPr>
              <a:t>MIDNA v3</a:t>
            </a:r>
          </a:p>
          <a:p>
            <a:pPr marL="342900" indent="-342900"/>
            <a:r>
              <a:rPr lang="en-US">
                <a:cs typeface="Helvetica"/>
              </a:rPr>
              <a:t>Funding from </a:t>
            </a:r>
            <a:r>
              <a:rPr lang="en-US" err="1">
                <a:cs typeface="Helvetica"/>
              </a:rPr>
              <a:t>U.Chicago</a:t>
            </a:r>
            <a:r>
              <a:rPr lang="en-US">
                <a:cs typeface="Helvetica"/>
              </a:rPr>
              <a:t> ( ~200K) QIE; Additive manufacturing</a:t>
            </a:r>
            <a:endParaRPr lang="en-US"/>
          </a:p>
          <a:p>
            <a:pPr marL="306705" indent="-306705"/>
            <a:r>
              <a:rPr lang="en-US"/>
              <a:t>3D IC</a:t>
            </a:r>
          </a:p>
          <a:p>
            <a:pPr marL="306705" indent="-306705"/>
            <a:r>
              <a:rPr lang="en-US"/>
              <a:t>Discussions with </a:t>
            </a:r>
            <a:r>
              <a:rPr lang="en-US" err="1"/>
              <a:t>Skywater</a:t>
            </a:r>
            <a:endParaRPr lang="en-US"/>
          </a:p>
          <a:p>
            <a:pPr marL="376555" lvl="1"/>
            <a:r>
              <a:rPr lang="en-US" sz="2100">
                <a:ea typeface="ＭＳ Ｐゴシック"/>
              </a:rPr>
              <a:t>Radhard MAPS – Need scientist at Fermilab; LBL scientist has been allocated; ( Zoltan Gecse, Doug Berry was interested)</a:t>
            </a:r>
            <a:endParaRPr lang="en-US" sz="2100"/>
          </a:p>
          <a:p>
            <a:pPr marL="376555" lvl="1"/>
            <a:r>
              <a:rPr lang="en-US" sz="2100">
                <a:ea typeface="ＭＳ Ｐゴシック"/>
              </a:rPr>
              <a:t>Phase II SBIR with </a:t>
            </a:r>
            <a:r>
              <a:rPr lang="en-US" sz="2100" err="1">
                <a:ea typeface="ＭＳ Ｐゴシック"/>
              </a:rPr>
              <a:t>Caporous</a:t>
            </a:r>
            <a:r>
              <a:rPr lang="en-US" sz="2100">
                <a:ea typeface="ＭＳ Ｐゴシック"/>
              </a:rPr>
              <a:t> technologies was awarded - $350K for 2 years</a:t>
            </a:r>
          </a:p>
          <a:p>
            <a:pPr marL="306705" indent="-306705"/>
            <a:r>
              <a:rPr lang="en-US"/>
              <a:t>Discussions with Tower Semiconductor</a:t>
            </a:r>
          </a:p>
          <a:p>
            <a:pPr marL="376555" lvl="1"/>
            <a:r>
              <a:rPr lang="en-US" sz="2100">
                <a:ea typeface="ＭＳ Ｐゴシック"/>
              </a:rPr>
              <a:t>3D LGADs – Working towards this option (Sensor design + ROIC design)</a:t>
            </a:r>
          </a:p>
          <a:p>
            <a:pPr marL="376555" lvl="1"/>
            <a:r>
              <a:rPr lang="en-US" sz="2100">
                <a:ea typeface="ＭＳ Ｐゴシック"/>
              </a:rPr>
              <a:t>CMOS LGADs – on hold</a:t>
            </a:r>
          </a:p>
          <a:p>
            <a:pPr marL="376555" lvl="1"/>
            <a:r>
              <a:rPr lang="en-US" sz="2100">
                <a:ea typeface="ＭＳ Ｐゴシック"/>
              </a:rPr>
              <a:t>SPADs – option available</a:t>
            </a:r>
            <a:endParaRPr lang="en-US"/>
          </a:p>
          <a:p>
            <a:pPr marL="376555" lvl="1"/>
            <a:endParaRPr lang="en-US" sz="21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D9DB9-3015-D1A1-FE27-4FDD1441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Upcoming projects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5AD79-B3FF-48C4-78DF-266779D57C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EECAE-CE07-FDC9-8264-51D44C81F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DCE62-E08A-B212-2254-67512F4F4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21877-6495-42CE-66E5-5B4605A60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306705" indent="-306705"/>
            <a:r>
              <a:rPr lang="en-US"/>
              <a:t>Joint workshop with ANL (March 7)</a:t>
            </a:r>
          </a:p>
          <a:p>
            <a:pPr marL="306705" indent="-306705"/>
            <a:r>
              <a:rPr lang="en-US"/>
              <a:t>Sandia Grand challenge review</a:t>
            </a:r>
          </a:p>
          <a:p>
            <a:pPr marL="306705" indent="-306705"/>
            <a:r>
              <a:rPr lang="en-US"/>
              <a:t>Meeting with IBM led consortium for 3D IC – designs</a:t>
            </a:r>
          </a:p>
          <a:p>
            <a:pPr marL="306705" indent="-306705"/>
            <a:r>
              <a:rPr lang="en-US"/>
              <a:t>Presentation at Global Foundries</a:t>
            </a:r>
          </a:p>
          <a:p>
            <a:pPr marL="306705" indent="-306705"/>
            <a:r>
              <a:rPr lang="en-US"/>
              <a:t>DOD Microelectronics Commons program</a:t>
            </a:r>
          </a:p>
          <a:p>
            <a:pPr marL="376555" lvl="1"/>
            <a:r>
              <a:rPr lang="en-US" sz="2100">
                <a:ea typeface="ＭＳ Ｐゴシック"/>
              </a:rPr>
              <a:t>- ARI led Midwest Consortium (Purdue, UIUC, NU, Fermilab, ANL, Michigan): Quantum &amp; AI (2 project )</a:t>
            </a:r>
            <a:endParaRPr lang="en-US" sz="2100"/>
          </a:p>
          <a:p>
            <a:pPr marL="376555" lvl="1"/>
            <a:r>
              <a:rPr lang="en-US" sz="2100">
                <a:ea typeface="ＭＳ Ｐゴシック"/>
              </a:rPr>
              <a:t>- SRI led Quantum only hub (1 project with Martinis)</a:t>
            </a:r>
          </a:p>
          <a:p>
            <a:pPr marL="376555" lvl="1"/>
            <a:r>
              <a:rPr lang="en-US" sz="2100">
                <a:ea typeface="ＭＳ Ｐゴシック"/>
              </a:rPr>
              <a:t>- Caltech led Feynman Quantum hub (1 project with Microsoft)</a:t>
            </a:r>
            <a:endParaRPr lang="en-US" sz="2100"/>
          </a:p>
          <a:p>
            <a:pPr marL="376555" lvl="1"/>
            <a:r>
              <a:rPr lang="en-US" sz="2100">
                <a:ea typeface="ＭＳ Ｐゴシック"/>
              </a:rPr>
              <a:t>- MA led with MIT LL Quantum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27AAB1-E62A-102E-D1C8-242F97C2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Microelectronics activities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23A13-4B24-A9D4-7E6A-3245289527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60F6C-0CDE-C975-40D2-7374D4659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337D2-87B6-26AE-DDAA-DAB8828C5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3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4BEDBD-FC15-DC3C-73FE-AAE026700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306705" indent="-306705"/>
            <a:r>
              <a:rPr lang="en-US"/>
              <a:t>Microelectronics discovery platform – Fermilab led (submitted LOI) - Farah, Nhan, Doug, Lindsey</a:t>
            </a:r>
          </a:p>
          <a:p>
            <a:pPr marL="306705" indent="-306705"/>
            <a:r>
              <a:rPr lang="en-US"/>
              <a:t>Quantum sensors</a:t>
            </a:r>
            <a:r>
              <a:rPr lang="en-US">
                <a:cs typeface="Helvetica"/>
              </a:rPr>
              <a:t>– Fermilab led (submitted LOI) - Si Xie, Cristian Pena, Adam Quinn</a:t>
            </a:r>
          </a:p>
          <a:p>
            <a:pPr marL="306705" indent="-306705"/>
            <a:r>
              <a:rPr lang="en-US"/>
              <a:t>SLAC led timing sensors </a:t>
            </a:r>
            <a:r>
              <a:rPr lang="en-US">
                <a:cs typeface="Helvetica"/>
              </a:rPr>
              <a:t>(submitted LOI) - Davide Braga, Artur </a:t>
            </a:r>
            <a:r>
              <a:rPr lang="en-US" err="1">
                <a:cs typeface="Helvetica"/>
              </a:rPr>
              <a:t>Apreysan</a:t>
            </a:r>
          </a:p>
          <a:p>
            <a:pPr marL="306705" indent="-306705"/>
            <a:r>
              <a:rPr lang="en-US"/>
              <a:t>Sandia led ASCR proposal on neuromorphic computing </a:t>
            </a:r>
            <a:r>
              <a:rPr lang="en-US">
                <a:cs typeface="Helvetica"/>
              </a:rPr>
              <a:t>(submitted LOI) - Ben Parpillon</a:t>
            </a:r>
          </a:p>
          <a:p>
            <a:pPr marL="306705" indent="-306705"/>
            <a:r>
              <a:rPr lang="en-US"/>
              <a:t>ANL led NP proposal on superconducting electronics </a:t>
            </a:r>
            <a:r>
              <a:rPr lang="en-US">
                <a:cs typeface="Helvetica"/>
              </a:rPr>
              <a:t>(submitted LOI) - </a:t>
            </a:r>
            <a:r>
              <a:rPr lang="en-US" strike="sngStrike">
                <a:cs typeface="Helvetica"/>
              </a:rPr>
              <a:t>Davide Braga</a:t>
            </a:r>
            <a:r>
              <a:rPr lang="en-US">
                <a:cs typeface="Helvetica"/>
              </a:rPr>
              <a:t>, Pam Klabbers, Kyle Woodsworth</a:t>
            </a:r>
          </a:p>
          <a:p>
            <a:pPr marL="306705" indent="-30670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F29FF-10CD-7011-5F5F-24DC5337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ACCELERATE FOA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CFAE7-39D6-C0F8-AA8F-C289DF2F3E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44F79-2CCE-9235-9E29-78DAC8ACF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C0961-4369-38C8-1F28-03C6AAB64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2F82D3-10B2-9F19-8B1C-CA68AE88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50" y="960820"/>
            <a:ext cx="11847759" cy="5622813"/>
          </a:xfrm>
        </p:spPr>
        <p:txBody>
          <a:bodyPr lIns="0" tIns="0" rIns="0" bIns="0" anchor="t"/>
          <a:lstStyle/>
          <a:p>
            <a:pPr marL="306705" indent="-306705"/>
            <a:endParaRPr lang="en-US" sz="2000">
              <a:ea typeface="ＭＳ Ｐゴシック"/>
            </a:endParaRPr>
          </a:p>
          <a:p>
            <a:pPr marL="0" indent="0">
              <a:buNone/>
            </a:pPr>
            <a:endParaRPr lang="en-US" sz="2000"/>
          </a:p>
          <a:p>
            <a:pPr marL="376555" lvl="1"/>
            <a:r>
              <a:rPr lang="en-US" sz="2000" dirty="0">
                <a:ea typeface="ＭＳ Ｐゴシック"/>
              </a:rPr>
              <a:t>CITC1 – Awaiting few more results from Scott: IEEE Quantum electronics</a:t>
            </a:r>
            <a:endParaRPr lang="en-US" sz="2000" dirty="0"/>
          </a:p>
          <a:p>
            <a:pPr marL="376555" lvl="1"/>
            <a:r>
              <a:rPr lang="en-US" sz="2000" dirty="0">
                <a:ea typeface="ＭＳ Ｐゴシック"/>
              </a:rPr>
              <a:t>ACC1 – IEEE SSC? Started</a:t>
            </a:r>
          </a:p>
          <a:p>
            <a:pPr marL="376555" lvl="1"/>
            <a:r>
              <a:rPr lang="en-US" sz="2000" dirty="0">
                <a:ea typeface="ＭＳ Ｐゴシック"/>
              </a:rPr>
              <a:t>AI-in-Pixel – NIM- Started ( due by May 17; special issue after ULITIMA conference)</a:t>
            </a:r>
          </a:p>
          <a:p>
            <a:pPr marL="376555" lvl="1"/>
            <a:r>
              <a:rPr lang="en-US" sz="2000" dirty="0">
                <a:ea typeface="ＭＳ Ｐゴシック"/>
              </a:rPr>
              <a:t>Smart Pixels – 90% complete; compact algorithm implementation</a:t>
            </a:r>
          </a:p>
          <a:p>
            <a:pPr marL="376555" lvl="1"/>
            <a:r>
              <a:rPr lang="en-US" sz="2000" dirty="0" err="1">
                <a:ea typeface="ＭＳ Ｐゴシック"/>
              </a:rPr>
              <a:t>Cryo_TDC</a:t>
            </a:r>
            <a:r>
              <a:rPr lang="en-US" sz="2000" dirty="0">
                <a:ea typeface="ＭＳ Ｐゴシック"/>
              </a:rPr>
              <a:t> – results are available </a:t>
            </a:r>
          </a:p>
          <a:p>
            <a:pPr marL="376555" lvl="1"/>
            <a:r>
              <a:rPr lang="en-US" sz="2000" dirty="0">
                <a:ea typeface="ＭＳ Ｐゴシック"/>
              </a:rPr>
              <a:t>MIDNA_v2 – results are available; LN2 testing in progress – to be started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3E0921-2F99-B277-EB13-D0334E2B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Papers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0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2F82D3-10B2-9F19-8B1C-CA68AE88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0" indent="0">
              <a:buNone/>
            </a:pPr>
            <a:endParaRPr lang="en-US" dirty="0"/>
          </a:p>
          <a:p>
            <a:pPr marL="306705" indent="-306705"/>
            <a:r>
              <a:rPr lang="en-US" dirty="0"/>
              <a:t>Test engineer – 1 new position advertised</a:t>
            </a:r>
          </a:p>
          <a:p>
            <a:pPr marL="306705" indent="-306705"/>
            <a:r>
              <a:rPr lang="en-US" dirty="0"/>
              <a:t>Interns</a:t>
            </a:r>
          </a:p>
          <a:p>
            <a:pPr marL="376555" lvl="1"/>
            <a:r>
              <a:rPr lang="en-US" sz="2100" dirty="0">
                <a:ea typeface="ＭＳ Ｐゴシック"/>
              </a:rPr>
              <a:t>Renewal of internship for FY 2023</a:t>
            </a:r>
            <a:endParaRPr lang="en-US" sz="21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3E0921-2F99-B277-EB13-D0334E2B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Hiring updates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83A2AA-FDF7-5026-268B-F267248A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0" indent="0">
              <a:buNone/>
            </a:pPr>
            <a:endParaRPr lang="en-US" dirty="0">
              <a:cs typeface="Helvetica"/>
            </a:endParaRPr>
          </a:p>
          <a:p>
            <a:pPr marL="306705" indent="-306705"/>
            <a:endParaRPr lang="en-US" dirty="0">
              <a:cs typeface="Helvetica"/>
            </a:endParaRPr>
          </a:p>
          <a:p>
            <a:pPr marL="306705" indent="-306705"/>
            <a:r>
              <a:rPr lang="en-US">
                <a:cs typeface="Helvetica"/>
              </a:rPr>
              <a:t>CMS_PIX_28 – May 2023: Integrated AI and frontend; changed to Nov 2023</a:t>
            </a:r>
          </a:p>
          <a:p>
            <a:pPr marL="306705" indent="-306705"/>
            <a:r>
              <a:rPr lang="en-US">
                <a:cs typeface="Helvetica"/>
              </a:rPr>
              <a:t>SPROCKET / XROCKET – Nov 2023 – on track</a:t>
            </a:r>
            <a:endParaRPr lang="en-US" dirty="0"/>
          </a:p>
          <a:p>
            <a:pPr marL="306705" indent="-306705"/>
            <a:r>
              <a:rPr lang="en-US">
                <a:cs typeface="Helvetica"/>
              </a:rPr>
              <a:t>Glebe – Aug 16,  2023. Changed to Oct </a:t>
            </a:r>
          </a:p>
          <a:p>
            <a:pPr marL="306705" indent="-306705"/>
            <a:r>
              <a:rPr lang="en-US">
                <a:cs typeface="Helvetica"/>
              </a:rPr>
              <a:t>GF_28_HV_Chip – Oct 2023/ Jan 2024: 20V operation; confirmed for Jan 2024</a:t>
            </a:r>
          </a:p>
          <a:p>
            <a:pPr marL="306705" indent="-30670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898FA-C9F6-18B3-26C4-0738262C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2023 submission plan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F8F03-1697-992D-852F-68B2D812B2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4E0E3-1FB4-0006-2EF5-51DF44A0B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15CA5-B5C1-2A11-A9F7-64EDA3536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D60515-7961-CCDC-7533-1A5BF4BC8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306705" indent="-306705"/>
            <a:r>
              <a:rPr lang="en-US" dirty="0"/>
              <a:t>Glebe – Tape-out in October.</a:t>
            </a:r>
          </a:p>
          <a:p>
            <a:pPr marL="306705" indent="-306705"/>
            <a:r>
              <a:rPr lang="en-US" dirty="0">
                <a:cs typeface="Helvetica"/>
              </a:rPr>
              <a:t>SNSPD related – preliminary design (might tapeout with MS chip)</a:t>
            </a:r>
          </a:p>
          <a:p>
            <a:pPr marL="306705" indent="-306705"/>
            <a:r>
              <a:rPr lang="en-US" dirty="0">
                <a:cs typeface="Helvetica"/>
              </a:rPr>
              <a:t>Investigate 10 GSPS – RF DACs ( 9 – 12b) - NOT STARTED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3E7B5F-C375-E1CE-C141-60D48FBC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22 nm projects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32DCA0-32BD-A504-E29D-5B6857A5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20134"/>
              </p:ext>
            </p:extLst>
          </p:nvPr>
        </p:nvGraphicFramePr>
        <p:xfrm>
          <a:off x="5671007" y="1871159"/>
          <a:ext cx="6216192" cy="4351340"/>
        </p:xfrm>
        <a:graphic>
          <a:graphicData uri="http://schemas.openxmlformats.org/drawingml/2006/table">
            <a:tbl>
              <a:tblPr/>
              <a:tblGrid>
                <a:gridCol w="582283">
                  <a:extLst>
                    <a:ext uri="{9D8B030D-6E8A-4147-A177-3AD203B41FA5}">
                      <a16:colId xmlns:a16="http://schemas.microsoft.com/office/drawing/2014/main" val="527278145"/>
                    </a:ext>
                  </a:extLst>
                </a:gridCol>
                <a:gridCol w="703916">
                  <a:extLst>
                    <a:ext uri="{9D8B030D-6E8A-4147-A177-3AD203B41FA5}">
                      <a16:colId xmlns:a16="http://schemas.microsoft.com/office/drawing/2014/main" val="2002685058"/>
                    </a:ext>
                  </a:extLst>
                </a:gridCol>
                <a:gridCol w="1451826">
                  <a:extLst>
                    <a:ext uri="{9D8B030D-6E8A-4147-A177-3AD203B41FA5}">
                      <a16:colId xmlns:a16="http://schemas.microsoft.com/office/drawing/2014/main" val="1033793779"/>
                    </a:ext>
                  </a:extLst>
                </a:gridCol>
                <a:gridCol w="496881">
                  <a:extLst>
                    <a:ext uri="{9D8B030D-6E8A-4147-A177-3AD203B41FA5}">
                      <a16:colId xmlns:a16="http://schemas.microsoft.com/office/drawing/2014/main" val="3332900642"/>
                    </a:ext>
                  </a:extLst>
                </a:gridCol>
                <a:gridCol w="496881">
                  <a:extLst>
                    <a:ext uri="{9D8B030D-6E8A-4147-A177-3AD203B41FA5}">
                      <a16:colId xmlns:a16="http://schemas.microsoft.com/office/drawing/2014/main" val="1597794291"/>
                    </a:ext>
                  </a:extLst>
                </a:gridCol>
                <a:gridCol w="496881">
                  <a:extLst>
                    <a:ext uri="{9D8B030D-6E8A-4147-A177-3AD203B41FA5}">
                      <a16:colId xmlns:a16="http://schemas.microsoft.com/office/drawing/2014/main" val="340546459"/>
                    </a:ext>
                  </a:extLst>
                </a:gridCol>
                <a:gridCol w="496881">
                  <a:extLst>
                    <a:ext uri="{9D8B030D-6E8A-4147-A177-3AD203B41FA5}">
                      <a16:colId xmlns:a16="http://schemas.microsoft.com/office/drawing/2014/main" val="3329907343"/>
                    </a:ext>
                  </a:extLst>
                </a:gridCol>
                <a:gridCol w="496881">
                  <a:extLst>
                    <a:ext uri="{9D8B030D-6E8A-4147-A177-3AD203B41FA5}">
                      <a16:colId xmlns:a16="http://schemas.microsoft.com/office/drawing/2014/main" val="1285523925"/>
                    </a:ext>
                  </a:extLst>
                </a:gridCol>
                <a:gridCol w="496881">
                  <a:extLst>
                    <a:ext uri="{9D8B030D-6E8A-4147-A177-3AD203B41FA5}">
                      <a16:colId xmlns:a16="http://schemas.microsoft.com/office/drawing/2014/main" val="417447961"/>
                    </a:ext>
                  </a:extLst>
                </a:gridCol>
                <a:gridCol w="496881">
                  <a:extLst>
                    <a:ext uri="{9D8B030D-6E8A-4147-A177-3AD203B41FA5}">
                      <a16:colId xmlns:a16="http://schemas.microsoft.com/office/drawing/2014/main" val="2147698445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Reviewed?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4-Sep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11-Sep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18-Sep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25-Sep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9-Oct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16-Oct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80638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Tapeout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67743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PNR (floorplan, flow, verif)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6144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71176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ADC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40739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ADC Top Sim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69955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 Buf &amp; Sampling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56566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ADC Slice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97957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CDAC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45864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Review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Comparator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53076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Review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Slice Control (done)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77338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Ref Buffer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Kushal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Kushal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8148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Review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Interleaving Control (done)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09841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Reference (done)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1090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Review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Clock RX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26225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Frederic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Frederic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Frederic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2158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PLL Top Sim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Xiaoran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Xiaoran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Xiaoran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Xiaoran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Xiaoran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33391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VCO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00185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Divider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15321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Detect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98957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80605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Review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43242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Clock Refence Buffer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70345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Analog Top (Clock Dist)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92155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41660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 Interface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6555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JTAG</a:t>
                      </a:r>
                    </a:p>
                  </a:txBody>
                  <a:tcPr marL="69932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00533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SRAM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848049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E3319E-617B-4D35-925E-C5CB24DB47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5250949"/>
          </a:xfrm>
        </p:spPr>
        <p:txBody>
          <a:bodyPr>
            <a:normAutofit/>
          </a:bodyPr>
          <a:lstStyle/>
          <a:p>
            <a:r>
              <a:rPr lang="en-US" dirty="0"/>
              <a:t>Status:</a:t>
            </a:r>
          </a:p>
          <a:p>
            <a:pPr lvl="1"/>
            <a:r>
              <a:rPr lang="en-US" dirty="0"/>
              <a:t>Working towards next tapeout in October</a:t>
            </a:r>
          </a:p>
          <a:p>
            <a:pPr lvl="1"/>
            <a:r>
              <a:rPr lang="en-US" dirty="0"/>
              <a:t>Michigan testing is progressing slowly</a:t>
            </a:r>
          </a:p>
          <a:p>
            <a:pPr lvl="2"/>
            <a:r>
              <a:rPr lang="en-US" dirty="0"/>
              <a:t>Cold testing in progress</a:t>
            </a:r>
          </a:p>
          <a:p>
            <a:pPr lvl="2"/>
            <a:r>
              <a:rPr lang="en-US" dirty="0"/>
              <a:t>Need data for upcoming conference</a:t>
            </a:r>
          </a:p>
          <a:p>
            <a:r>
              <a:rPr lang="en-US" dirty="0"/>
              <a:t>Progress:</a:t>
            </a:r>
          </a:p>
          <a:p>
            <a:pPr lvl="1"/>
            <a:r>
              <a:rPr lang="en-US" dirty="0"/>
              <a:t>Glebe PLL is on track for October</a:t>
            </a:r>
          </a:p>
          <a:p>
            <a:pPr lvl="1"/>
            <a:r>
              <a:rPr lang="en-US" dirty="0"/>
              <a:t>The ADC is behind but committed to October tapeout</a:t>
            </a:r>
          </a:p>
          <a:p>
            <a:pPr lvl="2"/>
            <a:r>
              <a:rPr lang="en-US" dirty="0"/>
              <a:t>12 bit CDAC must be accurate to 1 in 8,000 and has been sensitive to changes at every design step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EF6B70-EDBE-406B-8CE1-2CE80B652AE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Upcoming:</a:t>
            </a:r>
          </a:p>
          <a:p>
            <a:pPr lvl="1"/>
            <a:r>
              <a:rPr lang="en-US" dirty="0"/>
              <a:t>Glebe tape out and Michigan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B448BF-E481-4662-97A8-77C5FB37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Glebe chip for ROADS; Status and 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D328E-BCD1-4D8D-81B9-F1472D615528}"/>
              </a:ext>
            </a:extLst>
          </p:cNvPr>
          <p:cNvSpPr txBox="1"/>
          <p:nvPr/>
        </p:nvSpPr>
        <p:spPr>
          <a:xfrm>
            <a:off x="296334" y="579080"/>
            <a:ext cx="995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Scalable Cryogenic Electronics LDRD and Microsoft Collaboration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BB858F-4A23-3F8E-2E3A-A19A503250E0}"/>
              </a:ext>
            </a:extLst>
          </p:cNvPr>
          <p:cNvCxnSpPr>
            <a:cxnSpLocks/>
          </p:cNvCxnSpPr>
          <p:nvPr/>
        </p:nvCxnSpPr>
        <p:spPr>
          <a:xfrm>
            <a:off x="9013265" y="1792842"/>
            <a:ext cx="53597" cy="4493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4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A163D-EB4B-0034-A570-A2A59FD9E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66" y="811220"/>
            <a:ext cx="5622834" cy="530394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2262C86-B8FC-6713-0ED5-DCCCD448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SUNROCK – GF22FDX SNSPD Readout Chip 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892EDB-838C-D51E-429A-61E19B6ADE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C56BB6-DB0A-B3F1-6C24-EC1E26CB1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9B7A01-9BD7-55A0-6E9A-3FA8DF87D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E605D91-E59A-E1B6-AD45-710432519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877879"/>
              </p:ext>
            </p:extLst>
          </p:nvPr>
        </p:nvGraphicFramePr>
        <p:xfrm>
          <a:off x="304800" y="811219"/>
          <a:ext cx="5791200" cy="2194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24806156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259265173"/>
                    </a:ext>
                  </a:extLst>
                </a:gridCol>
              </a:tblGrid>
              <a:tr h="27947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Phase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Date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88442"/>
                  </a:ext>
                </a:extLst>
              </a:tr>
              <a:tr h="279470"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Design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In-Progress (schedule attached)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427664"/>
                  </a:ext>
                </a:extLst>
              </a:tr>
              <a:tr h="279470">
                <a:tc>
                  <a:txBody>
                    <a:bodyPr/>
                    <a:lstStyle/>
                    <a:p>
                      <a:r>
                        <a:rPr lang="en-US" sz="1100" b="0" i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Tapeout</a:t>
                      </a:r>
                      <a:endParaRPr lang="en-US" sz="11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Oct 16,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91250"/>
                  </a:ext>
                </a:extLst>
              </a:tr>
              <a:tr h="279470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Chip Arrival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</a:t>
                      </a:r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Feb‘24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558680"/>
                  </a:ext>
                </a:extLst>
              </a:tr>
              <a:tr h="279470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Test Boards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</a:t>
                      </a:r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Dec’23 – Feb’24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74548"/>
                  </a:ext>
                </a:extLst>
              </a:tr>
              <a:tr h="279470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Packing/Assembly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</a:t>
                      </a:r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Feb’24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8384089"/>
                  </a:ext>
                </a:extLst>
              </a:tr>
              <a:tr h="23735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Test/Characterization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</a:t>
                      </a:r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Mar’24 – Jul’24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71851"/>
                  </a:ext>
                </a:extLst>
              </a:tr>
              <a:tr h="23735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SNSP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TBD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510761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882E213-8B30-86D6-C1D5-44F862D04295}"/>
              </a:ext>
            </a:extLst>
          </p:cNvPr>
          <p:cNvSpPr txBox="1"/>
          <p:nvPr/>
        </p:nvSpPr>
        <p:spPr>
          <a:xfrm>
            <a:off x="296333" y="3279458"/>
            <a:ext cx="5791200" cy="28357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100" dirty="0"/>
              <a:t>Current Focus:</a:t>
            </a:r>
          </a:p>
          <a:p>
            <a:pPr marL="628650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100" dirty="0"/>
              <a:t>Starting system-level digital verification</a:t>
            </a:r>
          </a:p>
          <a:p>
            <a:pPr marL="628650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100" dirty="0"/>
              <a:t>Finish analog readout/bias channel block</a:t>
            </a:r>
          </a:p>
          <a:p>
            <a:pPr marL="628650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100" dirty="0"/>
              <a:t>Top-level integration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100" dirty="0"/>
              <a:t>Risks: </a:t>
            </a:r>
          </a:p>
          <a:p>
            <a:pPr marL="628650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100" dirty="0"/>
              <a:t>Schedule pressure from digital verification taking longer than planned. </a:t>
            </a:r>
          </a:p>
          <a:p>
            <a:pPr marL="0" marR="0" lvl="0" indent="0" defTabSz="609585" rtl="0" eaLnBrk="1" fontAlgn="auto" latinLnBrk="0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en-US" sz="1100" dirty="0"/>
              <a:t>Project Documentation</a:t>
            </a:r>
            <a:endParaRPr lang="en-US" sz="1100" dirty="0">
              <a:hlinkClick r:id="rId3"/>
            </a:endParaRPr>
          </a:p>
          <a:p>
            <a:pPr marL="628650" lvl="1" indent="-171450" defTabSz="609585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hlinkClick r:id="rId3"/>
              </a:rPr>
              <a:t>sunrock-project-plan.docx</a:t>
            </a:r>
            <a:endParaRPr lang="en-US" sz="1100" dirty="0"/>
          </a:p>
          <a:p>
            <a:pPr marL="628650" lvl="1" indent="-171450" defTabSz="609585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hlinkClick r:id="rId4"/>
              </a:rPr>
              <a:t>sunrock-project-plan-gantt.xlsx</a:t>
            </a:r>
          </a:p>
          <a:p>
            <a:pPr marL="628650" lvl="1" indent="-171450" defTabSz="609585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hlinkClick r:id="rId5"/>
              </a:rPr>
              <a:t>sunrock-technical-guide.docx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8482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3E78B4-6855-FA95-F725-514AEEB75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306705" indent="-306705"/>
            <a:r>
              <a:rPr lang="en-US"/>
              <a:t>CMS_PIX_28</a:t>
            </a:r>
          </a:p>
          <a:p>
            <a:pPr marL="306705" indent="-306705"/>
            <a:r>
              <a:rPr lang="en-US"/>
              <a:t>ACC2/CITC3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3A3214-EC3D-4A95-689A-5256F71E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28 nm projects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CBC29-D3CE-006A-AD9E-647BEA98DB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8700-D623-2FC8-0A9F-82C375FC5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1E1D4-37D4-802B-B7DE-F19159A5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BDFC15-8291-61A7-E975-A4CC7A457D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833121"/>
          <a:ext cx="11804542" cy="499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055">
                  <a:extLst>
                    <a:ext uri="{9D8B030D-6E8A-4147-A177-3AD203B41FA5}">
                      <a16:colId xmlns:a16="http://schemas.microsoft.com/office/drawing/2014/main" val="352128315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503633597"/>
                    </a:ext>
                  </a:extLst>
                </a:gridCol>
                <a:gridCol w="3662860">
                  <a:extLst>
                    <a:ext uri="{9D8B030D-6E8A-4147-A177-3AD203B41FA5}">
                      <a16:colId xmlns:a16="http://schemas.microsoft.com/office/drawing/2014/main" val="2589728245"/>
                    </a:ext>
                  </a:extLst>
                </a:gridCol>
                <a:gridCol w="3456027">
                  <a:extLst>
                    <a:ext uri="{9D8B030D-6E8A-4147-A177-3AD203B41FA5}">
                      <a16:colId xmlns:a16="http://schemas.microsoft.com/office/drawing/2014/main" val="14559221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On-going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Upcoming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571283"/>
                  </a:ext>
                </a:extLst>
              </a:tr>
              <a:tr h="640080">
                <a:tc rowSpan="5">
                  <a:txBody>
                    <a:bodyPr/>
                    <a:lstStyle/>
                    <a:p>
                      <a:r>
                        <a:rPr lang="en-US" sz="1900" dirty="0"/>
                        <a:t>CITC3</a:t>
                      </a:r>
                    </a:p>
                    <a:p>
                      <a:r>
                        <a:rPr lang="en-US" sz="1900" dirty="0"/>
                        <a:t>ACC2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Customized digital decoder for current DAC-Kyle, </a:t>
                      </a:r>
                      <a:r>
                        <a:rPr lang="en-US" sz="1600" dirty="0" err="1"/>
                        <a:t>Dyumaan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Mixed-signal simulation of CITC-Kyle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ACC2 full channel – </a:t>
                      </a:r>
                      <a:r>
                        <a:rPr lang="en-US" sz="1600" dirty="0" err="1"/>
                        <a:t>Dyumaan</a:t>
                      </a:r>
                      <a:r>
                        <a:rPr lang="en-US" sz="1600" dirty="0"/>
                        <a:t>, Kyle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3974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Review of SPAD interface </a:t>
                      </a:r>
                      <a:r>
                        <a:rPr lang="en-US" sz="1600"/>
                        <a:t>with MIT-LL - Hongzhi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Modify the SPAD interface based on comments from review - Hongzhi</a:t>
                      </a:r>
                    </a:p>
                    <a:p>
                      <a:pPr lvl="0"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Pad with ESD structures - Hongzhi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91932"/>
                  </a:ext>
                </a:extLst>
              </a:tr>
              <a:tr h="410980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Level shifter design for CITC3-Kyle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ACC2 full signal path - </a:t>
                      </a:r>
                      <a:r>
                        <a:rPr lang="en-US" sz="1600" dirty="0" err="1"/>
                        <a:t>Dyumaan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CITC3 full channel. - Kyle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23622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Level shifters for ACC2 - </a:t>
                      </a:r>
                      <a:r>
                        <a:rPr lang="en-US" sz="1600" dirty="0" err="1"/>
                        <a:t>Dyumaan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ESD structures of ACC2- Hongzhi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ACC2 algorithms - Hongzhi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38646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Simulation of full signal path of SPAD interface - Hongzhi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Digital control logics of ACC2. - Kyle, Farah and Hongzhi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890733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900" dirty="0"/>
                        <a:t>CITC2</a:t>
                      </a:r>
                    </a:p>
                    <a:p>
                      <a:pPr lvl="0">
                        <a:buNone/>
                      </a:pPr>
                      <a:r>
                        <a:rPr lang="en-US" sz="1900" dirty="0"/>
                        <a:t>ACC1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CITC2 test board. –Hongzhi, Scott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Digital libraries - Pam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Lab testing of CITC2 test chips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25565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Collaborations with Sandia to test CITC with their sensors – Scott, Hongzhi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12185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B3A3214-EC3D-4A95-689A-5256F71E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9711"/>
            <a:ext cx="11582400" cy="427877"/>
          </a:xfrm>
        </p:spPr>
        <p:txBody>
          <a:bodyPr/>
          <a:lstStyle/>
          <a:p>
            <a:r>
              <a:rPr lang="en-US" sz="2900" dirty="0"/>
              <a:t>Ion-Trap Interface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CBC29-D3CE-006A-AD9E-647BEA98D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9915" y="8672287"/>
            <a:ext cx="1200655" cy="32173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1600" kern="1200" smtClean="0">
                <a:solidFill>
                  <a:srgbClr val="004C97"/>
                </a:solidFill>
                <a:latin typeface="Helvetica" charset="0"/>
                <a:ea typeface="+mn-ea"/>
                <a:cs typeface="ＭＳ Ｐゴシック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8700-D623-2FC8-0A9F-82C375FC5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1073" y="8672288"/>
            <a:ext cx="11132655" cy="32383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1219170" rtl="0" eaLnBrk="1" latinLnBrk="0" hangingPunct="1">
              <a:defRPr sz="16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Farah Fahim | DOE Comparative review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1E1D4-37D4-802B-B7DE-F19159A5E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112" y="8672287"/>
            <a:ext cx="736601" cy="31638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1600" kern="1200" smtClean="0">
                <a:solidFill>
                  <a:srgbClr val="004C97"/>
                </a:solidFill>
                <a:latin typeface="Helvetica" charset="0"/>
                <a:ea typeface="+mn-ea"/>
                <a:cs typeface="ＭＳ Ｐゴシック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FD54-1778-454C-B91F-6F95C550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86"/>
            <a:ext cx="10515600" cy="630943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CMS_PIX_28 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sz="1400" b="1">
                <a:solidFill>
                  <a:schemeClr val="tx1"/>
                </a:solidFill>
              </a:rPr>
              <a:t>ROIC design in 28nm for CMS</a:t>
            </a:r>
            <a:endParaRPr lang="en-US" b="1">
              <a:solidFill>
                <a:schemeClr val="tx1"/>
              </a:solidFill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BF9B2EA7-1FF5-A4A4-D698-3E4D25416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72990"/>
              </p:ext>
            </p:extLst>
          </p:nvPr>
        </p:nvGraphicFramePr>
        <p:xfrm>
          <a:off x="150401" y="663829"/>
          <a:ext cx="11891197" cy="6922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163">
                  <a:extLst>
                    <a:ext uri="{9D8B030D-6E8A-4147-A177-3AD203B41FA5}">
                      <a16:colId xmlns:a16="http://schemas.microsoft.com/office/drawing/2014/main" val="581778406"/>
                    </a:ext>
                  </a:extLst>
                </a:gridCol>
                <a:gridCol w="4603808">
                  <a:extLst>
                    <a:ext uri="{9D8B030D-6E8A-4147-A177-3AD203B41FA5}">
                      <a16:colId xmlns:a16="http://schemas.microsoft.com/office/drawing/2014/main" val="1224246426"/>
                    </a:ext>
                  </a:extLst>
                </a:gridCol>
                <a:gridCol w="4496226">
                  <a:extLst>
                    <a:ext uri="{9D8B030D-6E8A-4147-A177-3AD203B41FA5}">
                      <a16:colId xmlns:a16="http://schemas.microsoft.com/office/drawing/2014/main" val="3995730913"/>
                    </a:ext>
                  </a:extLst>
                </a:gridCol>
              </a:tblGrid>
              <a:tr h="501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upcoming effort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528591"/>
                  </a:ext>
                </a:extLst>
              </a:tr>
              <a:tr h="875468">
                <a:tc>
                  <a:txBody>
                    <a:bodyPr/>
                    <a:lstStyle/>
                    <a:p>
                      <a:r>
                        <a:rPr lang="en-US" sz="1400" b="1" dirty="0"/>
                        <a:t>CHIP 1 - CMS_PIX_28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baseline="0" dirty="0"/>
                        <a:t> pixelated particle sensor prototype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16x32 analog frontend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300" b="1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structures: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CSA standalone and two versions of the analog frontend pixels show promising results – we are able to perform charge injections and measure charge sensitivity and result match simulation (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Ben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Lou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Jieun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3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300" b="1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Matrix: 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shift register suffers </a:t>
                      </a:r>
                      <a:r>
                        <a:rPr lang="en-US" sz="13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timing violations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the issues were duplicated in post-layout simulation. Workaround have been found and we can proceed with test normally. </a:t>
                      </a:r>
                      <a:r>
                        <a:rPr lang="en-US" sz="1300" b="1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The data readout was tested at 10MHz and works as expected without violations.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will perform charge injection tests on the 16x32 Matrix. We will test ENC, PSRR, threshold dispersion  (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Ben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Jieun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Lou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0">
                        <a:buNone/>
                      </a:pPr>
                      <a:endParaRPr lang="en-US" sz="13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will improve the precision of the charge injection of the CSA </a:t>
                      </a:r>
                    </a:p>
                    <a:p>
                      <a:pPr lvl="0">
                        <a:buNone/>
                      </a:pPr>
                      <a:endParaRPr lang="en-US" sz="13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will report the S curve of the pixels.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211799"/>
                  </a:ext>
                </a:extLst>
              </a:tr>
              <a:tr h="214630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300" b="1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300" b="1" dirty="0"/>
                        <a:t>CHIP 2 - CMS_PIX_28_v2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/>
                        <a:t>2</a:t>
                      </a:r>
                      <a:r>
                        <a:rPr lang="en-US" sz="1300" baseline="30000" dirty="0"/>
                        <a:t>nd</a:t>
                      </a:r>
                      <a:r>
                        <a:rPr lang="en-US" sz="1300" b="1" baseline="0" dirty="0"/>
                        <a:t> </a:t>
                      </a:r>
                      <a:r>
                        <a:rPr lang="en-US" sz="1300" baseline="0" dirty="0"/>
                        <a:t>prototype with integrated digital AI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/>
                        <a:t>16x32 analog frontend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/>
                        <a:t>Combinatorial 3-layer digital DNN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300" dirty="0" err="1"/>
                        <a:t>Tapeout</a:t>
                      </a:r>
                      <a:r>
                        <a:rPr lang="en-US" sz="1300" dirty="0"/>
                        <a:t> target: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August 9 2023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300" b="1" i="1" u="none" dirty="0">
                          <a:solidFill>
                            <a:srgbClr val="FF0000"/>
                          </a:solidFill>
                        </a:rPr>
                        <a:t>Optimistic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2"/>
                          </a:solidFill>
                        </a:rPr>
                        <a:t>SUPERPIXELS</a:t>
                      </a:r>
                    </a:p>
                    <a:p>
                      <a:pPr marL="780415" marR="0" lvl="1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</a:pPr>
                      <a:r>
                        <a:rPr lang="en-US" sz="1300" baseline="0" dirty="0" err="1">
                          <a:solidFill>
                            <a:schemeClr val="tx2"/>
                          </a:solidFill>
                        </a:rPr>
                        <a:t>Superpixel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</a:rPr>
                        <a:t> v1 implementation– placing and routing is completed with no short, LVS is to be run. (</a:t>
                      </a:r>
                      <a:r>
                        <a:rPr lang="en-US" sz="1300" b="1" baseline="0" dirty="0">
                          <a:solidFill>
                            <a:srgbClr val="7030A0"/>
                          </a:solidFill>
                        </a:rPr>
                        <a:t>Chinar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</a:rPr>
                        <a:t>) </a:t>
                      </a:r>
                    </a:p>
                    <a:p>
                      <a:pPr marL="780415" marR="0" lvl="1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r>
                        <a:rPr lang="en-US" sz="1300" baseline="0" dirty="0">
                          <a:solidFill>
                            <a:schemeClr val="tx2"/>
                          </a:solidFill>
                        </a:rPr>
                        <a:t>Verification testbenches are being implemented (</a:t>
                      </a:r>
                      <a:r>
                        <a:rPr lang="en-US" sz="1300" b="1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Lilian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</a:rPr>
                        <a:t> and </a:t>
                      </a:r>
                      <a:r>
                        <a:rPr lang="en-US" sz="1300" b="1" baseline="0" dirty="0">
                          <a:solidFill>
                            <a:schemeClr val="accent5"/>
                          </a:solidFill>
                        </a:rPr>
                        <a:t>Giuseppe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lang="en-US" sz="1300" b="1" baseline="0" dirty="0">
                          <a:solidFill>
                            <a:schemeClr val="tx2"/>
                          </a:solidFill>
                        </a:rPr>
                        <a:t>EVENT DRIVEN FRONT END</a:t>
                      </a:r>
                    </a:p>
                    <a:p>
                      <a:pPr marL="780415" marR="0" lvl="1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</a:pPr>
                      <a:r>
                        <a:rPr lang="en-US" sz="1300" baseline="0" dirty="0">
                          <a:solidFill>
                            <a:schemeClr val="tx2"/>
                          </a:solidFill>
                          <a:sym typeface="Wingdings" pitchFamily="2" charset="2"/>
                        </a:rPr>
                        <a:t>Schematic completed – simulation 80% (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Ben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sym typeface="Wingdings" pitchFamily="2" charset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lang="en-US" sz="1300" baseline="0" dirty="0"/>
                        <a:t>Complete </a:t>
                      </a:r>
                      <a:r>
                        <a:rPr lang="en-US" sz="1300" baseline="0" dirty="0" err="1"/>
                        <a:t>superpixels</a:t>
                      </a:r>
                      <a:r>
                        <a:rPr lang="en-US" sz="1300" baseline="0" dirty="0"/>
                        <a:t> implementation and backend verification (</a:t>
                      </a:r>
                      <a:r>
                        <a:rPr lang="en-US" sz="13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Chinar</a:t>
                      </a:r>
                      <a:r>
                        <a:rPr lang="en-US" sz="1300" baseline="0" dirty="0"/>
                        <a:t>, </a:t>
                      </a:r>
                      <a:r>
                        <a:rPr lang="en-US" sz="1300" b="1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Lilian</a:t>
                      </a:r>
                      <a:r>
                        <a:rPr lang="en-US" sz="1300" baseline="0" dirty="0"/>
                        <a:t>, </a:t>
                      </a:r>
                      <a:r>
                        <a:rPr lang="en-US" sz="1300" b="1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Giuseppe</a:t>
                      </a:r>
                      <a:r>
                        <a:rPr lang="en-US" sz="1300" baseline="0" dirty="0"/>
                        <a:t>)</a:t>
                      </a:r>
                    </a:p>
                    <a:p>
                      <a:pPr marL="342900" lvl="0" indent="-342900">
                        <a:buAutoNum type="arabicPeriod"/>
                      </a:pPr>
                      <a:endParaRPr lang="en-US" sz="1300" baseline="0" dirty="0"/>
                    </a:p>
                    <a:p>
                      <a:pPr marL="342900" lvl="0" indent="-342900">
                        <a:buAutoNum type="arabicPeriod"/>
                      </a:pPr>
                      <a:r>
                        <a:rPr lang="en-US" sz="1300" baseline="0" dirty="0"/>
                        <a:t>Complete the DVS frontend layout implementation (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Ben</a:t>
                      </a:r>
                      <a:r>
                        <a:rPr lang="en-US" sz="1300" baseline="0" dirty="0"/>
                        <a:t>)</a:t>
                      </a:r>
                    </a:p>
                    <a:p>
                      <a:pPr marL="342900" lvl="0" indent="-342900">
                        <a:buAutoNum type="arabicPeriod"/>
                      </a:pPr>
                      <a:endParaRPr lang="en-US" sz="1300" baseline="0" dirty="0"/>
                    </a:p>
                    <a:p>
                      <a:pPr marL="342900" lvl="0" indent="-342900">
                        <a:buAutoNum type="arabicPeriod"/>
                      </a:pPr>
                      <a:r>
                        <a:rPr lang="en-US" sz="1300" baseline="0" dirty="0"/>
                        <a:t>Assemble the top level and </a:t>
                      </a:r>
                      <a:r>
                        <a:rPr lang="en-US" sz="1300" baseline="0" dirty="0" err="1"/>
                        <a:t>tapeout</a:t>
                      </a:r>
                      <a:r>
                        <a:rPr lang="en-US" sz="1300" baseline="0" dirty="0"/>
                        <a:t> (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Ben</a:t>
                      </a:r>
                      <a:r>
                        <a:rPr lang="en-US" sz="1300" baseline="0" dirty="0"/>
                        <a:t>, </a:t>
                      </a:r>
                      <a:r>
                        <a:rPr lang="en-US" sz="13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Chinar</a:t>
                      </a:r>
                      <a:r>
                        <a:rPr lang="en-US" sz="1300" baseline="0" dirty="0"/>
                        <a:t>, </a:t>
                      </a:r>
                      <a:r>
                        <a:rPr lang="en-US" sz="1300" b="1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Lilian</a:t>
                      </a:r>
                      <a:r>
                        <a:rPr lang="en-US" sz="1300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84723"/>
                  </a:ext>
                </a:extLst>
              </a:tr>
              <a:tr h="240047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IP design effort for future shuttle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lang="en-US" sz="13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3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SRAM BASED NN IMPLEMENTATION</a:t>
                      </a:r>
                    </a:p>
                    <a:p>
                      <a:pPr marL="780415" marR="0" lvl="1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</a:pPr>
                      <a:r>
                        <a:rPr lang="en-US" sz="13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SRAM schematic and first NN layer matrix completed </a:t>
                      </a:r>
                      <a:r>
                        <a:rPr lang="en-US" sz="1300" baseline="0" dirty="0">
                          <a:sym typeface="Wingdings" pitchFamily="2" charset="2"/>
                        </a:rPr>
                        <a:t>(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Ben</a:t>
                      </a:r>
                      <a:r>
                        <a:rPr lang="en-US" sz="1300" baseline="0" dirty="0">
                          <a:sym typeface="Wingdings" pitchFamily="2" charset="2"/>
                        </a:rPr>
                        <a:t>)</a:t>
                      </a:r>
                    </a:p>
                    <a:p>
                      <a:pPr marL="780415" marR="0" lvl="1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</a:pPr>
                      <a:endParaRPr lang="en-US" sz="1300" baseline="0" dirty="0">
                        <a:sym typeface="Wingdings" pitchFamily="2" charset="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3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TIA design - A frontend design inspired by ETROC for LGAD </a:t>
                      </a:r>
                      <a:r>
                        <a:rPr lang="en-US" sz="13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application. The front end will contain a 2-bit programmable TIA with hysteresis comparator. </a:t>
                      </a:r>
                    </a:p>
                    <a:p>
                      <a:pPr marL="608965" marR="0" lvl="1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3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TIA architectures selection completed –schematic implementation + simulation 50% </a:t>
                      </a:r>
                      <a:r>
                        <a:rPr lang="en-US" sz="1300" baseline="0" dirty="0">
                          <a:sym typeface="Wingdings" pitchFamily="2" charset="2"/>
                        </a:rPr>
                        <a:t>(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Ben</a:t>
                      </a:r>
                      <a:r>
                        <a:rPr lang="en-US" sz="1300" baseline="0" dirty="0">
                          <a:sym typeface="Wingdings" pitchFamily="2" charset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lang="en-US" sz="13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SRAM NN</a:t>
                      </a:r>
                      <a:r>
                        <a:rPr lang="en-US" sz="13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: continue the implementation of the second layer, activation function and A/D conversion (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Ben, </a:t>
                      </a:r>
                      <a:r>
                        <a:rPr lang="en-US" sz="1300" b="1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Aniketh</a:t>
                      </a:r>
                      <a:r>
                        <a:rPr lang="en-US" sz="13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TIA frontend</a:t>
                      </a:r>
                      <a:r>
                        <a:rPr lang="en-US" sz="13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: continue design (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Ben</a:t>
                      </a:r>
                      <a:r>
                        <a:rPr lang="en-US" sz="13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lvl="0" indent="-342900">
                        <a:buAutoNum type="arabicPeriod"/>
                      </a:pPr>
                      <a:endParaRPr lang="en-US" sz="13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07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36844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15F66C6-D237-CB49-BA9A-C207D97DB6B0}" vid="{8447B4AD-057F-EB49-A9BB-67AA10D7D270}"/>
    </a:ext>
  </a:extLst>
</a:theme>
</file>

<file path=ppt/theme/theme10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15F66C6-D237-CB49-BA9A-C207D97DB6B0}" vid="{8447B4AD-057F-EB49-A9BB-67AA10D7D270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15F66C6-D237-CB49-BA9A-C207D97DB6B0}" vid="{8447B4AD-057F-EB49-A9BB-67AA10D7D270}"/>
    </a:ext>
  </a:extLst>
</a:theme>
</file>

<file path=ppt/theme/theme3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ACC5B8B7-4881-3A42-B148-992DB39D7017}" vid="{D17B6A01-1A8A-194F-8473-11391C446D16}"/>
    </a:ext>
  </a:extLst>
</a:theme>
</file>

<file path=ppt/theme/theme5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7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 Template" id="{5B9783F8-0DDB-8948-A226-79C8BA75C41D}" vid="{87E8177B-B6BF-2A4F-8EAB-031FF5F43167}"/>
    </a:ext>
  </a:extLst>
</a:theme>
</file>

<file path=ppt/theme/theme8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9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15548763ABB4CA4D6860A46D77EAF" ma:contentTypeVersion="14" ma:contentTypeDescription="Create a new document." ma:contentTypeScope="" ma:versionID="fc0e21d6b2afb1036121b444116ba17b">
  <xsd:schema xmlns:xsd="http://www.w3.org/2001/XMLSchema" xmlns:xs="http://www.w3.org/2001/XMLSchema" xmlns:p="http://schemas.microsoft.com/office/2006/metadata/properties" xmlns:ns2="a0abc17b-26fa-4a6c-85fa-ec6ed5308116" xmlns:ns3="a6f2d9b7-3122-4fa2-9c6a-801252b48ae7" targetNamespace="http://schemas.microsoft.com/office/2006/metadata/properties" ma:root="true" ma:fieldsID="b8345e8e6d1f9d74f7885625c612672d" ns2:_="" ns3:_="">
    <xsd:import namespace="a0abc17b-26fa-4a6c-85fa-ec6ed5308116"/>
    <xsd:import namespace="a6f2d9b7-3122-4fa2-9c6a-801252b48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bc17b-26fa-4a6c-85fa-ec6ed53081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2ca68d6-c86e-4960-a0df-15f27d65c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2d9b7-3122-4fa2-9c6a-801252b48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efef17e-ab08-42d4-b606-a90527fb6285}" ma:internalName="TaxCatchAll" ma:showField="CatchAllData" ma:web="a6f2d9b7-3122-4fa2-9c6a-801252b48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f2d9b7-3122-4fa2-9c6a-801252b48ae7" xsi:nil="true"/>
    <lcf76f155ced4ddcb4097134ff3c332f xmlns="a0abc17b-26fa-4a6c-85fa-ec6ed53081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614161-0EAD-48BD-93DE-9051190913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434F72-8B84-4120-ACC4-407C24D9E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bc17b-26fa-4a6c-85fa-ec6ed5308116"/>
    <ds:schemaRef ds:uri="a6f2d9b7-3122-4fa2-9c6a-801252b48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3E63AE-7DA4-4BE4-B246-F0528019F8F5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a0abc17b-26fa-4a6c-85fa-ec6ed530811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a6f2d9b7-3122-4fa2-9c6a-801252b48ae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2052</Words>
  <Application>Microsoft Office PowerPoint</Application>
  <PresentationFormat>Widescreen</PresentationFormat>
  <Paragraphs>718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Fermilab_PPT_090915</vt:lpstr>
      <vt:lpstr>Fermilab_PPT_090915</vt:lpstr>
      <vt:lpstr>Fermilab_PPT_090815</vt:lpstr>
      <vt:lpstr>Fermilab_PPT_090915</vt:lpstr>
      <vt:lpstr>Fermilab_PPT_090915</vt:lpstr>
      <vt:lpstr>Fermilab_PPT_090915</vt:lpstr>
      <vt:lpstr>Fermilab_PPT_090915</vt:lpstr>
      <vt:lpstr>Fermilab_PPT_090915</vt:lpstr>
      <vt:lpstr>Fermilab_PPT_090915</vt:lpstr>
      <vt:lpstr>Fermilab_PPT_090915</vt:lpstr>
      <vt:lpstr>PowerPoint Presentation</vt:lpstr>
      <vt:lpstr>Hiring updates</vt:lpstr>
      <vt:lpstr>2023 submission plan</vt:lpstr>
      <vt:lpstr>22 nm projects</vt:lpstr>
      <vt:lpstr>Glebe chip for ROADS; Status and Schedule</vt:lpstr>
      <vt:lpstr>SUNROCK – GF22FDX SNSPD Readout Chip </vt:lpstr>
      <vt:lpstr>28 nm projects</vt:lpstr>
      <vt:lpstr>Ion-Trap Interface</vt:lpstr>
      <vt:lpstr>CMS_PIX_28  ROIC design in 28nm for CMS</vt:lpstr>
      <vt:lpstr>65 nm Projects</vt:lpstr>
      <vt:lpstr>SPROCKET/XROCKET Project</vt:lpstr>
      <vt:lpstr>SPROCKET/XROCKET Project – Summer 2023 Gantt</vt:lpstr>
      <vt:lpstr>MIDNA Series of Chips for CCD Readout</vt:lpstr>
      <vt:lpstr>Testing updates</vt:lpstr>
      <vt:lpstr>Upcoming projects</vt:lpstr>
      <vt:lpstr>Microelectronics activities</vt:lpstr>
      <vt:lpstr>ACCELERATE FOA</vt:lpstr>
      <vt:lpstr>Papers in 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Troy England</cp:lastModifiedBy>
  <cp:revision>90</cp:revision>
  <dcterms:created xsi:type="dcterms:W3CDTF">2022-05-14T15:13:42Z</dcterms:created>
  <dcterms:modified xsi:type="dcterms:W3CDTF">2023-09-11T19:04:30Z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0x01010053E15548763ABB4CA4D6860A46D77EAF</vt:lpwstr>
  </property>
  <property fmtid="{D5CDD505-2E9C-101B-9397-08002B2CF9AE}" pid="3" name="MediaServiceImageTags">
    <vt:lpwstr/>
  </property>
</Properties>
</file>