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346" r:id="rId2"/>
    <p:sldId id="612" r:id="rId3"/>
    <p:sldId id="620" r:id="rId4"/>
    <p:sldId id="621" r:id="rId5"/>
    <p:sldId id="596" r:id="rId6"/>
    <p:sldId id="625" r:id="rId7"/>
    <p:sldId id="623" r:id="rId8"/>
    <p:sldId id="624" r:id="rId9"/>
    <p:sldId id="626" r:id="rId10"/>
    <p:sldId id="618" r:id="rId11"/>
    <p:sldId id="619" r:id="rId12"/>
  </p:sldIdLst>
  <p:sldSz cx="9144000" cy="6858000" type="screen4x3"/>
  <p:notesSz cx="6935788" cy="9220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00FF"/>
    <a:srgbClr val="0099FF"/>
    <a:srgbClr val="E3E8F1"/>
    <a:srgbClr val="D0D8E8"/>
    <a:srgbClr val="FF00FF"/>
    <a:srgbClr val="99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autoAdjust="0"/>
    <p:restoredTop sz="97527" autoAdjust="0"/>
  </p:normalViewPr>
  <p:slideViewPr>
    <p:cSldViewPr>
      <p:cViewPr varScale="1">
        <p:scale>
          <a:sx n="70" d="100"/>
          <a:sy n="70" d="100"/>
        </p:scale>
        <p:origin x="-17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63354930784612"/>
          <c:y val="3.1636982940276538E-2"/>
          <c:w val="0.65170112427167093"/>
          <c:h val="0.82058267716535438"/>
        </c:manualLayout>
      </c:layout>
      <c:scatterChart>
        <c:scatterStyle val="lineMarker"/>
        <c:varyColors val="0"/>
        <c:ser>
          <c:idx val="1"/>
          <c:order val="1"/>
          <c:tx>
            <c:v>&lt;SEY&gt;</c:v>
          </c:tx>
          <c:spPr>
            <a:ln>
              <a:solidFill>
                <a:srgbClr val="FF0000"/>
              </a:solidFill>
            </a:ln>
          </c:spPr>
          <c:marker>
            <c:symbol val="circle"/>
            <c:size val="7"/>
            <c:spPr>
              <a:solidFill>
                <a:srgbClr val="FF0000"/>
              </a:solidFill>
              <a:ln>
                <a:solidFill>
                  <a:schemeClr val="tx1"/>
                </a:solidFill>
              </a:ln>
            </c:spPr>
          </c:marker>
          <c:xVal>
            <c:numRef>
              <c:f>Sheet1!$B$2:$B$18</c:f>
              <c:numCache>
                <c:formatCode>General</c:formatCode>
                <c:ptCount val="17"/>
                <c:pt idx="0">
                  <c:v>2.19</c:v>
                </c:pt>
                <c:pt idx="1">
                  <c:v>1.8138738677459219</c:v>
                </c:pt>
                <c:pt idx="2">
                  <c:v>1.4692378328741966</c:v>
                </c:pt>
                <c:pt idx="3">
                  <c:v>1.1608792753573898</c:v>
                </c:pt>
                <c:pt idx="4">
                  <c:v>1.02</c:v>
                </c:pt>
                <c:pt idx="5">
                  <c:v>0.88879819519550185</c:v>
                </c:pt>
                <c:pt idx="6">
                  <c:v>0.8635853484338335</c:v>
                </c:pt>
                <c:pt idx="7">
                  <c:v>0.82644628099173567</c:v>
                </c:pt>
                <c:pt idx="8">
                  <c:v>0.76636170912265211</c:v>
                </c:pt>
                <c:pt idx="9">
                  <c:v>0.708403</c:v>
                </c:pt>
                <c:pt idx="10">
                  <c:v>0.65299459238853175</c:v>
                </c:pt>
                <c:pt idx="11">
                  <c:v>0.54869684499314142</c:v>
                </c:pt>
                <c:pt idx="12">
                  <c:v>0.45346846693648046</c:v>
                </c:pt>
                <c:pt idx="13">
                  <c:v>0.36723600000000001</c:v>
                </c:pt>
                <c:pt idx="14">
                  <c:v>0.29021981883934744</c:v>
                </c:pt>
                <c:pt idx="15">
                  <c:v>0.16324864809713294</c:v>
                </c:pt>
                <c:pt idx="16">
                  <c:v>7.2554954709836861E-2</c:v>
                </c:pt>
              </c:numCache>
            </c:numRef>
          </c:xVal>
          <c:yVal>
            <c:numRef>
              <c:f>Sheet1!$D$2:$D$18</c:f>
              <c:numCache>
                <c:formatCode>General</c:formatCode>
                <c:ptCount val="17"/>
                <c:pt idx="0">
                  <c:v>1.05</c:v>
                </c:pt>
                <c:pt idx="1">
                  <c:v>1</c:v>
                </c:pt>
                <c:pt idx="2">
                  <c:v>1.1000000000000001</c:v>
                </c:pt>
                <c:pt idx="3">
                  <c:v>1.05</c:v>
                </c:pt>
                <c:pt idx="4">
                  <c:v>1.0229999999999999</c:v>
                </c:pt>
                <c:pt idx="5">
                  <c:v>1.1082750582750582</c:v>
                </c:pt>
                <c:pt idx="6">
                  <c:v>1.2</c:v>
                </c:pt>
                <c:pt idx="7">
                  <c:v>1.34</c:v>
                </c:pt>
                <c:pt idx="8">
                  <c:v>1.5</c:v>
                </c:pt>
                <c:pt idx="9">
                  <c:v>1.63</c:v>
                </c:pt>
                <c:pt idx="10">
                  <c:v>1.7041054343067976</c:v>
                </c:pt>
                <c:pt idx="11">
                  <c:v>1.6392134975174708</c:v>
                </c:pt>
                <c:pt idx="12">
                  <c:v>1.318566314250732</c:v>
                </c:pt>
                <c:pt idx="13">
                  <c:v>1.23</c:v>
                </c:pt>
                <c:pt idx="14">
                  <c:v>1.61</c:v>
                </c:pt>
                <c:pt idx="15">
                  <c:v>1.2</c:v>
                </c:pt>
                <c:pt idx="16">
                  <c:v>1.08</c:v>
                </c:pt>
              </c:numCache>
            </c:numRef>
          </c:yVal>
          <c:smooth val="0"/>
        </c:ser>
        <c:dLbls>
          <c:showLegendKey val="0"/>
          <c:showVal val="0"/>
          <c:showCatName val="0"/>
          <c:showSerName val="0"/>
          <c:showPercent val="0"/>
          <c:showBubbleSize val="0"/>
        </c:dLbls>
        <c:axId val="65915520"/>
        <c:axId val="65918080"/>
      </c:scatterChart>
      <c:scatterChart>
        <c:scatterStyle val="lineMarker"/>
        <c:varyColors val="0"/>
        <c:ser>
          <c:idx val="0"/>
          <c:order val="0"/>
          <c:tx>
            <c:v>W_coll</c:v>
          </c:tx>
          <c:spPr>
            <a:ln>
              <a:solidFill>
                <a:srgbClr val="0070C0"/>
              </a:solidFill>
            </a:ln>
          </c:spPr>
          <c:marker>
            <c:symbol val="circle"/>
            <c:size val="7"/>
            <c:spPr>
              <a:solidFill>
                <a:srgbClr val="0070C0"/>
              </a:solidFill>
              <a:ln>
                <a:solidFill>
                  <a:schemeClr val="tx1"/>
                </a:solidFill>
              </a:ln>
            </c:spPr>
          </c:marker>
          <c:xVal>
            <c:numRef>
              <c:f>Sheet1!$B$2:$B$18</c:f>
              <c:numCache>
                <c:formatCode>General</c:formatCode>
                <c:ptCount val="17"/>
                <c:pt idx="0">
                  <c:v>2.19</c:v>
                </c:pt>
                <c:pt idx="1">
                  <c:v>1.8138738677459219</c:v>
                </c:pt>
                <c:pt idx="2">
                  <c:v>1.4692378328741966</c:v>
                </c:pt>
                <c:pt idx="3">
                  <c:v>1.1608792753573898</c:v>
                </c:pt>
                <c:pt idx="4">
                  <c:v>1.02</c:v>
                </c:pt>
                <c:pt idx="5">
                  <c:v>0.88879819519550185</c:v>
                </c:pt>
                <c:pt idx="6">
                  <c:v>0.8635853484338335</c:v>
                </c:pt>
                <c:pt idx="7">
                  <c:v>0.82644628099173567</c:v>
                </c:pt>
                <c:pt idx="8">
                  <c:v>0.76636170912265211</c:v>
                </c:pt>
                <c:pt idx="9">
                  <c:v>0.708403</c:v>
                </c:pt>
                <c:pt idx="10">
                  <c:v>0.65299459238853175</c:v>
                </c:pt>
                <c:pt idx="11">
                  <c:v>0.54869684499314142</c:v>
                </c:pt>
                <c:pt idx="12">
                  <c:v>0.45346846693648046</c:v>
                </c:pt>
                <c:pt idx="13">
                  <c:v>0.36723600000000001</c:v>
                </c:pt>
                <c:pt idx="14">
                  <c:v>0.29021981883934744</c:v>
                </c:pt>
                <c:pt idx="15">
                  <c:v>0.16324864809713294</c:v>
                </c:pt>
                <c:pt idx="16">
                  <c:v>7.2554954709836861E-2</c:v>
                </c:pt>
              </c:numCache>
            </c:numRef>
          </c:xVal>
          <c:yVal>
            <c:numRef>
              <c:f>Sheet1!$C$2:$C$18</c:f>
              <c:numCache>
                <c:formatCode>General</c:formatCode>
                <c:ptCount val="17"/>
                <c:pt idx="0">
                  <c:v>70</c:v>
                </c:pt>
                <c:pt idx="1">
                  <c:v>70</c:v>
                </c:pt>
                <c:pt idx="2">
                  <c:v>98</c:v>
                </c:pt>
                <c:pt idx="3">
                  <c:v>103</c:v>
                </c:pt>
                <c:pt idx="4">
                  <c:v>82.6</c:v>
                </c:pt>
                <c:pt idx="5" formatCode="0.00">
                  <c:v>110.90909090909091</c:v>
                </c:pt>
                <c:pt idx="6">
                  <c:v>164</c:v>
                </c:pt>
                <c:pt idx="7">
                  <c:v>287</c:v>
                </c:pt>
                <c:pt idx="8">
                  <c:v>420</c:v>
                </c:pt>
                <c:pt idx="9">
                  <c:v>419</c:v>
                </c:pt>
                <c:pt idx="10" formatCode="0.00">
                  <c:v>349.88430992433246</c:v>
                </c:pt>
                <c:pt idx="11">
                  <c:v>216.74166579458378</c:v>
                </c:pt>
                <c:pt idx="12" formatCode="0.00">
                  <c:v>132.5</c:v>
                </c:pt>
                <c:pt idx="13">
                  <c:v>106</c:v>
                </c:pt>
                <c:pt idx="14">
                  <c:v>192</c:v>
                </c:pt>
                <c:pt idx="15">
                  <c:v>62</c:v>
                </c:pt>
                <c:pt idx="16">
                  <c:v>41</c:v>
                </c:pt>
              </c:numCache>
            </c:numRef>
          </c:yVal>
          <c:smooth val="0"/>
        </c:ser>
        <c:dLbls>
          <c:showLegendKey val="0"/>
          <c:showVal val="0"/>
          <c:showCatName val="0"/>
          <c:showSerName val="0"/>
          <c:showPercent val="0"/>
          <c:showBubbleSize val="0"/>
        </c:dLbls>
        <c:axId val="66192512"/>
        <c:axId val="65920000"/>
      </c:scatterChart>
      <c:valAx>
        <c:axId val="65915520"/>
        <c:scaling>
          <c:orientation val="minMax"/>
          <c:max val="2.5"/>
        </c:scaling>
        <c:delete val="0"/>
        <c:axPos val="b"/>
        <c:majorGridlines/>
        <c:title>
          <c:tx>
            <c:rich>
              <a:bodyPr/>
              <a:lstStyle/>
              <a:p>
                <a:pPr>
                  <a:defRPr sz="1400"/>
                </a:pPr>
                <a:r>
                  <a:rPr lang="en-US" sz="1400"/>
                  <a:t>P/P_nom</a:t>
                </a:r>
              </a:p>
            </c:rich>
          </c:tx>
          <c:layout/>
          <c:overlay val="0"/>
        </c:title>
        <c:numFmt formatCode="General" sourceLinked="1"/>
        <c:majorTickMark val="out"/>
        <c:minorTickMark val="none"/>
        <c:tickLblPos val="nextTo"/>
        <c:crossAx val="65918080"/>
        <c:crosses val="autoZero"/>
        <c:crossBetween val="midCat"/>
      </c:valAx>
      <c:valAx>
        <c:axId val="65918080"/>
        <c:scaling>
          <c:orientation val="minMax"/>
        </c:scaling>
        <c:delete val="0"/>
        <c:axPos val="l"/>
        <c:majorGridlines/>
        <c:title>
          <c:tx>
            <c:rich>
              <a:bodyPr rot="-5400000" vert="horz"/>
              <a:lstStyle/>
              <a:p>
                <a:pPr>
                  <a:defRPr sz="1000"/>
                </a:pPr>
                <a:r>
                  <a:rPr lang="en-US" sz="1000"/>
                  <a:t>Integrated</a:t>
                </a:r>
                <a:r>
                  <a:rPr lang="en-US" sz="1000" baseline="0"/>
                  <a:t> secondary emission </a:t>
                </a:r>
                <a:r>
                  <a:rPr lang="en-US" sz="1000"/>
                  <a:t>&lt;SEY&gt;</a:t>
                </a:r>
              </a:p>
            </c:rich>
          </c:tx>
          <c:layout>
            <c:manualLayout>
              <c:xMode val="edge"/>
              <c:yMode val="edge"/>
              <c:x val="4.4275243339821626E-3"/>
              <c:y val="7.1321346025776625E-2"/>
            </c:manualLayout>
          </c:layout>
          <c:overlay val="0"/>
        </c:title>
        <c:numFmt formatCode="General" sourceLinked="1"/>
        <c:majorTickMark val="out"/>
        <c:minorTickMark val="none"/>
        <c:tickLblPos val="nextTo"/>
        <c:txPr>
          <a:bodyPr/>
          <a:lstStyle/>
          <a:p>
            <a:pPr>
              <a:defRPr sz="1200"/>
            </a:pPr>
            <a:endParaRPr lang="en-US"/>
          </a:p>
        </c:txPr>
        <c:crossAx val="65915520"/>
        <c:crosses val="autoZero"/>
        <c:crossBetween val="midCat"/>
      </c:valAx>
      <c:valAx>
        <c:axId val="65920000"/>
        <c:scaling>
          <c:orientation val="minMax"/>
        </c:scaling>
        <c:delete val="0"/>
        <c:axPos val="r"/>
        <c:title>
          <c:tx>
            <c:rich>
              <a:bodyPr rot="-5400000" vert="horz"/>
              <a:lstStyle/>
              <a:p>
                <a:pPr>
                  <a:defRPr sz="1000"/>
                </a:pPr>
                <a:r>
                  <a:rPr lang="en-US" sz="1000"/>
                  <a:t>Average energy of collisions W_coll, eV</a:t>
                </a:r>
              </a:p>
            </c:rich>
          </c:tx>
          <c:layout>
            <c:manualLayout>
              <c:xMode val="edge"/>
              <c:yMode val="edge"/>
              <c:x val="0.91337832658574458"/>
              <c:y val="2.9241491412781428E-2"/>
            </c:manualLayout>
          </c:layout>
          <c:overlay val="0"/>
        </c:title>
        <c:numFmt formatCode="General" sourceLinked="1"/>
        <c:majorTickMark val="out"/>
        <c:minorTickMark val="none"/>
        <c:tickLblPos val="nextTo"/>
        <c:txPr>
          <a:bodyPr/>
          <a:lstStyle/>
          <a:p>
            <a:pPr>
              <a:defRPr sz="1200"/>
            </a:pPr>
            <a:endParaRPr lang="en-US"/>
          </a:p>
        </c:txPr>
        <c:crossAx val="66192512"/>
        <c:crosses val="max"/>
        <c:crossBetween val="midCat"/>
      </c:valAx>
      <c:valAx>
        <c:axId val="66192512"/>
        <c:scaling>
          <c:orientation val="minMax"/>
        </c:scaling>
        <c:delete val="1"/>
        <c:axPos val="b"/>
        <c:numFmt formatCode="General" sourceLinked="1"/>
        <c:majorTickMark val="out"/>
        <c:minorTickMark val="none"/>
        <c:tickLblPos val="nextTo"/>
        <c:crossAx val="65920000"/>
        <c:crosses val="autoZero"/>
        <c:crossBetween val="midCat"/>
      </c:valAx>
    </c:plotArea>
    <c:legend>
      <c:legendPos val="r"/>
      <c:layout>
        <c:manualLayout>
          <c:xMode val="edge"/>
          <c:yMode val="edge"/>
          <c:x val="0.53400479616306951"/>
          <c:y val="9.2830597667828835E-2"/>
          <c:w val="0.24392211470800437"/>
          <c:h val="0.1674343832020998"/>
        </c:manualLayout>
      </c:layout>
      <c:overlay val="0"/>
      <c:spPr>
        <a:solidFill>
          <a:schemeClr val="accent4">
            <a:lumMod val="40000"/>
            <a:lumOff val="60000"/>
            <a:alpha val="54000"/>
          </a:schemeClr>
        </a:solidFill>
        <a:ln>
          <a:solidFill>
            <a:schemeClr val="accent4">
              <a:lumMod val="75000"/>
            </a:schemeClr>
          </a:solidFill>
        </a:ln>
      </c:spPr>
      <c:txPr>
        <a:bodyPr/>
        <a:lstStyle/>
        <a:p>
          <a:pPr>
            <a:defRPr sz="1000"/>
          </a:pPr>
          <a:endParaRPr lang="en-US"/>
        </a:p>
      </c:txPr>
    </c:legend>
    <c:plotVisOnly val="1"/>
    <c:dispBlanksAs val="gap"/>
    <c:showDLblsOverMax val="0"/>
  </c:chart>
  <c:spPr>
    <a:ln>
      <a:solidFill>
        <a:srgbClr val="7030A0"/>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51" tIns="46125" rIns="92251" bIns="46125" numCol="1" anchor="t" anchorCtr="0" compatLnSpc="1">
            <a:prstTxWarp prst="textNoShape">
              <a:avLst/>
            </a:prstTxWarp>
          </a:bodyPr>
          <a:lstStyle>
            <a:lvl1pPr algn="l" defTabSz="923925">
              <a:defRPr sz="1200">
                <a:cs typeface="+mn-cs"/>
              </a:defRPr>
            </a:lvl1pPr>
          </a:lstStyle>
          <a:p>
            <a:pPr>
              <a:defRPr/>
            </a:pPr>
            <a:endParaRPr lang="en-US"/>
          </a:p>
        </p:txBody>
      </p:sp>
      <p:sp>
        <p:nvSpPr>
          <p:cNvPr id="19459" name="Rectangle 3"/>
          <p:cNvSpPr>
            <a:spLocks noGrp="1" noChangeArrowheads="1"/>
          </p:cNvSpPr>
          <p:nvPr>
            <p:ph type="dt" sz="quarter" idx="1"/>
          </p:nvPr>
        </p:nvSpPr>
        <p:spPr bwMode="auto">
          <a:xfrm>
            <a:off x="3930650" y="0"/>
            <a:ext cx="3005138" cy="460375"/>
          </a:xfrm>
          <a:prstGeom prst="rect">
            <a:avLst/>
          </a:prstGeom>
          <a:noFill/>
          <a:ln w="9525">
            <a:noFill/>
            <a:miter lim="800000"/>
            <a:headEnd/>
            <a:tailEnd/>
          </a:ln>
          <a:effectLst/>
        </p:spPr>
        <p:txBody>
          <a:bodyPr vert="horz" wrap="square" lIns="92251" tIns="46125" rIns="92251" bIns="46125" numCol="1" anchor="t" anchorCtr="0" compatLnSpc="1">
            <a:prstTxWarp prst="textNoShape">
              <a:avLst/>
            </a:prstTxWarp>
          </a:bodyPr>
          <a:lstStyle>
            <a:lvl1pPr algn="r" defTabSz="923925">
              <a:defRPr sz="1200">
                <a:cs typeface="+mn-cs"/>
              </a:defRPr>
            </a:lvl1pPr>
          </a:lstStyle>
          <a:p>
            <a:pPr>
              <a:defRPr/>
            </a:pPr>
            <a:endParaRPr lang="en-US"/>
          </a:p>
        </p:txBody>
      </p:sp>
      <p:sp>
        <p:nvSpPr>
          <p:cNvPr id="19460" name="Rectangle 4"/>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92251" tIns="46125" rIns="92251" bIns="46125" numCol="1" anchor="b" anchorCtr="0" compatLnSpc="1">
            <a:prstTxWarp prst="textNoShape">
              <a:avLst/>
            </a:prstTxWarp>
          </a:bodyPr>
          <a:lstStyle>
            <a:lvl1pPr algn="l" defTabSz="923925">
              <a:defRPr sz="1200">
                <a:cs typeface="+mn-cs"/>
              </a:defRPr>
            </a:lvl1pPr>
          </a:lstStyle>
          <a:p>
            <a:pPr>
              <a:defRPr/>
            </a:pPr>
            <a:endParaRPr lang="en-US"/>
          </a:p>
        </p:txBody>
      </p:sp>
      <p:sp>
        <p:nvSpPr>
          <p:cNvPr id="19461" name="Rectangle 5"/>
          <p:cNvSpPr>
            <a:spLocks noGrp="1" noChangeArrowheads="1"/>
          </p:cNvSpPr>
          <p:nvPr>
            <p:ph type="sldNum" sz="quarter" idx="3"/>
          </p:nvPr>
        </p:nvSpPr>
        <p:spPr bwMode="auto">
          <a:xfrm>
            <a:off x="3930650" y="8759825"/>
            <a:ext cx="3005138" cy="460375"/>
          </a:xfrm>
          <a:prstGeom prst="rect">
            <a:avLst/>
          </a:prstGeom>
          <a:noFill/>
          <a:ln w="9525">
            <a:noFill/>
            <a:miter lim="800000"/>
            <a:headEnd/>
            <a:tailEnd/>
          </a:ln>
          <a:effectLst/>
        </p:spPr>
        <p:txBody>
          <a:bodyPr vert="horz" wrap="square" lIns="92251" tIns="46125" rIns="92251" bIns="46125" numCol="1" anchor="b" anchorCtr="0" compatLnSpc="1">
            <a:prstTxWarp prst="textNoShape">
              <a:avLst/>
            </a:prstTxWarp>
          </a:bodyPr>
          <a:lstStyle>
            <a:lvl1pPr algn="r" defTabSz="923925">
              <a:defRPr sz="1200">
                <a:cs typeface="+mn-cs"/>
              </a:defRPr>
            </a:lvl1pPr>
          </a:lstStyle>
          <a:p>
            <a:pPr>
              <a:defRPr/>
            </a:pPr>
            <a:fld id="{5222CB30-3317-4CEA-984E-29276D08031D}" type="slidenum">
              <a:rPr lang="en-US"/>
              <a:pPr>
                <a:defRPr/>
              </a:pPr>
              <a:t>‹#›</a:t>
            </a:fld>
            <a:endParaRPr lang="en-US"/>
          </a:p>
        </p:txBody>
      </p:sp>
    </p:spTree>
    <p:extLst>
      <p:ext uri="{BB962C8B-B14F-4D97-AF65-F5344CB8AC3E}">
        <p14:creationId xmlns:p14="http://schemas.microsoft.com/office/powerpoint/2010/main" val="55998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251" tIns="46125" rIns="92251" bIns="46125" numCol="1" anchor="t" anchorCtr="0" compatLnSpc="1">
            <a:prstTxWarp prst="textNoShape">
              <a:avLst/>
            </a:prstTxWarp>
          </a:bodyPr>
          <a:lstStyle>
            <a:lvl1pPr algn="l" defTabSz="923925">
              <a:defRPr sz="1200">
                <a:cs typeface="+mn-cs"/>
              </a:defRPr>
            </a:lvl1pPr>
          </a:lstStyle>
          <a:p>
            <a:pPr>
              <a:defRPr/>
            </a:pPr>
            <a:endParaRPr lang="en-US"/>
          </a:p>
        </p:txBody>
      </p:sp>
      <p:sp>
        <p:nvSpPr>
          <p:cNvPr id="3075" name="Rectangle 3"/>
          <p:cNvSpPr>
            <a:spLocks noGrp="1" noChangeArrowheads="1"/>
          </p:cNvSpPr>
          <p:nvPr>
            <p:ph type="dt" idx="1"/>
          </p:nvPr>
        </p:nvSpPr>
        <p:spPr bwMode="auto">
          <a:xfrm>
            <a:off x="3930650" y="0"/>
            <a:ext cx="3005138" cy="460375"/>
          </a:xfrm>
          <a:prstGeom prst="rect">
            <a:avLst/>
          </a:prstGeom>
          <a:noFill/>
          <a:ln w="9525">
            <a:noFill/>
            <a:miter lim="800000"/>
            <a:headEnd/>
            <a:tailEnd/>
          </a:ln>
          <a:effectLst/>
        </p:spPr>
        <p:txBody>
          <a:bodyPr vert="horz" wrap="square" lIns="92251" tIns="46125" rIns="92251" bIns="46125" numCol="1" anchor="t" anchorCtr="0" compatLnSpc="1">
            <a:prstTxWarp prst="textNoShape">
              <a:avLst/>
            </a:prstTxWarp>
          </a:bodyPr>
          <a:lstStyle>
            <a:lvl1pPr algn="r" defTabSz="923925">
              <a:defRPr sz="120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69988"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78325"/>
            <a:ext cx="5087938" cy="4151313"/>
          </a:xfrm>
          <a:prstGeom prst="rect">
            <a:avLst/>
          </a:prstGeom>
          <a:noFill/>
          <a:ln w="9525">
            <a:noFill/>
            <a:miter lim="800000"/>
            <a:headEnd/>
            <a:tailEnd/>
          </a:ln>
          <a:effectLst/>
        </p:spPr>
        <p:txBody>
          <a:bodyPr vert="horz" wrap="square" lIns="92251" tIns="46125" rIns="92251" bIns="461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2251" tIns="46125" rIns="92251" bIns="46125" numCol="1" anchor="b" anchorCtr="0" compatLnSpc="1">
            <a:prstTxWarp prst="textNoShape">
              <a:avLst/>
            </a:prstTxWarp>
          </a:bodyPr>
          <a:lstStyle>
            <a:lvl1pPr algn="l" defTabSz="923925">
              <a:defRPr sz="120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30650" y="8759825"/>
            <a:ext cx="3005138" cy="460375"/>
          </a:xfrm>
          <a:prstGeom prst="rect">
            <a:avLst/>
          </a:prstGeom>
          <a:noFill/>
          <a:ln w="9525">
            <a:noFill/>
            <a:miter lim="800000"/>
            <a:headEnd/>
            <a:tailEnd/>
          </a:ln>
          <a:effectLst/>
        </p:spPr>
        <p:txBody>
          <a:bodyPr vert="horz" wrap="square" lIns="92251" tIns="46125" rIns="92251" bIns="46125" numCol="1" anchor="b" anchorCtr="0" compatLnSpc="1">
            <a:prstTxWarp prst="textNoShape">
              <a:avLst/>
            </a:prstTxWarp>
          </a:bodyPr>
          <a:lstStyle>
            <a:lvl1pPr algn="r" defTabSz="923925">
              <a:defRPr sz="1200">
                <a:cs typeface="+mn-cs"/>
              </a:defRPr>
            </a:lvl1pPr>
          </a:lstStyle>
          <a:p>
            <a:pPr>
              <a:defRPr/>
            </a:pPr>
            <a:fld id="{01C2AE49-9DA7-48D0-A5D9-80415476C2F3}" type="slidenum">
              <a:rPr lang="en-US"/>
              <a:pPr>
                <a:defRPr/>
              </a:pPr>
              <a:t>‹#›</a:t>
            </a:fld>
            <a:endParaRPr lang="en-US"/>
          </a:p>
        </p:txBody>
      </p:sp>
    </p:spTree>
    <p:extLst>
      <p:ext uri="{BB962C8B-B14F-4D97-AF65-F5344CB8AC3E}">
        <p14:creationId xmlns:p14="http://schemas.microsoft.com/office/powerpoint/2010/main" val="536084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3925" eaLnBrk="0" hangingPunct="0">
              <a:defRPr sz="2400">
                <a:solidFill>
                  <a:schemeClr val="tx1"/>
                </a:solidFill>
                <a:latin typeface="Times New Roman" pitchFamily="18" charset="0"/>
              </a:defRPr>
            </a:lvl1pPr>
            <a:lvl2pPr marL="742950" indent="-285750" algn="ctr" defTabSz="923925" eaLnBrk="0" hangingPunct="0">
              <a:defRPr sz="2400">
                <a:solidFill>
                  <a:schemeClr val="tx1"/>
                </a:solidFill>
                <a:latin typeface="Times New Roman" pitchFamily="18" charset="0"/>
              </a:defRPr>
            </a:lvl2pPr>
            <a:lvl3pPr marL="1143000" indent="-228600" algn="ctr" defTabSz="923925" eaLnBrk="0" hangingPunct="0">
              <a:defRPr sz="2400">
                <a:solidFill>
                  <a:schemeClr val="tx1"/>
                </a:solidFill>
                <a:latin typeface="Times New Roman" pitchFamily="18" charset="0"/>
              </a:defRPr>
            </a:lvl3pPr>
            <a:lvl4pPr marL="1600200" indent="-228600" algn="ctr" defTabSz="923925" eaLnBrk="0" hangingPunct="0">
              <a:defRPr sz="2400">
                <a:solidFill>
                  <a:schemeClr val="tx1"/>
                </a:solidFill>
                <a:latin typeface="Times New Roman" pitchFamily="18" charset="0"/>
              </a:defRPr>
            </a:lvl4pPr>
            <a:lvl5pPr marL="2057400" indent="-228600" algn="ctr" defTabSz="923925" eaLnBrk="0" hangingPunct="0">
              <a:defRPr sz="2400">
                <a:solidFill>
                  <a:schemeClr val="tx1"/>
                </a:solidFill>
                <a:latin typeface="Times New Roman" pitchFamily="18" charset="0"/>
              </a:defRPr>
            </a:lvl5pPr>
            <a:lvl6pPr marL="2514600" indent="-228600" algn="ctr" defTabSz="923925" eaLnBrk="0" fontAlgn="base" hangingPunct="0">
              <a:spcBef>
                <a:spcPct val="0"/>
              </a:spcBef>
              <a:spcAft>
                <a:spcPct val="0"/>
              </a:spcAft>
              <a:defRPr sz="2400">
                <a:solidFill>
                  <a:schemeClr val="tx1"/>
                </a:solidFill>
                <a:latin typeface="Times New Roman" pitchFamily="18" charset="0"/>
              </a:defRPr>
            </a:lvl6pPr>
            <a:lvl7pPr marL="2971800" indent="-228600" algn="ctr" defTabSz="923925" eaLnBrk="0" fontAlgn="base" hangingPunct="0">
              <a:spcBef>
                <a:spcPct val="0"/>
              </a:spcBef>
              <a:spcAft>
                <a:spcPct val="0"/>
              </a:spcAft>
              <a:defRPr sz="2400">
                <a:solidFill>
                  <a:schemeClr val="tx1"/>
                </a:solidFill>
                <a:latin typeface="Times New Roman" pitchFamily="18" charset="0"/>
              </a:defRPr>
            </a:lvl7pPr>
            <a:lvl8pPr marL="3429000" indent="-228600" algn="ctr" defTabSz="923925" eaLnBrk="0" fontAlgn="base" hangingPunct="0">
              <a:spcBef>
                <a:spcPct val="0"/>
              </a:spcBef>
              <a:spcAft>
                <a:spcPct val="0"/>
              </a:spcAft>
              <a:defRPr sz="2400">
                <a:solidFill>
                  <a:schemeClr val="tx1"/>
                </a:solidFill>
                <a:latin typeface="Times New Roman" pitchFamily="18" charset="0"/>
              </a:defRPr>
            </a:lvl8pPr>
            <a:lvl9pPr marL="3886200" indent="-228600" algn="ctr" defTabSz="923925" eaLnBrk="0" fontAlgn="base" hangingPunct="0">
              <a:spcBef>
                <a:spcPct val="0"/>
              </a:spcBef>
              <a:spcAft>
                <a:spcPct val="0"/>
              </a:spcAft>
              <a:defRPr sz="2400">
                <a:solidFill>
                  <a:schemeClr val="tx1"/>
                </a:solidFill>
                <a:latin typeface="Times New Roman" pitchFamily="18" charset="0"/>
              </a:defRPr>
            </a:lvl9pPr>
          </a:lstStyle>
          <a:p>
            <a:pPr algn="r" eaLnBrk="1" hangingPunct="1"/>
            <a:fld id="{55D1C4B1-472F-4C7F-B386-A3BB918394C2}" type="slidenum">
              <a:rPr lang="en-US" sz="1200" smtClean="0"/>
              <a:pPr algn="r" eaLnBrk="1" hangingPunct="1"/>
              <a:t>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D3EB874-4D73-4D23-B9A0-D9492A559445}"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12894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98E473B-0177-4A00-8766-1C6FA22792CB}"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85883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663AF2C-C3CA-4F76-BD8E-4450C1F68AFA}"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220477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79500" y="76200"/>
            <a:ext cx="7129463"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71600"/>
            <a:ext cx="7772400" cy="48006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5CFDE454-3C54-4D09-9439-48B6E23B9605}"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197962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308304" y="188640"/>
            <a:ext cx="1388522" cy="461665"/>
          </a:xfrm>
          <a:prstGeom prst="rect">
            <a:avLst/>
          </a:prstGeom>
          <a:noFill/>
        </p:spPr>
        <p:txBody>
          <a:bodyPr wrap="none">
            <a:spAutoFit/>
          </a:bodyPr>
          <a:lstStyle/>
          <a:p>
            <a:pPr algn="ctr">
              <a:defRPr/>
            </a:pPr>
            <a:r>
              <a:rPr lang="en-US" b="1" i="1" dirty="0">
                <a:ln w="1905"/>
                <a:gradFill>
                  <a:gsLst>
                    <a:gs pos="0">
                      <a:schemeClr val="accent6">
                        <a:shade val="20000"/>
                        <a:satMod val="200000"/>
                      </a:schemeClr>
                    </a:gs>
                    <a:gs pos="49000">
                      <a:schemeClr val="accent6">
                        <a:tint val="90000"/>
                        <a:shade val="89000"/>
                        <a:satMod val="220000"/>
                      </a:schemeClr>
                    </a:gs>
                    <a:gs pos="100000">
                      <a:schemeClr val="accent2">
                        <a:lumMod val="20000"/>
                        <a:lumOff val="80000"/>
                      </a:schemeClr>
                    </a:gs>
                  </a:gsLst>
                  <a:lin ang="5400000"/>
                </a:gradFill>
                <a:effectLst>
                  <a:innerShdw blurRad="69850" dist="43180" dir="5400000">
                    <a:srgbClr val="000000">
                      <a:alpha val="65000"/>
                    </a:srgbClr>
                  </a:innerShdw>
                  <a:reflection blurRad="6350" stA="50000" endA="300" endPos="50000" dist="29997" dir="5400000" sy="-100000" algn="bl" rotWithShape="0"/>
                </a:effectLst>
                <a:cs typeface="+mn-cs"/>
              </a:rPr>
              <a:t>Project</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0000" endA="300" endPos="50000" dist="29997" dir="5400000" sy="-100000" algn="bl" rotWithShape="0"/>
                </a:effectLst>
                <a:cs typeface="+mn-cs"/>
              </a:rPr>
              <a:t> </a:t>
            </a:r>
            <a:r>
              <a:rPr lang="en-US" b="1" dirty="0">
                <a:ln w="1905"/>
                <a:solidFill>
                  <a:srgbClr val="FF0000"/>
                </a:solidFill>
                <a:effectLst>
                  <a:innerShdw blurRad="69850" dist="43180" dir="5400000">
                    <a:srgbClr val="000000">
                      <a:alpha val="65000"/>
                    </a:srgbClr>
                  </a:innerShdw>
                  <a:reflection blurRad="6350" stA="50000" endA="300" endPos="50000" dist="29997" dir="5400000" sy="-100000" algn="bl" rotWithShape="0"/>
                </a:effectLst>
                <a:cs typeface="+mn-cs"/>
              </a:rPr>
              <a:t>X</a:t>
            </a:r>
          </a:p>
        </p:txBody>
      </p:sp>
      <p:sp>
        <p:nvSpPr>
          <p:cNvPr id="2" name="Title 1"/>
          <p:cNvSpPr>
            <a:spLocks noGrp="1"/>
          </p:cNvSpPr>
          <p:nvPr>
            <p:ph type="title"/>
          </p:nvPr>
        </p:nvSpPr>
        <p:spPr>
          <a:xfrm>
            <a:off x="1079501" y="76200"/>
            <a:ext cx="5112680" cy="685800"/>
          </a:xfrm>
        </p:spPr>
        <p:txBody>
          <a:bodyPr/>
          <a:lstStyle/>
          <a:p>
            <a:r>
              <a:rPr lang="en-US" dirty="0" smtClean="0"/>
              <a:t>Click to </a:t>
            </a:r>
            <a:r>
              <a:rPr lang="en-US" dirty="0" err="1" smtClean="0"/>
              <a:t>edi</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13B6B345-D2A9-48BD-AFFB-DEE31F287DB7}" type="slidenum">
              <a:rPr lang="en-US"/>
              <a:pPr>
                <a:defRPr/>
              </a:pPr>
              <a:t>‹#›</a:t>
            </a:fld>
            <a:endParaRPr lang="en-US"/>
          </a:p>
        </p:txBody>
      </p:sp>
      <p:sp>
        <p:nvSpPr>
          <p:cNvPr id="6" name="Rectangle 17"/>
          <p:cNvSpPr>
            <a:spLocks noGrp="1" noChangeArrowheads="1"/>
          </p:cNvSpPr>
          <p:nvPr>
            <p:ph type="dt" sz="half" idx="11"/>
          </p:nvPr>
        </p:nvSpPr>
        <p:spPr/>
        <p:txBody>
          <a:bodyPr/>
          <a:lstStyle>
            <a:lvl1pPr>
              <a:defRPr smtClean="0"/>
            </a:lvl1pPr>
          </a:lstStyle>
          <a:p>
            <a:pPr>
              <a:defRPr/>
            </a:pPr>
            <a:r>
              <a:rPr lang="en-US" smtClean="0"/>
              <a:t>November 29, 2012</a:t>
            </a:r>
            <a:endParaRPr lang="en-US"/>
          </a:p>
        </p:txBody>
      </p:sp>
      <p:sp>
        <p:nvSpPr>
          <p:cNvPr id="7" name="Rectangle 18"/>
          <p:cNvSpPr>
            <a:spLocks noGrp="1" noChangeArrowheads="1"/>
          </p:cNvSpPr>
          <p:nvPr>
            <p:ph type="ftr" sz="quarter" idx="12"/>
          </p:nvPr>
        </p:nvSpPr>
        <p:spPr/>
        <p:txBody>
          <a:bodyPr/>
          <a:lstStyle>
            <a:lvl1pPr>
              <a:defRPr smtClean="0"/>
            </a:lvl1pPr>
          </a:lstStyle>
          <a:p>
            <a:pPr>
              <a:defRPr/>
            </a:pPr>
            <a:r>
              <a:rPr lang="en-US"/>
              <a:t>G.  Romanov</a:t>
            </a:r>
          </a:p>
        </p:txBody>
      </p:sp>
    </p:spTree>
    <p:extLst>
      <p:ext uri="{BB962C8B-B14F-4D97-AF65-F5344CB8AC3E}">
        <p14:creationId xmlns:p14="http://schemas.microsoft.com/office/powerpoint/2010/main" val="326005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EADB2C3-B05B-4412-95B8-FEE4D1CE7D17}" type="slidenum">
              <a:rPr lang="en-US"/>
              <a:pPr>
                <a:defRPr/>
              </a:pPr>
              <a:t>‹#›</a:t>
            </a:fld>
            <a:endParaRPr lang="en-US"/>
          </a:p>
        </p:txBody>
      </p:sp>
      <p:sp>
        <p:nvSpPr>
          <p:cNvPr id="5"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6"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37802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BCF126E-62EA-4954-AAA8-06682673792B}"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388284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221BD0E-A910-4821-8A98-C1448308C847}" type="slidenum">
              <a:rPr lang="en-US"/>
              <a:pPr>
                <a:defRPr/>
              </a:pPr>
              <a:t>‹#›</a:t>
            </a:fld>
            <a:endParaRPr lang="en-US"/>
          </a:p>
        </p:txBody>
      </p:sp>
      <p:sp>
        <p:nvSpPr>
          <p:cNvPr id="8"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9"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362531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1B8F5FD-4787-4504-970B-6BFCFE1E1A75}" type="slidenum">
              <a:rPr lang="en-US"/>
              <a:pPr>
                <a:defRPr/>
              </a:pPr>
              <a:t>‹#›</a:t>
            </a:fld>
            <a:endParaRPr lang="en-US"/>
          </a:p>
        </p:txBody>
      </p:sp>
      <p:sp>
        <p:nvSpPr>
          <p:cNvPr id="4"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5"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174122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79D3754-2DE4-455F-88B8-149B1591471A}" type="slidenum">
              <a:rPr lang="en-US"/>
              <a:pPr>
                <a:defRPr/>
              </a:pPr>
              <a:t>‹#›</a:t>
            </a:fld>
            <a:endParaRPr lang="en-US"/>
          </a:p>
        </p:txBody>
      </p:sp>
      <p:sp>
        <p:nvSpPr>
          <p:cNvPr id="3"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4"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3782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A581AD6-2D7B-419C-B144-749472ECCDA3}"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320471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1C8900-B2E8-4971-A678-EA9177E316D2}" type="slidenum">
              <a:rPr lang="en-US"/>
              <a:pPr>
                <a:defRPr/>
              </a:pPr>
              <a:t>‹#›</a:t>
            </a:fld>
            <a:endParaRPr lang="en-US"/>
          </a:p>
        </p:txBody>
      </p:sp>
      <p:sp>
        <p:nvSpPr>
          <p:cNvPr id="6" name="Rectangle 17"/>
          <p:cNvSpPr>
            <a:spLocks noGrp="1" noChangeArrowheads="1"/>
          </p:cNvSpPr>
          <p:nvPr>
            <p:ph type="dt" sz="half" idx="11"/>
          </p:nvPr>
        </p:nvSpPr>
        <p:spPr>
          <a:ln/>
        </p:spPr>
        <p:txBody>
          <a:bodyPr/>
          <a:lstStyle>
            <a:lvl1pPr>
              <a:defRPr/>
            </a:lvl1pPr>
          </a:lstStyle>
          <a:p>
            <a:pPr>
              <a:defRPr/>
            </a:pPr>
            <a:r>
              <a:rPr lang="en-US" smtClean="0"/>
              <a:t>November 29, 2012</a:t>
            </a:r>
            <a:endParaRPr lang="en-US"/>
          </a:p>
        </p:txBody>
      </p:sp>
      <p:sp>
        <p:nvSpPr>
          <p:cNvPr id="7" name="Rectangle 18"/>
          <p:cNvSpPr>
            <a:spLocks noGrp="1" noChangeArrowheads="1"/>
          </p:cNvSpPr>
          <p:nvPr>
            <p:ph type="ftr" sz="quarter" idx="12"/>
          </p:nvPr>
        </p:nvSpPr>
        <p:spPr>
          <a:ln/>
        </p:spPr>
        <p:txBody>
          <a:bodyPr/>
          <a:lstStyle>
            <a:lvl1pPr>
              <a:defRPr/>
            </a:lvl1pPr>
          </a:lstStyle>
          <a:p>
            <a:pPr>
              <a:defRPr/>
            </a:pPr>
            <a:r>
              <a:rPr lang="en-US"/>
              <a:t>G.  Romanov</a:t>
            </a:r>
          </a:p>
        </p:txBody>
      </p:sp>
    </p:spTree>
    <p:extLst>
      <p:ext uri="{BB962C8B-B14F-4D97-AF65-F5344CB8AC3E}">
        <p14:creationId xmlns:p14="http://schemas.microsoft.com/office/powerpoint/2010/main" val="237992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76200"/>
            <a:ext cx="71294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371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208963" y="6489700"/>
            <a:ext cx="609600" cy="252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cs typeface="+mn-cs"/>
              </a:defRPr>
            </a:lvl1pPr>
          </a:lstStyle>
          <a:p>
            <a:pPr>
              <a:defRPr/>
            </a:pPr>
            <a:fld id="{9924815B-97B8-4154-B5C5-444C8920F109}" type="slidenum">
              <a:rPr lang="en-US"/>
              <a:pPr>
                <a:defRPr/>
              </a:pPr>
              <a:t>‹#›</a:t>
            </a:fld>
            <a:endParaRPr lang="en-US"/>
          </a:p>
        </p:txBody>
      </p:sp>
      <p:pic>
        <p:nvPicPr>
          <p:cNvPr id="1029" name="Picture 10" descr="LOGO"/>
          <p:cNvPicPr>
            <a:picLocks noChangeAspect="1" noChangeArrowheads="1"/>
          </p:cNvPicPr>
          <p:nvPr/>
        </p:nvPicPr>
        <p:blipFill>
          <a:blip r:embed="rId14">
            <a:extLst>
              <a:ext uri="{28A0092B-C50C-407E-A947-70E740481C1C}">
                <a14:useLocalDpi xmlns:a14="http://schemas.microsoft.com/office/drawing/2010/main" val="0"/>
              </a:ext>
            </a:extLst>
          </a:blip>
          <a:srcRect t="-616" r="91563" b="89853"/>
          <a:stretch>
            <a:fillRect/>
          </a:stretch>
        </p:blipFill>
        <p:spPr bwMode="auto">
          <a:xfrm>
            <a:off x="323850" y="188913"/>
            <a:ext cx="5032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2"/>
          <p:cNvSpPr>
            <a:spLocks noChangeArrowheads="1"/>
          </p:cNvSpPr>
          <p:nvPr/>
        </p:nvSpPr>
        <p:spPr bwMode="auto">
          <a:xfrm>
            <a:off x="152400" y="838200"/>
            <a:ext cx="8610600" cy="76200"/>
          </a:xfrm>
          <a:prstGeom prst="rect">
            <a:avLst/>
          </a:prstGeom>
          <a:solidFill>
            <a:srgbClr val="003399"/>
          </a:solidFill>
          <a:ln w="9525">
            <a:solidFill>
              <a:srgbClr val="003399"/>
            </a:solidFill>
            <a:miter lim="800000"/>
            <a:headEnd/>
            <a:tailEnd/>
          </a:ln>
        </p:spPr>
        <p:txBody>
          <a:bodyPr wrap="none" anchor="ctr"/>
          <a:lstStyle/>
          <a:p>
            <a:pPr algn="ctr"/>
            <a:endParaRPr lang="en-US"/>
          </a:p>
        </p:txBody>
      </p:sp>
      <p:sp>
        <p:nvSpPr>
          <p:cNvPr id="1031" name="Rectangle 13"/>
          <p:cNvSpPr>
            <a:spLocks noChangeArrowheads="1"/>
          </p:cNvSpPr>
          <p:nvPr/>
        </p:nvSpPr>
        <p:spPr bwMode="auto">
          <a:xfrm>
            <a:off x="304800" y="990600"/>
            <a:ext cx="8610600" cy="76200"/>
          </a:xfrm>
          <a:prstGeom prst="rect">
            <a:avLst/>
          </a:prstGeom>
          <a:solidFill>
            <a:srgbClr val="0099FF"/>
          </a:solidFill>
          <a:ln w="9525">
            <a:solidFill>
              <a:srgbClr val="003399"/>
            </a:solidFill>
            <a:miter lim="800000"/>
            <a:headEnd/>
            <a:tailEnd/>
          </a:ln>
        </p:spPr>
        <p:txBody>
          <a:bodyPr wrap="none" anchor="ctr"/>
          <a:lstStyle/>
          <a:p>
            <a:pPr algn="ctr"/>
            <a:endParaRPr lang="en-US"/>
          </a:p>
        </p:txBody>
      </p:sp>
      <p:sp>
        <p:nvSpPr>
          <p:cNvPr id="1041" name="Rectangle 17"/>
          <p:cNvSpPr>
            <a:spLocks noGrp="1" noChangeArrowheads="1"/>
          </p:cNvSpPr>
          <p:nvPr>
            <p:ph type="dt" sz="half" idx="2"/>
          </p:nvPr>
        </p:nvSpPr>
        <p:spPr bwMode="auto">
          <a:xfrm>
            <a:off x="468313" y="6524625"/>
            <a:ext cx="2133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cs typeface="+mn-cs"/>
              </a:defRPr>
            </a:lvl1pPr>
          </a:lstStyle>
          <a:p>
            <a:pPr>
              <a:defRPr/>
            </a:pPr>
            <a:r>
              <a:rPr lang="en-US" smtClean="0"/>
              <a:t>November 29, 2012</a:t>
            </a:r>
            <a:endParaRPr lang="en-US"/>
          </a:p>
        </p:txBody>
      </p:sp>
      <p:sp>
        <p:nvSpPr>
          <p:cNvPr id="1042" name="Rectangle 18"/>
          <p:cNvSpPr>
            <a:spLocks noGrp="1" noChangeArrowheads="1"/>
          </p:cNvSpPr>
          <p:nvPr>
            <p:ph type="ftr" sz="quarter" idx="3"/>
          </p:nvPr>
        </p:nvSpPr>
        <p:spPr bwMode="auto">
          <a:xfrm>
            <a:off x="3600450"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r>
              <a:rPr lang="en-US"/>
              <a:t>G.  Romanov</a:t>
            </a:r>
          </a:p>
        </p:txBody>
      </p:sp>
    </p:spTree>
  </p:cSld>
  <p:clrMap bg1="lt1" tx1="dk1" bg2="lt2" tx2="dk2" accent1="accent1" accent2="accent2" accent3="accent3" accent4="accent4" accent5="accent5" accent6="accent6" hlink="hlink" folHlink="folHlink"/>
  <p:sldLayoutIdLst>
    <p:sldLayoutId id="2147483662" r:id="rId1"/>
    <p:sldLayoutId id="2147483673"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rtl="0" eaLnBrk="0" fontAlgn="base" hangingPunct="0">
        <a:spcBef>
          <a:spcPct val="0"/>
        </a:spcBef>
        <a:spcAft>
          <a:spcPct val="0"/>
        </a:spcAft>
        <a:defRPr sz="4400">
          <a:solidFill>
            <a:srgbClr val="006600"/>
          </a:solidFill>
          <a:latin typeface="+mj-lt"/>
          <a:ea typeface="+mj-ea"/>
          <a:cs typeface="+mj-cs"/>
        </a:defRPr>
      </a:lvl1pPr>
      <a:lvl2pPr algn="ctr" rtl="0" eaLnBrk="0" fontAlgn="base" hangingPunct="0">
        <a:spcBef>
          <a:spcPct val="0"/>
        </a:spcBef>
        <a:spcAft>
          <a:spcPct val="0"/>
        </a:spcAft>
        <a:defRPr sz="4400">
          <a:solidFill>
            <a:srgbClr val="006600"/>
          </a:solidFill>
          <a:latin typeface="Times New Roman" pitchFamily="18" charset="0"/>
        </a:defRPr>
      </a:lvl2pPr>
      <a:lvl3pPr algn="ctr" rtl="0" eaLnBrk="0" fontAlgn="base" hangingPunct="0">
        <a:spcBef>
          <a:spcPct val="0"/>
        </a:spcBef>
        <a:spcAft>
          <a:spcPct val="0"/>
        </a:spcAft>
        <a:defRPr sz="4400">
          <a:solidFill>
            <a:srgbClr val="006600"/>
          </a:solidFill>
          <a:latin typeface="Times New Roman" pitchFamily="18" charset="0"/>
        </a:defRPr>
      </a:lvl3pPr>
      <a:lvl4pPr algn="ctr" rtl="0" eaLnBrk="0" fontAlgn="base" hangingPunct="0">
        <a:spcBef>
          <a:spcPct val="0"/>
        </a:spcBef>
        <a:spcAft>
          <a:spcPct val="0"/>
        </a:spcAft>
        <a:defRPr sz="4400">
          <a:solidFill>
            <a:srgbClr val="006600"/>
          </a:solidFill>
          <a:latin typeface="Times New Roman" pitchFamily="18" charset="0"/>
        </a:defRPr>
      </a:lvl4pPr>
      <a:lvl5pPr algn="ctr" rtl="0" eaLnBrk="0" fontAlgn="base" hangingPunct="0">
        <a:spcBef>
          <a:spcPct val="0"/>
        </a:spcBef>
        <a:spcAft>
          <a:spcPct val="0"/>
        </a:spcAft>
        <a:defRPr sz="4400">
          <a:solidFill>
            <a:srgbClr val="006600"/>
          </a:solidFill>
          <a:latin typeface="Times New Roman" pitchFamily="18" charset="0"/>
        </a:defRPr>
      </a:lvl5pPr>
      <a:lvl6pPr marL="457200" algn="ctr" rtl="0" fontAlgn="base">
        <a:spcBef>
          <a:spcPct val="0"/>
        </a:spcBef>
        <a:spcAft>
          <a:spcPct val="0"/>
        </a:spcAft>
        <a:defRPr sz="4400">
          <a:solidFill>
            <a:srgbClr val="006600"/>
          </a:solidFill>
          <a:latin typeface="Times New Roman" pitchFamily="18" charset="0"/>
        </a:defRPr>
      </a:lvl6pPr>
      <a:lvl7pPr marL="914400" algn="ctr" rtl="0" fontAlgn="base">
        <a:spcBef>
          <a:spcPct val="0"/>
        </a:spcBef>
        <a:spcAft>
          <a:spcPct val="0"/>
        </a:spcAft>
        <a:defRPr sz="4400">
          <a:solidFill>
            <a:srgbClr val="006600"/>
          </a:solidFill>
          <a:latin typeface="Times New Roman" pitchFamily="18" charset="0"/>
        </a:defRPr>
      </a:lvl7pPr>
      <a:lvl8pPr marL="1371600" algn="ctr" rtl="0" fontAlgn="base">
        <a:spcBef>
          <a:spcPct val="0"/>
        </a:spcBef>
        <a:spcAft>
          <a:spcPct val="0"/>
        </a:spcAft>
        <a:defRPr sz="4400">
          <a:solidFill>
            <a:srgbClr val="006600"/>
          </a:solidFill>
          <a:latin typeface="Times New Roman" pitchFamily="18" charset="0"/>
        </a:defRPr>
      </a:lvl8pPr>
      <a:lvl9pPr marL="1828800" algn="ctr" rtl="0" fontAlgn="base">
        <a:spcBef>
          <a:spcPct val="0"/>
        </a:spcBef>
        <a:spcAft>
          <a:spcPct val="0"/>
        </a:spcAft>
        <a:defRPr sz="4400">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FF3300"/>
        </a:buClr>
        <a:buChar char="•"/>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4" descr="projectx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512763"/>
            <a:ext cx="19796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719138" y="1736725"/>
            <a:ext cx="7772400" cy="1620838"/>
          </a:xfrm>
        </p:spPr>
        <p:txBody>
          <a:bodyPr/>
          <a:lstStyle/>
          <a:p>
            <a:pPr eaLnBrk="1" hangingPunct="1"/>
            <a:r>
              <a:rPr lang="en-US" sz="4000" dirty="0" smtClean="0"/>
              <a:t>PXIE RFQ EM design update.</a:t>
            </a:r>
          </a:p>
        </p:txBody>
      </p:sp>
      <p:sp>
        <p:nvSpPr>
          <p:cNvPr id="3076" name="Rectangle 3"/>
          <p:cNvSpPr>
            <a:spLocks noGrp="1" noChangeArrowheads="1"/>
          </p:cNvSpPr>
          <p:nvPr>
            <p:ph type="subTitle" idx="1"/>
          </p:nvPr>
        </p:nvSpPr>
        <p:spPr>
          <a:xfrm>
            <a:off x="1447800" y="3500438"/>
            <a:ext cx="7012632" cy="2196814"/>
          </a:xfrm>
        </p:spPr>
        <p:txBody>
          <a:bodyPr/>
          <a:lstStyle/>
          <a:p>
            <a:pPr eaLnBrk="1" hangingPunct="1">
              <a:lnSpc>
                <a:spcPct val="80000"/>
              </a:lnSpc>
            </a:pPr>
            <a:r>
              <a:rPr lang="en-US" dirty="0" smtClean="0"/>
              <a:t>G. Romanov</a:t>
            </a:r>
          </a:p>
          <a:p>
            <a:pPr eaLnBrk="1" hangingPunct="1">
              <a:lnSpc>
                <a:spcPct val="80000"/>
              </a:lnSpc>
            </a:pPr>
            <a:endParaRPr lang="en-US" dirty="0" smtClean="0"/>
          </a:p>
          <a:p>
            <a:pPr eaLnBrk="1" hangingPunct="1">
              <a:lnSpc>
                <a:spcPct val="80000"/>
              </a:lnSpc>
              <a:spcAft>
                <a:spcPts val="600"/>
              </a:spcAft>
            </a:pPr>
            <a:r>
              <a:rPr lang="en-US" sz="2000" dirty="0" smtClean="0"/>
              <a:t>2012 Fall Project X Collaboration Meeting, </a:t>
            </a:r>
            <a:r>
              <a:rPr lang="en-US" sz="2000" dirty="0" err="1" smtClean="0"/>
              <a:t>Fermilab</a:t>
            </a:r>
            <a:r>
              <a:rPr lang="en-US" sz="2000" dirty="0" smtClean="0"/>
              <a:t> </a:t>
            </a:r>
          </a:p>
          <a:p>
            <a:pPr eaLnBrk="1" hangingPunct="1">
              <a:lnSpc>
                <a:spcPct val="80000"/>
              </a:lnSpc>
            </a:pPr>
            <a:r>
              <a:rPr lang="en-US" sz="2000" dirty="0" smtClean="0"/>
              <a:t>PXIE RFQ meeting, November </a:t>
            </a:r>
            <a:r>
              <a:rPr lang="en-US" sz="2000" dirty="0"/>
              <a:t>29, 2012</a:t>
            </a:r>
          </a:p>
          <a:p>
            <a:pPr eaLnBrk="1" hangingPunct="1">
              <a:lnSpc>
                <a:spcPct val="80000"/>
              </a:lnSpc>
            </a:pPr>
            <a:endParaRPr lang="en-US" sz="2000" dirty="0" smtClean="0"/>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l="1846" t="14346" r="2118" b="18565"/>
          <a:stretch>
            <a:fillRect/>
          </a:stretch>
        </p:blipFill>
        <p:spPr bwMode="auto">
          <a:xfrm>
            <a:off x="431800" y="441325"/>
            <a:ext cx="4427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9"/>
          <p:cNvSpPr>
            <a:spLocks noChangeArrowheads="1"/>
          </p:cNvSpPr>
          <p:nvPr/>
        </p:nvSpPr>
        <p:spPr bwMode="auto">
          <a:xfrm flipH="1">
            <a:off x="358775" y="152400"/>
            <a:ext cx="36513" cy="6445250"/>
          </a:xfrm>
          <a:prstGeom prst="rect">
            <a:avLst/>
          </a:prstGeom>
          <a:gradFill rotWithShape="1">
            <a:gsLst>
              <a:gs pos="0">
                <a:srgbClr val="005E76"/>
              </a:gs>
              <a:gs pos="100000">
                <a:srgbClr val="00CCFF">
                  <a:alpha val="20000"/>
                </a:srgb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sp>
        <p:nvSpPr>
          <p:cNvPr id="3079" name="Rectangle 10"/>
          <p:cNvSpPr>
            <a:spLocks noChangeArrowheads="1"/>
          </p:cNvSpPr>
          <p:nvPr/>
        </p:nvSpPr>
        <p:spPr bwMode="auto">
          <a:xfrm flipH="1">
            <a:off x="107950" y="836613"/>
            <a:ext cx="8496300" cy="36512"/>
          </a:xfrm>
          <a:prstGeom prst="rect">
            <a:avLst/>
          </a:prstGeom>
          <a:gradFill rotWithShape="1">
            <a:gsLst>
              <a:gs pos="0">
                <a:srgbClr val="00CCFF">
                  <a:alpha val="20000"/>
                </a:srgbClr>
              </a:gs>
              <a:gs pos="100000">
                <a:srgbClr val="005E76"/>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35038" y="115888"/>
            <a:ext cx="6373812" cy="685800"/>
          </a:xfrm>
        </p:spPr>
        <p:txBody>
          <a:bodyPr/>
          <a:lstStyle/>
          <a:p>
            <a:r>
              <a:rPr lang="en-US" sz="3600" dirty="0" smtClean="0"/>
              <a:t> Beam dynamics</a:t>
            </a:r>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CBF487F-8DBF-4753-9B00-225495C215F1}" type="slidenum">
              <a:rPr lang="en-US" sz="1600" smtClean="0"/>
              <a:pPr algn="r" eaLnBrk="1" hangingPunct="1"/>
              <a:t>10</a:t>
            </a:fld>
            <a:endParaRPr lang="en-US" sz="1600" smtClean="0"/>
          </a:p>
        </p:txBody>
      </p:sp>
      <p:sp>
        <p:nvSpPr>
          <p:cNvPr id="18436"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smtClean="0"/>
              <a:t>November 29, 2012</a:t>
            </a:r>
            <a:endParaRPr lang="en-US" sz="1400"/>
          </a:p>
        </p:txBody>
      </p:sp>
      <p:sp>
        <p:nvSpPr>
          <p:cNvPr id="18437"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G.  Romanov</a:t>
            </a:r>
          </a:p>
        </p:txBody>
      </p:sp>
      <p:pic>
        <p:nvPicPr>
          <p:cNvPr id="9" name="Picture 2"/>
          <p:cNvPicPr>
            <a:picLocks noChangeAspect="1" noChangeArrowheads="1"/>
          </p:cNvPicPr>
          <p:nvPr/>
        </p:nvPicPr>
        <p:blipFill>
          <a:blip r:embed="rId2"/>
          <a:srcRect l="1247" t="3704" r="35967" b="19259"/>
          <a:stretch>
            <a:fillRect/>
          </a:stretch>
        </p:blipFill>
        <p:spPr bwMode="auto">
          <a:xfrm>
            <a:off x="360443" y="1171330"/>
            <a:ext cx="4129410" cy="2844446"/>
          </a:xfrm>
          <a:prstGeom prst="rect">
            <a:avLst/>
          </a:prstGeom>
          <a:noFill/>
          <a:ln w="19050">
            <a:solidFill>
              <a:schemeClr val="accent4">
                <a:lumMod val="75000"/>
              </a:schemeClr>
            </a:solid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12" y="1122459"/>
            <a:ext cx="4068452" cy="283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6076" y="4061020"/>
            <a:ext cx="3132348" cy="738664"/>
          </a:xfrm>
          <a:prstGeom prst="rect">
            <a:avLst/>
          </a:prstGeom>
          <a:noFill/>
        </p:spPr>
        <p:txBody>
          <a:bodyPr wrap="square" rtlCol="0">
            <a:spAutoFit/>
          </a:bodyPr>
          <a:lstStyle/>
          <a:p>
            <a:pPr marL="342900" indent="-342900">
              <a:buAutoNum type="alphaLcParenR"/>
            </a:pPr>
            <a:r>
              <a:rPr lang="en-US" sz="1400" dirty="0" smtClean="0"/>
              <a:t>- beam </a:t>
            </a:r>
            <a:r>
              <a:rPr lang="en-US" sz="1400" dirty="0"/>
              <a:t>just after input </a:t>
            </a:r>
            <a:r>
              <a:rPr lang="en-US" sz="1400" dirty="0" smtClean="0"/>
              <a:t>matcher.</a:t>
            </a:r>
          </a:p>
          <a:p>
            <a:pPr marL="342900" indent="-342900">
              <a:buAutoNum type="alphaLcParenR"/>
            </a:pPr>
            <a:r>
              <a:rPr lang="en-US" sz="1400" dirty="0" smtClean="0"/>
              <a:t>- beam after </a:t>
            </a:r>
            <a:r>
              <a:rPr lang="en-US" sz="1400" dirty="0" err="1" smtClean="0"/>
              <a:t>buncher</a:t>
            </a:r>
            <a:r>
              <a:rPr lang="en-US" sz="1400" dirty="0" smtClean="0"/>
              <a:t> section</a:t>
            </a:r>
          </a:p>
          <a:p>
            <a:pPr marL="342900" indent="-342900">
              <a:buAutoNum type="alphaLcParenR"/>
            </a:pPr>
            <a:r>
              <a:rPr lang="en-US" sz="1400" dirty="0" smtClean="0"/>
              <a:t>- beam at the RFQ exit</a:t>
            </a:r>
            <a:endParaRPr lang="en-US" sz="1400" dirty="0"/>
          </a:p>
        </p:txBody>
      </p:sp>
      <p:sp>
        <p:nvSpPr>
          <p:cNvPr id="3" name="TextBox 2"/>
          <p:cNvSpPr txBox="1"/>
          <p:nvPr/>
        </p:nvSpPr>
        <p:spPr>
          <a:xfrm>
            <a:off x="1707543" y="3449521"/>
            <a:ext cx="890372" cy="461665"/>
          </a:xfrm>
          <a:prstGeom prst="rect">
            <a:avLst/>
          </a:prstGeom>
          <a:noFill/>
        </p:spPr>
        <p:txBody>
          <a:bodyPr wrap="none" rtlCol="0">
            <a:spAutoFit/>
          </a:bodyPr>
          <a:lstStyle/>
          <a:p>
            <a:r>
              <a:rPr lang="en-US" dirty="0" smtClean="0"/>
              <a:t>Track</a:t>
            </a:r>
            <a:endParaRPr lang="en-US" dirty="0"/>
          </a:p>
        </p:txBody>
      </p:sp>
      <p:sp>
        <p:nvSpPr>
          <p:cNvPr id="17" name="TextBox 16"/>
          <p:cNvSpPr txBox="1"/>
          <p:nvPr/>
        </p:nvSpPr>
        <p:spPr>
          <a:xfrm>
            <a:off x="4766739" y="2631483"/>
            <a:ext cx="1299587" cy="461665"/>
          </a:xfrm>
          <a:prstGeom prst="rect">
            <a:avLst/>
          </a:prstGeom>
          <a:noFill/>
        </p:spPr>
        <p:txBody>
          <a:bodyPr wrap="none" rtlCol="0">
            <a:spAutoFit/>
          </a:bodyPr>
          <a:lstStyle/>
          <a:p>
            <a:r>
              <a:rPr lang="en-US" dirty="0" smtClean="0"/>
              <a:t>CST PIC</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532" y="4061020"/>
            <a:ext cx="47529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bwMode="auto">
          <a:xfrm>
            <a:off x="2169994" y="4244454"/>
            <a:ext cx="1078173" cy="382137"/>
          </a:xfrm>
          <a:custGeom>
            <a:avLst/>
            <a:gdLst>
              <a:gd name="connsiteX0" fmla="*/ 0 w 1078173"/>
              <a:gd name="connsiteY0" fmla="*/ 382137 h 382137"/>
              <a:gd name="connsiteX1" fmla="*/ 300251 w 1078173"/>
              <a:gd name="connsiteY1" fmla="*/ 327546 h 382137"/>
              <a:gd name="connsiteX2" fmla="*/ 341194 w 1078173"/>
              <a:gd name="connsiteY2" fmla="*/ 313898 h 382137"/>
              <a:gd name="connsiteX3" fmla="*/ 382137 w 1078173"/>
              <a:gd name="connsiteY3" fmla="*/ 286603 h 382137"/>
              <a:gd name="connsiteX4" fmla="*/ 450376 w 1078173"/>
              <a:gd name="connsiteY4" fmla="*/ 204716 h 382137"/>
              <a:gd name="connsiteX5" fmla="*/ 491319 w 1078173"/>
              <a:gd name="connsiteY5" fmla="*/ 191068 h 382137"/>
              <a:gd name="connsiteX6" fmla="*/ 696036 w 1078173"/>
              <a:gd name="connsiteY6" fmla="*/ 150125 h 382137"/>
              <a:gd name="connsiteX7" fmla="*/ 791570 w 1078173"/>
              <a:gd name="connsiteY7" fmla="*/ 109182 h 382137"/>
              <a:gd name="connsiteX8" fmla="*/ 832513 w 1078173"/>
              <a:gd name="connsiteY8" fmla="*/ 95534 h 382137"/>
              <a:gd name="connsiteX9" fmla="*/ 873457 w 1078173"/>
              <a:gd name="connsiteY9" fmla="*/ 68239 h 382137"/>
              <a:gd name="connsiteX10" fmla="*/ 955343 w 1078173"/>
              <a:gd name="connsiteY10" fmla="*/ 40943 h 382137"/>
              <a:gd name="connsiteX11" fmla="*/ 996287 w 1078173"/>
              <a:gd name="connsiteY11" fmla="*/ 13647 h 382137"/>
              <a:gd name="connsiteX12" fmla="*/ 1078173 w 1078173"/>
              <a:gd name="connsiteY12" fmla="*/ 0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173" h="382137">
                <a:moveTo>
                  <a:pt x="0" y="382137"/>
                </a:moveTo>
                <a:cubicBezTo>
                  <a:pt x="228206" y="349537"/>
                  <a:pt x="128654" y="370446"/>
                  <a:pt x="300251" y="327546"/>
                </a:cubicBezTo>
                <a:cubicBezTo>
                  <a:pt x="314207" y="324057"/>
                  <a:pt x="328327" y="320332"/>
                  <a:pt x="341194" y="313898"/>
                </a:cubicBezTo>
                <a:cubicBezTo>
                  <a:pt x="355865" y="306563"/>
                  <a:pt x="368489" y="295701"/>
                  <a:pt x="382137" y="286603"/>
                </a:cubicBezTo>
                <a:cubicBezTo>
                  <a:pt x="402278" y="256391"/>
                  <a:pt x="418851" y="225733"/>
                  <a:pt x="450376" y="204716"/>
                </a:cubicBezTo>
                <a:cubicBezTo>
                  <a:pt x="462346" y="196736"/>
                  <a:pt x="478096" y="196735"/>
                  <a:pt x="491319" y="191068"/>
                </a:cubicBezTo>
                <a:cubicBezTo>
                  <a:pt x="611907" y="139388"/>
                  <a:pt x="473650" y="170342"/>
                  <a:pt x="696036" y="150125"/>
                </a:cubicBezTo>
                <a:cubicBezTo>
                  <a:pt x="809650" y="121721"/>
                  <a:pt x="697321" y="156306"/>
                  <a:pt x="791570" y="109182"/>
                </a:cubicBezTo>
                <a:cubicBezTo>
                  <a:pt x="804437" y="102748"/>
                  <a:pt x="819646" y="101968"/>
                  <a:pt x="832513" y="95534"/>
                </a:cubicBezTo>
                <a:cubicBezTo>
                  <a:pt x="847184" y="88199"/>
                  <a:pt x="858468" y="74901"/>
                  <a:pt x="873457" y="68239"/>
                </a:cubicBezTo>
                <a:cubicBezTo>
                  <a:pt x="899749" y="56554"/>
                  <a:pt x="928048" y="50042"/>
                  <a:pt x="955343" y="40943"/>
                </a:cubicBezTo>
                <a:cubicBezTo>
                  <a:pt x="970904" y="35756"/>
                  <a:pt x="980726" y="18834"/>
                  <a:pt x="996287" y="13647"/>
                </a:cubicBezTo>
                <a:cubicBezTo>
                  <a:pt x="1022539" y="4896"/>
                  <a:pt x="1078173" y="0"/>
                  <a:pt x="1078173" y="0"/>
                </a:cubicBezTo>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 name="Freeform 19"/>
          <p:cNvSpPr/>
          <p:nvPr/>
        </p:nvSpPr>
        <p:spPr bwMode="auto">
          <a:xfrm rot="2421005">
            <a:off x="2379477" y="4259731"/>
            <a:ext cx="1078173" cy="382137"/>
          </a:xfrm>
          <a:custGeom>
            <a:avLst/>
            <a:gdLst>
              <a:gd name="connsiteX0" fmla="*/ 0 w 1078173"/>
              <a:gd name="connsiteY0" fmla="*/ 382137 h 382137"/>
              <a:gd name="connsiteX1" fmla="*/ 300251 w 1078173"/>
              <a:gd name="connsiteY1" fmla="*/ 327546 h 382137"/>
              <a:gd name="connsiteX2" fmla="*/ 341194 w 1078173"/>
              <a:gd name="connsiteY2" fmla="*/ 313898 h 382137"/>
              <a:gd name="connsiteX3" fmla="*/ 382137 w 1078173"/>
              <a:gd name="connsiteY3" fmla="*/ 286603 h 382137"/>
              <a:gd name="connsiteX4" fmla="*/ 450376 w 1078173"/>
              <a:gd name="connsiteY4" fmla="*/ 204716 h 382137"/>
              <a:gd name="connsiteX5" fmla="*/ 491319 w 1078173"/>
              <a:gd name="connsiteY5" fmla="*/ 191068 h 382137"/>
              <a:gd name="connsiteX6" fmla="*/ 696036 w 1078173"/>
              <a:gd name="connsiteY6" fmla="*/ 150125 h 382137"/>
              <a:gd name="connsiteX7" fmla="*/ 791570 w 1078173"/>
              <a:gd name="connsiteY7" fmla="*/ 109182 h 382137"/>
              <a:gd name="connsiteX8" fmla="*/ 832513 w 1078173"/>
              <a:gd name="connsiteY8" fmla="*/ 95534 h 382137"/>
              <a:gd name="connsiteX9" fmla="*/ 873457 w 1078173"/>
              <a:gd name="connsiteY9" fmla="*/ 68239 h 382137"/>
              <a:gd name="connsiteX10" fmla="*/ 955343 w 1078173"/>
              <a:gd name="connsiteY10" fmla="*/ 40943 h 382137"/>
              <a:gd name="connsiteX11" fmla="*/ 996287 w 1078173"/>
              <a:gd name="connsiteY11" fmla="*/ 13647 h 382137"/>
              <a:gd name="connsiteX12" fmla="*/ 1078173 w 1078173"/>
              <a:gd name="connsiteY12" fmla="*/ 0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173" h="382137">
                <a:moveTo>
                  <a:pt x="0" y="382137"/>
                </a:moveTo>
                <a:cubicBezTo>
                  <a:pt x="228206" y="349537"/>
                  <a:pt x="128654" y="370446"/>
                  <a:pt x="300251" y="327546"/>
                </a:cubicBezTo>
                <a:cubicBezTo>
                  <a:pt x="314207" y="324057"/>
                  <a:pt x="328327" y="320332"/>
                  <a:pt x="341194" y="313898"/>
                </a:cubicBezTo>
                <a:cubicBezTo>
                  <a:pt x="355865" y="306563"/>
                  <a:pt x="368489" y="295701"/>
                  <a:pt x="382137" y="286603"/>
                </a:cubicBezTo>
                <a:cubicBezTo>
                  <a:pt x="402278" y="256391"/>
                  <a:pt x="418851" y="225733"/>
                  <a:pt x="450376" y="204716"/>
                </a:cubicBezTo>
                <a:cubicBezTo>
                  <a:pt x="462346" y="196736"/>
                  <a:pt x="478096" y="196735"/>
                  <a:pt x="491319" y="191068"/>
                </a:cubicBezTo>
                <a:cubicBezTo>
                  <a:pt x="611907" y="139388"/>
                  <a:pt x="473650" y="170342"/>
                  <a:pt x="696036" y="150125"/>
                </a:cubicBezTo>
                <a:cubicBezTo>
                  <a:pt x="809650" y="121721"/>
                  <a:pt x="697321" y="156306"/>
                  <a:pt x="791570" y="109182"/>
                </a:cubicBezTo>
                <a:cubicBezTo>
                  <a:pt x="804437" y="102748"/>
                  <a:pt x="819646" y="101968"/>
                  <a:pt x="832513" y="95534"/>
                </a:cubicBezTo>
                <a:cubicBezTo>
                  <a:pt x="847184" y="88199"/>
                  <a:pt x="858468" y="74901"/>
                  <a:pt x="873457" y="68239"/>
                </a:cubicBezTo>
                <a:cubicBezTo>
                  <a:pt x="899749" y="56554"/>
                  <a:pt x="928048" y="50042"/>
                  <a:pt x="955343" y="40943"/>
                </a:cubicBezTo>
                <a:cubicBezTo>
                  <a:pt x="970904" y="35756"/>
                  <a:pt x="980726" y="18834"/>
                  <a:pt x="996287" y="13647"/>
                </a:cubicBezTo>
                <a:cubicBezTo>
                  <a:pt x="1022539" y="4896"/>
                  <a:pt x="1078173" y="0"/>
                  <a:pt x="1078173" y="0"/>
                </a:cubicBezTo>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5400577" y="5091931"/>
            <a:ext cx="3492388" cy="830997"/>
          </a:xfrm>
          <a:prstGeom prst="rect">
            <a:avLst/>
          </a:prstGeom>
          <a:noFill/>
          <a:ln w="15875">
            <a:solidFill>
              <a:srgbClr val="FF0000"/>
            </a:solidFill>
          </a:ln>
        </p:spPr>
        <p:txBody>
          <a:bodyPr wrap="square" rtlCol="0">
            <a:spAutoFit/>
          </a:bodyPr>
          <a:lstStyle/>
          <a:p>
            <a:r>
              <a:rPr lang="en-US" dirty="0" smtClean="0"/>
              <a:t>Another example – Proton Improvement Plan RFQ.</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35038" y="115888"/>
            <a:ext cx="6373812" cy="685800"/>
          </a:xfrm>
        </p:spPr>
        <p:txBody>
          <a:bodyPr/>
          <a:lstStyle/>
          <a:p>
            <a:r>
              <a:rPr lang="en-US" sz="3600" dirty="0" smtClean="0"/>
              <a:t> Plans</a:t>
            </a:r>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1084C05C-C484-4765-9B34-4529AB700C74}" type="slidenum">
              <a:rPr lang="en-US" sz="1600" smtClean="0"/>
              <a:pPr algn="r" eaLnBrk="1" hangingPunct="1"/>
              <a:t>11</a:t>
            </a:fld>
            <a:endParaRPr lang="en-US" sz="1600" smtClean="0"/>
          </a:p>
        </p:txBody>
      </p:sp>
      <p:sp>
        <p:nvSpPr>
          <p:cNvPr id="19460"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smtClean="0"/>
              <a:t>November 29, 2012</a:t>
            </a:r>
            <a:endParaRPr lang="en-US" sz="1400"/>
          </a:p>
        </p:txBody>
      </p:sp>
      <p:sp>
        <p:nvSpPr>
          <p:cNvPr id="19461"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G.  Romanov</a:t>
            </a:r>
          </a:p>
        </p:txBody>
      </p:sp>
      <p:sp>
        <p:nvSpPr>
          <p:cNvPr id="3" name="Rectangle 2"/>
          <p:cNvSpPr/>
          <p:nvPr/>
        </p:nvSpPr>
        <p:spPr>
          <a:xfrm>
            <a:off x="349922" y="1196752"/>
            <a:ext cx="8470550" cy="5066002"/>
          </a:xfrm>
          <a:prstGeom prst="rect">
            <a:avLst/>
          </a:prstGeom>
        </p:spPr>
        <p:txBody>
          <a:bodyPr wrap="square">
            <a:spAutoFit/>
          </a:bodyPr>
          <a:lstStyle/>
          <a:p>
            <a:pPr lvl="0" algn="ctr" eaLnBrk="0" hangingPunct="0">
              <a:spcBef>
                <a:spcPct val="20000"/>
              </a:spcBef>
              <a:buClr>
                <a:srgbClr val="FF3300"/>
              </a:buClr>
            </a:pPr>
            <a:r>
              <a:rPr lang="en-US" sz="2000" b="1" kern="0" dirty="0">
                <a:solidFill>
                  <a:srgbClr val="FF0000"/>
                </a:solidFill>
                <a:latin typeface="Times New Roman"/>
                <a:cs typeface="+mn-cs"/>
              </a:rPr>
              <a:t>Will be done</a:t>
            </a:r>
          </a:p>
          <a:p>
            <a:pPr marL="342900" lvl="0" indent="-342900" eaLnBrk="0" hangingPunct="0">
              <a:spcBef>
                <a:spcPct val="20000"/>
              </a:spcBef>
              <a:buClr>
                <a:srgbClr val="FF3300"/>
              </a:buClr>
              <a:buFontTx/>
              <a:buChar char="•"/>
            </a:pPr>
            <a:r>
              <a:rPr lang="en-US" sz="2000" b="1" kern="0" dirty="0" err="1">
                <a:solidFill>
                  <a:srgbClr val="00CC99">
                    <a:lumMod val="75000"/>
                  </a:srgbClr>
                </a:solidFill>
                <a:latin typeface="Times New Roman"/>
                <a:cs typeface="+mn-cs"/>
              </a:rPr>
              <a:t>Multipactoring</a:t>
            </a:r>
            <a:r>
              <a:rPr lang="en-US" sz="2000" b="1" kern="0" dirty="0">
                <a:solidFill>
                  <a:srgbClr val="00CC99">
                    <a:lumMod val="75000"/>
                  </a:srgbClr>
                </a:solidFill>
                <a:latin typeface="Times New Roman"/>
                <a:cs typeface="+mn-cs"/>
              </a:rPr>
              <a:t> simulation in SNS RFQ.</a:t>
            </a:r>
          </a:p>
          <a:p>
            <a:pPr marL="342900" lvl="0" indent="-342900" eaLnBrk="0" hangingPunct="0">
              <a:spcBef>
                <a:spcPct val="20000"/>
              </a:spcBef>
              <a:buClr>
                <a:srgbClr val="FF3300"/>
              </a:buClr>
              <a:buFontTx/>
              <a:buChar char="•"/>
            </a:pPr>
            <a:r>
              <a:rPr lang="en-US" sz="2000" b="1" kern="0" dirty="0">
                <a:solidFill>
                  <a:srgbClr val="00CC99">
                    <a:lumMod val="75000"/>
                  </a:srgbClr>
                </a:solidFill>
                <a:latin typeface="Times New Roman"/>
                <a:cs typeface="+mn-cs"/>
              </a:rPr>
              <a:t>EM simulation and thermo analyses of the end-wall lids.</a:t>
            </a:r>
          </a:p>
          <a:p>
            <a:pPr lvl="0" algn="ctr" eaLnBrk="0" hangingPunct="0">
              <a:spcBef>
                <a:spcPct val="20000"/>
              </a:spcBef>
              <a:buClr>
                <a:srgbClr val="FF3300"/>
              </a:buClr>
            </a:pPr>
            <a:r>
              <a:rPr lang="en-US" sz="2000" b="1" kern="0" dirty="0">
                <a:solidFill>
                  <a:srgbClr val="0070C0"/>
                </a:solidFill>
                <a:latin typeface="Times New Roman"/>
                <a:cs typeface="+mn-cs"/>
              </a:rPr>
              <a:t>May be will be done</a:t>
            </a:r>
          </a:p>
          <a:p>
            <a:pPr marL="342900" lvl="0" indent="-342900" eaLnBrk="0" hangingPunct="0">
              <a:spcBef>
                <a:spcPct val="20000"/>
              </a:spcBef>
              <a:buClr>
                <a:srgbClr val="FF3300"/>
              </a:buClr>
              <a:buFontTx/>
              <a:buChar char="•"/>
            </a:pPr>
            <a:r>
              <a:rPr lang="en-US" sz="2000" b="1" kern="0" dirty="0">
                <a:solidFill>
                  <a:srgbClr val="0070C0"/>
                </a:solidFill>
                <a:latin typeface="Times New Roman"/>
                <a:cs typeface="+mn-cs"/>
              </a:rPr>
              <a:t>Support the RFQ mechanical design and manufacturing with simulations and analyses when necessary after actual measurements of the parts are taken.</a:t>
            </a:r>
          </a:p>
          <a:p>
            <a:pPr marL="342900" lvl="0" indent="-342900" eaLnBrk="0" hangingPunct="0">
              <a:spcBef>
                <a:spcPct val="20000"/>
              </a:spcBef>
              <a:buClr>
                <a:srgbClr val="FF3300"/>
              </a:buClr>
              <a:buFontTx/>
              <a:buChar char="•"/>
            </a:pPr>
            <a:r>
              <a:rPr lang="en-US" sz="2000" b="1" kern="0" dirty="0">
                <a:solidFill>
                  <a:srgbClr val="0070C0"/>
                </a:solidFill>
                <a:latin typeface="Times New Roman"/>
                <a:cs typeface="+mn-cs"/>
              </a:rPr>
              <a:t>Support the RFQ assembly, frequency tuning and field distribution flatness. Evaluate the assemble and tuning errors impact onto RFQ performance.</a:t>
            </a:r>
          </a:p>
          <a:p>
            <a:pPr marL="342900" lvl="0" indent="-342900" eaLnBrk="0" hangingPunct="0">
              <a:spcBef>
                <a:spcPct val="20000"/>
              </a:spcBef>
              <a:buClr>
                <a:srgbClr val="FF3300"/>
              </a:buClr>
              <a:buFontTx/>
              <a:buChar char="•"/>
            </a:pPr>
            <a:r>
              <a:rPr lang="en-US" sz="2000" b="1" kern="0" dirty="0">
                <a:solidFill>
                  <a:srgbClr val="3399FF"/>
                </a:solidFill>
                <a:latin typeface="Times New Roman"/>
                <a:cs typeface="+mn-cs"/>
              </a:rPr>
              <a:t>Beam dynamics in RFQ using PIC code and “realistic” electromagnetic fields from complete RFQ model to study and evaluate beam halo formation. Includes simulation of beam transporting from ion source (measured beam parameters) through LEBT to RFQ entrance.</a:t>
            </a:r>
          </a:p>
          <a:p>
            <a:pPr lvl="0" eaLnBrk="0" hangingPunct="0">
              <a:spcBef>
                <a:spcPct val="20000"/>
              </a:spcBef>
              <a:buClr>
                <a:srgbClr val="FF3300"/>
              </a:buClr>
            </a:pPr>
            <a:endParaRPr lang="en-US" sz="1600" b="1" kern="0" dirty="0">
              <a:solidFill>
                <a:srgbClr val="3333CC"/>
              </a:solidFill>
              <a:latin typeface="Times New Roman"/>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91680" y="80628"/>
            <a:ext cx="5113338" cy="685800"/>
          </a:xfrm>
        </p:spPr>
        <p:txBody>
          <a:bodyPr/>
          <a:lstStyle/>
          <a:p>
            <a:r>
              <a:rPr lang="en-US" dirty="0" smtClean="0"/>
              <a:t>Outline</a:t>
            </a:r>
          </a:p>
        </p:txBody>
      </p:sp>
      <p:sp>
        <p:nvSpPr>
          <p:cNvPr id="3" name="Content Placeholder 2"/>
          <p:cNvSpPr>
            <a:spLocks noGrp="1"/>
          </p:cNvSpPr>
          <p:nvPr>
            <p:ph idx="1"/>
          </p:nvPr>
        </p:nvSpPr>
        <p:spPr>
          <a:xfrm>
            <a:off x="1655676" y="1520788"/>
            <a:ext cx="5040560" cy="3996444"/>
          </a:xfrm>
        </p:spPr>
        <p:txBody>
          <a:bodyPr/>
          <a:lstStyle/>
          <a:p>
            <a:pPr eaLnBrk="1" fontAlgn="auto" hangingPunct="1">
              <a:spcBef>
                <a:spcPts val="0"/>
              </a:spcBef>
              <a:spcAft>
                <a:spcPts val="0"/>
              </a:spcAft>
              <a:buClrTx/>
              <a:defRPr/>
            </a:pPr>
            <a:endParaRPr lang="en-US" sz="1800" b="0" kern="1200" dirty="0">
              <a:solidFill>
                <a:prstClr val="black"/>
              </a:solidFill>
              <a:latin typeface="Calibri"/>
            </a:endParaRPr>
          </a:p>
          <a:p>
            <a:pPr>
              <a:defRPr/>
            </a:pPr>
            <a:r>
              <a:rPr lang="en-US" dirty="0" smtClean="0"/>
              <a:t>Summary of basic EM design ( before August 2012)</a:t>
            </a:r>
          </a:p>
          <a:p>
            <a:pPr>
              <a:defRPr/>
            </a:pPr>
            <a:r>
              <a:rPr lang="en-US" dirty="0" smtClean="0"/>
              <a:t>Recent simulations </a:t>
            </a:r>
          </a:p>
          <a:p>
            <a:pPr>
              <a:defRPr/>
            </a:pPr>
            <a:r>
              <a:rPr lang="en-US" dirty="0" smtClean="0"/>
              <a:t>Plans </a:t>
            </a: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AA80CE73-9B66-4610-9C00-AE2FE0A8DD63}" type="slidenum">
              <a:rPr lang="en-US" sz="1600" smtClean="0"/>
              <a:pPr algn="r" eaLnBrk="1" hangingPunct="1"/>
              <a:t>2</a:t>
            </a:fld>
            <a:endParaRPr lang="en-US" sz="1600" smtClean="0"/>
          </a:p>
        </p:txBody>
      </p:sp>
      <p:sp>
        <p:nvSpPr>
          <p:cNvPr id="4101"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smtClean="0"/>
              <a:t>November 29, 2012</a:t>
            </a:r>
            <a:endParaRPr lang="en-US" sz="1400"/>
          </a:p>
        </p:txBody>
      </p:sp>
      <p:sp>
        <p:nvSpPr>
          <p:cNvPr id="4102"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G.  Romanov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80628"/>
            <a:ext cx="5112680" cy="685800"/>
          </a:xfrm>
        </p:spPr>
        <p:txBody>
          <a:bodyPr/>
          <a:lstStyle/>
          <a:p>
            <a:r>
              <a:rPr lang="en-US" sz="3200" dirty="0" smtClean="0"/>
              <a:t>Summary of basic EM design</a:t>
            </a:r>
            <a:endParaRPr lang="en-US" sz="3200" dirty="0"/>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3</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sp>
        <p:nvSpPr>
          <p:cNvPr id="7" name="Content Placeholder 2"/>
          <p:cNvSpPr>
            <a:spLocks noGrp="1"/>
          </p:cNvSpPr>
          <p:nvPr>
            <p:ph idx="1"/>
          </p:nvPr>
        </p:nvSpPr>
        <p:spPr>
          <a:xfrm>
            <a:off x="647564" y="1196752"/>
            <a:ext cx="7772400" cy="5256212"/>
          </a:xfrm>
        </p:spPr>
        <p:txBody>
          <a:bodyPr/>
          <a:lstStyle/>
          <a:p>
            <a:pPr marL="0" indent="0" eaLnBrk="1" fontAlgn="auto" hangingPunct="1">
              <a:spcBef>
                <a:spcPts val="0"/>
              </a:spcBef>
              <a:spcAft>
                <a:spcPts val="0"/>
              </a:spcAft>
              <a:buClrTx/>
              <a:buFontTx/>
              <a:buNone/>
              <a:defRPr/>
            </a:pPr>
            <a:r>
              <a:rPr lang="en-US" sz="1800" b="0" u="sng" kern="1200" dirty="0" smtClean="0">
                <a:solidFill>
                  <a:schemeClr val="accent6"/>
                </a:solidFill>
                <a:latin typeface="Calibri"/>
              </a:rPr>
              <a:t>2D </a:t>
            </a:r>
            <a:r>
              <a:rPr lang="en-US" sz="1800" b="0" u="sng" kern="1200" dirty="0">
                <a:solidFill>
                  <a:schemeClr val="accent6"/>
                </a:solidFill>
                <a:latin typeface="Calibri"/>
              </a:rPr>
              <a:t>simulations (RFQ cross-section):</a:t>
            </a: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Frequency, Q-value, power dissipation per length unit.</a:t>
            </a:r>
          </a:p>
          <a:p>
            <a:pPr marL="0" indent="0" eaLnBrk="1" fontAlgn="auto" hangingPunct="1">
              <a:spcBef>
                <a:spcPts val="0"/>
              </a:spcBef>
              <a:spcAft>
                <a:spcPts val="0"/>
              </a:spcAft>
              <a:buClrTx/>
              <a:buFontTx/>
              <a:buNone/>
              <a:defRPr/>
            </a:pPr>
            <a:r>
              <a:rPr lang="en-US" sz="1800" b="0" u="sng" kern="1200" dirty="0" smtClean="0">
                <a:solidFill>
                  <a:schemeClr val="accent6"/>
                </a:solidFill>
                <a:latin typeface="Calibri"/>
              </a:rPr>
              <a:t>3D simulations of RFQ periods:</a:t>
            </a:r>
            <a:endParaRPr lang="en-US" sz="1800" b="0" u="sng" kern="1200" dirty="0">
              <a:solidFill>
                <a:schemeClr val="accent6"/>
              </a:solidFill>
              <a:latin typeface="Calibri"/>
            </a:endParaRP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Frequency shift/perturbation from pi-rods and Q value (or power dissipation by rods); </a:t>
            </a: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Frequency sensitivity from tuners, and frequency shift/perturbation from tuners at their nominal intrusion and power dissipation by the tuners; </a:t>
            </a: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Perturbations to field distributions due to pi-rods and tuners;</a:t>
            </a: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Frequencies of dipole modes with and without pi-rods; </a:t>
            </a:r>
            <a:endParaRPr lang="en-US" sz="1800" b="0" kern="1200" dirty="0" smtClean="0">
              <a:solidFill>
                <a:schemeClr val="accent6">
                  <a:lumMod val="75000"/>
                </a:schemeClr>
              </a:solidFill>
              <a:latin typeface="Calibri"/>
            </a:endParaRPr>
          </a:p>
          <a:p>
            <a:pPr marL="0" indent="0" eaLnBrk="1" fontAlgn="auto" hangingPunct="1">
              <a:spcBef>
                <a:spcPts val="0"/>
              </a:spcBef>
              <a:spcAft>
                <a:spcPts val="0"/>
              </a:spcAft>
              <a:buClrTx/>
              <a:buNone/>
              <a:defRPr/>
            </a:pPr>
            <a:r>
              <a:rPr lang="en-US" sz="1800" b="0" u="sng" kern="1200" dirty="0">
                <a:solidFill>
                  <a:schemeClr val="accent6"/>
                </a:solidFill>
                <a:latin typeface="Calibri"/>
              </a:rPr>
              <a:t>3D simulations of </a:t>
            </a:r>
            <a:r>
              <a:rPr lang="en-US" sz="1800" b="0" u="sng" kern="1200" dirty="0" smtClean="0">
                <a:solidFill>
                  <a:schemeClr val="accent6"/>
                </a:solidFill>
                <a:latin typeface="Calibri"/>
              </a:rPr>
              <a:t>complete RFQ model:</a:t>
            </a:r>
            <a:endParaRPr lang="en-US" sz="1800" b="0" u="sng" kern="1200" dirty="0">
              <a:solidFill>
                <a:schemeClr val="accent6"/>
              </a:solidFill>
              <a:latin typeface="Calibri"/>
            </a:endParaRPr>
          </a:p>
          <a:p>
            <a:pPr marL="285750" indent="-285750" eaLnBrk="1" fontAlgn="auto" hangingPunct="1">
              <a:spcBef>
                <a:spcPts val="0"/>
              </a:spcBef>
              <a:spcAft>
                <a:spcPts val="0"/>
              </a:spcAft>
              <a:buClrTx/>
              <a:buFont typeface="Arial" pitchFamily="34" charset="0"/>
              <a:buChar char="•"/>
              <a:defRPr/>
            </a:pPr>
            <a:r>
              <a:rPr lang="en-US" sz="1800" b="0" kern="1200" dirty="0" smtClean="0">
                <a:solidFill>
                  <a:schemeClr val="accent6">
                    <a:lumMod val="75000"/>
                  </a:schemeClr>
                </a:solidFill>
                <a:latin typeface="Calibri"/>
              </a:rPr>
              <a:t>Cut-back </a:t>
            </a:r>
            <a:r>
              <a:rPr lang="en-US" sz="1800" b="0" kern="1200" dirty="0">
                <a:solidFill>
                  <a:schemeClr val="accent6">
                    <a:lumMod val="75000"/>
                  </a:schemeClr>
                </a:solidFill>
                <a:latin typeface="Calibri"/>
              </a:rPr>
              <a:t>designs to provide flat field flatness and frequency of 162.5 MHz; </a:t>
            </a:r>
          </a:p>
          <a:p>
            <a:pPr marL="285750" indent="-285750" eaLnBrk="1" fontAlgn="auto" hangingPunct="1">
              <a:spcBef>
                <a:spcPts val="0"/>
              </a:spcBef>
              <a:spcAft>
                <a:spcPts val="0"/>
              </a:spcAft>
              <a:buClrTx/>
              <a:buFont typeface="Arial" pitchFamily="34" charset="0"/>
              <a:buChar char="•"/>
              <a:defRPr/>
            </a:pPr>
            <a:r>
              <a:rPr lang="en-US" sz="1800" b="0" kern="1200" dirty="0">
                <a:solidFill>
                  <a:schemeClr val="accent6">
                    <a:lumMod val="75000"/>
                  </a:schemeClr>
                </a:solidFill>
                <a:latin typeface="Calibri"/>
              </a:rPr>
              <a:t>Power dissipation (and density) at </a:t>
            </a:r>
            <a:r>
              <a:rPr lang="en-US" sz="1800" b="0" kern="1200" dirty="0" smtClean="0">
                <a:solidFill>
                  <a:schemeClr val="accent6">
                    <a:lumMod val="75000"/>
                  </a:schemeClr>
                </a:solidFill>
                <a:latin typeface="Calibri"/>
              </a:rPr>
              <a:t>RFQ parts </a:t>
            </a:r>
            <a:r>
              <a:rPr lang="en-US" sz="1800" b="0" kern="1200" dirty="0">
                <a:solidFill>
                  <a:schemeClr val="accent6">
                    <a:lumMod val="75000"/>
                  </a:schemeClr>
                </a:solidFill>
                <a:latin typeface="Calibri"/>
              </a:rPr>
              <a:t>and Q value of the whole RFQ structure with everything</a:t>
            </a:r>
            <a:r>
              <a:rPr lang="en-US" sz="1800" b="0" kern="1200" dirty="0" smtClean="0">
                <a:solidFill>
                  <a:schemeClr val="accent6">
                    <a:lumMod val="75000"/>
                  </a:schemeClr>
                </a:solidFill>
                <a:latin typeface="Calibri"/>
              </a:rPr>
              <a:t>.</a:t>
            </a:r>
          </a:p>
          <a:p>
            <a:pPr marL="285750" indent="-285750" eaLnBrk="1" fontAlgn="auto" hangingPunct="1">
              <a:spcBef>
                <a:spcPts val="0"/>
              </a:spcBef>
              <a:spcAft>
                <a:spcPts val="0"/>
              </a:spcAft>
              <a:buClrTx/>
              <a:buFont typeface="Arial" pitchFamily="34" charset="0"/>
              <a:buChar char="•"/>
              <a:defRPr/>
            </a:pPr>
            <a:endParaRPr lang="en-US" sz="1800" b="0" kern="1200" dirty="0">
              <a:solidFill>
                <a:prstClr val="black"/>
              </a:solidFill>
              <a:latin typeface="Calibri"/>
            </a:endParaRPr>
          </a:p>
          <a:p>
            <a:pPr marL="0" indent="0" eaLnBrk="1" fontAlgn="auto" hangingPunct="1">
              <a:spcBef>
                <a:spcPts val="0"/>
              </a:spcBef>
              <a:spcAft>
                <a:spcPts val="0"/>
              </a:spcAft>
              <a:buClrTx/>
              <a:buNone/>
              <a:defRPr/>
            </a:pPr>
            <a:r>
              <a:rPr lang="en-US" sz="1800" b="0" kern="1200" dirty="0" smtClean="0">
                <a:solidFill>
                  <a:srgbClr val="7030A0"/>
                </a:solidFill>
                <a:latin typeface="Calibri"/>
              </a:rPr>
              <a:t>Basic EM design have been performed for both PXIE RFQ and IMP RFQ. </a:t>
            </a:r>
          </a:p>
          <a:p>
            <a:pPr marL="0" indent="0" eaLnBrk="1" fontAlgn="auto" hangingPunct="1">
              <a:spcBef>
                <a:spcPts val="0"/>
              </a:spcBef>
              <a:spcAft>
                <a:spcPts val="0"/>
              </a:spcAft>
              <a:buClrTx/>
              <a:buNone/>
              <a:defRPr/>
            </a:pPr>
            <a:r>
              <a:rPr lang="en-US" sz="1800" b="0" kern="1200" dirty="0" smtClean="0">
                <a:solidFill>
                  <a:srgbClr val="7030A0"/>
                </a:solidFill>
                <a:latin typeface="Calibri"/>
              </a:rPr>
              <a:t>See </a:t>
            </a:r>
            <a:r>
              <a:rPr lang="en-US" sz="1800" b="0" kern="1200" dirty="0" err="1" smtClean="0">
                <a:solidFill>
                  <a:srgbClr val="7030A0"/>
                </a:solidFill>
                <a:latin typeface="Calibri"/>
              </a:rPr>
              <a:t>Derun</a:t>
            </a:r>
            <a:r>
              <a:rPr lang="en-US" sz="1800" b="0" kern="1200" dirty="0" smtClean="0">
                <a:solidFill>
                  <a:srgbClr val="7030A0"/>
                </a:solidFill>
                <a:latin typeface="Calibri"/>
              </a:rPr>
              <a:t> Li’s talk for details.</a:t>
            </a:r>
            <a:endParaRPr lang="en-US" sz="1800" b="0" kern="1200" dirty="0">
              <a:solidFill>
                <a:srgbClr val="7030A0"/>
              </a:solidFill>
              <a:latin typeface="Calibri"/>
            </a:endParaRPr>
          </a:p>
          <a:p>
            <a:pPr marL="0" indent="0" eaLnBrk="1" fontAlgn="auto" hangingPunct="1">
              <a:spcBef>
                <a:spcPts val="0"/>
              </a:spcBef>
              <a:spcAft>
                <a:spcPts val="0"/>
              </a:spcAft>
              <a:buClrTx/>
              <a:buFontTx/>
              <a:buNone/>
              <a:defRPr/>
            </a:pPr>
            <a:endParaRPr lang="en-US" sz="1800" b="0" kern="1200" dirty="0">
              <a:solidFill>
                <a:prstClr val="black"/>
              </a:solidFill>
              <a:latin typeface="Calibri"/>
            </a:endParaRPr>
          </a:p>
        </p:txBody>
      </p:sp>
    </p:spTree>
    <p:extLst>
      <p:ext uri="{BB962C8B-B14F-4D97-AF65-F5344CB8AC3E}">
        <p14:creationId xmlns:p14="http://schemas.microsoft.com/office/powerpoint/2010/main" val="413507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76200"/>
            <a:ext cx="6192799" cy="685800"/>
          </a:xfrm>
        </p:spPr>
        <p:txBody>
          <a:bodyPr/>
          <a:lstStyle/>
          <a:p>
            <a:r>
              <a:rPr lang="en-US" sz="3600" dirty="0" smtClean="0"/>
              <a:t>Recent simulations</a:t>
            </a:r>
            <a:endParaRPr lang="en-US" sz="3600" dirty="0"/>
          </a:p>
        </p:txBody>
      </p:sp>
      <p:sp>
        <p:nvSpPr>
          <p:cNvPr id="3" name="Content Placeholder 2"/>
          <p:cNvSpPr>
            <a:spLocks noGrp="1"/>
          </p:cNvSpPr>
          <p:nvPr>
            <p:ph idx="1"/>
          </p:nvPr>
        </p:nvSpPr>
        <p:spPr>
          <a:xfrm>
            <a:off x="359532" y="1304764"/>
            <a:ext cx="8388932" cy="4896544"/>
          </a:xfrm>
        </p:spPr>
        <p:txBody>
          <a:bodyPr/>
          <a:lstStyle/>
          <a:p>
            <a:pPr lvl="0"/>
            <a:r>
              <a:rPr lang="en-US" sz="2400" dirty="0" smtClean="0"/>
              <a:t>EM simulation </a:t>
            </a:r>
            <a:r>
              <a:rPr lang="en-US" sz="2400" dirty="0"/>
              <a:t>and thermo-stress analyses of vacuum port grids</a:t>
            </a:r>
            <a:r>
              <a:rPr lang="en-US" sz="2400" dirty="0" smtClean="0"/>
              <a:t>.</a:t>
            </a:r>
          </a:p>
          <a:p>
            <a:pPr lvl="0"/>
            <a:r>
              <a:rPr lang="en-US" sz="2400" dirty="0" smtClean="0"/>
              <a:t>Frequency shift and field distortion due to the power couplers.</a:t>
            </a:r>
          </a:p>
          <a:p>
            <a:pPr lvl="0"/>
            <a:r>
              <a:rPr lang="en-US" sz="2400" dirty="0" smtClean="0"/>
              <a:t>RF </a:t>
            </a:r>
            <a:r>
              <a:rPr lang="en-US" sz="2400" dirty="0"/>
              <a:t>design of the special end terminations to perform RF control measurements of the RFQ sections after brazing. </a:t>
            </a:r>
            <a:r>
              <a:rPr lang="en-US" sz="2400" dirty="0" smtClean="0"/>
              <a:t>Simulations </a:t>
            </a:r>
            <a:r>
              <a:rPr lang="en-US" sz="2400" dirty="0"/>
              <a:t>of complete control </a:t>
            </a:r>
            <a:r>
              <a:rPr lang="en-US" sz="2400" dirty="0" smtClean="0"/>
              <a:t>measurements.</a:t>
            </a:r>
          </a:p>
          <a:p>
            <a:r>
              <a:rPr lang="en-US" sz="2400" dirty="0" err="1"/>
              <a:t>Multipactoring</a:t>
            </a:r>
            <a:r>
              <a:rPr lang="en-US" sz="2400" dirty="0"/>
              <a:t> simulations in the areas that are typically susceptible to </a:t>
            </a:r>
            <a:r>
              <a:rPr lang="en-US" sz="2400" dirty="0" err="1"/>
              <a:t>multipactoring</a:t>
            </a:r>
            <a:r>
              <a:rPr lang="en-US" sz="2400" dirty="0"/>
              <a:t>, e.g. where the pi-mode stabilizer rods pass through the holes in the vane, the input power couplers and </a:t>
            </a:r>
            <a:r>
              <a:rPr lang="en-US" sz="2400" dirty="0" smtClean="0"/>
              <a:t>tuners, the terminations.</a:t>
            </a:r>
          </a:p>
          <a:p>
            <a:pPr marL="0" indent="0" algn="ctr">
              <a:buNone/>
            </a:pPr>
            <a:r>
              <a:rPr lang="en-US" sz="2400" dirty="0" smtClean="0"/>
              <a:t>Last two items are not complete yet</a:t>
            </a:r>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4</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spTree>
    <p:extLst>
      <p:ext uri="{BB962C8B-B14F-4D97-AF65-F5344CB8AC3E}">
        <p14:creationId xmlns:p14="http://schemas.microsoft.com/office/powerpoint/2010/main" val="213056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35038" y="115888"/>
            <a:ext cx="6445250" cy="685800"/>
          </a:xfrm>
        </p:spPr>
        <p:txBody>
          <a:bodyPr/>
          <a:lstStyle/>
          <a:p>
            <a:r>
              <a:rPr lang="en-US" sz="3200" dirty="0" smtClean="0"/>
              <a:t>Vacuum grid. Field and frequency.</a:t>
            </a:r>
          </a:p>
        </p:txBody>
      </p:sp>
      <p:sp>
        <p:nvSpPr>
          <p:cNvPr id="51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eaLnBrk="1" hangingPunct="1"/>
            <a:fld id="{8DE51F5B-0DE4-4F85-AA3E-69897BA793F6}" type="slidenum">
              <a:rPr lang="en-US" sz="1600" smtClean="0"/>
              <a:pPr algn="r" eaLnBrk="1" hangingPunct="1"/>
              <a:t>5</a:t>
            </a:fld>
            <a:endParaRPr lang="en-US" sz="1600" smtClean="0"/>
          </a:p>
        </p:txBody>
      </p:sp>
      <p:sp>
        <p:nvSpPr>
          <p:cNvPr id="5124" name="Date Placeholder 4"/>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en-US" sz="1400" smtClean="0"/>
              <a:t>November 29, 2012</a:t>
            </a:r>
            <a:endParaRPr lang="en-US" sz="1400"/>
          </a:p>
        </p:txBody>
      </p:sp>
      <p:sp>
        <p:nvSpPr>
          <p:cNvPr id="5125"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400">
                <a:solidFill>
                  <a:schemeClr val="tx1"/>
                </a:solidFill>
                <a:latin typeface="Times New Roman" pitchFamily="18" charset="0"/>
              </a:defRPr>
            </a:lvl1pPr>
            <a:lvl2pPr marL="742950" indent="-285750" algn="ctr" eaLnBrk="0" hangingPunct="0">
              <a:defRPr sz="2400">
                <a:solidFill>
                  <a:schemeClr val="tx1"/>
                </a:solidFill>
                <a:latin typeface="Times New Roman" pitchFamily="18" charset="0"/>
              </a:defRPr>
            </a:lvl2pPr>
            <a:lvl3pPr marL="1143000" indent="-228600" algn="ctr" eaLnBrk="0" hangingPunct="0">
              <a:defRPr sz="2400">
                <a:solidFill>
                  <a:schemeClr val="tx1"/>
                </a:solidFill>
                <a:latin typeface="Times New Roman" pitchFamily="18" charset="0"/>
              </a:defRPr>
            </a:lvl3pPr>
            <a:lvl4pPr marL="1600200" indent="-228600" algn="ctr" eaLnBrk="0" hangingPunct="0">
              <a:defRPr sz="2400">
                <a:solidFill>
                  <a:schemeClr val="tx1"/>
                </a:solidFill>
                <a:latin typeface="Times New Roman" pitchFamily="18" charset="0"/>
              </a:defRPr>
            </a:lvl4pPr>
            <a:lvl5pPr marL="2057400" indent="-228600" algn="ctr"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400"/>
              <a:t>G.  Romanov</a:t>
            </a:r>
          </a:p>
        </p:txBody>
      </p:sp>
      <p:pic>
        <p:nvPicPr>
          <p:cNvPr id="15" name="Picture 5" descr="mod1_vane_only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94" y="1406930"/>
            <a:ext cx="3218873" cy="220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08" t="24908" r="12586" b="13761"/>
          <a:stretch/>
        </p:blipFill>
        <p:spPr bwMode="auto">
          <a:xfrm>
            <a:off x="1367644" y="4401108"/>
            <a:ext cx="6245402" cy="2129114"/>
          </a:xfrm>
          <a:prstGeom prst="rect">
            <a:avLst/>
          </a:prstGeom>
          <a:noFill/>
          <a:ln w="9525">
            <a:solidFill>
              <a:schemeClr val="accent6">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01630" y="3789098"/>
            <a:ext cx="1880643" cy="461665"/>
          </a:xfrm>
          <a:prstGeom prst="rect">
            <a:avLst/>
          </a:prstGeom>
          <a:noFill/>
        </p:spPr>
        <p:txBody>
          <a:bodyPr wrap="none" rtlCol="0">
            <a:spAutoFit/>
          </a:bodyPr>
          <a:lstStyle/>
          <a:p>
            <a:r>
              <a:rPr lang="el-GR" dirty="0" smtClean="0"/>
              <a:t>Δ</a:t>
            </a:r>
            <a:r>
              <a:rPr lang="en-US" dirty="0" smtClean="0"/>
              <a:t>F = -70 kHz</a:t>
            </a:r>
            <a:endParaRPr lang="en-US" dirty="0"/>
          </a:p>
        </p:txBody>
      </p:sp>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647" y="1205493"/>
            <a:ext cx="4095750" cy="3086100"/>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97489" y="3270065"/>
            <a:ext cx="1669047" cy="369332"/>
          </a:xfrm>
          <a:prstGeom prst="rect">
            <a:avLst/>
          </a:prstGeom>
          <a:solidFill>
            <a:schemeClr val="accent5">
              <a:lumMod val="20000"/>
              <a:lumOff val="80000"/>
            </a:schemeClr>
          </a:solidFill>
          <a:ln>
            <a:solidFill>
              <a:schemeClr val="accent1"/>
            </a:solidFill>
          </a:ln>
        </p:spPr>
        <p:txBody>
          <a:bodyPr wrap="none" rtlCol="0">
            <a:spAutoFit/>
          </a:bodyPr>
          <a:lstStyle/>
          <a:p>
            <a:r>
              <a:rPr lang="en-US" sz="1800" dirty="0" smtClean="0"/>
              <a:t>x = y = 100 mm</a:t>
            </a:r>
            <a:endParaRPr lang="en-US" sz="1800" dirty="0"/>
          </a:p>
        </p:txBody>
      </p:sp>
      <p:cxnSp>
        <p:nvCxnSpPr>
          <p:cNvPr id="6" name="Straight Arrow Connector 5"/>
          <p:cNvCxnSpPr/>
          <p:nvPr/>
        </p:nvCxnSpPr>
        <p:spPr bwMode="auto">
          <a:xfrm>
            <a:off x="7164288" y="1574689"/>
            <a:ext cx="0" cy="2233736"/>
          </a:xfrm>
          <a:prstGeom prst="straightConnector1">
            <a:avLst/>
          </a:prstGeom>
          <a:solidFill>
            <a:srgbClr val="FFFFFF"/>
          </a:solidFill>
          <a:ln w="28575" cap="flat" cmpd="sng" algn="ctr">
            <a:solidFill>
              <a:srgbClr val="0070C0"/>
            </a:solidFill>
            <a:prstDash val="solid"/>
            <a:round/>
            <a:headEnd type="arrow"/>
            <a:tailEnd type="arrow"/>
          </a:ln>
          <a:effectLst/>
        </p:spPr>
      </p:cxnSp>
      <p:sp>
        <p:nvSpPr>
          <p:cNvPr id="7" name="TextBox 6"/>
          <p:cNvSpPr txBox="1"/>
          <p:nvPr/>
        </p:nvSpPr>
        <p:spPr>
          <a:xfrm>
            <a:off x="7497429" y="1952836"/>
            <a:ext cx="768159" cy="461665"/>
          </a:xfrm>
          <a:prstGeom prst="rect">
            <a:avLst/>
          </a:prstGeom>
          <a:solidFill>
            <a:schemeClr val="accent5">
              <a:lumMod val="20000"/>
              <a:lumOff val="80000"/>
            </a:schemeClr>
          </a:solidFill>
          <a:ln>
            <a:solidFill>
              <a:schemeClr val="accent5">
                <a:lumMod val="75000"/>
              </a:schemeClr>
            </a:solidFill>
          </a:ln>
        </p:spPr>
        <p:txBody>
          <a:bodyPr wrap="none" rtlCol="0">
            <a:spAutoFit/>
          </a:bodyPr>
          <a:lstStyle/>
          <a:p>
            <a:r>
              <a:rPr lang="en-US" dirty="0" smtClean="0"/>
              <a:t>&lt;1%</a:t>
            </a:r>
            <a:endParaRPr lang="en-US" dirty="0"/>
          </a:p>
        </p:txBody>
      </p:sp>
      <p:sp>
        <p:nvSpPr>
          <p:cNvPr id="5" name="TextBox 4"/>
          <p:cNvSpPr txBox="1"/>
          <p:nvPr/>
        </p:nvSpPr>
        <p:spPr>
          <a:xfrm>
            <a:off x="6012160" y="6037829"/>
            <a:ext cx="1354858" cy="461665"/>
          </a:xfrm>
          <a:prstGeom prst="rect">
            <a:avLst/>
          </a:prstGeom>
          <a:noFill/>
        </p:spPr>
        <p:txBody>
          <a:bodyPr wrap="none" rtlCol="0">
            <a:spAutoFit/>
          </a:bodyPr>
          <a:lstStyle/>
          <a:p>
            <a:r>
              <a:rPr lang="en-US" dirty="0" smtClean="0"/>
              <a:t>2215 mm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116632"/>
            <a:ext cx="5112680" cy="685800"/>
          </a:xfrm>
        </p:spPr>
        <p:txBody>
          <a:bodyPr/>
          <a:lstStyle/>
          <a:p>
            <a:r>
              <a:rPr lang="en-US" dirty="0" smtClean="0"/>
              <a:t>Vacuum grid. Heat.</a:t>
            </a:r>
            <a:endParaRPr lang="en-US" dirty="0"/>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6</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6904"/>
          <a:stretch/>
        </p:blipFill>
        <p:spPr bwMode="auto">
          <a:xfrm>
            <a:off x="611560" y="1304764"/>
            <a:ext cx="344244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12" t="19039" r="9341" b="19183"/>
          <a:stretch/>
        </p:blipFill>
        <p:spPr bwMode="auto">
          <a:xfrm>
            <a:off x="467544" y="4113076"/>
            <a:ext cx="8028435" cy="2118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496"/>
          <a:stretch/>
        </p:blipFill>
        <p:spPr bwMode="auto">
          <a:xfrm>
            <a:off x="5004048" y="1279710"/>
            <a:ext cx="3354749" cy="25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755" y="116632"/>
            <a:ext cx="5112680" cy="685800"/>
          </a:xfrm>
        </p:spPr>
        <p:txBody>
          <a:bodyPr/>
          <a:lstStyle/>
          <a:p>
            <a:r>
              <a:rPr lang="en-US" dirty="0" smtClean="0"/>
              <a:t>Coupler</a:t>
            </a:r>
            <a:endParaRPr lang="en-US" dirty="0"/>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7</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pic>
        <p:nvPicPr>
          <p:cNvPr id="9" name="Picture 4"/>
          <p:cNvPicPr>
            <a:picLocks noChangeAspect="1" noChangeArrowheads="1"/>
          </p:cNvPicPr>
          <p:nvPr/>
        </p:nvPicPr>
        <p:blipFill>
          <a:blip r:embed="rId2"/>
          <a:srcRect/>
          <a:stretch>
            <a:fillRect/>
          </a:stretch>
        </p:blipFill>
        <p:spPr bwMode="auto">
          <a:xfrm>
            <a:off x="287524" y="3854403"/>
            <a:ext cx="5862673" cy="2435427"/>
          </a:xfrm>
          <a:prstGeom prst="rect">
            <a:avLst/>
          </a:prstGeom>
          <a:noFill/>
          <a:ln w="9525">
            <a:solidFill>
              <a:srgbClr val="7030A0"/>
            </a:solidFill>
            <a:miter lim="800000"/>
            <a:headEnd/>
            <a:tailEnd/>
          </a:ln>
        </p:spPr>
      </p:pic>
      <p:sp>
        <p:nvSpPr>
          <p:cNvPr id="10" name="TextBox 9"/>
          <p:cNvSpPr txBox="1"/>
          <p:nvPr/>
        </p:nvSpPr>
        <p:spPr>
          <a:xfrm>
            <a:off x="2806183" y="5556961"/>
            <a:ext cx="1654620" cy="461665"/>
          </a:xfrm>
          <a:prstGeom prst="rect">
            <a:avLst/>
          </a:prstGeom>
          <a:noFill/>
        </p:spPr>
        <p:txBody>
          <a:bodyPr wrap="none" rtlCol="0">
            <a:spAutoFit/>
          </a:bodyPr>
          <a:lstStyle/>
          <a:p>
            <a:r>
              <a:rPr lang="en-US" dirty="0" smtClean="0"/>
              <a:t>Bump 1.3%</a:t>
            </a:r>
            <a:endParaRPr lang="en-US" dirty="0"/>
          </a:p>
        </p:txBody>
      </p:sp>
      <p:pic>
        <p:nvPicPr>
          <p:cNvPr id="11" name="Picture 2"/>
          <p:cNvPicPr>
            <a:picLocks noChangeAspect="1" noChangeArrowheads="1"/>
          </p:cNvPicPr>
          <p:nvPr/>
        </p:nvPicPr>
        <p:blipFill>
          <a:blip r:embed="rId3"/>
          <a:srcRect l="43244" t="3458" r="27447"/>
          <a:stretch>
            <a:fillRect/>
          </a:stretch>
        </p:blipFill>
        <p:spPr bwMode="auto">
          <a:xfrm>
            <a:off x="6377949" y="2924944"/>
            <a:ext cx="2450842" cy="3364886"/>
          </a:xfrm>
          <a:prstGeom prst="rect">
            <a:avLst/>
          </a:prstGeom>
          <a:noFill/>
          <a:ln w="9525">
            <a:solidFill>
              <a:srgbClr val="7030A0"/>
            </a:solidFill>
            <a:miter lim="800000"/>
            <a:headEnd/>
            <a:tailEnd/>
          </a:ln>
        </p:spPr>
      </p:pic>
      <p:pic>
        <p:nvPicPr>
          <p:cNvPr id="12" name="Picture 3"/>
          <p:cNvPicPr>
            <a:picLocks noChangeAspect="1" noChangeArrowheads="1"/>
          </p:cNvPicPr>
          <p:nvPr/>
        </p:nvPicPr>
        <p:blipFill>
          <a:blip r:embed="rId4"/>
          <a:srcRect l="25850" r="30612"/>
          <a:stretch>
            <a:fillRect/>
          </a:stretch>
        </p:blipFill>
        <p:spPr bwMode="auto">
          <a:xfrm>
            <a:off x="287524" y="1247777"/>
            <a:ext cx="2579669" cy="2469713"/>
          </a:xfrm>
          <a:prstGeom prst="rect">
            <a:avLst/>
          </a:prstGeom>
          <a:noFill/>
          <a:ln w="9525">
            <a:solidFill>
              <a:srgbClr val="7030A0"/>
            </a:solidFill>
            <a:miter lim="800000"/>
            <a:headEnd/>
            <a:tailEnd/>
          </a:ln>
        </p:spPr>
      </p:pic>
      <p:sp>
        <p:nvSpPr>
          <p:cNvPr id="3" name="TextBox 2"/>
          <p:cNvSpPr txBox="1"/>
          <p:nvPr/>
        </p:nvSpPr>
        <p:spPr>
          <a:xfrm>
            <a:off x="748650" y="4069740"/>
            <a:ext cx="5263510" cy="830997"/>
          </a:xfrm>
          <a:prstGeom prst="rect">
            <a:avLst/>
          </a:prstGeom>
          <a:noFill/>
        </p:spPr>
        <p:txBody>
          <a:bodyPr wrap="square" rtlCol="0">
            <a:spAutoFit/>
          </a:bodyPr>
          <a:lstStyle/>
          <a:p>
            <a:r>
              <a:rPr lang="en-US" dirty="0" err="1" smtClean="0"/>
              <a:t>E_abs</a:t>
            </a:r>
            <a:r>
              <a:rPr lang="en-US" dirty="0" smtClean="0"/>
              <a:t> along line x = y = 5 mm in full length model with magnetic end-walls</a:t>
            </a:r>
            <a:endParaRPr lang="en-US" dirty="0"/>
          </a:p>
        </p:txBody>
      </p:sp>
      <p:sp>
        <p:nvSpPr>
          <p:cNvPr id="15" name="TextBox 14"/>
          <p:cNvSpPr txBox="1"/>
          <p:nvPr/>
        </p:nvSpPr>
        <p:spPr>
          <a:xfrm>
            <a:off x="3095836" y="1257620"/>
            <a:ext cx="5544616" cy="2308324"/>
          </a:xfrm>
          <a:prstGeom prst="rect">
            <a:avLst/>
          </a:prstGeom>
          <a:noFill/>
        </p:spPr>
        <p:txBody>
          <a:bodyPr wrap="square" rtlCol="0">
            <a:spAutoFit/>
          </a:bodyPr>
          <a:lstStyle/>
          <a:p>
            <a:r>
              <a:rPr lang="en-US" dirty="0" smtClean="0"/>
              <a:t>Frequency shift of quadrupole mode in PISL period is </a:t>
            </a:r>
            <a:r>
              <a:rPr lang="el-GR" dirty="0" smtClean="0"/>
              <a:t>Δ</a:t>
            </a:r>
            <a:r>
              <a:rPr lang="en-US" dirty="0" smtClean="0"/>
              <a:t>F = -279 kHz. Can be compensated by 2 mm displacement of 10 tuners. Frequency difference between dipole modes is 300 kHz.</a:t>
            </a:r>
          </a:p>
          <a:p>
            <a:endParaRPr lang="en-US" dirty="0"/>
          </a:p>
        </p:txBody>
      </p:sp>
      <p:sp>
        <p:nvSpPr>
          <p:cNvPr id="16" name="TextBox 15"/>
          <p:cNvSpPr txBox="1"/>
          <p:nvPr/>
        </p:nvSpPr>
        <p:spPr>
          <a:xfrm>
            <a:off x="2017890" y="3234171"/>
            <a:ext cx="1200970" cy="461665"/>
          </a:xfrm>
          <a:prstGeom prst="rect">
            <a:avLst/>
          </a:prstGeom>
          <a:noFill/>
        </p:spPr>
        <p:txBody>
          <a:bodyPr wrap="none" rtlCol="0">
            <a:spAutoFit/>
          </a:bodyPr>
          <a:lstStyle/>
          <a:p>
            <a:r>
              <a:rPr lang="en-US" dirty="0" smtClean="0"/>
              <a:t>556 mm</a:t>
            </a:r>
            <a:endParaRPr lang="en-US" dirty="0"/>
          </a:p>
        </p:txBody>
      </p:sp>
    </p:spTree>
    <p:extLst>
      <p:ext uri="{BB962C8B-B14F-4D97-AF65-F5344CB8AC3E}">
        <p14:creationId xmlns:p14="http://schemas.microsoft.com/office/powerpoint/2010/main" val="121440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6632"/>
            <a:ext cx="5112680" cy="685800"/>
          </a:xfrm>
        </p:spPr>
        <p:txBody>
          <a:bodyPr/>
          <a:lstStyle/>
          <a:p>
            <a:r>
              <a:rPr lang="en-US" sz="3600" dirty="0" smtClean="0"/>
              <a:t>Terminations for modules</a:t>
            </a:r>
            <a:endParaRPr lang="en-US" sz="3600" dirty="0"/>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8</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pic>
        <p:nvPicPr>
          <p:cNvPr id="7" name="Picture 5" descr="four_module_px_assy_5"/>
          <p:cNvPicPr>
            <a:picLocks noChangeAspect="1" noChangeArrowheads="1"/>
          </p:cNvPicPr>
          <p:nvPr/>
        </p:nvPicPr>
        <p:blipFill>
          <a:blip r:embed="rId2">
            <a:extLst>
              <a:ext uri="{28A0092B-C50C-407E-A947-70E740481C1C}">
                <a14:useLocalDpi xmlns:a14="http://schemas.microsoft.com/office/drawing/2010/main" val="0"/>
              </a:ext>
            </a:extLst>
          </a:blip>
          <a:srcRect l="15881" t="30678" r="17122" b="33983"/>
          <a:stretch>
            <a:fillRect/>
          </a:stretch>
        </p:blipFill>
        <p:spPr bwMode="auto">
          <a:xfrm>
            <a:off x="683568" y="1052736"/>
            <a:ext cx="74866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349"/>
          <a:stretch/>
        </p:blipFill>
        <p:spPr bwMode="auto">
          <a:xfrm>
            <a:off x="1096523" y="3644614"/>
            <a:ext cx="6660740" cy="2726408"/>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85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16632"/>
            <a:ext cx="5112680" cy="685800"/>
          </a:xfrm>
        </p:spPr>
        <p:txBody>
          <a:bodyPr/>
          <a:lstStyle/>
          <a:p>
            <a:r>
              <a:rPr lang="en-US" dirty="0" err="1" smtClean="0"/>
              <a:t>Multipactoring</a:t>
            </a:r>
            <a:endParaRPr lang="en-US" dirty="0"/>
          </a:p>
        </p:txBody>
      </p:sp>
      <p:sp>
        <p:nvSpPr>
          <p:cNvPr id="4" name="Slide Number Placeholder 3"/>
          <p:cNvSpPr>
            <a:spLocks noGrp="1"/>
          </p:cNvSpPr>
          <p:nvPr>
            <p:ph type="sldNum" sz="quarter" idx="10"/>
          </p:nvPr>
        </p:nvSpPr>
        <p:spPr/>
        <p:txBody>
          <a:bodyPr/>
          <a:lstStyle/>
          <a:p>
            <a:pPr>
              <a:defRPr/>
            </a:pPr>
            <a:fld id="{13B6B345-D2A9-48BD-AFFB-DEE31F287DB7}" type="slidenum">
              <a:rPr lang="en-US" smtClean="0"/>
              <a:pPr>
                <a:defRPr/>
              </a:pPr>
              <a:t>9</a:t>
            </a:fld>
            <a:endParaRPr lang="en-US"/>
          </a:p>
        </p:txBody>
      </p:sp>
      <p:sp>
        <p:nvSpPr>
          <p:cNvPr id="5" name="Date Placeholder 4"/>
          <p:cNvSpPr>
            <a:spLocks noGrp="1"/>
          </p:cNvSpPr>
          <p:nvPr>
            <p:ph type="dt" sz="half" idx="11"/>
          </p:nvPr>
        </p:nvSpPr>
        <p:spPr/>
        <p:txBody>
          <a:bodyPr/>
          <a:lstStyle/>
          <a:p>
            <a:pPr>
              <a:defRPr/>
            </a:pPr>
            <a:r>
              <a:rPr lang="en-US" smtClean="0"/>
              <a:t>November 29, 2012</a:t>
            </a:r>
            <a:endParaRPr lang="en-US"/>
          </a:p>
        </p:txBody>
      </p:sp>
      <p:sp>
        <p:nvSpPr>
          <p:cNvPr id="6" name="Footer Placeholder 5"/>
          <p:cNvSpPr>
            <a:spLocks noGrp="1"/>
          </p:cNvSpPr>
          <p:nvPr>
            <p:ph type="ftr" sz="quarter" idx="12"/>
          </p:nvPr>
        </p:nvSpPr>
        <p:spPr/>
        <p:txBody>
          <a:bodyPr/>
          <a:lstStyle/>
          <a:p>
            <a:pPr>
              <a:defRPr/>
            </a:pPr>
            <a:r>
              <a:rPr lang="en-US" smtClean="0"/>
              <a:t>G.  Romanov</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467"/>
          <a:stretch/>
        </p:blipFill>
        <p:spPr bwMode="auto">
          <a:xfrm>
            <a:off x="6545887" y="3841835"/>
            <a:ext cx="1819569" cy="137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038"/>
          <a:stretch/>
        </p:blipFill>
        <p:spPr bwMode="auto">
          <a:xfrm>
            <a:off x="6354429" y="5220946"/>
            <a:ext cx="2136733" cy="147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4987" t="330" r="34517" b="4438"/>
          <a:stretch/>
        </p:blipFill>
        <p:spPr bwMode="auto">
          <a:xfrm>
            <a:off x="203825" y="1412776"/>
            <a:ext cx="2257266" cy="2355912"/>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2047"/>
          <a:stretch/>
        </p:blipFill>
        <p:spPr bwMode="auto">
          <a:xfrm>
            <a:off x="94829" y="4034918"/>
            <a:ext cx="2737868" cy="2247900"/>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34357"/>
          <a:stretch/>
        </p:blipFill>
        <p:spPr bwMode="auto">
          <a:xfrm>
            <a:off x="2987824" y="4034917"/>
            <a:ext cx="2863613" cy="2466975"/>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3685157782"/>
              </p:ext>
            </p:extLst>
          </p:nvPr>
        </p:nvGraphicFramePr>
        <p:xfrm>
          <a:off x="2513640" y="1281296"/>
          <a:ext cx="3811979" cy="2667511"/>
        </p:xfrm>
        <a:graphic>
          <a:graphicData uri="http://schemas.openxmlformats.org/drawingml/2006/chart">
            <c:chart xmlns:c="http://schemas.openxmlformats.org/drawingml/2006/chart" xmlns:r="http://schemas.openxmlformats.org/officeDocument/2006/relationships" r:id="rId7"/>
          </a:graphicData>
        </a:graphic>
      </p:graphicFrame>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5887" y="1281296"/>
            <a:ext cx="2546999" cy="17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24192" y="1112019"/>
            <a:ext cx="1079142" cy="338554"/>
          </a:xfrm>
          <a:prstGeom prst="rect">
            <a:avLst/>
          </a:prstGeom>
          <a:noFill/>
        </p:spPr>
        <p:txBody>
          <a:bodyPr wrap="none" rtlCol="0">
            <a:spAutoFit/>
          </a:bodyPr>
          <a:lstStyle/>
          <a:p>
            <a:r>
              <a:rPr lang="en-US" sz="1600" dirty="0" err="1" smtClean="0"/>
              <a:t>S.Kazakov</a:t>
            </a:r>
            <a:endParaRPr lang="en-US" sz="1600" dirty="0"/>
          </a:p>
        </p:txBody>
      </p:sp>
      <p:sp>
        <p:nvSpPr>
          <p:cNvPr id="8" name="TextBox 7"/>
          <p:cNvSpPr txBox="1"/>
          <p:nvPr/>
        </p:nvSpPr>
        <p:spPr>
          <a:xfrm>
            <a:off x="6372201" y="3182529"/>
            <a:ext cx="2520280" cy="584775"/>
          </a:xfrm>
          <a:prstGeom prst="rect">
            <a:avLst/>
          </a:prstGeom>
          <a:noFill/>
        </p:spPr>
        <p:txBody>
          <a:bodyPr wrap="square" rtlCol="0">
            <a:spAutoFit/>
          </a:bodyPr>
          <a:lstStyle/>
          <a:p>
            <a:r>
              <a:rPr lang="en-US" sz="1600" dirty="0" smtClean="0"/>
              <a:t>Copper without any surface treatment</a:t>
            </a:r>
            <a:endParaRPr lang="en-US" sz="1600" dirty="0"/>
          </a:p>
        </p:txBody>
      </p:sp>
      <p:sp>
        <p:nvSpPr>
          <p:cNvPr id="9" name="TextBox 8"/>
          <p:cNvSpPr txBox="1"/>
          <p:nvPr/>
        </p:nvSpPr>
        <p:spPr>
          <a:xfrm>
            <a:off x="378152" y="2813197"/>
            <a:ext cx="1943398" cy="738664"/>
          </a:xfrm>
          <a:prstGeom prst="rect">
            <a:avLst/>
          </a:prstGeom>
          <a:noFill/>
        </p:spPr>
        <p:txBody>
          <a:bodyPr wrap="square" rtlCol="0">
            <a:spAutoFit/>
          </a:bodyPr>
          <a:lstStyle/>
          <a:p>
            <a:r>
              <a:rPr lang="en-US" sz="1400" dirty="0" err="1" smtClean="0"/>
              <a:t>Multipactor</a:t>
            </a:r>
            <a:r>
              <a:rPr lang="en-US" sz="1400" dirty="0" smtClean="0"/>
              <a:t> of 2-3 order with significant non-resonant component</a:t>
            </a:r>
            <a:endParaRPr lang="en-US" sz="1400" dirty="0"/>
          </a:p>
        </p:txBody>
      </p:sp>
    </p:spTree>
    <p:extLst>
      <p:ext uri="{BB962C8B-B14F-4D97-AF65-F5344CB8AC3E}">
        <p14:creationId xmlns:p14="http://schemas.microsoft.com/office/powerpoint/2010/main" val="1834129159"/>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34937</TotalTime>
  <Words>620</Words>
  <Application>Microsoft Office PowerPoint</Application>
  <PresentationFormat>On-screen Show (4:3)</PresentationFormat>
  <Paragraphs>95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PXIE RFQ EM design update.</vt:lpstr>
      <vt:lpstr>Outline</vt:lpstr>
      <vt:lpstr>Summary of basic EM design</vt:lpstr>
      <vt:lpstr>Recent simulations</vt:lpstr>
      <vt:lpstr>Vacuum grid. Field and frequency.</vt:lpstr>
      <vt:lpstr>Vacuum grid. Heat.</vt:lpstr>
      <vt:lpstr>Coupler</vt:lpstr>
      <vt:lpstr>Terminations for modules</vt:lpstr>
      <vt:lpstr>Multipactoring</vt:lpstr>
      <vt:lpstr> Beam dynamics</vt:lpstr>
      <vt:lpstr> Plans</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Kephart</dc:creator>
  <cp:lastModifiedBy>Gennady Romanov</cp:lastModifiedBy>
  <cp:revision>1419</cp:revision>
  <dcterms:created xsi:type="dcterms:W3CDTF">2002-08-23T15:31:03Z</dcterms:created>
  <dcterms:modified xsi:type="dcterms:W3CDTF">2012-11-29T15:21:27Z</dcterms:modified>
</cp:coreProperties>
</file>