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62" r:id="rId3"/>
    <p:sldId id="258" r:id="rId4"/>
    <p:sldId id="260" r:id="rId5"/>
    <p:sldId id="268" r:id="rId6"/>
    <p:sldId id="261" r:id="rId7"/>
    <p:sldId id="264" r:id="rId8"/>
    <p:sldId id="267" r:id="rId9"/>
    <p:sldId id="265" r:id="rId10"/>
    <p:sldId id="269"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7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4F2360-D62F-46C2-A4DA-6407C5EB6398}" type="datetimeFigureOut">
              <a:rPr lang="en-US" smtClean="0"/>
              <a:pPr/>
              <a:t>11/29/2012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1E0E71-1071-4C1B-BB97-7E13F6C209F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867533-BDB9-46F1-A6DB-E0749A1F2375}" type="datetime1">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5E8AC-A274-4DA6-A219-7872748879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E99D73-0335-4A32-8777-D9F817996B83}" type="datetime1">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5E8AC-A274-4DA6-A219-7872748879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B8B36-9EED-48D4-BF22-76B613310868}" type="datetime1">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5E8AC-A274-4DA6-A219-7872748879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A6CD77-DE8A-49C5-BFA9-0E4D40DB140B}" type="datetime1">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5E8AC-A274-4DA6-A219-7872748879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AFBB37-8B3D-4032-88AE-C66CDF99D371}" type="datetime1">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5E8AC-A274-4DA6-A219-7872748879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40762C-7CB4-461E-B593-09085EAC06B2}" type="datetime1">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5E8AC-A274-4DA6-A219-7872748879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B0CCB1-8085-4134-B2B0-2ADE692804C0}" type="datetime1">
              <a:rPr lang="en-US" smtClean="0"/>
              <a:pPr/>
              <a:t>11/29/2012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D5E8AC-A274-4DA6-A219-7872748879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45247E-A355-44B4-BE48-EF2BABF0D606}" type="datetime1">
              <a:rPr lang="en-US" smtClean="0"/>
              <a:pPr/>
              <a:t>11/29/2012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D5E8AC-A274-4DA6-A219-7872748879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DF30C-C3D3-46B9-BCF6-49AB6D49EAC4}" type="datetime1">
              <a:rPr lang="en-US" smtClean="0"/>
              <a:pPr/>
              <a:t>11/29/2012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D5E8AC-A274-4DA6-A219-7872748879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C93E40-67C4-4B11-BB5A-13C33A2E83A4}" type="datetime1">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5E8AC-A274-4DA6-A219-7872748879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65A552-D9B0-4C6A-B11F-190D6A099E49}" type="datetime1">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5E8AC-A274-4DA6-A219-7872748879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8412D-676E-457A-AF24-33A83DC3482F}" type="datetime1">
              <a:rPr lang="en-US" smtClean="0"/>
              <a:pPr/>
              <a:t>11/29/2012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5E8AC-A274-4DA6-A219-7872748879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52400"/>
            <a:ext cx="3810000" cy="369332"/>
          </a:xfrm>
          <a:prstGeom prst="rect">
            <a:avLst/>
          </a:prstGeom>
          <a:noFill/>
        </p:spPr>
        <p:txBody>
          <a:bodyPr wrap="square" rtlCol="0">
            <a:spAutoFit/>
          </a:bodyPr>
          <a:lstStyle/>
          <a:p>
            <a:r>
              <a:rPr lang="en-US" dirty="0" smtClean="0"/>
              <a:t>PXIE RFQ MECHANICAL DESIGN STATUS</a:t>
            </a:r>
            <a:endParaRPr lang="en-US" dirty="0"/>
          </a:p>
        </p:txBody>
      </p:sp>
      <p:sp>
        <p:nvSpPr>
          <p:cNvPr id="3" name="TextBox 2"/>
          <p:cNvSpPr txBox="1"/>
          <p:nvPr/>
        </p:nvSpPr>
        <p:spPr>
          <a:xfrm>
            <a:off x="2590800" y="6324600"/>
            <a:ext cx="3810000" cy="381000"/>
          </a:xfrm>
          <a:prstGeom prst="rect">
            <a:avLst/>
          </a:prstGeom>
          <a:noFill/>
        </p:spPr>
        <p:txBody>
          <a:bodyPr wrap="square" rtlCol="0">
            <a:spAutoFit/>
          </a:bodyPr>
          <a:lstStyle/>
          <a:p>
            <a:r>
              <a:rPr lang="en-US" dirty="0" smtClean="0"/>
              <a:t>Matt Hoff   LBNL  NOVEMBER 29, 2012</a:t>
            </a:r>
            <a:endParaRPr lang="en-US" dirty="0"/>
          </a:p>
        </p:txBody>
      </p:sp>
      <p:pic>
        <p:nvPicPr>
          <p:cNvPr id="4" name="Picture 3" descr="27J052_1.JPG"/>
          <p:cNvPicPr>
            <a:picLocks noChangeAspect="1"/>
          </p:cNvPicPr>
          <p:nvPr/>
        </p:nvPicPr>
        <p:blipFill>
          <a:blip r:embed="rId2" cstate="print"/>
          <a:srcRect l="7757" t="2066" r="20000" b="1333"/>
          <a:stretch>
            <a:fillRect/>
          </a:stretch>
        </p:blipFill>
        <p:spPr>
          <a:xfrm>
            <a:off x="709301" y="505207"/>
            <a:ext cx="7596499" cy="5827586"/>
          </a:xfrm>
          <a:prstGeom prst="rect">
            <a:avLst/>
          </a:prstGeom>
        </p:spPr>
      </p:pic>
      <p:sp>
        <p:nvSpPr>
          <p:cNvPr id="5" name="Slide Number Placeholder 4"/>
          <p:cNvSpPr>
            <a:spLocks noGrp="1"/>
          </p:cNvSpPr>
          <p:nvPr>
            <p:ph type="sldNum" sz="quarter" idx="12"/>
          </p:nvPr>
        </p:nvSpPr>
        <p:spPr/>
        <p:txBody>
          <a:bodyPr/>
          <a:lstStyle/>
          <a:p>
            <a:fld id="{32D5E8AC-A274-4DA6-A219-787274887965}"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5E8AC-A274-4DA6-A219-787274887965}" type="slidenum">
              <a:rPr lang="en-US" smtClean="0"/>
              <a:pPr/>
              <a:t>10</a:t>
            </a:fld>
            <a:endParaRPr lang="en-US"/>
          </a:p>
        </p:txBody>
      </p:sp>
      <p:sp>
        <p:nvSpPr>
          <p:cNvPr id="3" name="TextBox 2"/>
          <p:cNvSpPr txBox="1"/>
          <p:nvPr/>
        </p:nvSpPr>
        <p:spPr>
          <a:xfrm>
            <a:off x="304800" y="228600"/>
            <a:ext cx="3962400" cy="461665"/>
          </a:xfrm>
          <a:prstGeom prst="rect">
            <a:avLst/>
          </a:prstGeom>
          <a:noFill/>
        </p:spPr>
        <p:txBody>
          <a:bodyPr wrap="square" rtlCol="0">
            <a:spAutoFit/>
          </a:bodyPr>
          <a:lstStyle/>
          <a:p>
            <a:r>
              <a:rPr lang="en-US" sz="2400" b="1" dirty="0" err="1" smtClean="0"/>
              <a:t>Teamcenter</a:t>
            </a:r>
            <a:r>
              <a:rPr lang="en-US" sz="2400" b="1" dirty="0" smtClean="0"/>
              <a:t> and NX software</a:t>
            </a:r>
            <a:endParaRPr lang="en-US" sz="2400" b="1" dirty="0"/>
          </a:p>
        </p:txBody>
      </p:sp>
      <p:pic>
        <p:nvPicPr>
          <p:cNvPr id="4" name="Picture 3" descr="screen.gif"/>
          <p:cNvPicPr>
            <a:picLocks noChangeAspect="1"/>
          </p:cNvPicPr>
          <p:nvPr/>
        </p:nvPicPr>
        <p:blipFill>
          <a:blip r:embed="rId2" cstate="print"/>
          <a:srcRect t="2000" r="50000"/>
          <a:stretch>
            <a:fillRect/>
          </a:stretch>
        </p:blipFill>
        <p:spPr>
          <a:xfrm>
            <a:off x="533400" y="2438400"/>
            <a:ext cx="6313714" cy="3867150"/>
          </a:xfrm>
          <a:prstGeom prst="rect">
            <a:avLst/>
          </a:prstGeom>
        </p:spPr>
      </p:pic>
      <p:sp>
        <p:nvSpPr>
          <p:cNvPr id="5" name="TextBox 4"/>
          <p:cNvSpPr txBox="1"/>
          <p:nvPr/>
        </p:nvSpPr>
        <p:spPr>
          <a:xfrm>
            <a:off x="381000" y="762000"/>
            <a:ext cx="7467600" cy="369332"/>
          </a:xfrm>
          <a:prstGeom prst="rect">
            <a:avLst/>
          </a:prstGeom>
          <a:noFill/>
        </p:spPr>
        <p:txBody>
          <a:bodyPr wrap="square" rtlCol="0">
            <a:spAutoFit/>
          </a:bodyPr>
          <a:lstStyle/>
          <a:p>
            <a:r>
              <a:rPr lang="en-US" dirty="0" err="1" smtClean="0"/>
              <a:t>Teamcenter</a:t>
            </a:r>
            <a:r>
              <a:rPr lang="en-US" dirty="0" smtClean="0"/>
              <a:t> and NX software have been installed on my LBNL computer</a:t>
            </a:r>
            <a:endParaRPr lang="en-US" dirty="0"/>
          </a:p>
        </p:txBody>
      </p:sp>
      <p:sp>
        <p:nvSpPr>
          <p:cNvPr id="6" name="TextBox 5"/>
          <p:cNvSpPr txBox="1"/>
          <p:nvPr/>
        </p:nvSpPr>
        <p:spPr>
          <a:xfrm>
            <a:off x="457200" y="1295400"/>
            <a:ext cx="6096000" cy="369332"/>
          </a:xfrm>
          <a:prstGeom prst="rect">
            <a:avLst/>
          </a:prstGeom>
          <a:noFill/>
        </p:spPr>
        <p:txBody>
          <a:bodyPr wrap="square" rtlCol="0">
            <a:spAutoFit/>
          </a:bodyPr>
          <a:lstStyle/>
          <a:p>
            <a:r>
              <a:rPr lang="en-US" dirty="0" err="1" smtClean="0"/>
              <a:t>Teamcenter</a:t>
            </a:r>
            <a:r>
              <a:rPr lang="en-US" dirty="0" smtClean="0"/>
              <a:t> training was completed Tuesday morning at FNAL</a:t>
            </a:r>
            <a:endParaRPr lang="en-US" dirty="0"/>
          </a:p>
        </p:txBody>
      </p:sp>
      <p:sp>
        <p:nvSpPr>
          <p:cNvPr id="7" name="TextBox 6"/>
          <p:cNvSpPr txBox="1"/>
          <p:nvPr/>
        </p:nvSpPr>
        <p:spPr>
          <a:xfrm>
            <a:off x="7162800" y="3200400"/>
            <a:ext cx="1752600" cy="954107"/>
          </a:xfrm>
          <a:prstGeom prst="rect">
            <a:avLst/>
          </a:prstGeom>
          <a:noFill/>
        </p:spPr>
        <p:txBody>
          <a:bodyPr wrap="square" rtlCol="0">
            <a:spAutoFit/>
          </a:bodyPr>
          <a:lstStyle/>
          <a:p>
            <a:r>
              <a:rPr lang="en-US" sz="1400" dirty="0" smtClean="0"/>
              <a:t>Bob Andree working remotely on my computer November 20, 2012</a:t>
            </a:r>
            <a:endParaRPr lang="en-US" sz="1400" dirty="0"/>
          </a:p>
        </p:txBody>
      </p:sp>
      <p:cxnSp>
        <p:nvCxnSpPr>
          <p:cNvPr id="9" name="Straight Arrow Connector 8"/>
          <p:cNvCxnSpPr/>
          <p:nvPr/>
        </p:nvCxnSpPr>
        <p:spPr>
          <a:xfrm flipH="1">
            <a:off x="4800600" y="3352800"/>
            <a:ext cx="2286000" cy="457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2.JPG"/>
          <p:cNvPicPr>
            <a:picLocks noChangeAspect="1"/>
          </p:cNvPicPr>
          <p:nvPr/>
        </p:nvPicPr>
        <p:blipFill>
          <a:blip r:embed="rId2" cstate="print"/>
          <a:srcRect l="6667" t="3333" r="20833" b="5556"/>
          <a:stretch>
            <a:fillRect/>
          </a:stretch>
        </p:blipFill>
        <p:spPr>
          <a:xfrm>
            <a:off x="5092390" y="3039241"/>
            <a:ext cx="4051610" cy="3818759"/>
          </a:xfrm>
          <a:prstGeom prst="rect">
            <a:avLst/>
          </a:prstGeom>
        </p:spPr>
      </p:pic>
      <p:pic>
        <p:nvPicPr>
          <p:cNvPr id="2" name="Picture 1" descr="IMG_5670.jpg"/>
          <p:cNvPicPr>
            <a:picLocks noChangeAspect="1"/>
          </p:cNvPicPr>
          <p:nvPr/>
        </p:nvPicPr>
        <p:blipFill>
          <a:blip r:embed="rId3" cstate="print"/>
          <a:srcRect l="10000" t="14444" r="13333" b="10000"/>
          <a:stretch>
            <a:fillRect/>
          </a:stretch>
        </p:blipFill>
        <p:spPr>
          <a:xfrm>
            <a:off x="5181600" y="0"/>
            <a:ext cx="3962400" cy="2928730"/>
          </a:xfrm>
          <a:prstGeom prst="rect">
            <a:avLst/>
          </a:prstGeom>
        </p:spPr>
      </p:pic>
      <p:pic>
        <p:nvPicPr>
          <p:cNvPr id="3" name="Picture 2" descr="photo 1.JPG"/>
          <p:cNvPicPr>
            <a:picLocks noChangeAspect="1"/>
          </p:cNvPicPr>
          <p:nvPr/>
        </p:nvPicPr>
        <p:blipFill>
          <a:blip r:embed="rId4" cstate="print"/>
          <a:srcRect l="11667" t="10000" r="19167" b="11111"/>
          <a:stretch>
            <a:fillRect/>
          </a:stretch>
        </p:blipFill>
        <p:spPr>
          <a:xfrm>
            <a:off x="0" y="3012195"/>
            <a:ext cx="4495800" cy="3845805"/>
          </a:xfrm>
          <a:prstGeom prst="rect">
            <a:avLst/>
          </a:prstGeom>
        </p:spPr>
      </p:pic>
      <p:sp>
        <p:nvSpPr>
          <p:cNvPr id="5" name="TextBox 4"/>
          <p:cNvSpPr txBox="1"/>
          <p:nvPr/>
        </p:nvSpPr>
        <p:spPr>
          <a:xfrm>
            <a:off x="228600" y="152400"/>
            <a:ext cx="4114800" cy="584775"/>
          </a:xfrm>
          <a:prstGeom prst="rect">
            <a:avLst/>
          </a:prstGeom>
          <a:noFill/>
        </p:spPr>
        <p:txBody>
          <a:bodyPr wrap="square" rtlCol="0">
            <a:spAutoFit/>
          </a:bodyPr>
          <a:lstStyle/>
          <a:p>
            <a:r>
              <a:rPr lang="en-US" dirty="0" smtClean="0"/>
              <a:t>PXIE material at LBNL. </a:t>
            </a:r>
            <a:r>
              <a:rPr lang="en-US" sz="1400" dirty="0" smtClean="0"/>
              <a:t>One pallet of stainless for joint plates. One pallet of stainless for braze clamps.</a:t>
            </a:r>
            <a:endParaRPr lang="en-US" sz="1400" dirty="0"/>
          </a:p>
        </p:txBody>
      </p:sp>
      <p:sp>
        <p:nvSpPr>
          <p:cNvPr id="6" name="TextBox 5"/>
          <p:cNvSpPr txBox="1"/>
          <p:nvPr/>
        </p:nvSpPr>
        <p:spPr>
          <a:xfrm>
            <a:off x="0" y="2133600"/>
            <a:ext cx="3657600" cy="861774"/>
          </a:xfrm>
          <a:prstGeom prst="rect">
            <a:avLst/>
          </a:prstGeom>
          <a:noFill/>
        </p:spPr>
        <p:txBody>
          <a:bodyPr wrap="square" rtlCol="0">
            <a:spAutoFit/>
          </a:bodyPr>
          <a:lstStyle/>
          <a:p>
            <a:r>
              <a:rPr lang="en-US" dirty="0" smtClean="0"/>
              <a:t>One of LBNL’s fast machining centers for roughing out the vanes. </a:t>
            </a:r>
            <a:r>
              <a:rPr lang="en-US" sz="1400" dirty="0" smtClean="0"/>
              <a:t>This one is large enough to handle the 1 ton copper blocks</a:t>
            </a:r>
            <a:endParaRPr lang="en-US" sz="1400" dirty="0"/>
          </a:p>
        </p:txBody>
      </p:sp>
      <p:sp>
        <p:nvSpPr>
          <p:cNvPr id="7" name="TextBox 6"/>
          <p:cNvSpPr txBox="1"/>
          <p:nvPr/>
        </p:nvSpPr>
        <p:spPr>
          <a:xfrm>
            <a:off x="1066800" y="914400"/>
            <a:ext cx="3200400" cy="1077218"/>
          </a:xfrm>
          <a:prstGeom prst="rect">
            <a:avLst/>
          </a:prstGeom>
          <a:noFill/>
        </p:spPr>
        <p:txBody>
          <a:bodyPr wrap="square" rtlCol="0">
            <a:spAutoFit/>
          </a:bodyPr>
          <a:lstStyle/>
          <a:p>
            <a:r>
              <a:rPr lang="en-US" dirty="0" smtClean="0"/>
              <a:t>The Giddings &amp; Lewis 450, LBNL’s largest mill. </a:t>
            </a:r>
            <a:r>
              <a:rPr lang="en-US" sz="1400" dirty="0" smtClean="0"/>
              <a:t>Slow but very accurate. It will do all the finish machining and modulations.</a:t>
            </a:r>
            <a:endParaRPr lang="en-US" sz="1400" dirty="0"/>
          </a:p>
        </p:txBody>
      </p:sp>
      <p:cxnSp>
        <p:nvCxnSpPr>
          <p:cNvPr id="9" name="Straight Arrow Connector 8"/>
          <p:cNvCxnSpPr/>
          <p:nvPr/>
        </p:nvCxnSpPr>
        <p:spPr>
          <a:xfrm>
            <a:off x="3505200" y="1676400"/>
            <a:ext cx="1447800" cy="1295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a:off x="4114800" y="609600"/>
            <a:ext cx="914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a:off x="3581400" y="2667000"/>
            <a:ext cx="0" cy="304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5410200" y="6477000"/>
            <a:ext cx="762000" cy="30777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dirty="0" smtClean="0"/>
              <a:t>Spindle</a:t>
            </a:r>
            <a:endParaRPr lang="en-US" sz="1400" dirty="0"/>
          </a:p>
        </p:txBody>
      </p:sp>
      <p:cxnSp>
        <p:nvCxnSpPr>
          <p:cNvPr id="20" name="Straight Arrow Connector 19"/>
          <p:cNvCxnSpPr/>
          <p:nvPr/>
        </p:nvCxnSpPr>
        <p:spPr>
          <a:xfrm flipV="1">
            <a:off x="7620000" y="5410200"/>
            <a:ext cx="0" cy="304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Straight Connector 21"/>
          <p:cNvCxnSpPr>
            <a:endCxn id="16" idx="3"/>
          </p:cNvCxnSpPr>
          <p:nvPr/>
        </p:nvCxnSpPr>
        <p:spPr>
          <a:xfrm flipH="1">
            <a:off x="6172200" y="5715000"/>
            <a:ext cx="1447800" cy="915889"/>
          </a:xfrm>
          <a:prstGeom prst="line">
            <a:avLst/>
          </a:prstGeom>
        </p:spPr>
        <p:style>
          <a:lnRef idx="2">
            <a:schemeClr val="accent2"/>
          </a:lnRef>
          <a:fillRef idx="0">
            <a:schemeClr val="accent2"/>
          </a:fillRef>
          <a:effectRef idx="1">
            <a:schemeClr val="accent2"/>
          </a:effectRef>
          <a:fontRef idx="minor">
            <a:schemeClr val="tx1"/>
          </a:fontRef>
        </p:style>
      </p:cxnSp>
      <p:sp>
        <p:nvSpPr>
          <p:cNvPr id="23" name="Slide Number Placeholder 22"/>
          <p:cNvSpPr>
            <a:spLocks noGrp="1"/>
          </p:cNvSpPr>
          <p:nvPr>
            <p:ph type="sldNum" sz="quarter" idx="12"/>
          </p:nvPr>
        </p:nvSpPr>
        <p:spPr/>
        <p:txBody>
          <a:bodyPr/>
          <a:lstStyle/>
          <a:p>
            <a:fld id="{32D5E8AC-A274-4DA6-A219-787274887965}" type="slidenum">
              <a:rPr lang="en-US" smtClean="0"/>
              <a:pPr/>
              <a:t>11</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5029200" cy="400110"/>
          </a:xfrm>
          <a:prstGeom prst="rect">
            <a:avLst/>
          </a:prstGeom>
          <a:noFill/>
        </p:spPr>
        <p:txBody>
          <a:bodyPr wrap="square" rtlCol="0">
            <a:spAutoFit/>
          </a:bodyPr>
          <a:lstStyle/>
          <a:p>
            <a:r>
              <a:rPr lang="en-US" sz="2000" b="1" dirty="0" smtClean="0"/>
              <a:t>Bolt Circle Pi-mode Cooling Connector Change</a:t>
            </a:r>
            <a:endParaRPr lang="en-US" sz="2000" b="1" dirty="0"/>
          </a:p>
        </p:txBody>
      </p:sp>
      <p:sp>
        <p:nvSpPr>
          <p:cNvPr id="3" name="TextBox 2"/>
          <p:cNvSpPr txBox="1"/>
          <p:nvPr/>
        </p:nvSpPr>
        <p:spPr>
          <a:xfrm>
            <a:off x="152400" y="685800"/>
            <a:ext cx="3962400" cy="954107"/>
          </a:xfrm>
          <a:prstGeom prst="rect">
            <a:avLst/>
          </a:prstGeom>
          <a:noFill/>
        </p:spPr>
        <p:txBody>
          <a:bodyPr wrap="square" rtlCol="0">
            <a:spAutoFit/>
          </a:bodyPr>
          <a:lstStyle/>
          <a:p>
            <a:r>
              <a:rPr lang="en-US" sz="1400" dirty="0" smtClean="0"/>
              <a:t>Similar to how the sensing loops are held in place</a:t>
            </a:r>
          </a:p>
          <a:p>
            <a:r>
              <a:rPr lang="en-US" sz="1400" dirty="0" smtClean="0"/>
              <a:t>M4 x .7 tapped holes (</a:t>
            </a:r>
            <a:r>
              <a:rPr lang="en-US" sz="1400" dirty="0" err="1" smtClean="0"/>
              <a:t>helicoil</a:t>
            </a:r>
            <a:r>
              <a:rPr lang="en-US" sz="1400" dirty="0" smtClean="0"/>
              <a:t> inserts)</a:t>
            </a:r>
          </a:p>
          <a:p>
            <a:r>
              <a:rPr lang="en-US" sz="1400" dirty="0" smtClean="0"/>
              <a:t>Compatible with brazing in the rod and ferrule</a:t>
            </a:r>
          </a:p>
          <a:p>
            <a:r>
              <a:rPr lang="en-US" sz="1400" dirty="0" smtClean="0"/>
              <a:t>Easy to repair</a:t>
            </a:r>
          </a:p>
        </p:txBody>
      </p:sp>
      <p:pic>
        <p:nvPicPr>
          <p:cNvPr id="4" name="Picture 3" descr="sense_loop_assy_a_1.JPG"/>
          <p:cNvPicPr>
            <a:picLocks noChangeAspect="1"/>
          </p:cNvPicPr>
          <p:nvPr/>
        </p:nvPicPr>
        <p:blipFill>
          <a:blip r:embed="rId2" cstate="print"/>
          <a:srcRect l="27500" t="24925" r="52500" b="19910"/>
          <a:stretch>
            <a:fillRect/>
          </a:stretch>
        </p:blipFill>
        <p:spPr>
          <a:xfrm rot="16200000">
            <a:off x="7308273" y="1988127"/>
            <a:ext cx="1080654" cy="1981200"/>
          </a:xfrm>
          <a:prstGeom prst="rect">
            <a:avLst/>
          </a:prstGeom>
        </p:spPr>
      </p:pic>
      <p:pic>
        <p:nvPicPr>
          <p:cNvPr id="5" name="Picture 4" descr="water_connector_e_1.JPG"/>
          <p:cNvPicPr>
            <a:picLocks noChangeAspect="1"/>
          </p:cNvPicPr>
          <p:nvPr/>
        </p:nvPicPr>
        <p:blipFill>
          <a:blip r:embed="rId3" cstate="print"/>
          <a:srcRect l="33334" t="18622" r="35833" b="28172"/>
          <a:stretch>
            <a:fillRect/>
          </a:stretch>
        </p:blipFill>
        <p:spPr>
          <a:xfrm>
            <a:off x="3962400" y="3657600"/>
            <a:ext cx="1905000" cy="2007973"/>
          </a:xfrm>
          <a:prstGeom prst="rect">
            <a:avLst/>
          </a:prstGeom>
        </p:spPr>
      </p:pic>
      <p:pic>
        <p:nvPicPr>
          <p:cNvPr id="6" name="Picture 5" descr="half_module_assy_b_2.JPG"/>
          <p:cNvPicPr>
            <a:picLocks noChangeAspect="1"/>
          </p:cNvPicPr>
          <p:nvPr/>
        </p:nvPicPr>
        <p:blipFill>
          <a:blip r:embed="rId4" cstate="print"/>
          <a:srcRect l="31666" t="8973" r="44167" b="8973"/>
          <a:stretch>
            <a:fillRect/>
          </a:stretch>
        </p:blipFill>
        <p:spPr>
          <a:xfrm>
            <a:off x="609600" y="2057400"/>
            <a:ext cx="2209800" cy="4572000"/>
          </a:xfrm>
          <a:prstGeom prst="rect">
            <a:avLst/>
          </a:prstGeom>
        </p:spPr>
      </p:pic>
      <p:pic>
        <p:nvPicPr>
          <p:cNvPr id="7" name="Picture 6" descr="half_module_assy_b_1.JPG"/>
          <p:cNvPicPr>
            <a:picLocks noChangeAspect="1"/>
          </p:cNvPicPr>
          <p:nvPr/>
        </p:nvPicPr>
        <p:blipFill>
          <a:blip r:embed="rId5" cstate="print"/>
          <a:srcRect l="35000" t="14443" r="50833" b="43162"/>
          <a:stretch>
            <a:fillRect/>
          </a:stretch>
        </p:blipFill>
        <p:spPr>
          <a:xfrm>
            <a:off x="7162800" y="4191000"/>
            <a:ext cx="1295400" cy="2362200"/>
          </a:xfrm>
          <a:prstGeom prst="rect">
            <a:avLst/>
          </a:prstGeom>
        </p:spPr>
      </p:pic>
      <p:sp>
        <p:nvSpPr>
          <p:cNvPr id="8" name="TextBox 7"/>
          <p:cNvSpPr txBox="1"/>
          <p:nvPr/>
        </p:nvSpPr>
        <p:spPr>
          <a:xfrm>
            <a:off x="6858000" y="3200400"/>
            <a:ext cx="1143000" cy="307777"/>
          </a:xfrm>
          <a:prstGeom prst="rect">
            <a:avLst/>
          </a:prstGeom>
          <a:noFill/>
        </p:spPr>
        <p:txBody>
          <a:bodyPr wrap="square" rtlCol="0">
            <a:spAutoFit/>
          </a:bodyPr>
          <a:lstStyle/>
          <a:p>
            <a:r>
              <a:rPr lang="en-US" sz="1400" dirty="0" smtClean="0"/>
              <a:t>Sensing loop</a:t>
            </a:r>
            <a:endParaRPr lang="en-US" sz="1400" dirty="0"/>
          </a:p>
        </p:txBody>
      </p:sp>
      <p:cxnSp>
        <p:nvCxnSpPr>
          <p:cNvPr id="10" name="Straight Arrow Connector 9"/>
          <p:cNvCxnSpPr/>
          <p:nvPr/>
        </p:nvCxnSpPr>
        <p:spPr>
          <a:xfrm flipH="1" flipV="1">
            <a:off x="2590800" y="2819400"/>
            <a:ext cx="1371600" cy="1524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a:stCxn id="5" idx="3"/>
          </p:cNvCxnSpPr>
          <p:nvPr/>
        </p:nvCxnSpPr>
        <p:spPr>
          <a:xfrm flipV="1">
            <a:off x="5867400" y="4572000"/>
            <a:ext cx="1447800" cy="8958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3" name="TextBox 12"/>
          <p:cNvSpPr txBox="1"/>
          <p:nvPr/>
        </p:nvSpPr>
        <p:spPr>
          <a:xfrm>
            <a:off x="6477000" y="3581400"/>
            <a:ext cx="2667000" cy="523220"/>
          </a:xfrm>
          <a:prstGeom prst="rect">
            <a:avLst/>
          </a:prstGeom>
          <a:noFill/>
        </p:spPr>
        <p:txBody>
          <a:bodyPr wrap="square" rtlCol="0">
            <a:spAutoFit/>
          </a:bodyPr>
          <a:lstStyle/>
          <a:p>
            <a:r>
              <a:rPr lang="en-US" sz="1400" dirty="0" smtClean="0"/>
              <a:t>Water connector is held in place with 4 M4 screws </a:t>
            </a:r>
            <a:r>
              <a:rPr lang="en-US" sz="1200" dirty="0" smtClean="0"/>
              <a:t>(not shown)</a:t>
            </a:r>
            <a:endParaRPr lang="en-US" sz="1200" dirty="0"/>
          </a:p>
        </p:txBody>
      </p:sp>
      <p:cxnSp>
        <p:nvCxnSpPr>
          <p:cNvPr id="15" name="Straight Arrow Connector 14"/>
          <p:cNvCxnSpPr/>
          <p:nvPr/>
        </p:nvCxnSpPr>
        <p:spPr>
          <a:xfrm flipH="1">
            <a:off x="7848600" y="4038600"/>
            <a:ext cx="76200" cy="304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2971800" y="5029200"/>
            <a:ext cx="2286000" cy="307777"/>
          </a:xfrm>
          <a:prstGeom prst="rect">
            <a:avLst/>
          </a:prstGeom>
          <a:noFill/>
        </p:spPr>
        <p:txBody>
          <a:bodyPr wrap="square" rtlCol="0">
            <a:spAutoFit/>
          </a:bodyPr>
          <a:lstStyle/>
          <a:p>
            <a:r>
              <a:rPr lang="en-US" sz="1400" dirty="0" smtClean="0"/>
              <a:t>O-ring seal</a:t>
            </a:r>
            <a:endParaRPr lang="en-US" sz="1400" dirty="0"/>
          </a:p>
        </p:txBody>
      </p:sp>
      <p:sp>
        <p:nvSpPr>
          <p:cNvPr id="17" name="TextBox 16"/>
          <p:cNvSpPr txBox="1"/>
          <p:nvPr/>
        </p:nvSpPr>
        <p:spPr>
          <a:xfrm>
            <a:off x="3048000" y="6096000"/>
            <a:ext cx="2667000" cy="307777"/>
          </a:xfrm>
          <a:prstGeom prst="rect">
            <a:avLst/>
          </a:prstGeom>
          <a:noFill/>
        </p:spPr>
        <p:txBody>
          <a:bodyPr wrap="square" rtlCol="0">
            <a:spAutoFit/>
          </a:bodyPr>
          <a:lstStyle/>
          <a:p>
            <a:r>
              <a:rPr lang="en-US" sz="1400" dirty="0" smtClean="0"/>
              <a:t>Weep hole</a:t>
            </a:r>
            <a:endParaRPr lang="en-US" sz="1400" dirty="0"/>
          </a:p>
        </p:txBody>
      </p:sp>
      <p:cxnSp>
        <p:nvCxnSpPr>
          <p:cNvPr id="19" name="Straight Arrow Connector 18"/>
          <p:cNvCxnSpPr/>
          <p:nvPr/>
        </p:nvCxnSpPr>
        <p:spPr>
          <a:xfrm flipH="1">
            <a:off x="1752600" y="5181600"/>
            <a:ext cx="228600" cy="533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a:endCxn id="16" idx="1"/>
          </p:cNvCxnSpPr>
          <p:nvPr/>
        </p:nvCxnSpPr>
        <p:spPr>
          <a:xfrm>
            <a:off x="1981200" y="5181600"/>
            <a:ext cx="990600" cy="1489"/>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flipH="1" flipV="1">
            <a:off x="2286000" y="6096000"/>
            <a:ext cx="762000" cy="152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4" name="Slide Number Placeholder 23"/>
          <p:cNvSpPr>
            <a:spLocks noGrp="1"/>
          </p:cNvSpPr>
          <p:nvPr>
            <p:ph type="sldNum" sz="quarter" idx="12"/>
          </p:nvPr>
        </p:nvSpPr>
        <p:spPr/>
        <p:txBody>
          <a:bodyPr/>
          <a:lstStyle/>
          <a:p>
            <a:fld id="{2B4C3FB5-1AE8-466F-93EA-855EF26D0437}" type="slidenum">
              <a:rPr lang="en-US" smtClean="0"/>
              <a:pPr/>
              <a:t>2</a:t>
            </a:fld>
            <a:endParaRPr lang="en-US"/>
          </a:p>
        </p:txBody>
      </p:sp>
      <p:pic>
        <p:nvPicPr>
          <p:cNvPr id="27" name="Picture 26" descr="water_connector_d_1.JPG"/>
          <p:cNvPicPr>
            <a:picLocks noChangeAspect="1"/>
          </p:cNvPicPr>
          <p:nvPr/>
        </p:nvPicPr>
        <p:blipFill>
          <a:blip r:embed="rId6" cstate="print"/>
          <a:srcRect l="22500" t="17178" r="33333" b="22649"/>
          <a:stretch>
            <a:fillRect/>
          </a:stretch>
        </p:blipFill>
        <p:spPr>
          <a:xfrm>
            <a:off x="6781800" y="76200"/>
            <a:ext cx="2234045" cy="1854678"/>
          </a:xfrm>
          <a:prstGeom prst="rect">
            <a:avLst/>
          </a:prstGeom>
        </p:spPr>
      </p:pic>
      <p:pic>
        <p:nvPicPr>
          <p:cNvPr id="28" name="Picture 27" descr="module_1_simple_5.JPG"/>
          <p:cNvPicPr>
            <a:picLocks noChangeAspect="1"/>
          </p:cNvPicPr>
          <p:nvPr/>
        </p:nvPicPr>
        <p:blipFill>
          <a:blip r:embed="rId7" cstate="print"/>
          <a:srcRect l="60834" t="9725" r="14166" b="62605"/>
          <a:stretch>
            <a:fillRect/>
          </a:stretch>
        </p:blipFill>
        <p:spPr>
          <a:xfrm>
            <a:off x="4419600" y="457200"/>
            <a:ext cx="1828800" cy="1371600"/>
          </a:xfrm>
          <a:prstGeom prst="rect">
            <a:avLst/>
          </a:prstGeom>
        </p:spPr>
      </p:pic>
      <p:sp>
        <p:nvSpPr>
          <p:cNvPr id="29" name="TextBox 28"/>
          <p:cNvSpPr txBox="1"/>
          <p:nvPr/>
        </p:nvSpPr>
        <p:spPr>
          <a:xfrm>
            <a:off x="5715000" y="0"/>
            <a:ext cx="1600200" cy="523220"/>
          </a:xfrm>
          <a:prstGeom prst="rect">
            <a:avLst/>
          </a:prstGeom>
          <a:noFill/>
        </p:spPr>
        <p:txBody>
          <a:bodyPr wrap="square" rtlCol="0">
            <a:spAutoFit/>
          </a:bodyPr>
          <a:lstStyle/>
          <a:p>
            <a:r>
              <a:rPr lang="en-US" sz="1400" dirty="0" smtClean="0"/>
              <a:t>M20 thread is in the soft copper</a:t>
            </a:r>
            <a:endParaRPr lang="en-US" sz="1400" dirty="0"/>
          </a:p>
        </p:txBody>
      </p:sp>
      <p:cxnSp>
        <p:nvCxnSpPr>
          <p:cNvPr id="30" name="Straight Arrow Connector 29"/>
          <p:cNvCxnSpPr/>
          <p:nvPr/>
        </p:nvCxnSpPr>
        <p:spPr>
          <a:xfrm flipH="1">
            <a:off x="5638800" y="457200"/>
            <a:ext cx="3048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5181600" y="1828800"/>
            <a:ext cx="1676400" cy="369332"/>
          </a:xfrm>
          <a:prstGeom prst="rect">
            <a:avLst/>
          </a:prstGeom>
          <a:noFill/>
        </p:spPr>
        <p:txBody>
          <a:bodyPr wrap="square" rtlCol="0">
            <a:spAutoFit/>
          </a:bodyPr>
          <a:lstStyle/>
          <a:p>
            <a:r>
              <a:rPr lang="en-US" dirty="0" smtClean="0"/>
              <a:t>The old design</a:t>
            </a:r>
            <a:endParaRPr lang="en-US" dirty="0"/>
          </a:p>
        </p:txBody>
      </p:sp>
      <p:cxnSp>
        <p:nvCxnSpPr>
          <p:cNvPr id="34" name="Straight Connector 33"/>
          <p:cNvCxnSpPr/>
          <p:nvPr/>
        </p:nvCxnSpPr>
        <p:spPr>
          <a:xfrm>
            <a:off x="4191000" y="2286000"/>
            <a:ext cx="4876800" cy="0"/>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a:xfrm flipV="1">
            <a:off x="4191000" y="762000"/>
            <a:ext cx="0" cy="1524000"/>
          </a:xfrm>
          <a:prstGeom prst="line">
            <a:avLst/>
          </a:prstGeom>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a:xfrm flipH="1">
            <a:off x="6629400" y="3505200"/>
            <a:ext cx="2362200" cy="0"/>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flipV="1">
            <a:off x="6629400" y="2590800"/>
            <a:ext cx="0" cy="91440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6156.jpg"/>
          <p:cNvPicPr>
            <a:picLocks noChangeAspect="1"/>
          </p:cNvPicPr>
          <p:nvPr/>
        </p:nvPicPr>
        <p:blipFill>
          <a:blip r:embed="rId2" cstate="print"/>
          <a:srcRect l="7037" t="36667" r="21852" b="15555"/>
          <a:stretch>
            <a:fillRect/>
          </a:stretch>
        </p:blipFill>
        <p:spPr>
          <a:xfrm>
            <a:off x="5741580" y="3810000"/>
            <a:ext cx="3402419" cy="3048000"/>
          </a:xfrm>
          <a:prstGeom prst="rect">
            <a:avLst/>
          </a:prstGeom>
        </p:spPr>
      </p:pic>
      <p:pic>
        <p:nvPicPr>
          <p:cNvPr id="6" name="Picture 5" descr="min_long_radius_test_vane_a_1209.JPG"/>
          <p:cNvPicPr>
            <a:picLocks noChangeAspect="1"/>
          </p:cNvPicPr>
          <p:nvPr/>
        </p:nvPicPr>
        <p:blipFill>
          <a:blip r:embed="rId3" cstate="print"/>
          <a:srcRect l="23333" t="29232" r="35833" b="32002"/>
          <a:stretch>
            <a:fillRect/>
          </a:stretch>
        </p:blipFill>
        <p:spPr>
          <a:xfrm>
            <a:off x="0" y="152400"/>
            <a:ext cx="4495800" cy="2569029"/>
          </a:xfrm>
          <a:prstGeom prst="rect">
            <a:avLst/>
          </a:prstGeom>
        </p:spPr>
      </p:pic>
      <p:sp>
        <p:nvSpPr>
          <p:cNvPr id="2" name="TextBox 1"/>
          <p:cNvSpPr txBox="1"/>
          <p:nvPr/>
        </p:nvSpPr>
        <p:spPr>
          <a:xfrm>
            <a:off x="228600" y="152400"/>
            <a:ext cx="2590800" cy="400110"/>
          </a:xfrm>
          <a:prstGeom prst="rect">
            <a:avLst/>
          </a:prstGeom>
          <a:noFill/>
        </p:spPr>
        <p:txBody>
          <a:bodyPr wrap="square" rtlCol="0">
            <a:spAutoFit/>
          </a:bodyPr>
          <a:lstStyle/>
          <a:p>
            <a:r>
              <a:rPr lang="en-US" sz="2000" b="1" dirty="0" smtClean="0"/>
              <a:t>Profile Cutter Update</a:t>
            </a:r>
            <a:endParaRPr lang="en-US" sz="2000" b="1" dirty="0"/>
          </a:p>
        </p:txBody>
      </p:sp>
      <p:pic>
        <p:nvPicPr>
          <p:cNvPr id="5" name="Picture 4" descr="IMG_6160.jpg"/>
          <p:cNvPicPr>
            <a:picLocks noChangeAspect="1"/>
          </p:cNvPicPr>
          <p:nvPr/>
        </p:nvPicPr>
        <p:blipFill>
          <a:blip r:embed="rId4" cstate="print"/>
          <a:srcRect l="11852" t="40000" r="31852" b="15556"/>
          <a:stretch>
            <a:fillRect/>
          </a:stretch>
        </p:blipFill>
        <p:spPr>
          <a:xfrm>
            <a:off x="3429000" y="3810000"/>
            <a:ext cx="2895600" cy="3048000"/>
          </a:xfrm>
          <a:prstGeom prst="rect">
            <a:avLst/>
          </a:prstGeom>
        </p:spPr>
      </p:pic>
      <p:pic>
        <p:nvPicPr>
          <p:cNvPr id="7" name="Picture 6" descr="test vane.JPG"/>
          <p:cNvPicPr>
            <a:picLocks noChangeAspect="1"/>
          </p:cNvPicPr>
          <p:nvPr/>
        </p:nvPicPr>
        <p:blipFill>
          <a:blip r:embed="rId5" cstate="print"/>
          <a:srcRect l="19167" t="8889" r="12500" b="10000"/>
          <a:stretch>
            <a:fillRect/>
          </a:stretch>
        </p:blipFill>
        <p:spPr>
          <a:xfrm>
            <a:off x="0" y="3805354"/>
            <a:ext cx="3429000" cy="3052646"/>
          </a:xfrm>
          <a:prstGeom prst="rect">
            <a:avLst/>
          </a:prstGeom>
        </p:spPr>
      </p:pic>
      <p:pic>
        <p:nvPicPr>
          <p:cNvPr id="8" name="Picture 7" descr="photo 3_3.JPG"/>
          <p:cNvPicPr>
            <a:picLocks noChangeAspect="1"/>
          </p:cNvPicPr>
          <p:nvPr/>
        </p:nvPicPr>
        <p:blipFill>
          <a:blip r:embed="rId6" cstate="print"/>
          <a:srcRect l="24167" t="26667" r="28333" b="12222"/>
          <a:stretch>
            <a:fillRect/>
          </a:stretch>
        </p:blipFill>
        <p:spPr>
          <a:xfrm>
            <a:off x="5906193" y="0"/>
            <a:ext cx="3237807" cy="3124200"/>
          </a:xfrm>
          <a:prstGeom prst="rect">
            <a:avLst/>
          </a:prstGeom>
        </p:spPr>
      </p:pic>
      <p:sp>
        <p:nvSpPr>
          <p:cNvPr id="9" name="TextBox 8"/>
          <p:cNvSpPr txBox="1"/>
          <p:nvPr/>
        </p:nvSpPr>
        <p:spPr>
          <a:xfrm>
            <a:off x="4800600" y="152400"/>
            <a:ext cx="1905000"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smtClean="0"/>
              <a:t>A purchased 2 flute cutter with chip relief. LBNL will wire EDM the actual tip profile this month and test</a:t>
            </a:r>
            <a:endParaRPr lang="en-US" sz="1200" dirty="0"/>
          </a:p>
        </p:txBody>
      </p:sp>
      <p:sp>
        <p:nvSpPr>
          <p:cNvPr id="10" name="TextBox 9"/>
          <p:cNvSpPr txBox="1"/>
          <p:nvPr/>
        </p:nvSpPr>
        <p:spPr>
          <a:xfrm>
            <a:off x="152400" y="2895600"/>
            <a:ext cx="6172200" cy="738664"/>
          </a:xfrm>
          <a:prstGeom prst="rect">
            <a:avLst/>
          </a:prstGeom>
          <a:noFill/>
        </p:spPr>
        <p:txBody>
          <a:bodyPr wrap="square" rtlCol="0">
            <a:spAutoFit/>
          </a:bodyPr>
          <a:lstStyle/>
          <a:p>
            <a:r>
              <a:rPr lang="en-US" sz="1400" dirty="0" smtClean="0"/>
              <a:t>A purchased 4 flute cutter with profile. The profile was incorrect. The LBNL shop has been correcting the profile by wire EDM. They are within .005 inch of correct. The pictured copper bar was cut with the shown cutter.</a:t>
            </a:r>
            <a:endParaRPr lang="en-US" sz="1400" dirty="0"/>
          </a:p>
        </p:txBody>
      </p:sp>
      <p:sp>
        <p:nvSpPr>
          <p:cNvPr id="11" name="TextBox 10"/>
          <p:cNvSpPr txBox="1"/>
          <p:nvPr/>
        </p:nvSpPr>
        <p:spPr>
          <a:xfrm>
            <a:off x="838200" y="1676400"/>
            <a:ext cx="3505200"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smtClean="0"/>
              <a:t>CAD model of the most difficult modulation section. This is the model the shop uses for its test.</a:t>
            </a:r>
            <a:endParaRPr lang="en-US" sz="1200" dirty="0"/>
          </a:p>
        </p:txBody>
      </p:sp>
      <p:sp>
        <p:nvSpPr>
          <p:cNvPr id="12" name="Slide Number Placeholder 11"/>
          <p:cNvSpPr>
            <a:spLocks noGrp="1"/>
          </p:cNvSpPr>
          <p:nvPr>
            <p:ph type="sldNum" sz="quarter" idx="12"/>
          </p:nvPr>
        </p:nvSpPr>
        <p:spPr/>
        <p:txBody>
          <a:bodyPr/>
          <a:lstStyle/>
          <a:p>
            <a:fld id="{32D5E8AC-A274-4DA6-A219-787274887965}"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5906.jpg"/>
          <p:cNvPicPr>
            <a:picLocks noChangeAspect="1"/>
          </p:cNvPicPr>
          <p:nvPr/>
        </p:nvPicPr>
        <p:blipFill>
          <a:blip r:embed="rId2" cstate="print"/>
          <a:srcRect t="5556" r="17407" b="12222"/>
          <a:stretch>
            <a:fillRect/>
          </a:stretch>
        </p:blipFill>
        <p:spPr>
          <a:xfrm>
            <a:off x="0" y="2286000"/>
            <a:ext cx="3444446" cy="4572000"/>
          </a:xfrm>
          <a:prstGeom prst="rect">
            <a:avLst/>
          </a:prstGeom>
        </p:spPr>
      </p:pic>
      <p:pic>
        <p:nvPicPr>
          <p:cNvPr id="3" name="Picture 2" descr="27J008.JPG"/>
          <p:cNvPicPr>
            <a:picLocks noChangeAspect="1"/>
          </p:cNvPicPr>
          <p:nvPr/>
        </p:nvPicPr>
        <p:blipFill>
          <a:blip r:embed="rId3" cstate="print"/>
          <a:srcRect l="5833" t="614" r="6667" b="2066"/>
          <a:stretch>
            <a:fillRect/>
          </a:stretch>
        </p:blipFill>
        <p:spPr>
          <a:xfrm>
            <a:off x="2209800" y="152400"/>
            <a:ext cx="6781800" cy="4327434"/>
          </a:xfrm>
          <a:prstGeom prst="rect">
            <a:avLst/>
          </a:prstGeom>
        </p:spPr>
      </p:pic>
      <p:sp>
        <p:nvSpPr>
          <p:cNvPr id="5" name="TextBox 4"/>
          <p:cNvSpPr txBox="1"/>
          <p:nvPr/>
        </p:nvSpPr>
        <p:spPr>
          <a:xfrm>
            <a:off x="152400" y="304800"/>
            <a:ext cx="1828800" cy="461665"/>
          </a:xfrm>
          <a:prstGeom prst="rect">
            <a:avLst/>
          </a:prstGeom>
          <a:noFill/>
        </p:spPr>
        <p:txBody>
          <a:bodyPr wrap="square" rtlCol="0">
            <a:spAutoFit/>
          </a:bodyPr>
          <a:lstStyle/>
          <a:p>
            <a:r>
              <a:rPr lang="en-US" sz="2400" b="1" dirty="0" smtClean="0"/>
              <a:t>Braze Test</a:t>
            </a:r>
            <a:endParaRPr lang="en-US" sz="2400" b="1" dirty="0"/>
          </a:p>
        </p:txBody>
      </p:sp>
      <p:sp>
        <p:nvSpPr>
          <p:cNvPr id="6" name="TextBox 5"/>
          <p:cNvSpPr txBox="1"/>
          <p:nvPr/>
        </p:nvSpPr>
        <p:spPr>
          <a:xfrm>
            <a:off x="152400" y="1066800"/>
            <a:ext cx="1981200" cy="307777"/>
          </a:xfrm>
          <a:prstGeom prst="rect">
            <a:avLst/>
          </a:prstGeom>
          <a:noFill/>
        </p:spPr>
        <p:txBody>
          <a:bodyPr wrap="square" rtlCol="0">
            <a:spAutoFit/>
          </a:bodyPr>
          <a:lstStyle/>
          <a:p>
            <a:r>
              <a:rPr lang="en-US" sz="1400" dirty="0" smtClean="0"/>
              <a:t>Drawings are done</a:t>
            </a:r>
            <a:endParaRPr lang="en-US" sz="1400" dirty="0"/>
          </a:p>
        </p:txBody>
      </p:sp>
      <p:sp>
        <p:nvSpPr>
          <p:cNvPr id="7" name="TextBox 6"/>
          <p:cNvSpPr txBox="1"/>
          <p:nvPr/>
        </p:nvSpPr>
        <p:spPr>
          <a:xfrm>
            <a:off x="3581400" y="5867400"/>
            <a:ext cx="2057400" cy="369332"/>
          </a:xfrm>
          <a:prstGeom prst="rect">
            <a:avLst/>
          </a:prstGeom>
          <a:noFill/>
        </p:spPr>
        <p:txBody>
          <a:bodyPr wrap="square" rtlCol="0">
            <a:spAutoFit/>
          </a:bodyPr>
          <a:lstStyle/>
          <a:p>
            <a:r>
              <a:rPr lang="en-US" dirty="0" smtClean="0"/>
              <a:t>The IMP braze test</a:t>
            </a:r>
            <a:endParaRPr lang="en-US" dirty="0"/>
          </a:p>
        </p:txBody>
      </p:sp>
      <p:cxnSp>
        <p:nvCxnSpPr>
          <p:cNvPr id="9" name="Straight Arrow Connector 8"/>
          <p:cNvCxnSpPr/>
          <p:nvPr/>
        </p:nvCxnSpPr>
        <p:spPr>
          <a:xfrm flipH="1">
            <a:off x="3581400" y="6324600"/>
            <a:ext cx="6096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Slide Number Placeholder 9"/>
          <p:cNvSpPr>
            <a:spLocks noGrp="1"/>
          </p:cNvSpPr>
          <p:nvPr>
            <p:ph type="sldNum" sz="quarter" idx="12"/>
          </p:nvPr>
        </p:nvSpPr>
        <p:spPr/>
        <p:txBody>
          <a:bodyPr/>
          <a:lstStyle/>
          <a:p>
            <a:fld id="{32D5E8AC-A274-4DA6-A219-787274887965}"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7J050_2.JPG"/>
          <p:cNvPicPr>
            <a:picLocks noChangeAspect="1"/>
          </p:cNvPicPr>
          <p:nvPr/>
        </p:nvPicPr>
        <p:blipFill>
          <a:blip r:embed="rId2" cstate="print"/>
          <a:srcRect l="12500" t="614" r="13333" b="614"/>
          <a:stretch>
            <a:fillRect/>
          </a:stretch>
        </p:blipFill>
        <p:spPr>
          <a:xfrm>
            <a:off x="0" y="1676400"/>
            <a:ext cx="6781800" cy="5181600"/>
          </a:xfrm>
          <a:prstGeom prst="rect">
            <a:avLst/>
          </a:prstGeom>
        </p:spPr>
      </p:pic>
      <p:sp>
        <p:nvSpPr>
          <p:cNvPr id="3" name="TextBox 2"/>
          <p:cNvSpPr txBox="1"/>
          <p:nvPr/>
        </p:nvSpPr>
        <p:spPr>
          <a:xfrm>
            <a:off x="228600" y="838200"/>
            <a:ext cx="3200400" cy="830997"/>
          </a:xfrm>
          <a:prstGeom prst="rect">
            <a:avLst/>
          </a:prstGeom>
          <a:noFill/>
        </p:spPr>
        <p:txBody>
          <a:bodyPr wrap="square" rtlCol="0">
            <a:spAutoFit/>
          </a:bodyPr>
          <a:lstStyle/>
          <a:p>
            <a:r>
              <a:rPr lang="en-US" sz="1600" dirty="0" smtClean="0"/>
              <a:t>We plan on using Module 1 Horizontal vane as the test vane. The drawing is complete. </a:t>
            </a:r>
            <a:endParaRPr lang="en-US" sz="1600" dirty="0"/>
          </a:p>
        </p:txBody>
      </p:sp>
      <p:pic>
        <p:nvPicPr>
          <p:cNvPr id="4" name="Picture 3" descr="IMG_5888.jpg"/>
          <p:cNvPicPr>
            <a:picLocks noChangeAspect="1"/>
          </p:cNvPicPr>
          <p:nvPr/>
        </p:nvPicPr>
        <p:blipFill>
          <a:blip r:embed="rId3" cstate="print"/>
          <a:srcRect l="22500" t="32222" r="26667" b="38889"/>
          <a:stretch>
            <a:fillRect/>
          </a:stretch>
        </p:blipFill>
        <p:spPr>
          <a:xfrm>
            <a:off x="4853357" y="0"/>
            <a:ext cx="4290643" cy="1828800"/>
          </a:xfrm>
          <a:prstGeom prst="rect">
            <a:avLst/>
          </a:prstGeom>
        </p:spPr>
      </p:pic>
      <p:sp>
        <p:nvSpPr>
          <p:cNvPr id="5" name="TextBox 4"/>
          <p:cNvSpPr txBox="1"/>
          <p:nvPr/>
        </p:nvSpPr>
        <p:spPr>
          <a:xfrm>
            <a:off x="6934200" y="2057400"/>
            <a:ext cx="2057400" cy="369332"/>
          </a:xfrm>
          <a:prstGeom prst="rect">
            <a:avLst/>
          </a:prstGeom>
          <a:noFill/>
        </p:spPr>
        <p:txBody>
          <a:bodyPr wrap="square" rtlCol="0">
            <a:spAutoFit/>
          </a:bodyPr>
          <a:lstStyle/>
          <a:p>
            <a:r>
              <a:rPr lang="en-US" dirty="0" smtClean="0"/>
              <a:t>The IMP test vane</a:t>
            </a:r>
            <a:endParaRPr lang="en-US" dirty="0"/>
          </a:p>
        </p:txBody>
      </p:sp>
      <p:cxnSp>
        <p:nvCxnSpPr>
          <p:cNvPr id="7" name="Straight Arrow Connector 6"/>
          <p:cNvCxnSpPr>
            <a:stCxn id="5" idx="1"/>
          </p:cNvCxnSpPr>
          <p:nvPr/>
        </p:nvCxnSpPr>
        <p:spPr>
          <a:xfrm flipV="1">
            <a:off x="6934200" y="1828800"/>
            <a:ext cx="0" cy="4132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8" name="TextBox 7"/>
          <p:cNvSpPr txBox="1"/>
          <p:nvPr/>
        </p:nvSpPr>
        <p:spPr>
          <a:xfrm>
            <a:off x="152400" y="228600"/>
            <a:ext cx="2895600" cy="461665"/>
          </a:xfrm>
          <a:prstGeom prst="rect">
            <a:avLst/>
          </a:prstGeom>
          <a:noFill/>
        </p:spPr>
        <p:txBody>
          <a:bodyPr wrap="square" rtlCol="0">
            <a:spAutoFit/>
          </a:bodyPr>
          <a:lstStyle/>
          <a:p>
            <a:r>
              <a:rPr lang="en-US" sz="2400" b="1" dirty="0" smtClean="0"/>
              <a:t>Full vane test piece</a:t>
            </a:r>
            <a:endParaRPr lang="en-US" sz="2400" b="1" dirty="0"/>
          </a:p>
        </p:txBody>
      </p:sp>
      <p:sp>
        <p:nvSpPr>
          <p:cNvPr id="9" name="Slide Number Placeholder 8"/>
          <p:cNvSpPr>
            <a:spLocks noGrp="1"/>
          </p:cNvSpPr>
          <p:nvPr>
            <p:ph type="sldNum" sz="quarter" idx="12"/>
          </p:nvPr>
        </p:nvSpPr>
        <p:spPr/>
        <p:txBody>
          <a:bodyPr/>
          <a:lstStyle/>
          <a:p>
            <a:fld id="{32D5E8AC-A274-4DA6-A219-787274887965}"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7J055_1.JPG"/>
          <p:cNvPicPr>
            <a:picLocks noChangeAspect="1"/>
          </p:cNvPicPr>
          <p:nvPr/>
        </p:nvPicPr>
        <p:blipFill>
          <a:blip r:embed="rId2" cstate="print"/>
          <a:srcRect l="7500" t="2066" r="20000" b="614"/>
          <a:stretch>
            <a:fillRect/>
          </a:stretch>
        </p:blipFill>
        <p:spPr>
          <a:xfrm>
            <a:off x="152399" y="228600"/>
            <a:ext cx="4155743" cy="3200400"/>
          </a:xfrm>
          <a:prstGeom prst="rect">
            <a:avLst/>
          </a:prstGeom>
        </p:spPr>
      </p:pic>
      <p:pic>
        <p:nvPicPr>
          <p:cNvPr id="3" name="Picture 2" descr="27J054_1.JPG"/>
          <p:cNvPicPr>
            <a:picLocks noChangeAspect="1"/>
          </p:cNvPicPr>
          <p:nvPr/>
        </p:nvPicPr>
        <p:blipFill>
          <a:blip r:embed="rId3" cstate="print"/>
          <a:srcRect l="8333" t="2066" r="20000" b="614"/>
          <a:stretch>
            <a:fillRect/>
          </a:stretch>
        </p:blipFill>
        <p:spPr>
          <a:xfrm>
            <a:off x="4768755" y="152400"/>
            <a:ext cx="4205785" cy="3276600"/>
          </a:xfrm>
          <a:prstGeom prst="rect">
            <a:avLst/>
          </a:prstGeom>
        </p:spPr>
      </p:pic>
      <p:pic>
        <p:nvPicPr>
          <p:cNvPr id="4" name="Picture 3" descr="27J050_1.JPG"/>
          <p:cNvPicPr>
            <a:picLocks noChangeAspect="1"/>
          </p:cNvPicPr>
          <p:nvPr/>
        </p:nvPicPr>
        <p:blipFill>
          <a:blip r:embed="rId4" cstate="print"/>
          <a:srcRect l="7500" t="2066" r="20000" b="614"/>
          <a:stretch>
            <a:fillRect/>
          </a:stretch>
        </p:blipFill>
        <p:spPr>
          <a:xfrm>
            <a:off x="152400" y="3534104"/>
            <a:ext cx="4114800" cy="3168870"/>
          </a:xfrm>
          <a:prstGeom prst="rect">
            <a:avLst/>
          </a:prstGeom>
        </p:spPr>
      </p:pic>
      <p:pic>
        <p:nvPicPr>
          <p:cNvPr id="5" name="Picture 4" descr="27J056_1.JPG"/>
          <p:cNvPicPr>
            <a:picLocks noChangeAspect="1"/>
          </p:cNvPicPr>
          <p:nvPr/>
        </p:nvPicPr>
        <p:blipFill>
          <a:blip r:embed="rId5" cstate="print"/>
          <a:srcRect l="8333" t="3519" r="20000" b="614"/>
          <a:stretch>
            <a:fillRect/>
          </a:stretch>
        </p:blipFill>
        <p:spPr>
          <a:xfrm>
            <a:off x="4800600" y="3616842"/>
            <a:ext cx="4038600" cy="3099391"/>
          </a:xfrm>
          <a:prstGeom prst="rect">
            <a:avLst/>
          </a:prstGeom>
        </p:spPr>
      </p:pic>
      <p:sp>
        <p:nvSpPr>
          <p:cNvPr id="6" name="TextBox 5"/>
          <p:cNvSpPr txBox="1"/>
          <p:nvPr/>
        </p:nvSpPr>
        <p:spPr>
          <a:xfrm>
            <a:off x="152400" y="0"/>
            <a:ext cx="2971800" cy="461665"/>
          </a:xfrm>
          <a:prstGeom prst="rect">
            <a:avLst/>
          </a:prstGeom>
          <a:noFill/>
        </p:spPr>
        <p:txBody>
          <a:bodyPr wrap="square" rtlCol="0">
            <a:spAutoFit/>
          </a:bodyPr>
          <a:lstStyle/>
          <a:p>
            <a:r>
              <a:rPr lang="en-US" sz="2400" b="1" dirty="0" smtClean="0"/>
              <a:t>RFQ Part Drawings</a:t>
            </a:r>
            <a:endParaRPr lang="en-US" sz="2400" b="1" dirty="0"/>
          </a:p>
        </p:txBody>
      </p:sp>
      <p:sp>
        <p:nvSpPr>
          <p:cNvPr id="7" name="Slide Number Placeholder 6"/>
          <p:cNvSpPr>
            <a:spLocks noGrp="1"/>
          </p:cNvSpPr>
          <p:nvPr>
            <p:ph type="sldNum" sz="quarter" idx="12"/>
          </p:nvPr>
        </p:nvSpPr>
        <p:spPr/>
        <p:txBody>
          <a:bodyPr/>
          <a:lstStyle/>
          <a:p>
            <a:fld id="{32D5E8AC-A274-4DA6-A219-787274887965}" type="slidenum">
              <a:rPr lang="en-US" smtClean="0"/>
              <a:pPr/>
              <a:t>6</a:t>
            </a:fld>
            <a:endParaRPr lang="en-US"/>
          </a:p>
        </p:txBody>
      </p:sp>
      <p:sp>
        <p:nvSpPr>
          <p:cNvPr id="8" name="TextBox 7"/>
          <p:cNvSpPr txBox="1"/>
          <p:nvPr/>
        </p:nvSpPr>
        <p:spPr>
          <a:xfrm>
            <a:off x="609600" y="2667000"/>
            <a:ext cx="2514600" cy="30777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dirty="0" smtClean="0"/>
              <a:t>Vane drawing – rough machine</a:t>
            </a:r>
            <a:endParaRPr lang="en-US" sz="1400" dirty="0"/>
          </a:p>
        </p:txBody>
      </p:sp>
      <p:sp>
        <p:nvSpPr>
          <p:cNvPr id="9" name="TextBox 8"/>
          <p:cNvSpPr txBox="1"/>
          <p:nvPr/>
        </p:nvSpPr>
        <p:spPr>
          <a:xfrm>
            <a:off x="5105400" y="2971800"/>
            <a:ext cx="1676400"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smtClean="0"/>
              <a:t>Vane drawing – gun drill</a:t>
            </a:r>
            <a:endParaRPr lang="en-US" sz="1200" dirty="0"/>
          </a:p>
        </p:txBody>
      </p:sp>
      <p:sp>
        <p:nvSpPr>
          <p:cNvPr id="10" name="TextBox 9"/>
          <p:cNvSpPr txBox="1"/>
          <p:nvPr/>
        </p:nvSpPr>
        <p:spPr>
          <a:xfrm>
            <a:off x="5410200" y="6324600"/>
            <a:ext cx="1981200"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smtClean="0"/>
              <a:t>Vane drawing – finish profile</a:t>
            </a:r>
            <a:endParaRPr lang="en-US" sz="1200" dirty="0"/>
          </a:p>
        </p:txBody>
      </p:sp>
      <p:sp>
        <p:nvSpPr>
          <p:cNvPr id="11" name="TextBox 10"/>
          <p:cNvSpPr txBox="1"/>
          <p:nvPr/>
        </p:nvSpPr>
        <p:spPr>
          <a:xfrm>
            <a:off x="685800" y="6553200"/>
            <a:ext cx="2133600"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smtClean="0"/>
              <a:t>Vane drawing – port machining</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7J066_1.JPG"/>
          <p:cNvPicPr>
            <a:picLocks noChangeAspect="1"/>
          </p:cNvPicPr>
          <p:nvPr/>
        </p:nvPicPr>
        <p:blipFill>
          <a:blip r:embed="rId2" cstate="print"/>
          <a:srcRect l="13458" t="1415" r="13333" b="614"/>
          <a:stretch>
            <a:fillRect/>
          </a:stretch>
        </p:blipFill>
        <p:spPr>
          <a:xfrm>
            <a:off x="4800093" y="3505201"/>
            <a:ext cx="4267707" cy="3276600"/>
          </a:xfrm>
          <a:prstGeom prst="rect">
            <a:avLst/>
          </a:prstGeom>
        </p:spPr>
      </p:pic>
      <p:pic>
        <p:nvPicPr>
          <p:cNvPr id="2" name="Picture 1" descr="27J052_2.JPG"/>
          <p:cNvPicPr>
            <a:picLocks noChangeAspect="1"/>
          </p:cNvPicPr>
          <p:nvPr/>
        </p:nvPicPr>
        <p:blipFill>
          <a:blip r:embed="rId3" cstate="print"/>
          <a:srcRect l="7500" t="2066" r="20000" b="614"/>
          <a:stretch>
            <a:fillRect/>
          </a:stretch>
        </p:blipFill>
        <p:spPr>
          <a:xfrm>
            <a:off x="156949" y="152399"/>
            <a:ext cx="4186451" cy="3224049"/>
          </a:xfrm>
          <a:prstGeom prst="rect">
            <a:avLst/>
          </a:prstGeom>
        </p:spPr>
      </p:pic>
      <p:pic>
        <p:nvPicPr>
          <p:cNvPr id="3" name="Picture 2" descr="27J057_2.JPG"/>
          <p:cNvPicPr>
            <a:picLocks noChangeAspect="1"/>
          </p:cNvPicPr>
          <p:nvPr/>
        </p:nvPicPr>
        <p:blipFill>
          <a:blip r:embed="rId4" cstate="print"/>
          <a:srcRect l="7500" t="2066" r="20000" b="614"/>
          <a:stretch>
            <a:fillRect/>
          </a:stretch>
        </p:blipFill>
        <p:spPr>
          <a:xfrm>
            <a:off x="4724401" y="76199"/>
            <a:ext cx="4267200" cy="3286235"/>
          </a:xfrm>
          <a:prstGeom prst="rect">
            <a:avLst/>
          </a:prstGeom>
        </p:spPr>
      </p:pic>
      <p:pic>
        <p:nvPicPr>
          <p:cNvPr id="5" name="Picture 4" descr="27J050_2.JPG"/>
          <p:cNvPicPr>
            <a:picLocks noChangeAspect="1"/>
          </p:cNvPicPr>
          <p:nvPr/>
        </p:nvPicPr>
        <p:blipFill>
          <a:blip r:embed="rId5" cstate="print"/>
          <a:srcRect l="13333" t="2066" r="15000" b="614"/>
          <a:stretch>
            <a:fillRect/>
          </a:stretch>
        </p:blipFill>
        <p:spPr>
          <a:xfrm>
            <a:off x="152400" y="3516719"/>
            <a:ext cx="4191000" cy="3265081"/>
          </a:xfrm>
          <a:prstGeom prst="rect">
            <a:avLst/>
          </a:prstGeom>
        </p:spPr>
      </p:pic>
      <p:sp>
        <p:nvSpPr>
          <p:cNvPr id="7" name="Slide Number Placeholder 6"/>
          <p:cNvSpPr>
            <a:spLocks noGrp="1"/>
          </p:cNvSpPr>
          <p:nvPr>
            <p:ph type="sldNum" sz="quarter" idx="12"/>
          </p:nvPr>
        </p:nvSpPr>
        <p:spPr/>
        <p:txBody>
          <a:bodyPr/>
          <a:lstStyle/>
          <a:p>
            <a:fld id="{32D5E8AC-A274-4DA6-A219-787274887965}" type="slidenum">
              <a:rPr lang="en-US" smtClean="0"/>
              <a:pPr/>
              <a:t>7</a:t>
            </a:fld>
            <a:endParaRPr lang="en-US"/>
          </a:p>
        </p:txBody>
      </p:sp>
      <p:sp>
        <p:nvSpPr>
          <p:cNvPr id="8" name="TextBox 7"/>
          <p:cNvSpPr txBox="1"/>
          <p:nvPr/>
        </p:nvSpPr>
        <p:spPr>
          <a:xfrm>
            <a:off x="7239000" y="5867400"/>
            <a:ext cx="1600200"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dirty="0" smtClean="0"/>
              <a:t>Joint plate drawing</a:t>
            </a:r>
            <a:endParaRPr lang="en-US" sz="1400" dirty="0"/>
          </a:p>
        </p:txBody>
      </p:sp>
      <p:sp>
        <p:nvSpPr>
          <p:cNvPr id="9" name="TextBox 8"/>
          <p:cNvSpPr txBox="1"/>
          <p:nvPr/>
        </p:nvSpPr>
        <p:spPr>
          <a:xfrm>
            <a:off x="5257800" y="2819400"/>
            <a:ext cx="2590800"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smtClean="0"/>
              <a:t>Vane drawing – modulation machining</a:t>
            </a:r>
            <a:endParaRPr lang="en-US" sz="1200" dirty="0"/>
          </a:p>
        </p:txBody>
      </p:sp>
      <p:sp>
        <p:nvSpPr>
          <p:cNvPr id="10" name="TextBox 9"/>
          <p:cNvSpPr txBox="1"/>
          <p:nvPr/>
        </p:nvSpPr>
        <p:spPr>
          <a:xfrm>
            <a:off x="304800" y="6019800"/>
            <a:ext cx="1143000"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smtClean="0"/>
              <a:t>Vane drawing - Finished views</a:t>
            </a:r>
            <a:endParaRPr lang="en-US" sz="1200" dirty="0"/>
          </a:p>
        </p:txBody>
      </p:sp>
      <p:sp>
        <p:nvSpPr>
          <p:cNvPr id="12" name="TextBox 11"/>
          <p:cNvSpPr txBox="1"/>
          <p:nvPr/>
        </p:nvSpPr>
        <p:spPr>
          <a:xfrm>
            <a:off x="990600" y="2971800"/>
            <a:ext cx="1981200"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smtClean="0"/>
              <a:t>Vane drawing – wire grooves</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839200" cy="1200329"/>
          </a:xfrm>
          <a:prstGeom prst="rect">
            <a:avLst/>
          </a:prstGeom>
          <a:noFill/>
        </p:spPr>
        <p:txBody>
          <a:bodyPr wrap="square" rtlCol="0">
            <a:spAutoFit/>
          </a:bodyPr>
          <a:lstStyle/>
          <a:p>
            <a:r>
              <a:rPr lang="en-US" dirty="0" smtClean="0"/>
              <a:t>Fabrication test part drawings are done, but not checked.</a:t>
            </a:r>
          </a:p>
          <a:p>
            <a:r>
              <a:rPr lang="en-US" dirty="0" smtClean="0"/>
              <a:t>Individual vane drawings are done, but not checked.</a:t>
            </a:r>
          </a:p>
          <a:p>
            <a:r>
              <a:rPr lang="en-US" dirty="0" smtClean="0"/>
              <a:t>Joint plate drawings are done, but not checked.</a:t>
            </a:r>
          </a:p>
          <a:p>
            <a:r>
              <a:rPr lang="en-US" dirty="0" smtClean="0"/>
              <a:t>Tuners, Pi-mode rods, ferrules and vane mounting plate drawings are done, but not checked.</a:t>
            </a:r>
            <a:endParaRPr lang="en-US" dirty="0"/>
          </a:p>
        </p:txBody>
      </p:sp>
      <p:sp>
        <p:nvSpPr>
          <p:cNvPr id="3" name="TextBox 2"/>
          <p:cNvSpPr txBox="1"/>
          <p:nvPr/>
        </p:nvSpPr>
        <p:spPr>
          <a:xfrm>
            <a:off x="228600" y="1828800"/>
            <a:ext cx="6324600" cy="1569660"/>
          </a:xfrm>
          <a:prstGeom prst="rect">
            <a:avLst/>
          </a:prstGeom>
          <a:noFill/>
        </p:spPr>
        <p:txBody>
          <a:bodyPr wrap="square" rtlCol="0">
            <a:spAutoFit/>
          </a:bodyPr>
          <a:lstStyle/>
          <a:p>
            <a:r>
              <a:rPr lang="en-US" sz="2400" b="1" dirty="0" smtClean="0"/>
              <a:t>Next</a:t>
            </a:r>
          </a:p>
          <a:p>
            <a:r>
              <a:rPr lang="en-US" dirty="0" smtClean="0"/>
              <a:t>Completed drawings get checked.</a:t>
            </a:r>
          </a:p>
          <a:p>
            <a:r>
              <a:rPr lang="en-US" dirty="0" smtClean="0"/>
              <a:t>Braze assembly drawings created.</a:t>
            </a:r>
          </a:p>
          <a:p>
            <a:r>
              <a:rPr lang="en-US" dirty="0" smtClean="0"/>
              <a:t>Post braze module end machining drawings created.</a:t>
            </a:r>
          </a:p>
          <a:p>
            <a:r>
              <a:rPr lang="en-US" dirty="0" smtClean="0"/>
              <a:t>Find loose ends and resolve.</a:t>
            </a:r>
            <a:endParaRPr lang="en-US" dirty="0"/>
          </a:p>
        </p:txBody>
      </p:sp>
      <p:sp>
        <p:nvSpPr>
          <p:cNvPr id="4" name="TextBox 3"/>
          <p:cNvSpPr txBox="1"/>
          <p:nvPr/>
        </p:nvSpPr>
        <p:spPr>
          <a:xfrm>
            <a:off x="152400" y="3962400"/>
            <a:ext cx="5486400" cy="646331"/>
          </a:xfrm>
          <a:prstGeom prst="rect">
            <a:avLst/>
          </a:prstGeom>
          <a:noFill/>
        </p:spPr>
        <p:txBody>
          <a:bodyPr wrap="square" rtlCol="0">
            <a:spAutoFit/>
          </a:bodyPr>
          <a:lstStyle/>
          <a:p>
            <a:r>
              <a:rPr lang="en-US" dirty="0" smtClean="0"/>
              <a:t>A mock tuner was fabricated to test the fit of the O-rings and canted spring. Everything fit nicely.</a:t>
            </a:r>
            <a:endParaRPr lang="en-US" dirty="0"/>
          </a:p>
        </p:txBody>
      </p:sp>
      <p:sp>
        <p:nvSpPr>
          <p:cNvPr id="5" name="TextBox 4"/>
          <p:cNvSpPr txBox="1"/>
          <p:nvPr/>
        </p:nvSpPr>
        <p:spPr>
          <a:xfrm>
            <a:off x="304800" y="5791200"/>
            <a:ext cx="6934200" cy="830997"/>
          </a:xfrm>
          <a:prstGeom prst="rect">
            <a:avLst/>
          </a:prstGeom>
          <a:noFill/>
        </p:spPr>
        <p:txBody>
          <a:bodyPr wrap="square" rtlCol="0">
            <a:spAutoFit/>
          </a:bodyPr>
          <a:lstStyle/>
          <a:p>
            <a:r>
              <a:rPr lang="en-US" sz="1600" dirty="0" smtClean="0"/>
              <a:t>Another designer is being arranged to assist me with designing and drawing assembly fixtures, bead pull equipment, adjustable tuners, adjustable end caps, storage pallets and sensing loops.</a:t>
            </a:r>
            <a:endParaRPr lang="en-US" sz="1600" dirty="0"/>
          </a:p>
        </p:txBody>
      </p:sp>
      <p:pic>
        <p:nvPicPr>
          <p:cNvPr id="1026" name="Picture 2" descr="U:\rfq_imp\photos\test_tuner_20120629.JPG"/>
          <p:cNvPicPr>
            <a:picLocks noChangeAspect="1" noChangeArrowheads="1"/>
          </p:cNvPicPr>
          <p:nvPr/>
        </p:nvPicPr>
        <p:blipFill>
          <a:blip r:embed="rId2" cstate="print"/>
          <a:srcRect l="22840" r="18518"/>
          <a:stretch>
            <a:fillRect/>
          </a:stretch>
        </p:blipFill>
        <p:spPr bwMode="auto">
          <a:xfrm rot="5400000">
            <a:off x="5938789" y="2204988"/>
            <a:ext cx="2819398" cy="3591023"/>
          </a:xfrm>
          <a:prstGeom prst="rect">
            <a:avLst/>
          </a:prstGeom>
          <a:noFill/>
        </p:spPr>
      </p:pic>
      <p:sp>
        <p:nvSpPr>
          <p:cNvPr id="7" name="Slide Number Placeholder 6"/>
          <p:cNvSpPr>
            <a:spLocks noGrp="1"/>
          </p:cNvSpPr>
          <p:nvPr>
            <p:ph type="sldNum" sz="quarter" idx="12"/>
          </p:nvPr>
        </p:nvSpPr>
        <p:spPr/>
        <p:txBody>
          <a:bodyPr/>
          <a:lstStyle/>
          <a:p>
            <a:fld id="{32D5E8AC-A274-4DA6-A219-787274887965}" type="slidenum">
              <a:rPr lang="en-US" smtClean="0"/>
              <a:pPr/>
              <a:t>8</a:t>
            </a:fld>
            <a:endParaRPr lang="en-US" dirty="0"/>
          </a:p>
        </p:txBody>
      </p:sp>
      <p:sp>
        <p:nvSpPr>
          <p:cNvPr id="8" name="TextBox 7"/>
          <p:cNvSpPr txBox="1"/>
          <p:nvPr/>
        </p:nvSpPr>
        <p:spPr>
          <a:xfrm>
            <a:off x="228600" y="76200"/>
            <a:ext cx="2438400" cy="461665"/>
          </a:xfrm>
          <a:prstGeom prst="rect">
            <a:avLst/>
          </a:prstGeom>
          <a:noFill/>
        </p:spPr>
        <p:txBody>
          <a:bodyPr wrap="square" rtlCol="0">
            <a:spAutoFit/>
          </a:bodyPr>
          <a:lstStyle/>
          <a:p>
            <a:r>
              <a:rPr lang="en-US" sz="2400" b="1" dirty="0" smtClean="0"/>
              <a:t>Drawings</a:t>
            </a:r>
            <a:endParaRPr lang="en-US" sz="2400" b="1" dirty="0"/>
          </a:p>
        </p:txBody>
      </p:sp>
      <p:cxnSp>
        <p:nvCxnSpPr>
          <p:cNvPr id="10" name="Straight Arrow Connector 9"/>
          <p:cNvCxnSpPr/>
          <p:nvPr/>
        </p:nvCxnSpPr>
        <p:spPr>
          <a:xfrm>
            <a:off x="4038600" y="4648200"/>
            <a:ext cx="1295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d1_px_2.JPG"/>
          <p:cNvPicPr>
            <a:picLocks noChangeAspect="1"/>
          </p:cNvPicPr>
          <p:nvPr/>
        </p:nvPicPr>
        <p:blipFill>
          <a:blip r:embed="rId2" cstate="print"/>
          <a:srcRect l="18333" t="21749" r="57500" b="7624"/>
          <a:stretch>
            <a:fillRect/>
          </a:stretch>
        </p:blipFill>
        <p:spPr>
          <a:xfrm>
            <a:off x="5257800" y="152400"/>
            <a:ext cx="3706368" cy="6390290"/>
          </a:xfrm>
          <a:prstGeom prst="rect">
            <a:avLst/>
          </a:prstGeom>
        </p:spPr>
      </p:pic>
      <p:pic>
        <p:nvPicPr>
          <p:cNvPr id="4" name="Picture 3" descr="end_cap_lebt_a_1.JPG"/>
          <p:cNvPicPr>
            <a:picLocks noChangeAspect="1"/>
          </p:cNvPicPr>
          <p:nvPr/>
        </p:nvPicPr>
        <p:blipFill>
          <a:blip r:embed="rId3" cstate="print"/>
          <a:srcRect l="22500" t="24360" r="51667" b="17613"/>
          <a:stretch>
            <a:fillRect/>
          </a:stretch>
        </p:blipFill>
        <p:spPr>
          <a:xfrm>
            <a:off x="2514600" y="3581400"/>
            <a:ext cx="2362200" cy="3276600"/>
          </a:xfrm>
          <a:prstGeom prst="rect">
            <a:avLst/>
          </a:prstGeom>
        </p:spPr>
      </p:pic>
      <p:sp>
        <p:nvSpPr>
          <p:cNvPr id="5" name="TextBox 4"/>
          <p:cNvSpPr txBox="1"/>
          <p:nvPr/>
        </p:nvSpPr>
        <p:spPr>
          <a:xfrm>
            <a:off x="152400" y="6324600"/>
            <a:ext cx="2895600" cy="307777"/>
          </a:xfrm>
          <a:prstGeom prst="rect">
            <a:avLst/>
          </a:prstGeom>
          <a:noFill/>
        </p:spPr>
        <p:txBody>
          <a:bodyPr wrap="square" rtlCol="0">
            <a:spAutoFit/>
          </a:bodyPr>
          <a:lstStyle/>
          <a:p>
            <a:r>
              <a:rPr lang="en-US" sz="1400" dirty="0" smtClean="0"/>
              <a:t>Inside view of LEBT End Cap</a:t>
            </a:r>
            <a:endParaRPr lang="en-US" sz="1400" dirty="0"/>
          </a:p>
        </p:txBody>
      </p:sp>
      <p:sp>
        <p:nvSpPr>
          <p:cNvPr id="6" name="TextBox 5"/>
          <p:cNvSpPr txBox="1"/>
          <p:nvPr/>
        </p:nvSpPr>
        <p:spPr>
          <a:xfrm>
            <a:off x="76200" y="76200"/>
            <a:ext cx="1219200" cy="461665"/>
          </a:xfrm>
          <a:prstGeom prst="rect">
            <a:avLst/>
          </a:prstGeom>
          <a:noFill/>
        </p:spPr>
        <p:txBody>
          <a:bodyPr wrap="square" rtlCol="0">
            <a:spAutoFit/>
          </a:bodyPr>
          <a:lstStyle/>
          <a:p>
            <a:r>
              <a:rPr lang="en-US" sz="2400" b="1" dirty="0" smtClean="0"/>
              <a:t>End Cap</a:t>
            </a:r>
            <a:endParaRPr lang="en-US" sz="2400" b="1" dirty="0"/>
          </a:p>
        </p:txBody>
      </p:sp>
      <p:sp>
        <p:nvSpPr>
          <p:cNvPr id="8" name="Slide Number Placeholder 7"/>
          <p:cNvSpPr>
            <a:spLocks noGrp="1"/>
          </p:cNvSpPr>
          <p:nvPr>
            <p:ph type="sldNum" sz="quarter" idx="12"/>
          </p:nvPr>
        </p:nvSpPr>
        <p:spPr/>
        <p:txBody>
          <a:bodyPr/>
          <a:lstStyle/>
          <a:p>
            <a:fld id="{32D5E8AC-A274-4DA6-A219-787274887965}" type="slidenum">
              <a:rPr lang="en-US" smtClean="0"/>
              <a:pPr/>
              <a:t>9</a:t>
            </a:fld>
            <a:endParaRPr lang="en-US"/>
          </a:p>
        </p:txBody>
      </p:sp>
      <p:sp>
        <p:nvSpPr>
          <p:cNvPr id="9" name="TextBox 8"/>
          <p:cNvSpPr txBox="1"/>
          <p:nvPr/>
        </p:nvSpPr>
        <p:spPr>
          <a:xfrm>
            <a:off x="152400" y="533400"/>
            <a:ext cx="5029200" cy="646331"/>
          </a:xfrm>
          <a:prstGeom prst="rect">
            <a:avLst/>
          </a:prstGeom>
          <a:noFill/>
        </p:spPr>
        <p:txBody>
          <a:bodyPr wrap="square" rtlCol="0">
            <a:spAutoFit/>
          </a:bodyPr>
          <a:lstStyle/>
          <a:p>
            <a:r>
              <a:rPr lang="en-US" dirty="0" smtClean="0"/>
              <a:t>An </a:t>
            </a:r>
            <a:r>
              <a:rPr lang="en-US" dirty="0" err="1" smtClean="0"/>
              <a:t>endcap</a:t>
            </a:r>
            <a:r>
              <a:rPr lang="en-US" dirty="0" smtClean="0"/>
              <a:t> model has been made to assist Richard Andrews with designing the LEBT </a:t>
            </a:r>
            <a:r>
              <a:rPr lang="en-US" dirty="0" err="1" smtClean="0"/>
              <a:t>endcap</a:t>
            </a:r>
            <a:r>
              <a:rPr lang="en-US" dirty="0" smtClean="0"/>
              <a:t>.</a:t>
            </a:r>
            <a:endParaRPr lang="en-US" dirty="0"/>
          </a:p>
        </p:txBody>
      </p:sp>
      <p:pic>
        <p:nvPicPr>
          <p:cNvPr id="10" name="Picture 9" descr="mod1_px_3.JPG"/>
          <p:cNvPicPr>
            <a:picLocks noChangeAspect="1"/>
          </p:cNvPicPr>
          <p:nvPr/>
        </p:nvPicPr>
        <p:blipFill>
          <a:blip r:embed="rId4" cstate="print"/>
          <a:srcRect l="13334" t="34022" r="78333" b="35475"/>
          <a:stretch>
            <a:fillRect/>
          </a:stretch>
        </p:blipFill>
        <p:spPr>
          <a:xfrm>
            <a:off x="219974" y="1112520"/>
            <a:ext cx="1828800" cy="3840480"/>
          </a:xfrm>
          <a:prstGeom prst="rect">
            <a:avLst/>
          </a:prstGeom>
        </p:spPr>
      </p:pic>
      <p:cxnSp>
        <p:nvCxnSpPr>
          <p:cNvPr id="12" name="Straight Arrow Connector 11"/>
          <p:cNvCxnSpPr/>
          <p:nvPr/>
        </p:nvCxnSpPr>
        <p:spPr>
          <a:xfrm>
            <a:off x="152400" y="2865120"/>
            <a:ext cx="3810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flipH="1">
            <a:off x="642670" y="2865120"/>
            <a:ext cx="533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1210574" y="2560320"/>
            <a:ext cx="11430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11.06mm</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4516</TotalTime>
  <Words>512</Words>
  <Application>Microsoft Office PowerPoint</Application>
  <PresentationFormat>On-screen Show (4:3)</PresentationFormat>
  <Paragraphs>67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LBNL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Matthew Hoff</dc:creator>
  <cp:lastModifiedBy>nsergei</cp:lastModifiedBy>
  <cp:revision>156</cp:revision>
  <dcterms:created xsi:type="dcterms:W3CDTF">2012-11-17T19:56:47Z</dcterms:created>
  <dcterms:modified xsi:type="dcterms:W3CDTF">2012-11-29T15:40:37Z</dcterms:modified>
</cp:coreProperties>
</file>