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256" r:id="rId3"/>
    <p:sldId id="297" r:id="rId4"/>
    <p:sldId id="299" r:id="rId5"/>
    <p:sldId id="300" r:id="rId6"/>
    <p:sldId id="305" r:id="rId7"/>
    <p:sldId id="301" r:id="rId8"/>
    <p:sldId id="302" r:id="rId9"/>
    <p:sldId id="303" r:id="rId10"/>
    <p:sldId id="304" r:id="rId11"/>
    <p:sldId id="306" r:id="rId12"/>
    <p:sldId id="307" r:id="rId13"/>
    <p:sldId id="325" r:id="rId14"/>
    <p:sldId id="326" r:id="rId15"/>
    <p:sldId id="323" r:id="rId16"/>
    <p:sldId id="309" r:id="rId17"/>
    <p:sldId id="310" r:id="rId18"/>
    <p:sldId id="311" r:id="rId19"/>
    <p:sldId id="312" r:id="rId20"/>
    <p:sldId id="313" r:id="rId21"/>
    <p:sldId id="317" r:id="rId22"/>
    <p:sldId id="316" r:id="rId23"/>
    <p:sldId id="314" r:id="rId24"/>
    <p:sldId id="315" r:id="rId25"/>
    <p:sldId id="318" r:id="rId26"/>
    <p:sldId id="324" r:id="rId27"/>
    <p:sldId id="320" r:id="rId28"/>
    <p:sldId id="321" r:id="rId29"/>
    <p:sldId id="322" r:id="rId30"/>
    <p:sldId id="31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D909-EA42-4232-8945-2B5656EB068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6962-D0CC-4D4B-A7D6-3C428FBBF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1AA9-92EA-4AC2-AFE3-A129B972E00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1EBE-983A-4DDC-B79A-3976DF914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00200"/>
            <a:ext cx="417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Coupler for PXIE RFQ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3581400"/>
            <a:ext cx="151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S. </a:t>
            </a:r>
            <a:r>
              <a:rPr lang="en-US" sz="2400" b="1" dirty="0" err="1" smtClean="0">
                <a:solidFill>
                  <a:srgbClr val="0070C0"/>
                </a:solidFill>
              </a:rPr>
              <a:t>Kazakov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5638800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11/29/2012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fq_with_couple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554453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l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1568087" cy="3733800"/>
          </a:xfrm>
          <a:prstGeom prst="rect">
            <a:avLst/>
          </a:prstGeom>
        </p:spPr>
      </p:pic>
      <p:pic>
        <p:nvPicPr>
          <p:cNvPr id="3" name="Picture 2" descr="New_l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57200"/>
            <a:ext cx="1600200" cy="462760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76600" y="2362200"/>
            <a:ext cx="1219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5657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Supporting plate is removed.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Cooling efficiency of new geometry is higher </a:t>
            </a:r>
            <a:r>
              <a:rPr lang="en-US" sz="2000" b="1" dirty="0" smtClean="0">
                <a:solidFill>
                  <a:srgbClr val="7030A0"/>
                </a:solidFill>
              </a:rPr>
              <a:t>~ 17%.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415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Geometry of loop was changed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etratio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2999"/>
            <a:ext cx="2286000" cy="3923567"/>
          </a:xfrm>
          <a:prstGeom prst="rect">
            <a:avLst/>
          </a:prstGeom>
        </p:spPr>
      </p:pic>
      <p:pic>
        <p:nvPicPr>
          <p:cNvPr id="3" name="Picture 2" descr="Penetratio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219200"/>
            <a:ext cx="1964551" cy="3962400"/>
          </a:xfrm>
          <a:prstGeom prst="rect">
            <a:avLst/>
          </a:prstGeom>
        </p:spPr>
      </p:pic>
      <p:pic>
        <p:nvPicPr>
          <p:cNvPr id="4" name="Picture 3" descr="Penetration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371600"/>
            <a:ext cx="3429000" cy="3741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444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Loop penetration and orientation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562600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Operating angle ~ 45 </a:t>
            </a:r>
            <a:r>
              <a:rPr lang="en-US" sz="2000" b="1" dirty="0" err="1" smtClean="0">
                <a:solidFill>
                  <a:srgbClr val="0070C0"/>
                </a:solidFill>
              </a:rPr>
              <a:t>dgr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1366"/>
            <a:ext cx="3657600" cy="493276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6400" y="304800"/>
          <a:ext cx="29718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Angle (</a:t>
                      </a:r>
                      <a:r>
                        <a:rPr lang="en-US" dirty="0" err="1" smtClean="0"/>
                        <a:t>dgr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 out</a:t>
                      </a:r>
                      <a:r>
                        <a:rPr lang="en-US" baseline="0" dirty="0" smtClean="0"/>
                        <a:t> (kW)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 kW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22.5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kW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 kW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67.5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kW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kW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Grph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24199"/>
            <a:ext cx="4191000" cy="33123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1905000"/>
          <a:ext cx="3657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51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</a:t>
                      </a:r>
                      <a:r>
                        <a:rPr lang="en-US" baseline="0" dirty="0" smtClean="0"/>
                        <a:t> out</a:t>
                      </a:r>
                      <a:r>
                        <a:rPr lang="en-US" dirty="0" smtClean="0"/>
                        <a:t> (rel.</a:t>
                      </a:r>
                      <a:r>
                        <a:rPr lang="en-US" baseline="0" dirty="0" smtClean="0"/>
                        <a:t> un)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R - 0.5mm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1.0274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 + 0.5mm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903187" cy="416623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19600" y="4114799"/>
          <a:ext cx="37338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 out (rel. un)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 + 1mm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1.0870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</a:t>
                      </a:r>
                      <a:r>
                        <a:rPr lang="en-US" baseline="0" dirty="0" smtClean="0"/>
                        <a:t> 1mm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304800"/>
            <a:ext cx="314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Sensitivity to loop sizes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743200"/>
            <a:ext cx="3217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Multipactor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_3p75kV_g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267200" cy="1953315"/>
          </a:xfrm>
          <a:prstGeom prst="rect">
            <a:avLst/>
          </a:prstGeom>
        </p:spPr>
      </p:pic>
      <p:pic>
        <p:nvPicPr>
          <p:cNvPr id="5" name="Picture 4" descr="mp_3p75k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57200"/>
            <a:ext cx="1665292" cy="1836641"/>
          </a:xfrm>
          <a:prstGeom prst="rect">
            <a:avLst/>
          </a:prstGeom>
        </p:spPr>
      </p:pic>
      <p:pic>
        <p:nvPicPr>
          <p:cNvPr id="6" name="Picture 5" descr="mp_3p75k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04800"/>
            <a:ext cx="1649558" cy="1981200"/>
          </a:xfrm>
          <a:prstGeom prst="rect">
            <a:avLst/>
          </a:prstGeom>
        </p:spPr>
      </p:pic>
      <p:pic>
        <p:nvPicPr>
          <p:cNvPr id="7" name="Picture 6" descr="mp_7p5kV_gr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3" y="2479416"/>
            <a:ext cx="4203627" cy="1940996"/>
          </a:xfrm>
          <a:prstGeom prst="rect">
            <a:avLst/>
          </a:prstGeom>
        </p:spPr>
      </p:pic>
      <p:pic>
        <p:nvPicPr>
          <p:cNvPr id="8" name="Picture 7" descr="mp_7p5k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514600"/>
            <a:ext cx="1414825" cy="1905000"/>
          </a:xfrm>
          <a:prstGeom prst="rect">
            <a:avLst/>
          </a:prstGeom>
        </p:spPr>
      </p:pic>
      <p:pic>
        <p:nvPicPr>
          <p:cNvPr id="9" name="Picture 8" descr="mp_7p5kV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2514600"/>
            <a:ext cx="1600200" cy="1871881"/>
          </a:xfrm>
          <a:prstGeom prst="rect">
            <a:avLst/>
          </a:prstGeom>
        </p:spPr>
      </p:pic>
      <p:pic>
        <p:nvPicPr>
          <p:cNvPr id="10" name="Picture 9" descr="mp_15kV_grp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648200"/>
            <a:ext cx="3962400" cy="1828395"/>
          </a:xfrm>
          <a:prstGeom prst="rect">
            <a:avLst/>
          </a:prstGeom>
        </p:spPr>
      </p:pic>
      <p:pic>
        <p:nvPicPr>
          <p:cNvPr id="11" name="Picture 10" descr="mp_15k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4648200"/>
            <a:ext cx="1408014" cy="1828800"/>
          </a:xfrm>
          <a:prstGeom prst="rect">
            <a:avLst/>
          </a:prstGeom>
        </p:spPr>
      </p:pic>
      <p:pic>
        <p:nvPicPr>
          <p:cNvPr id="12" name="Picture 11" descr="mp_15kV_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0800" y="4724400"/>
            <a:ext cx="1524000" cy="1701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77200" y="8382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3.8 kV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31242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7.5 kV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52578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15 kV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152400"/>
            <a:ext cx="8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Vane V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_30kV_2_g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419600" cy="2027609"/>
          </a:xfrm>
          <a:prstGeom prst="rect">
            <a:avLst/>
          </a:prstGeom>
        </p:spPr>
      </p:pic>
      <p:pic>
        <p:nvPicPr>
          <p:cNvPr id="3" name="Picture 2" descr="mp_30k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1530389" cy="1905000"/>
          </a:xfrm>
          <a:prstGeom prst="rect">
            <a:avLst/>
          </a:prstGeom>
        </p:spPr>
      </p:pic>
      <p:pic>
        <p:nvPicPr>
          <p:cNvPr id="4" name="Picture 3" descr="mp_30kV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04800"/>
            <a:ext cx="1676400" cy="2009940"/>
          </a:xfrm>
          <a:prstGeom prst="rect">
            <a:avLst/>
          </a:prstGeom>
        </p:spPr>
      </p:pic>
      <p:pic>
        <p:nvPicPr>
          <p:cNvPr id="5" name="Picture 4" descr="mp_60kV_gr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590800"/>
            <a:ext cx="4343400" cy="1991693"/>
          </a:xfrm>
          <a:prstGeom prst="rect">
            <a:avLst/>
          </a:prstGeom>
        </p:spPr>
      </p:pic>
      <p:pic>
        <p:nvPicPr>
          <p:cNvPr id="6" name="Picture 5" descr="mp_60k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2590800"/>
            <a:ext cx="1523430" cy="1905000"/>
          </a:xfrm>
          <a:prstGeom prst="rect">
            <a:avLst/>
          </a:prstGeom>
        </p:spPr>
      </p:pic>
      <p:pic>
        <p:nvPicPr>
          <p:cNvPr id="7" name="Picture 6" descr="mp_60kV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2438400"/>
            <a:ext cx="1753372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10668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30 kV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6576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05400"/>
            <a:ext cx="7336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Simulations show that </a:t>
            </a: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multipacor</a:t>
            </a:r>
            <a:r>
              <a:rPr lang="en-US" sz="2400" b="1" dirty="0" smtClean="0">
                <a:solidFill>
                  <a:srgbClr val="7030A0"/>
                </a:solidFill>
              </a:rPr>
              <a:t> exists at 4 KV – 60 kV range of vanes voltage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(in input coaxial and cavity volume)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28600"/>
            <a:ext cx="84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Vane V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_3p75kV_p1kV_g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4191000" cy="1928528"/>
          </a:xfrm>
          <a:prstGeom prst="rect">
            <a:avLst/>
          </a:prstGeom>
        </p:spPr>
      </p:pic>
      <p:pic>
        <p:nvPicPr>
          <p:cNvPr id="3" name="Picture 2" descr="mp_7p5kV_m2kV_gr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667000"/>
            <a:ext cx="4191000" cy="1929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914400"/>
            <a:ext cx="2364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Vanes voltage   </a:t>
            </a:r>
            <a:r>
              <a:rPr lang="en-US" b="1" dirty="0" smtClean="0">
                <a:solidFill>
                  <a:srgbClr val="7030A0"/>
                </a:solidFill>
              </a:rPr>
              <a:t>3.8 kV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HV bias               </a:t>
            </a:r>
            <a:r>
              <a:rPr lang="en-US" b="1" dirty="0" smtClean="0">
                <a:solidFill>
                  <a:srgbClr val="C00000"/>
                </a:solidFill>
              </a:rPr>
              <a:t>1.0 kV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2258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Vanes voltage </a:t>
            </a:r>
            <a:r>
              <a:rPr lang="en-US" b="1" dirty="0" smtClean="0">
                <a:solidFill>
                  <a:srgbClr val="7030A0"/>
                </a:solidFill>
              </a:rPr>
              <a:t>7.5 kV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HV bias            </a:t>
            </a:r>
            <a:r>
              <a:rPr lang="en-US" b="1" dirty="0" smtClean="0">
                <a:solidFill>
                  <a:srgbClr val="C00000"/>
                </a:solidFill>
              </a:rPr>
              <a:t>2.0 kV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mp_15kV_p3kV_gr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648200"/>
            <a:ext cx="4343400" cy="1984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257800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Vanes voltage </a:t>
            </a:r>
            <a:r>
              <a:rPr lang="en-US" b="1" dirty="0" smtClean="0">
                <a:solidFill>
                  <a:srgbClr val="7030A0"/>
                </a:solidFill>
              </a:rPr>
              <a:t>15 kV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HV bias             </a:t>
            </a:r>
            <a:r>
              <a:rPr lang="en-US" b="1" dirty="0" smtClean="0">
                <a:solidFill>
                  <a:srgbClr val="FF0000"/>
                </a:solidFill>
              </a:rPr>
              <a:t>2.0 kV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76200"/>
            <a:ext cx="484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Multipactor</a:t>
            </a:r>
            <a:r>
              <a:rPr lang="en-US" sz="2400" b="1" dirty="0" smtClean="0">
                <a:solidFill>
                  <a:srgbClr val="0070C0"/>
                </a:solidFill>
              </a:rPr>
              <a:t> suppression by  HV bias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_30kV_p4kV_g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29431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914400"/>
            <a:ext cx="225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Vanes voltage  </a:t>
            </a:r>
            <a:r>
              <a:rPr lang="en-US" b="1" dirty="0" smtClean="0">
                <a:solidFill>
                  <a:srgbClr val="7030A0"/>
                </a:solidFill>
              </a:rPr>
              <a:t>30 kV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HV bias             </a:t>
            </a:r>
            <a:r>
              <a:rPr lang="en-US" b="1" dirty="0" smtClean="0">
                <a:solidFill>
                  <a:srgbClr val="C00000"/>
                </a:solidFill>
              </a:rPr>
              <a:t>4.0 kV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3733800"/>
            <a:ext cx="337804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Requirements: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F = 162.5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Two couplers , ~75 kW CW each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Input port ~ 3’’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 Inductive coupling (loop)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ge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"/>
            <a:ext cx="3886200" cy="3057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057400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5mA H-, 30 kV -&gt; 2.1 MV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590800"/>
            <a:ext cx="2836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10.5 kW beam, 12% loading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Total RF power ~ 90 kW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_60kV_grph_mn2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91000"/>
            <a:ext cx="4814093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3810000"/>
            <a:ext cx="130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</a:t>
            </a:r>
            <a:r>
              <a:rPr lang="en-US" b="1" dirty="0" smtClean="0">
                <a:solidFill>
                  <a:srgbClr val="C00000"/>
                </a:solidFill>
              </a:rPr>
              <a:t>, -2 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mp_60kV_p2kV_gr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4740232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3048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+2 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mp_60kV_2_mn2k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8248" y="4495800"/>
            <a:ext cx="1825752" cy="2097024"/>
          </a:xfrm>
          <a:prstGeom prst="rect">
            <a:avLst/>
          </a:prstGeom>
        </p:spPr>
      </p:pic>
      <p:pic>
        <p:nvPicPr>
          <p:cNvPr id="11" name="Picture 10" descr="mp_60kV_mn2k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419600"/>
            <a:ext cx="1594104" cy="2100072"/>
          </a:xfrm>
          <a:prstGeom prst="rect">
            <a:avLst/>
          </a:prstGeom>
        </p:spPr>
      </p:pic>
      <p:pic>
        <p:nvPicPr>
          <p:cNvPr id="12" name="Picture 11" descr="mp_60kV_p2kV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199" y="761999"/>
            <a:ext cx="1600201" cy="2135499"/>
          </a:xfrm>
          <a:prstGeom prst="rect">
            <a:avLst/>
          </a:prstGeom>
        </p:spPr>
      </p:pic>
      <p:pic>
        <p:nvPicPr>
          <p:cNvPr id="13" name="Picture 12" descr="mp_60kV_p2kV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838200"/>
            <a:ext cx="1752600" cy="20203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_60kV_grph_p3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14800"/>
            <a:ext cx="4581144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3352800"/>
            <a:ext cx="124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kV, </a:t>
            </a:r>
            <a:r>
              <a:rPr lang="en-US" b="1" dirty="0" smtClean="0">
                <a:solidFill>
                  <a:srgbClr val="C00000"/>
                </a:solidFill>
              </a:rPr>
              <a:t>-3kV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mp_60kV_mn3kV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038600"/>
            <a:ext cx="1652016" cy="2033016"/>
          </a:xfrm>
          <a:prstGeom prst="rect">
            <a:avLst/>
          </a:prstGeom>
        </p:spPr>
      </p:pic>
      <p:pic>
        <p:nvPicPr>
          <p:cNvPr id="5" name="Picture 4" descr="mp_60kV_2_mn3kV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038600"/>
            <a:ext cx="1944624" cy="2081784"/>
          </a:xfrm>
          <a:prstGeom prst="rect">
            <a:avLst/>
          </a:prstGeom>
        </p:spPr>
      </p:pic>
      <p:pic>
        <p:nvPicPr>
          <p:cNvPr id="6" name="Picture 5" descr="mp_60kV_p3kV_gr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4581144" cy="2282952"/>
          </a:xfrm>
          <a:prstGeom prst="rect">
            <a:avLst/>
          </a:prstGeom>
        </p:spPr>
      </p:pic>
      <p:pic>
        <p:nvPicPr>
          <p:cNvPr id="7" name="Picture 6" descr="mp_60kV_p3kV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533400"/>
            <a:ext cx="1701282" cy="2286000"/>
          </a:xfrm>
          <a:prstGeom prst="rect">
            <a:avLst/>
          </a:prstGeom>
        </p:spPr>
      </p:pic>
      <p:pic>
        <p:nvPicPr>
          <p:cNvPr id="8" name="Picture 7" descr="mp_60kV_p3kV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609600"/>
            <a:ext cx="1805639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152400"/>
            <a:ext cx="137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</a:t>
            </a:r>
            <a:r>
              <a:rPr lang="en-US" b="1" dirty="0" err="1" smtClean="0">
                <a:solidFill>
                  <a:srgbClr val="7030A0"/>
                </a:solidFill>
              </a:rPr>
              <a:t>kv</a:t>
            </a:r>
            <a:r>
              <a:rPr lang="en-US" b="1" dirty="0" smtClean="0">
                <a:solidFill>
                  <a:srgbClr val="C00000"/>
                </a:solidFill>
              </a:rPr>
              <a:t>, + 3 kV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_60kV_p4kV_g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4724400" cy="2366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228600"/>
            <a:ext cx="13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kV, </a:t>
            </a:r>
            <a:r>
              <a:rPr lang="en-US" b="1" dirty="0" smtClean="0">
                <a:solidFill>
                  <a:srgbClr val="C00000"/>
                </a:solidFill>
              </a:rPr>
              <a:t>+4 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mp_60kV_m4kV_gr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4723391" cy="2377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352800"/>
            <a:ext cx="124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kV, </a:t>
            </a:r>
            <a:r>
              <a:rPr lang="en-US" b="1" dirty="0" smtClean="0">
                <a:solidFill>
                  <a:srgbClr val="C00000"/>
                </a:solidFill>
              </a:rPr>
              <a:t>-4kV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mp_60kV_p4k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85800"/>
            <a:ext cx="1706880" cy="2218944"/>
          </a:xfrm>
          <a:prstGeom prst="rect">
            <a:avLst/>
          </a:prstGeom>
        </p:spPr>
      </p:pic>
      <p:pic>
        <p:nvPicPr>
          <p:cNvPr id="7" name="Picture 6" descr="mp_60kV_p4kV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685800"/>
            <a:ext cx="1994355" cy="1981200"/>
          </a:xfrm>
          <a:prstGeom prst="rect">
            <a:avLst/>
          </a:prstGeom>
        </p:spPr>
      </p:pic>
      <p:pic>
        <p:nvPicPr>
          <p:cNvPr id="8" name="Picture 7" descr="mp_60kV_m4k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3962400"/>
            <a:ext cx="1703832" cy="2258568"/>
          </a:xfrm>
          <a:prstGeom prst="rect">
            <a:avLst/>
          </a:prstGeom>
        </p:spPr>
      </p:pic>
      <p:pic>
        <p:nvPicPr>
          <p:cNvPr id="9" name="Picture 8" descr="mp_60kV_m4kV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3886200"/>
            <a:ext cx="1892808" cy="2273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p_60kV_p5kV_g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4741284" cy="2392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152400"/>
            <a:ext cx="13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kV, </a:t>
            </a:r>
            <a:r>
              <a:rPr lang="en-US" b="1" dirty="0" smtClean="0">
                <a:solidFill>
                  <a:srgbClr val="C00000"/>
                </a:solidFill>
              </a:rPr>
              <a:t>+5 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mp_60kV_p5k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33400"/>
            <a:ext cx="1661160" cy="2215896"/>
          </a:xfrm>
          <a:prstGeom prst="rect">
            <a:avLst/>
          </a:prstGeom>
        </p:spPr>
      </p:pic>
      <p:pic>
        <p:nvPicPr>
          <p:cNvPr id="12" name="Picture 11" descr="mp_60kV_p5kV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609600"/>
            <a:ext cx="1847088" cy="2249424"/>
          </a:xfrm>
          <a:prstGeom prst="rect">
            <a:avLst/>
          </a:prstGeom>
        </p:spPr>
      </p:pic>
      <p:pic>
        <p:nvPicPr>
          <p:cNvPr id="13" name="Picture 12" descr="mp_60kV_mn5kV_gr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56024"/>
            <a:ext cx="4648200" cy="2300936"/>
          </a:xfrm>
          <a:prstGeom prst="rect">
            <a:avLst/>
          </a:prstGeom>
        </p:spPr>
      </p:pic>
      <p:pic>
        <p:nvPicPr>
          <p:cNvPr id="14" name="Picture 13" descr="mp_60kV_mn5kV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3886200"/>
            <a:ext cx="1691640" cy="2267712"/>
          </a:xfrm>
          <a:prstGeom prst="rect">
            <a:avLst/>
          </a:prstGeom>
        </p:spPr>
      </p:pic>
      <p:pic>
        <p:nvPicPr>
          <p:cNvPr id="15" name="Picture 14" descr="mp_60kV_mn5kV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886200"/>
            <a:ext cx="1886712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0" y="3276600"/>
            <a:ext cx="130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kV, </a:t>
            </a:r>
            <a:r>
              <a:rPr lang="en-US" b="1" dirty="0" smtClean="0">
                <a:solidFill>
                  <a:srgbClr val="C00000"/>
                </a:solidFill>
              </a:rPr>
              <a:t>-5 kV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_60kV_p6kV_g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725627" cy="2343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152400"/>
            <a:ext cx="13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kV, </a:t>
            </a:r>
            <a:r>
              <a:rPr lang="en-US" b="1" dirty="0" smtClean="0">
                <a:solidFill>
                  <a:srgbClr val="C00000"/>
                </a:solidFill>
              </a:rPr>
              <a:t>+6 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mp_60kV_m6kV_gr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4397183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276600"/>
            <a:ext cx="130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60 kV, </a:t>
            </a:r>
            <a:r>
              <a:rPr lang="en-US" b="1" dirty="0" smtClean="0">
                <a:solidFill>
                  <a:srgbClr val="C00000"/>
                </a:solidFill>
              </a:rPr>
              <a:t>-6 kV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mp_60kV_p6k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533400"/>
            <a:ext cx="1677002" cy="2209800"/>
          </a:xfrm>
          <a:prstGeom prst="rect">
            <a:avLst/>
          </a:prstGeom>
        </p:spPr>
      </p:pic>
      <p:pic>
        <p:nvPicPr>
          <p:cNvPr id="7" name="Picture 6" descr="mp_60kV_p6kV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609600"/>
            <a:ext cx="1678408" cy="1981200"/>
          </a:xfrm>
          <a:prstGeom prst="rect">
            <a:avLst/>
          </a:prstGeom>
        </p:spPr>
      </p:pic>
      <p:pic>
        <p:nvPicPr>
          <p:cNvPr id="8" name="Picture 7" descr="mp_60kV_m6k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886200"/>
            <a:ext cx="1830890" cy="2438400"/>
          </a:xfrm>
          <a:prstGeom prst="rect">
            <a:avLst/>
          </a:prstGeom>
        </p:spPr>
      </p:pic>
      <p:pic>
        <p:nvPicPr>
          <p:cNvPr id="9" name="Picture 8" descr="mp_60kV_m6kV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886200"/>
            <a:ext cx="1905000" cy="22233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76036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Conclusion: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Multipactor</a:t>
            </a:r>
            <a:r>
              <a:rPr lang="en-US" sz="2000" b="1" dirty="0" smtClean="0">
                <a:solidFill>
                  <a:srgbClr val="0070C0"/>
                </a:solidFill>
              </a:rPr>
              <a:t> exists in coupler and cavity volumes.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HV bias </a:t>
            </a:r>
            <a:r>
              <a:rPr lang="en-US" sz="2000" b="1" dirty="0" smtClean="0">
                <a:solidFill>
                  <a:srgbClr val="0070C0"/>
                </a:solidFill>
              </a:rPr>
              <a:t>suppresses </a:t>
            </a:r>
            <a:r>
              <a:rPr lang="en-US" sz="2000" b="1" dirty="0" err="1" smtClean="0">
                <a:solidFill>
                  <a:srgbClr val="0070C0"/>
                </a:solidFill>
              </a:rPr>
              <a:t>multipactor</a:t>
            </a:r>
            <a:r>
              <a:rPr lang="en-US" sz="2000" b="1" dirty="0" smtClean="0">
                <a:solidFill>
                  <a:srgbClr val="0070C0"/>
                </a:solidFill>
              </a:rPr>
              <a:t>  on coupler region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</a:rPr>
              <a:t>Multipactor</a:t>
            </a:r>
            <a:r>
              <a:rPr lang="en-US" sz="2000" b="1" dirty="0" smtClean="0">
                <a:solidFill>
                  <a:srgbClr val="7030A0"/>
                </a:solidFill>
              </a:rPr>
              <a:t> in cavity can be a problem and requires additional study.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90800"/>
            <a:ext cx="638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Coupler connection to RFQ body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001750_Berkely_transfer_RF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9349" y="152400"/>
            <a:ext cx="6534651" cy="4191000"/>
          </a:xfrm>
          <a:prstGeom prst="rect">
            <a:avLst/>
          </a:prstGeom>
        </p:spPr>
      </p:pic>
      <p:pic>
        <p:nvPicPr>
          <p:cNvPr id="3" name="Picture 2" descr="rfq_with_coupl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6244390" cy="40048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fq_with_couplers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919283" cy="4419600"/>
          </a:xfrm>
          <a:prstGeom prst="rect">
            <a:avLst/>
          </a:prstGeom>
        </p:spPr>
      </p:pic>
      <p:pic>
        <p:nvPicPr>
          <p:cNvPr id="8" name="Picture 7" descr="rfq_with_couplers1_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971800"/>
            <a:ext cx="5181600" cy="36443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n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597224" cy="2895600"/>
          </a:xfrm>
          <a:prstGeom prst="rect">
            <a:avLst/>
          </a:prstGeom>
        </p:spPr>
      </p:pic>
      <p:pic>
        <p:nvPicPr>
          <p:cNvPr id="6" name="Picture 5" descr="rot_flange_rfq_asy1_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396138"/>
            <a:ext cx="5599439" cy="3184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304800"/>
            <a:ext cx="379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suggestion (following LBNL style).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LBNL should provide flange design.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1904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What we did after last meeting: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Bent coupler to reduce the transverse size of RFQ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Changed </a:t>
            </a:r>
            <a:r>
              <a:rPr lang="en-US" sz="2400" b="1" dirty="0" smtClean="0">
                <a:solidFill>
                  <a:srgbClr val="0070C0"/>
                </a:solidFill>
              </a:rPr>
              <a:t>loop geometry  to improve cooling efficiency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Simulated </a:t>
            </a:r>
            <a:r>
              <a:rPr lang="en-US" sz="2400" b="1" dirty="0" err="1" smtClean="0">
                <a:solidFill>
                  <a:srgbClr val="0070C0"/>
                </a:solidFill>
              </a:rPr>
              <a:t>miltipactor</a:t>
            </a:r>
            <a:r>
              <a:rPr lang="en-US" sz="2400" b="1" dirty="0" smtClean="0">
                <a:solidFill>
                  <a:srgbClr val="0070C0"/>
                </a:solidFill>
              </a:rPr>
              <a:t> in coupler region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38200"/>
            <a:ext cx="3901196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Future plans: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Thermal and stress analyses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Finalizing design	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Design of test facilities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Drawings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Production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High power test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80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RF structure of coupler (Old)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structure_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8335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184" y="609600"/>
            <a:ext cx="8869680" cy="6128266"/>
            <a:chOff x="0" y="304800"/>
            <a:chExt cx="9175531" cy="6312932"/>
          </a:xfrm>
        </p:grpSpPr>
        <p:pic>
          <p:nvPicPr>
            <p:cNvPr id="5" name="Picture 4" descr="rfq.jpg"/>
            <p:cNvPicPr>
              <a:picLocks noChangeAspect="1"/>
            </p:cNvPicPr>
            <p:nvPr/>
          </p:nvPicPr>
          <p:blipFill>
            <a:blip r:embed="rId2" cstate="print"/>
            <a:srcRect r="4910" b="19405"/>
            <a:stretch>
              <a:fillRect/>
            </a:stretch>
          </p:blipFill>
          <p:spPr>
            <a:xfrm>
              <a:off x="0" y="621929"/>
              <a:ext cx="9175531" cy="496671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 flipH="1" flipV="1">
              <a:off x="6355239" y="3191152"/>
              <a:ext cx="1407911" cy="51201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906775" y="3505200"/>
              <a:ext cx="399025" cy="25343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0" idx="0"/>
            </p:cNvCxnSpPr>
            <p:nvPr/>
          </p:nvCxnSpPr>
          <p:spPr>
            <a:xfrm rot="5400000" flipH="1" flipV="1">
              <a:off x="7301852" y="5115781"/>
              <a:ext cx="706466" cy="66103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962823" y="5673828"/>
              <a:ext cx="841349" cy="30779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272923" y="4031545"/>
              <a:ext cx="1098946" cy="86710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23" idx="2"/>
            </p:cNvCxnSpPr>
            <p:nvPr/>
          </p:nvCxnSpPr>
          <p:spPr>
            <a:xfrm flipV="1">
              <a:off x="3571258" y="2401047"/>
              <a:ext cx="2078068" cy="57262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23" idx="2"/>
            </p:cNvCxnSpPr>
            <p:nvPr/>
          </p:nvCxnSpPr>
          <p:spPr>
            <a:xfrm rot="16200000" flipV="1">
              <a:off x="5035252" y="3015122"/>
              <a:ext cx="1436081" cy="20793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704154" y="1981201"/>
              <a:ext cx="1639246" cy="7569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25" idx="1"/>
            </p:cNvCxnSpPr>
            <p:nvPr/>
          </p:nvCxnSpPr>
          <p:spPr>
            <a:xfrm flipV="1">
              <a:off x="1442913" y="1327666"/>
              <a:ext cx="1071687" cy="86104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28" idx="0"/>
            </p:cNvCxnSpPr>
            <p:nvPr/>
          </p:nvCxnSpPr>
          <p:spPr>
            <a:xfrm rot="16200000" flipH="1">
              <a:off x="-30691" y="2716052"/>
              <a:ext cx="1043597" cy="1459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12292" y="762001"/>
              <a:ext cx="1549908" cy="48475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27" idx="0"/>
            </p:cNvCxnSpPr>
            <p:nvPr/>
          </p:nvCxnSpPr>
          <p:spPr>
            <a:xfrm>
              <a:off x="891120" y="3052166"/>
              <a:ext cx="849463" cy="78496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37160" y="1066795"/>
              <a:ext cx="953435" cy="19144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6248400"/>
              <a:ext cx="1452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Antenna loop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0548" y="3048000"/>
              <a:ext cx="1603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Conflate flange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7000" y="2362200"/>
              <a:ext cx="1835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Ceramic window,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4637" y="5093066"/>
              <a:ext cx="2951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Standard 3-1/8’’ coaxial input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2499" y="2031716"/>
              <a:ext cx="1633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Teflon supports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86200" y="1524000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Copper tubes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1143000"/>
              <a:ext cx="1071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Capacitor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533400"/>
              <a:ext cx="10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 outlet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06430" y="3837128"/>
              <a:ext cx="10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 outlet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844" y="3310804"/>
              <a:ext cx="922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 inlet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2400" y="304800"/>
              <a:ext cx="134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Arc detector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5534" y="5799532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Copper tube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 flipV="1">
              <a:off x="2388844" y="4857578"/>
              <a:ext cx="1340069" cy="1569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419600" y="1981200"/>
              <a:ext cx="76200" cy="106680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200400" y="152400"/>
            <a:ext cx="547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Mechanical design of the coupler (Old)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Rotatable flanges</a:t>
            </a:r>
            <a:endParaRPr lang="en-US" dirty="0"/>
          </a:p>
        </p:txBody>
      </p:sp>
      <p:cxnSp>
        <p:nvCxnSpPr>
          <p:cNvPr id="60" name="Straight Connector 59"/>
          <p:cNvCxnSpPr>
            <a:stCxn id="2" idx="0"/>
          </p:cNvCxnSpPr>
          <p:nvPr/>
        </p:nvCxnSpPr>
        <p:spPr>
          <a:xfrm rot="5400000" flipH="1" flipV="1">
            <a:off x="5143500" y="5524500"/>
            <a:ext cx="1066800" cy="228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" idx="0"/>
          </p:cNvCxnSpPr>
          <p:nvPr/>
        </p:nvCxnSpPr>
        <p:spPr>
          <a:xfrm rot="5400000" flipH="1" flipV="1">
            <a:off x="5981700" y="5372100"/>
            <a:ext cx="381000" cy="12192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86200" y="5715000"/>
            <a:ext cx="151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Bronze bellow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rot="5400000" flipH="1" flipV="1">
            <a:off x="4838700" y="4762500"/>
            <a:ext cx="1143000" cy="762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694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381000"/>
            <a:ext cx="8681873" cy="6283878"/>
            <a:chOff x="304800" y="381000"/>
            <a:chExt cx="8681873" cy="6283878"/>
          </a:xfrm>
        </p:grpSpPr>
        <p:pic>
          <p:nvPicPr>
            <p:cNvPr id="3" name="Picture 2" descr="bent_cs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381000"/>
              <a:ext cx="4419600" cy="3557854"/>
            </a:xfrm>
            <a:prstGeom prst="rect">
              <a:avLst/>
            </a:prstGeom>
          </p:spPr>
        </p:pic>
        <p:pic>
          <p:nvPicPr>
            <p:cNvPr id="4" name="Picture 3" descr="bent_cst_s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3124200"/>
              <a:ext cx="7310273" cy="3540678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endCxn id="3" idx="0"/>
            </p:cNvCxnSpPr>
            <p:nvPr/>
          </p:nvCxnSpPr>
          <p:spPr>
            <a:xfrm flipV="1">
              <a:off x="762000" y="381000"/>
              <a:ext cx="1828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67000" y="381000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50 Ohm, 3-1/8’’ input</a:t>
              </a:r>
              <a:endParaRPr lang="en-US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09600" y="3733800"/>
              <a:ext cx="2286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4800" y="4724400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Short</a:t>
              </a:r>
              <a:endParaRPr lang="en-US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572000" y="1600200"/>
              <a:ext cx="914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62600" y="1295400"/>
              <a:ext cx="865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 loop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4400" y="2590800"/>
              <a:ext cx="3191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Pass band (-20 dB) ~ 30 MHz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81600" y="228600"/>
            <a:ext cx="349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Bent geometry (new), S11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t_g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064578" cy="5393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289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Bent (new) geometry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fq_COUPLER_iass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841582" cy="5029200"/>
          </a:xfrm>
          <a:prstGeom prst="rect">
            <a:avLst/>
          </a:prstGeom>
        </p:spPr>
      </p:pic>
      <p:pic>
        <p:nvPicPr>
          <p:cNvPr id="2" name="Picture 1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999" y="2590800"/>
            <a:ext cx="641433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q_with_coupl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535403" cy="54741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440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skazakov</dc:creator>
  <cp:lastModifiedBy>skazakov</cp:lastModifiedBy>
  <cp:revision>166</cp:revision>
  <dcterms:created xsi:type="dcterms:W3CDTF">2012-10-18T19:20:15Z</dcterms:created>
  <dcterms:modified xsi:type="dcterms:W3CDTF">2012-11-29T14:03:33Z</dcterms:modified>
</cp:coreProperties>
</file>