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36" r:id="rId1"/>
    <p:sldMasterId id="2147484860" r:id="rId2"/>
    <p:sldMasterId id="2147484848" r:id="rId3"/>
  </p:sldMasterIdLst>
  <p:notesMasterIdLst>
    <p:notesMasterId r:id="rId16"/>
  </p:notesMasterIdLst>
  <p:handoutMasterIdLst>
    <p:handoutMasterId r:id="rId17"/>
  </p:handoutMasterIdLst>
  <p:sldIdLst>
    <p:sldId id="459" r:id="rId4"/>
    <p:sldId id="492" r:id="rId5"/>
    <p:sldId id="493" r:id="rId6"/>
    <p:sldId id="482" r:id="rId7"/>
    <p:sldId id="508" r:id="rId8"/>
    <p:sldId id="507" r:id="rId9"/>
    <p:sldId id="495" r:id="rId10"/>
    <p:sldId id="483" r:id="rId11"/>
    <p:sldId id="494" r:id="rId12"/>
    <p:sldId id="509" r:id="rId13"/>
    <p:sldId id="496" r:id="rId14"/>
    <p:sldId id="462" r:id="rId15"/>
  </p:sldIdLst>
  <p:sldSz cx="9144000" cy="6858000" type="screen4x3"/>
  <p:notesSz cx="69469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33"/>
    <a:srgbClr val="996633"/>
    <a:srgbClr val="990000"/>
    <a:srgbClr val="FFCCFF"/>
    <a:srgbClr val="FFFFCC"/>
    <a:srgbClr val="DDDDD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504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2400"/>
    </p:cViewPr>
  </p:sorterViewPr>
  <p:notesViewPr>
    <p:cSldViewPr>
      <p:cViewPr varScale="1">
        <p:scale>
          <a:sx n="99" d="100"/>
          <a:sy n="99" d="100"/>
        </p:scale>
        <p:origin x="-3688" y="-120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3F58CD9E-E544-324C-9606-2EA0C02C1634}" type="datetime1">
              <a:rPr lang="en-US"/>
              <a:pPr>
                <a:defRPr/>
              </a:pPr>
              <a:t>2/4/13</a:t>
            </a:fld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665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665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D70535D2-830C-0C4C-AF2C-080691E0D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2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6" tIns="46473" rIns="92946" bIns="46473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6" tIns="46473" rIns="92946" bIns="46473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0563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6" tIns="46473" rIns="92946" bIns="464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665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6" tIns="46473" rIns="92946" bIns="46473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665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6" tIns="46473" rIns="92946" bIns="46473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3D71A329-7966-4C4C-9EE0-D409527BE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39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0563"/>
            <a:ext cx="4610100" cy="3457575"/>
          </a:xfrm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99050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300" tIns="46150" rIns="92300" bIns="46150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1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5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44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2C30-06D0-974C-8C21-6BBDD418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3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2C30-06D0-974C-8C21-6BBDD418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71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2C30-06D0-974C-8C21-6BBDD418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48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2C30-06D0-974C-8C21-6BBDD418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24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2C30-06D0-974C-8C21-6BBDD418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50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2C30-06D0-974C-8C21-6BBDD418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05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2C30-06D0-974C-8C21-6BBDD418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15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2C30-06D0-974C-8C21-6BBDD418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7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05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2C30-06D0-974C-8C21-6BBDD418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30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2C30-06D0-974C-8C21-6BBDD418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84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2C30-06D0-974C-8C21-6BBDD418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73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D62-2D4E-9742-BF7E-7C4BD566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31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D62-2D4E-9742-BF7E-7C4BD566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2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D62-2D4E-9742-BF7E-7C4BD566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38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D62-2D4E-9742-BF7E-7C4BD566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70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D62-2D4E-9742-BF7E-7C4BD566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53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D62-2D4E-9742-BF7E-7C4BD566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72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D62-2D4E-9742-BF7E-7C4BD566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9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47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D62-2D4E-9742-BF7E-7C4BD566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96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D62-2D4E-9742-BF7E-7C4BD566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41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D62-2D4E-9742-BF7E-7C4BD566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77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D62-2D4E-9742-BF7E-7C4BD566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5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4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9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3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0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3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6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10/30/12</a:t>
            </a: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Transforming Geant4 for the Future</a:t>
            </a: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2DE2599-8281-594E-B6C3-AAE4E50FC1FA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71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8" r:id="rId2"/>
    <p:sldLayoutId id="2147484839" r:id="rId3"/>
    <p:sldLayoutId id="2147484840" r:id="rId4"/>
    <p:sldLayoutId id="2147484841" r:id="rId5"/>
    <p:sldLayoutId id="2147484842" r:id="rId6"/>
    <p:sldLayoutId id="2147484843" r:id="rId7"/>
    <p:sldLayoutId id="2147484844" r:id="rId8"/>
    <p:sldLayoutId id="2147484845" r:id="rId9"/>
    <p:sldLayoutId id="2147484846" r:id="rId10"/>
    <p:sldLayoutId id="2147484847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10/30/12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Transforming Geant4 for the Future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F2C30-06D0-974C-8C21-6BBDD418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1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10/30/12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Transforming Geant4 for the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3BD62-2D4E-9742-BF7E-7C4BD566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8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50" r:id="rId2"/>
    <p:sldLayoutId id="2147484851" r:id="rId3"/>
    <p:sldLayoutId id="2147484852" r:id="rId4"/>
    <p:sldLayoutId id="2147484853" r:id="rId5"/>
    <p:sldLayoutId id="2147484854" r:id="rId6"/>
    <p:sldLayoutId id="2147484855" r:id="rId7"/>
    <p:sldLayoutId id="2147484856" r:id="rId8"/>
    <p:sldLayoutId id="2147484857" r:id="rId9"/>
    <p:sldLayoutId id="2147484858" r:id="rId10"/>
    <p:sldLayoutId id="21474848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6"/>
          <p:cNvSpPr>
            <a:spLocks noChangeArrowheads="1"/>
          </p:cNvSpPr>
          <p:nvPr/>
        </p:nvSpPr>
        <p:spPr bwMode="auto">
          <a:xfrm>
            <a:off x="0" y="2286000"/>
            <a:ext cx="9144000" cy="14478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800">
              <a:latin typeface="Tahoma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0813" y="2743200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0" dirty="0" smtClean="0">
                <a:solidFill>
                  <a:srgbClr val="F6D900"/>
                </a:solidFill>
                <a:latin typeface="Arial"/>
                <a:cs typeface="Arial"/>
              </a:rPr>
              <a:t>Transforming Geant4 for the Future</a:t>
            </a:r>
            <a:endParaRPr lang="en-US" sz="3600" b="0" dirty="0">
              <a:solidFill>
                <a:srgbClr val="F6D900"/>
              </a:solidFill>
              <a:latin typeface="Arial"/>
              <a:cs typeface="Arial"/>
            </a:endParaRPr>
          </a:p>
        </p:txBody>
      </p:sp>
      <p:sp>
        <p:nvSpPr>
          <p:cNvPr id="13317" name="TextBox 17"/>
          <p:cNvSpPr txBox="1">
            <a:spLocks noChangeArrowheads="1"/>
          </p:cNvSpPr>
          <p:nvPr/>
        </p:nvSpPr>
        <p:spPr bwMode="auto">
          <a:xfrm>
            <a:off x="341313" y="4038600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/>
              <a:t>Bob Lucas</a:t>
            </a:r>
            <a:r>
              <a:rPr lang="en-US" sz="2800" dirty="0"/>
              <a:t> </a:t>
            </a:r>
            <a:r>
              <a:rPr lang="en-US" sz="2800" dirty="0" smtClean="0"/>
              <a:t>and Rob </a:t>
            </a:r>
            <a:r>
              <a:rPr lang="en-US" sz="2800" dirty="0" err="1" smtClean="0"/>
              <a:t>Roser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http://t3.gstatic.com/images?q=tbn:ANd9GcTe1Cs7r1_9TkOczQi9rCunxcMMp1my0UoxrsfCygCkXOBXXfw&amp;t=1&amp;usg=__RP02AOJPEsqa2tcWqAfYShU3fNI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800600"/>
            <a:ext cx="1297739" cy="1338844"/>
          </a:xfrm>
          <a:prstGeom prst="rect">
            <a:avLst/>
          </a:prstGeom>
          <a:noFill/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29200"/>
            <a:ext cx="31242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si_logo_red_large-trns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05400"/>
            <a:ext cx="13970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622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1447800" y="304800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800000"/>
                </a:solidFill>
                <a:latin typeface="Arial"/>
                <a:cs typeface="Arial"/>
              </a:rPr>
              <a:t>Challenges Discussed</a:t>
            </a:r>
            <a:endParaRPr lang="en-US" sz="36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 cmpd="sng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676400"/>
            <a:ext cx="8153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Low-level Code Enhancements</a:t>
            </a:r>
          </a:p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Multi-threading</a:t>
            </a:r>
          </a:p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S/W Reengineering</a:t>
            </a:r>
          </a:p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Domain Specific Optimization</a:t>
            </a:r>
          </a:p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Early Adoption of ASCR Research</a:t>
            </a:r>
          </a:p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CAD Interface for Geometry</a:t>
            </a:r>
          </a:p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Parallel I/O</a:t>
            </a:r>
          </a:p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Data Access</a:t>
            </a:r>
          </a:p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Distributed Data Management</a:t>
            </a:r>
          </a:p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Workflow and Provenance</a:t>
            </a:r>
          </a:p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Visualization and Analysis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1447800" y="304800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800000"/>
                </a:solidFill>
                <a:latin typeface="Arial"/>
                <a:cs typeface="Arial"/>
              </a:rPr>
              <a:t>Report</a:t>
            </a:r>
            <a:endParaRPr lang="en-US" sz="36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 cmpd="sng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676400"/>
            <a:ext cx="350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Rob Fowler from UNC created a shared SVN repository</a:t>
            </a:r>
          </a:p>
          <a:p>
            <a:pPr algn="l"/>
            <a:endParaRPr lang="en-US" sz="2400" dirty="0">
              <a:solidFill>
                <a:srgbClr val="800000"/>
              </a:solidFill>
            </a:endParaRPr>
          </a:p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All participants were invited to contribute</a:t>
            </a:r>
          </a:p>
          <a:p>
            <a:pPr algn="l"/>
            <a:endParaRPr lang="en-US" sz="2400" dirty="0">
              <a:solidFill>
                <a:srgbClr val="800000"/>
              </a:solidFill>
            </a:endParaRPr>
          </a:p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Finalized in Sept. 2012</a:t>
            </a: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2" name="Picture 1" descr="GEANT4 final cov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58235"/>
            <a:ext cx="4114800" cy="53235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05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1447800" y="304800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800000"/>
                </a:solidFill>
                <a:latin typeface="Arial"/>
                <a:cs typeface="Arial"/>
              </a:rPr>
              <a:t>Summary</a:t>
            </a:r>
            <a:endParaRPr lang="en-US" sz="36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 cmpd="sng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6764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Increasing the capability of Geant4 is important to HEP</a:t>
            </a:r>
          </a:p>
          <a:p>
            <a:pPr algn="l"/>
            <a:endParaRPr lang="en-US" sz="2400" dirty="0">
              <a:solidFill>
                <a:srgbClr val="800000"/>
              </a:solidFill>
            </a:endParaRPr>
          </a:p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ASCR and HEP should investigate this together</a:t>
            </a:r>
            <a:endParaRPr lang="en-US" sz="2400" dirty="0">
              <a:solidFill>
                <a:srgbClr val="800000"/>
              </a:solidFill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</a:rPr>
              <a:t>Optimize today’s Geant4 for immediate impact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</a:rPr>
              <a:t>Refactor Geant4 for future computing systems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</a:rPr>
              <a:t>Address challenges from the </a:t>
            </a:r>
            <a:r>
              <a:rPr lang="en-US" sz="2000" dirty="0" err="1" smtClean="0">
                <a:solidFill>
                  <a:srgbClr val="800000"/>
                </a:solidFill>
              </a:rPr>
              <a:t>PBytes</a:t>
            </a:r>
            <a:r>
              <a:rPr lang="en-US" sz="2000" dirty="0" smtClean="0">
                <a:solidFill>
                  <a:srgbClr val="800000"/>
                </a:solidFill>
              </a:rPr>
              <a:t> of data generated</a:t>
            </a:r>
          </a:p>
          <a:p>
            <a:pPr algn="l"/>
            <a:endParaRPr lang="en-US" sz="2400" dirty="0">
              <a:solidFill>
                <a:srgbClr val="800000"/>
              </a:solidFill>
            </a:endParaRPr>
          </a:p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Must coordinate with worldwide Geant4 collaboration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1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152400" y="304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800000"/>
                </a:solidFill>
                <a:latin typeface="Arial"/>
                <a:cs typeface="Arial"/>
              </a:rPr>
              <a:t>Geant4 is Important to HEP</a:t>
            </a:r>
            <a:endParaRPr lang="en-US" sz="36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 cmpd="sng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676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1683127"/>
            <a:ext cx="80772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Big computation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Large ensembles of sequential jobs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Runs on a worldwide Grid of processors</a:t>
            </a:r>
            <a:endParaRPr lang="en-US" sz="2400" dirty="0">
              <a:solidFill>
                <a:srgbClr val="800000"/>
              </a:solidFill>
              <a:latin typeface="Arial"/>
              <a:cs typeface="Arial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$10M per year of HEP H/W investment</a:t>
            </a:r>
          </a:p>
          <a:p>
            <a:pPr algn="l"/>
            <a:endParaRPr lang="en-US" sz="32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algn="l"/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Big data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HEP has more simulated than collected data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Geant4 generated most of HEP’s O(100) </a:t>
            </a:r>
            <a:r>
              <a:rPr lang="en-US" sz="2400" dirty="0" err="1" smtClean="0">
                <a:solidFill>
                  <a:srgbClr val="800000"/>
                </a:solidFill>
                <a:latin typeface="Arial"/>
                <a:cs typeface="Arial"/>
              </a:rPr>
              <a:t>PBytes</a:t>
            </a:r>
            <a:endParaRPr lang="en-US" sz="24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Any </a:t>
            </a:r>
            <a:r>
              <a:rPr lang="en-US" sz="2400" dirty="0">
                <a:solidFill>
                  <a:srgbClr val="800000"/>
                </a:solidFill>
                <a:latin typeface="Arial"/>
                <a:cs typeface="Arial"/>
              </a:rPr>
              <a:t>useful data </a:t>
            </a:r>
            <a:r>
              <a:rPr lang="en-US" sz="2400" dirty="0" err="1">
                <a:solidFill>
                  <a:srgbClr val="800000"/>
                </a:solidFill>
                <a:latin typeface="Arial"/>
                <a:cs typeface="Arial"/>
              </a:rPr>
              <a:t>curation</a:t>
            </a:r>
            <a:r>
              <a:rPr lang="en-US" sz="2400" dirty="0">
                <a:solidFill>
                  <a:srgbClr val="800000"/>
                </a:solidFill>
                <a:latin typeface="Arial"/>
                <a:cs typeface="Arial"/>
              </a:rPr>
              <a:t> must also curate the experiment’s Geant4 program </a:t>
            </a:r>
          </a:p>
          <a:p>
            <a:pPr marL="742950" lvl="1" indent="-285750">
              <a:buFont typeface="Arial" charset="0"/>
              <a:buChar char="•"/>
            </a:pPr>
            <a:endParaRPr lang="en-US" sz="3200" dirty="0">
              <a:latin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5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152400" y="304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800000"/>
                </a:solidFill>
                <a:latin typeface="Arial"/>
                <a:cs typeface="Arial"/>
              </a:rPr>
              <a:t>Challenges for Geant4’s Future</a:t>
            </a:r>
            <a:endParaRPr lang="en-US" sz="36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 cmpd="sng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19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400" dirty="0" smtClean="0">
              <a:solidFill>
                <a:srgbClr val="800000"/>
              </a:solidFill>
            </a:endParaRPr>
          </a:p>
          <a:p>
            <a:pPr algn="l"/>
            <a:endParaRPr lang="en-US" sz="2400" dirty="0">
              <a:solidFill>
                <a:srgbClr val="800000"/>
              </a:solidFill>
            </a:endParaRPr>
          </a:p>
          <a:p>
            <a:pPr algn="l"/>
            <a:endParaRPr lang="en-US" sz="2400" dirty="0" smtClean="0">
              <a:solidFill>
                <a:srgbClr val="800000"/>
              </a:solidFill>
            </a:endParaRPr>
          </a:p>
          <a:p>
            <a:pPr algn="l"/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1000" y="1371600"/>
            <a:ext cx="8305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800000"/>
                </a:solidFill>
                <a:latin typeface="Arial"/>
                <a:cs typeface="Arial"/>
              </a:rPr>
              <a:t>Geant4 is </a:t>
            </a:r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a sequential </a:t>
            </a:r>
            <a:r>
              <a:rPr lang="en-US" sz="3200" dirty="0">
                <a:solidFill>
                  <a:srgbClr val="800000"/>
                </a:solidFill>
                <a:latin typeface="Arial"/>
                <a:cs typeface="Arial"/>
              </a:rPr>
              <a:t>C+</a:t>
            </a:r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+ toolkit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MC runs are ensembles dispatched to the Grid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It can take months to simulate a billion particles</a:t>
            </a:r>
          </a:p>
          <a:p>
            <a:pPr marL="914400" lvl="1" indent="-457200" algn="l">
              <a:buFont typeface="Arial"/>
              <a:buChar char="•"/>
            </a:pPr>
            <a:endParaRPr lang="en-US" sz="2400" dirty="0">
              <a:solidFill>
                <a:srgbClr val="800000"/>
              </a:solidFill>
              <a:latin typeface="Arial"/>
              <a:cs typeface="Arial"/>
            </a:endParaRPr>
          </a:p>
          <a:p>
            <a:pPr algn="l"/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CPU capability has plateaued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 err="1" smtClean="0">
                <a:solidFill>
                  <a:srgbClr val="800000"/>
                </a:solidFill>
                <a:latin typeface="Arial"/>
                <a:cs typeface="Arial"/>
              </a:rPr>
              <a:t>Dennard</a:t>
            </a:r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 scaling has ended</a:t>
            </a:r>
          </a:p>
          <a:p>
            <a:pPr algn="l"/>
            <a:endParaRPr lang="en-US" sz="24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algn="l"/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This constrains progress in HEP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Precludes more sophisticated physics packages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Precludes real-time adaptation of data analysis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Hampers analysis of individual events in isolation</a:t>
            </a:r>
          </a:p>
        </p:txBody>
      </p:sp>
    </p:spTree>
    <p:extLst>
      <p:ext uri="{BB962C8B-B14F-4D97-AF65-F5344CB8AC3E}">
        <p14:creationId xmlns:p14="http://schemas.microsoft.com/office/powerpoint/2010/main" val="158317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ant4 Workshop Charge_Page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70" y="2209800"/>
            <a:ext cx="3132030" cy="396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800000"/>
                </a:solidFill>
                <a:latin typeface="Arial"/>
                <a:cs typeface="Arial"/>
              </a:rPr>
              <a:t>Charge from Dan Hitchcock (ASCR)  </a:t>
            </a:r>
          </a:p>
          <a:p>
            <a:pPr eaLnBrk="1" hangingPunct="1"/>
            <a:r>
              <a:rPr lang="en-US" sz="3600" dirty="0" smtClean="0">
                <a:solidFill>
                  <a:srgbClr val="800000"/>
                </a:solidFill>
                <a:latin typeface="Arial"/>
                <a:cs typeface="Arial"/>
              </a:rPr>
              <a:t>and Jim </a:t>
            </a:r>
            <a:r>
              <a:rPr lang="en-US" sz="3600" dirty="0" err="1" smtClean="0">
                <a:solidFill>
                  <a:srgbClr val="800000"/>
                </a:solidFill>
                <a:latin typeface="Arial"/>
                <a:cs typeface="Arial"/>
              </a:rPr>
              <a:t>Siegrist</a:t>
            </a:r>
            <a:r>
              <a:rPr lang="en-US" sz="3600" dirty="0" smtClean="0">
                <a:solidFill>
                  <a:srgbClr val="800000"/>
                </a:solidFill>
                <a:latin typeface="Arial"/>
                <a:cs typeface="Arial"/>
              </a:rPr>
              <a:t> (HEP)</a:t>
            </a:r>
            <a:endParaRPr lang="en-US" sz="36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 cmpd="sng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Geant4 Workshop Charge_Page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81200"/>
            <a:ext cx="3188619" cy="4033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Geant4 Workshop Charge_Page_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5" y="1828800"/>
            <a:ext cx="3173275" cy="403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50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800000"/>
                </a:solidFill>
                <a:latin typeface="Arial"/>
                <a:cs typeface="Arial"/>
              </a:rPr>
              <a:t>Summary of Charge from Dan and Jim</a:t>
            </a:r>
            <a:endParaRPr lang="en-US" sz="36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 cmpd="sng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295400"/>
            <a:ext cx="8991600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800000"/>
                </a:solidFill>
              </a:rPr>
              <a:t>Bob Lucas and Rob </a:t>
            </a:r>
            <a:r>
              <a:rPr lang="en-US" sz="2800" dirty="0" err="1" smtClean="0">
                <a:solidFill>
                  <a:srgbClr val="800000"/>
                </a:solidFill>
              </a:rPr>
              <a:t>Roser</a:t>
            </a:r>
            <a:r>
              <a:rPr lang="en-US" sz="2800" dirty="0" smtClean="0">
                <a:solidFill>
                  <a:srgbClr val="800000"/>
                </a:solidFill>
              </a:rPr>
              <a:t> to co-chair workshop</a:t>
            </a:r>
          </a:p>
          <a:p>
            <a:pPr algn="l"/>
            <a:r>
              <a:rPr lang="en-US" sz="2800" smtClean="0">
                <a:solidFill>
                  <a:srgbClr val="800000"/>
                </a:solidFill>
              </a:rPr>
              <a:t>Ceren Susut </a:t>
            </a:r>
            <a:r>
              <a:rPr lang="en-US" sz="2800" dirty="0" smtClean="0">
                <a:solidFill>
                  <a:srgbClr val="800000"/>
                </a:solidFill>
              </a:rPr>
              <a:t>and Lali Chatterjee are DOE contacts</a:t>
            </a:r>
          </a:p>
          <a:p>
            <a:pPr algn="l"/>
            <a:endParaRPr lang="en-US" sz="2800" dirty="0" smtClean="0">
              <a:solidFill>
                <a:srgbClr val="800000"/>
              </a:solidFill>
            </a:endParaRPr>
          </a:p>
          <a:p>
            <a:pPr algn="l"/>
            <a:r>
              <a:rPr lang="en-US" sz="2800" dirty="0" smtClean="0">
                <a:solidFill>
                  <a:srgbClr val="800000"/>
                </a:solidFill>
              </a:rPr>
              <a:t>Goals: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</a:rPr>
              <a:t>Review status, successes and limits of Geant4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</a:rPr>
              <a:t>Determine challenges posed by new architectures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</a:rPr>
              <a:t>Consider opportunities in algorithms and optimization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</a:rPr>
              <a:t>Ascertain research for robust, sustainable code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</a:rPr>
              <a:t>Create foundation among ASCR and HEP investigators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</a:rPr>
              <a:t>Understand and not duplicate international efforts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</a:rPr>
              <a:t>Explore transformative advances via HEP-ASCR collaboration</a:t>
            </a:r>
          </a:p>
          <a:p>
            <a:pPr lvl="1" algn="l"/>
            <a:endParaRPr lang="en-US" sz="2400" dirty="0" smtClean="0">
              <a:solidFill>
                <a:srgbClr val="800000"/>
              </a:solidFill>
            </a:endParaRPr>
          </a:p>
          <a:p>
            <a:pPr algn="l"/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3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800000"/>
                </a:solidFill>
                <a:latin typeface="Arial"/>
                <a:cs typeface="Arial"/>
              </a:rPr>
              <a:t>Invitation to Participants</a:t>
            </a:r>
            <a:endParaRPr lang="en-US" sz="36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 cmpd="sng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 descr="invitat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2" y="990600"/>
            <a:ext cx="4475018" cy="579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550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335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800000"/>
                </a:solidFill>
                <a:latin typeface="Arial"/>
                <a:cs typeface="Arial"/>
              </a:rPr>
              <a:t>Participants</a:t>
            </a:r>
            <a:endParaRPr lang="en-US" sz="36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 cmpd="sng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16764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800000"/>
                </a:solidFill>
              </a:rPr>
              <a:t>DOE		  8</a:t>
            </a:r>
          </a:p>
          <a:p>
            <a:pPr algn="just"/>
            <a:r>
              <a:rPr lang="en-US" sz="2400" dirty="0" smtClean="0">
                <a:solidFill>
                  <a:srgbClr val="800000"/>
                </a:solidFill>
              </a:rPr>
              <a:t>Labs		31</a:t>
            </a:r>
          </a:p>
          <a:p>
            <a:pPr algn="just"/>
            <a:r>
              <a:rPr lang="en-US" sz="2400" dirty="0" smtClean="0">
                <a:solidFill>
                  <a:srgbClr val="800000"/>
                </a:solidFill>
              </a:rPr>
              <a:t>Academe	  9</a:t>
            </a:r>
          </a:p>
          <a:p>
            <a:pPr algn="just"/>
            <a:endParaRPr lang="en-US" sz="2400" dirty="0">
              <a:solidFill>
                <a:srgbClr val="800000"/>
              </a:solidFill>
            </a:endParaRPr>
          </a:p>
          <a:p>
            <a:pPr algn="just"/>
            <a:r>
              <a:rPr lang="en-US" sz="2400" dirty="0" smtClean="0">
                <a:solidFill>
                  <a:srgbClr val="800000"/>
                </a:solidFill>
              </a:rPr>
              <a:t>Total		48</a:t>
            </a:r>
            <a:endParaRPr lang="en-US" sz="2400" dirty="0">
              <a:solidFill>
                <a:srgbClr val="8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2971800"/>
            <a:ext cx="2209800" cy="0"/>
          </a:xfrm>
          <a:prstGeom prst="line">
            <a:avLst/>
          </a:prstGeom>
          <a:ln w="38100" cmpd="sng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articpant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0"/>
            <a:ext cx="5535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2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1447800" y="304800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800000"/>
                </a:solidFill>
                <a:latin typeface="Arial"/>
                <a:cs typeface="Arial"/>
              </a:rPr>
              <a:t>Logistics</a:t>
            </a:r>
            <a:endParaRPr lang="en-US" sz="36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 cmpd="sng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6764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Dates: May 8-9, 2012</a:t>
            </a:r>
          </a:p>
          <a:p>
            <a:pPr algn="l"/>
            <a:endParaRPr lang="en-US" sz="2400" dirty="0" smtClean="0">
              <a:solidFill>
                <a:srgbClr val="800000"/>
              </a:solidFill>
            </a:endParaRPr>
          </a:p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Location: Rockville Hilton, Rockville, MD</a:t>
            </a:r>
          </a:p>
          <a:p>
            <a:pPr algn="l"/>
            <a:endParaRPr lang="en-US" sz="2400" dirty="0">
              <a:solidFill>
                <a:srgbClr val="800000"/>
              </a:solidFill>
            </a:endParaRPr>
          </a:p>
          <a:p>
            <a:pPr marL="0" lvl="1" algn="l"/>
            <a:r>
              <a:rPr lang="en-US" sz="2400" dirty="0" smtClean="0">
                <a:solidFill>
                  <a:srgbClr val="800000"/>
                </a:solidFill>
              </a:rPr>
              <a:t>Run by </a:t>
            </a:r>
            <a:r>
              <a:rPr lang="en-US" sz="2400" dirty="0">
                <a:solidFill>
                  <a:srgbClr val="800000"/>
                </a:solidFill>
              </a:rPr>
              <a:t>Donna </a:t>
            </a:r>
            <a:r>
              <a:rPr lang="en-US" sz="2400" dirty="0" err="1" smtClean="0">
                <a:solidFill>
                  <a:srgbClr val="800000"/>
                </a:solidFill>
              </a:rPr>
              <a:t>Nevels</a:t>
            </a:r>
            <a:endParaRPr lang="en-US" sz="2400" dirty="0" smtClean="0">
              <a:solidFill>
                <a:srgbClr val="800000"/>
              </a:solidFill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</a:rPr>
              <a:t>Oak Ridge Institute for Science and Education</a:t>
            </a:r>
          </a:p>
          <a:p>
            <a:pPr algn="l"/>
            <a:endParaRPr lang="en-US" sz="2400" dirty="0">
              <a:solidFill>
                <a:srgbClr val="800000"/>
              </a:solidFill>
            </a:endParaRPr>
          </a:p>
          <a:p>
            <a:pPr algn="l"/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1447800" y="304800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800000"/>
                </a:solidFill>
                <a:latin typeface="Arial"/>
                <a:cs typeface="Arial"/>
              </a:rPr>
              <a:t>Agenda</a:t>
            </a:r>
            <a:endParaRPr lang="en-US" sz="36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 cmpd="sng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Transforming Geant4 for the Future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599-8281-594E-B6C3-AAE4E50FC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676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2" name="Picture 1" descr="AgendaMay2012v8_Page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28" y="1050365"/>
            <a:ext cx="4311073" cy="5579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gendaMay2012v8_Page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62" y="1066800"/>
            <a:ext cx="4298374" cy="556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10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34099</TotalTime>
  <Words>492</Words>
  <Application>Microsoft Macintosh PowerPoint</Application>
  <PresentationFormat>On-screen Show (4:3)</PresentationFormat>
  <Paragraphs>118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TA0 Issues and Decisions</dc:title>
  <dc:creator>rparker</dc:creator>
  <cp:lastModifiedBy>Marc Paterno</cp:lastModifiedBy>
  <cp:revision>819</cp:revision>
  <cp:lastPrinted>2012-04-02T19:21:31Z</cp:lastPrinted>
  <dcterms:created xsi:type="dcterms:W3CDTF">2011-11-16T06:23:39Z</dcterms:created>
  <dcterms:modified xsi:type="dcterms:W3CDTF">2013-02-04T22:42:21Z</dcterms:modified>
</cp:coreProperties>
</file>