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80" r:id="rId3"/>
    <p:sldId id="281" r:id="rId4"/>
    <p:sldId id="282" r:id="rId5"/>
    <p:sldId id="283" r:id="rId6"/>
    <p:sldId id="284" r:id="rId7"/>
    <p:sldId id="285" r:id="rId8"/>
    <p:sldId id="261" r:id="rId9"/>
    <p:sldId id="267" r:id="rId10"/>
    <p:sldId id="268" r:id="rId11"/>
    <p:sldId id="273" r:id="rId12"/>
    <p:sldId id="276" r:id="rId13"/>
    <p:sldId id="277" r:id="rId14"/>
    <p:sldId id="259" r:id="rId15"/>
    <p:sldId id="260" r:id="rId16"/>
    <p:sldId id="279" r:id="rId17"/>
  </p:sldIdLst>
  <p:sldSz cx="9144000" cy="6858000" type="screen4x3"/>
  <p:notesSz cx="6858000" cy="9144000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FF"/>
    <a:srgbClr val="024288"/>
    <a:srgbClr val="1202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6" autoAdjust="0"/>
    <p:restoredTop sz="94660"/>
  </p:normalViewPr>
  <p:slideViewPr>
    <p:cSldViewPr>
      <p:cViewPr>
        <p:scale>
          <a:sx n="79" d="100"/>
          <a:sy n="79" d="100"/>
        </p:scale>
        <p:origin x="-77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5840CF-FAA1-4484-827D-1C8845A426CC}" type="datetimeFigureOut">
              <a:rPr lang="en-US" smtClean="0"/>
              <a:t>2/1/2013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2AEA51-0901-4A5E-834C-7276CCF7B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9101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FFC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BE338-B0F1-4515-81A8-52C7720FE519}" type="datetimeFigureOut">
              <a:rPr lang="en-US" smtClean="0"/>
              <a:pPr/>
              <a:t>2/1/2013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C1A90-E8CA-41CB-AAFF-44B5FD57F6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999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BE338-B0F1-4515-81A8-52C7720FE519}" type="datetimeFigureOut">
              <a:rPr lang="en-US" smtClean="0"/>
              <a:pPr/>
              <a:t>2/1/2013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C1A90-E8CA-41CB-AAFF-44B5FD57F6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332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BE338-B0F1-4515-81A8-52C7720FE519}" type="datetimeFigureOut">
              <a:rPr lang="en-US" smtClean="0"/>
              <a:pPr/>
              <a:t>2/1/2013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C1A90-E8CA-41CB-AAFF-44B5FD57F6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746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rgbClr val="FFFF00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BE338-B0F1-4515-81A8-52C7720FE519}" type="datetimeFigureOut">
              <a:rPr lang="en-US" smtClean="0"/>
              <a:pPr/>
              <a:t>2/1/2013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C1A90-E8CA-41CB-AAFF-44B5FD57F6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712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BE338-B0F1-4515-81A8-52C7720FE519}" type="datetimeFigureOut">
              <a:rPr lang="en-US" smtClean="0"/>
              <a:pPr/>
              <a:t>2/1/2013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C1A90-E8CA-41CB-AAFF-44B5FD57F6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956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BE338-B0F1-4515-81A8-52C7720FE519}" type="datetimeFigureOut">
              <a:rPr lang="en-US" smtClean="0"/>
              <a:pPr/>
              <a:t>2/1/2013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C1A90-E8CA-41CB-AAFF-44B5FD57F6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15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BE338-B0F1-4515-81A8-52C7720FE519}" type="datetimeFigureOut">
              <a:rPr lang="en-US" smtClean="0"/>
              <a:pPr/>
              <a:t>2/1/2013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C1A90-E8CA-41CB-AAFF-44B5FD57F6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036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BE338-B0F1-4515-81A8-52C7720FE519}" type="datetimeFigureOut">
              <a:rPr lang="en-US" smtClean="0"/>
              <a:pPr/>
              <a:t>2/1/2013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C1A90-E8CA-41CB-AAFF-44B5FD57F6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606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BE338-B0F1-4515-81A8-52C7720FE519}" type="datetimeFigureOut">
              <a:rPr lang="en-US" smtClean="0"/>
              <a:pPr/>
              <a:t>2/1/2013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C1A90-E8CA-41CB-AAFF-44B5FD57F6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561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BE338-B0F1-4515-81A8-52C7720FE519}" type="datetimeFigureOut">
              <a:rPr lang="en-US" smtClean="0"/>
              <a:pPr/>
              <a:t>2/1/2013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C1A90-E8CA-41CB-AAFF-44B5FD57F6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764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BE338-B0F1-4515-81A8-52C7720FE519}" type="datetimeFigureOut">
              <a:rPr lang="en-US" smtClean="0"/>
              <a:pPr/>
              <a:t>2/1/2013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C1A90-E8CA-41CB-AAFF-44B5FD57F6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553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2000">
              <a:srgbClr val="024288"/>
            </a:gs>
            <a:gs pos="98000">
              <a:schemeClr val="accent1">
                <a:tint val="23500"/>
                <a:satMod val="16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8BE338-B0F1-4515-81A8-52C7720FE519}" type="datetimeFigureOut">
              <a:rPr lang="en-US" smtClean="0"/>
              <a:pPr/>
              <a:t>2/1/2013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DC1A90-E8CA-41CB-AAFF-44B5FD57F6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04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2">
              <a:lumMod val="20000"/>
              <a:lumOff val="80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FFC000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FFFF0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ALICE concurrency needs and plans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Andrei </a:t>
            </a:r>
            <a:r>
              <a:rPr lang="en-US" dirty="0" err="1" smtClean="0"/>
              <a:t>Gheata</a:t>
            </a:r>
            <a:endParaRPr lang="en-US" dirty="0" smtClean="0"/>
          </a:p>
          <a:p>
            <a:r>
              <a:rPr lang="en-US" dirty="0" smtClean="0"/>
              <a:t>Annual Concurrency Meeting</a:t>
            </a:r>
          </a:p>
          <a:p>
            <a:r>
              <a:rPr lang="en-US" dirty="0" smtClean="0"/>
              <a:t>FERMILAB 04/02/2013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2609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Few numbers for I/O bound analysis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47800"/>
          <a:ext cx="8229600" cy="6400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Spinning 50 MB/s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Access</a:t>
                      </a:r>
                      <a:r>
                        <a:rPr lang="en-US" baseline="0" dirty="0" smtClean="0"/>
                        <a:t> time 13 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Read</a:t>
                      </a:r>
                      <a:r>
                        <a:rPr lang="en-US" baseline="0" dirty="0" smtClean="0"/>
                        <a:t> size 270 MB AOD </a:t>
                      </a:r>
                      <a:r>
                        <a:rPr lang="en-US" baseline="0" dirty="0" err="1" smtClean="0"/>
                        <a:t>PbPb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17237077"/>
              </p:ext>
            </p:extLst>
          </p:nvPr>
        </p:nvGraphicFramePr>
        <p:xfrm>
          <a:off x="457200" y="2057400"/>
          <a:ext cx="8229600" cy="3708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Job</a:t>
                      </a:r>
                      <a:r>
                        <a:rPr lang="en-US" baseline="0" dirty="0" smtClean="0"/>
                        <a:t> time 45.5 sec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Throughput</a:t>
                      </a:r>
                      <a:r>
                        <a:rPr lang="en-US" baseline="0" dirty="0" smtClean="0"/>
                        <a:t> 5.93 MB/s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Job efficiency </a:t>
                      </a:r>
                      <a:r>
                        <a:rPr lang="en-US" dirty="0" smtClean="0">
                          <a:solidFill>
                            <a:srgbClr val="FFFF00"/>
                          </a:solidFill>
                        </a:rPr>
                        <a:t>86.5 %</a:t>
                      </a:r>
                      <a:endParaRPr lang="en-US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Content Placeholder 3"/>
          <p:cNvGraphicFramePr>
            <a:graphicFrameLocks/>
          </p:cNvGraphicFramePr>
          <p:nvPr/>
        </p:nvGraphicFramePr>
        <p:xfrm>
          <a:off x="457200" y="2590800"/>
          <a:ext cx="8229600" cy="6400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SSD 266 MB/s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Access</a:t>
                      </a:r>
                      <a:r>
                        <a:rPr lang="en-US" baseline="0" dirty="0" smtClean="0"/>
                        <a:t> time 0.2 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Read</a:t>
                      </a:r>
                      <a:r>
                        <a:rPr lang="en-US" baseline="0" dirty="0" smtClean="0"/>
                        <a:t> size 270 MB AOD </a:t>
                      </a:r>
                      <a:r>
                        <a:rPr lang="en-US" baseline="0" dirty="0" err="1" smtClean="0"/>
                        <a:t>PbPb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02075806"/>
              </p:ext>
            </p:extLst>
          </p:nvPr>
        </p:nvGraphicFramePr>
        <p:xfrm>
          <a:off x="457200" y="3164840"/>
          <a:ext cx="8229600" cy="3708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Job</a:t>
                      </a:r>
                      <a:r>
                        <a:rPr lang="en-US" baseline="0" dirty="0" smtClean="0"/>
                        <a:t> time 39.5 sec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Throughput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6.83 MB/s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Job efficiency </a:t>
                      </a:r>
                      <a:r>
                        <a:rPr lang="en-US" dirty="0" smtClean="0">
                          <a:solidFill>
                            <a:srgbClr val="FFFF00"/>
                          </a:solidFill>
                        </a:rPr>
                        <a:t>94.1 %</a:t>
                      </a:r>
                      <a:endParaRPr lang="en-US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Content Placeholder 3"/>
          <p:cNvGraphicFramePr>
            <a:graphicFrameLocks/>
          </p:cNvGraphicFramePr>
          <p:nvPr/>
        </p:nvGraphicFramePr>
        <p:xfrm>
          <a:off x="457200" y="3703320"/>
          <a:ext cx="8229600" cy="6400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Inter</a:t>
                      </a:r>
                      <a:r>
                        <a:rPr lang="en-US" baseline="0" dirty="0" smtClean="0"/>
                        <a:t> site</a:t>
                      </a:r>
                      <a:r>
                        <a:rPr lang="en-US" dirty="0" smtClean="0"/>
                        <a:t> 7.4 MB/s (JINR)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Access time = RTT 63 ms + local disk access time (?)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Read</a:t>
                      </a:r>
                      <a:r>
                        <a:rPr lang="en-US" baseline="0" dirty="0" smtClean="0"/>
                        <a:t> size 21.53 MB AOD </a:t>
                      </a:r>
                      <a:r>
                        <a:rPr lang="en-US" baseline="0" dirty="0" err="1" smtClean="0"/>
                        <a:t>PbPb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03628888"/>
              </p:ext>
            </p:extLst>
          </p:nvPr>
        </p:nvGraphicFramePr>
        <p:xfrm>
          <a:off x="457200" y="4277360"/>
          <a:ext cx="8229600" cy="3708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Load=200, </a:t>
                      </a:r>
                      <a:r>
                        <a:rPr lang="en-US" baseline="0" dirty="0" smtClean="0"/>
                        <a:t> time 258 sec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Throughput</a:t>
                      </a:r>
                      <a:r>
                        <a:rPr lang="en-US" baseline="0" dirty="0" smtClean="0"/>
                        <a:t> 0.083 MB/s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Job efficiency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2.5 %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09600" y="5085184"/>
            <a:ext cx="7772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solidFill>
                  <a:srgbClr val="00B0F0"/>
                </a:solidFill>
              </a:rPr>
              <a:t>Storage speed cannot largely improve performance in the current event model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solidFill>
                  <a:srgbClr val="FFFF00"/>
                </a:solidFill>
              </a:rPr>
              <a:t>I/O latency is a killer if no caching is done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solidFill>
                  <a:srgbClr val="00B0F0"/>
                </a:solidFill>
              </a:rPr>
              <a:t>De-serialization is determinant for locally available data – it depends on the size, but ALSO on the complexity (number of branches) </a:t>
            </a:r>
            <a:endParaRPr lang="en-US" dirty="0">
              <a:solidFill>
                <a:srgbClr val="00B0F0"/>
              </a:solidFill>
            </a:endParaRP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>
                <a:solidFill>
                  <a:srgbClr val="92D050"/>
                </a:solidFill>
              </a:rPr>
              <a:t>data size is the main limitation</a:t>
            </a:r>
            <a:endParaRPr lang="en-US" dirty="0">
              <a:solidFill>
                <a:srgbClr val="92D050"/>
              </a:solidFill>
            </a:endParaRPr>
          </a:p>
        </p:txBody>
      </p:sp>
      <p:graphicFrame>
        <p:nvGraphicFramePr>
          <p:cNvPr id="11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20512755"/>
              </p:ext>
            </p:extLst>
          </p:nvPr>
        </p:nvGraphicFramePr>
        <p:xfrm>
          <a:off x="457200" y="4658360"/>
          <a:ext cx="8229600" cy="3708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Load=5,</a:t>
                      </a:r>
                      <a:r>
                        <a:rPr lang="en-US" baseline="0" dirty="0" smtClean="0"/>
                        <a:t>      time 46.8 sec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Throughput</a:t>
                      </a:r>
                      <a:r>
                        <a:rPr lang="en-US" baseline="0" dirty="0" smtClean="0"/>
                        <a:t> 0.46 MB/s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Job efficiency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13.4 %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3318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Hunting</a:t>
            </a:r>
            <a:r>
              <a:rPr lang="fr-FR" dirty="0" smtClean="0"/>
              <a:t> for GRID </a:t>
            </a:r>
            <a:r>
              <a:rPr lang="fr-FR" dirty="0" err="1" smtClean="0"/>
              <a:t>inefficiency</a:t>
            </a:r>
            <a:endParaRPr lang="en-US" dirty="0"/>
          </a:p>
        </p:txBody>
      </p:sp>
      <p:sp>
        <p:nvSpPr>
          <p:cNvPr id="5" name="AutoShape 2" descr="https://alimonitor.cern.ch/display?image=jfreechart-onetime-168623370971170067.pn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4" descr="https://alimonitor.cern.ch/display?image=jfreechart-onetime-168623370971170067.png"/>
          <p:cNvSpPr>
            <a:spLocks noChangeAspect="1" noChangeArrowheads="1"/>
          </p:cNvSpPr>
          <p:nvPr/>
        </p:nvSpPr>
        <p:spPr bwMode="auto">
          <a:xfrm>
            <a:off x="215900" y="158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6" descr="https://alimonitor.cern.ch/display?image=jfreechart-onetime-168623370971170067.png"/>
          <p:cNvSpPr>
            <a:spLocks noChangeAspect="1" noChangeArrowheads="1"/>
          </p:cNvSpPr>
          <p:nvPr/>
        </p:nvSpPr>
        <p:spPr bwMode="auto">
          <a:xfrm>
            <a:off x="368300" y="1682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1268760"/>
            <a:ext cx="8028384" cy="524775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4221088"/>
            <a:ext cx="8028384" cy="2460755"/>
          </a:xfrm>
          <a:prstGeom prst="rect">
            <a:avLst/>
          </a:prstGeom>
          <a:ln w="31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4000106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Parallelism – will we need this in future analysis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"Parallelizing makes only sense for CPU bound applications"</a:t>
            </a:r>
          </a:p>
          <a:p>
            <a:pPr lvl="1"/>
            <a:r>
              <a:rPr lang="en-US" dirty="0" smtClean="0"/>
              <a:t>A node with 8 cores running 8 analysis sessions in parallel will require 8 times the input throughput</a:t>
            </a:r>
          </a:p>
          <a:p>
            <a:pPr lvl="1"/>
            <a:r>
              <a:rPr lang="en-US" dirty="0" smtClean="0"/>
              <a:t>Bound by input pipe throughput/8</a:t>
            </a:r>
          </a:p>
          <a:p>
            <a:pPr lvl="1"/>
            <a:r>
              <a:rPr lang="en-US" dirty="0" smtClean="0"/>
              <a:t>Can we sustain the throughput required by distributed parallel analysis ?</a:t>
            </a:r>
          </a:p>
          <a:p>
            <a:r>
              <a:rPr lang="en-US" dirty="0" smtClean="0"/>
              <a:t>Parallel I/O (aka deserialization) is very important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Will have to be implemented in ROOT and followed in the processing flow (</a:t>
            </a:r>
            <a:r>
              <a:rPr lang="en-US" dirty="0" err="1" smtClean="0">
                <a:solidFill>
                  <a:srgbClr val="FFFF00"/>
                </a:solidFill>
              </a:rPr>
              <a:t>TSelector</a:t>
            </a:r>
            <a:r>
              <a:rPr lang="en-US" dirty="0" smtClean="0">
                <a:solidFill>
                  <a:srgbClr val="FFFF00"/>
                </a:solidFill>
              </a:rPr>
              <a:t>)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2318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possible parallelism model</a:t>
            </a:r>
            <a:endParaRPr lang="en-US" dirty="0"/>
          </a:p>
        </p:txBody>
      </p:sp>
      <p:sp>
        <p:nvSpPr>
          <p:cNvPr id="4" name="Flowchart: Magnetic Disk 3"/>
          <p:cNvSpPr/>
          <p:nvPr/>
        </p:nvSpPr>
        <p:spPr>
          <a:xfrm>
            <a:off x="2987824" y="1556792"/>
            <a:ext cx="792088" cy="504056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Device 1</a:t>
            </a:r>
            <a:endParaRPr lang="en-US" sz="1100" dirty="0"/>
          </a:p>
        </p:txBody>
      </p:sp>
      <p:sp>
        <p:nvSpPr>
          <p:cNvPr id="5" name="Flowchart: Magnetic Disk 4"/>
          <p:cNvSpPr/>
          <p:nvPr/>
        </p:nvSpPr>
        <p:spPr>
          <a:xfrm>
            <a:off x="3995936" y="1556792"/>
            <a:ext cx="792088" cy="504056"/>
          </a:xfrm>
          <a:prstGeom prst="flowChartMagneticDisk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/>
              <a:t>Device 2</a:t>
            </a:r>
          </a:p>
        </p:txBody>
      </p:sp>
      <p:sp>
        <p:nvSpPr>
          <p:cNvPr id="6" name="Flowchart: Magnetic Disk 5"/>
          <p:cNvSpPr/>
          <p:nvPr/>
        </p:nvSpPr>
        <p:spPr>
          <a:xfrm>
            <a:off x="5004048" y="1556792"/>
            <a:ext cx="792088" cy="504056"/>
          </a:xfrm>
          <a:prstGeom prst="flowChartMagneticDisk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Device 3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2267744" y="2564904"/>
            <a:ext cx="4320480" cy="432048"/>
            <a:chOff x="2555776" y="2564904"/>
            <a:chExt cx="4320480" cy="432048"/>
          </a:xfrm>
        </p:grpSpPr>
        <p:sp>
          <p:nvSpPr>
            <p:cNvPr id="7" name="Rectangle 6"/>
            <p:cNvSpPr/>
            <p:nvPr/>
          </p:nvSpPr>
          <p:spPr>
            <a:xfrm>
              <a:off x="2555776" y="2564904"/>
              <a:ext cx="720080" cy="43204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file1</a:t>
              </a:r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3275856" y="2564904"/>
              <a:ext cx="720080" cy="43204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file2</a:t>
              </a:r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3995936" y="2564904"/>
              <a:ext cx="720080" cy="43204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file3</a:t>
              </a:r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716016" y="2564904"/>
              <a:ext cx="720080" cy="43204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file4</a:t>
              </a:r>
              <a:endParaRPr lang="en-US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436096" y="2564904"/>
              <a:ext cx="720080" cy="43204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file5</a:t>
              </a:r>
              <a:endParaRPr lang="en-US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6156176" y="2564904"/>
              <a:ext cx="720080" cy="43204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file6</a:t>
              </a:r>
              <a:endParaRPr lang="en-US" dirty="0"/>
            </a:p>
          </p:txBody>
        </p:sp>
      </p:grpSp>
      <p:cxnSp>
        <p:nvCxnSpPr>
          <p:cNvPr id="15" name="Straight Connector 14"/>
          <p:cNvCxnSpPr>
            <a:stCxn id="7" idx="0"/>
            <a:endCxn id="4" idx="3"/>
          </p:cNvCxnSpPr>
          <p:nvPr/>
        </p:nvCxnSpPr>
        <p:spPr>
          <a:xfrm flipV="1">
            <a:off x="2627784" y="2060848"/>
            <a:ext cx="756084" cy="504056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9" idx="0"/>
            <a:endCxn id="4" idx="3"/>
          </p:cNvCxnSpPr>
          <p:nvPr/>
        </p:nvCxnSpPr>
        <p:spPr>
          <a:xfrm flipH="1" flipV="1">
            <a:off x="3383868" y="2060848"/>
            <a:ext cx="684076" cy="504056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8" idx="0"/>
            <a:endCxn id="5" idx="3"/>
          </p:cNvCxnSpPr>
          <p:nvPr/>
        </p:nvCxnSpPr>
        <p:spPr>
          <a:xfrm flipV="1">
            <a:off x="3347864" y="2060848"/>
            <a:ext cx="1044116" cy="504056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11" idx="0"/>
            <a:endCxn id="5" idx="3"/>
          </p:cNvCxnSpPr>
          <p:nvPr/>
        </p:nvCxnSpPr>
        <p:spPr>
          <a:xfrm flipH="1" flipV="1">
            <a:off x="4391980" y="2060848"/>
            <a:ext cx="1116124" cy="504056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10" idx="0"/>
            <a:endCxn id="6" idx="3"/>
          </p:cNvCxnSpPr>
          <p:nvPr/>
        </p:nvCxnSpPr>
        <p:spPr>
          <a:xfrm flipV="1">
            <a:off x="4788024" y="2060848"/>
            <a:ext cx="612068" cy="504056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12" idx="0"/>
            <a:endCxn id="6" idx="3"/>
          </p:cNvCxnSpPr>
          <p:nvPr/>
        </p:nvCxnSpPr>
        <p:spPr>
          <a:xfrm flipH="1" flipV="1">
            <a:off x="5400092" y="2060848"/>
            <a:ext cx="828092" cy="504056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2123728" y="3717032"/>
            <a:ext cx="5688632" cy="36004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2123728" y="3717032"/>
            <a:ext cx="279648" cy="36004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3131840" y="3356992"/>
            <a:ext cx="648072" cy="36004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Reader 1</a:t>
            </a:r>
            <a:endParaRPr lang="en-US" sz="1000" dirty="0"/>
          </a:p>
        </p:txBody>
      </p:sp>
      <p:sp>
        <p:nvSpPr>
          <p:cNvPr id="34" name="Rectangle 33"/>
          <p:cNvSpPr/>
          <p:nvPr/>
        </p:nvSpPr>
        <p:spPr>
          <a:xfrm>
            <a:off x="4139952" y="3356992"/>
            <a:ext cx="648072" cy="3600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Reader 2</a:t>
            </a:r>
            <a:endParaRPr lang="en-US" sz="1000" dirty="0"/>
          </a:p>
        </p:txBody>
      </p:sp>
      <p:sp>
        <p:nvSpPr>
          <p:cNvPr id="35" name="Rectangle 34"/>
          <p:cNvSpPr/>
          <p:nvPr/>
        </p:nvSpPr>
        <p:spPr>
          <a:xfrm>
            <a:off x="5148064" y="3356992"/>
            <a:ext cx="648072" cy="36004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Reader 3</a:t>
            </a:r>
            <a:endParaRPr lang="en-US" sz="1000" dirty="0"/>
          </a:p>
        </p:txBody>
      </p:sp>
      <p:cxnSp>
        <p:nvCxnSpPr>
          <p:cNvPr id="36" name="Straight Connector 35"/>
          <p:cNvCxnSpPr>
            <a:stCxn id="7" idx="2"/>
            <a:endCxn id="33" idx="0"/>
          </p:cNvCxnSpPr>
          <p:nvPr/>
        </p:nvCxnSpPr>
        <p:spPr>
          <a:xfrm>
            <a:off x="2627784" y="2996952"/>
            <a:ext cx="828092" cy="36004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9" idx="2"/>
            <a:endCxn id="33" idx="0"/>
          </p:cNvCxnSpPr>
          <p:nvPr/>
        </p:nvCxnSpPr>
        <p:spPr>
          <a:xfrm flipH="1">
            <a:off x="3455876" y="2996952"/>
            <a:ext cx="612068" cy="36004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34" idx="0"/>
            <a:endCxn id="8" idx="2"/>
          </p:cNvCxnSpPr>
          <p:nvPr/>
        </p:nvCxnSpPr>
        <p:spPr>
          <a:xfrm flipH="1" flipV="1">
            <a:off x="3347864" y="2996952"/>
            <a:ext cx="1116124" cy="36004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34" idx="0"/>
            <a:endCxn id="11" idx="2"/>
          </p:cNvCxnSpPr>
          <p:nvPr/>
        </p:nvCxnSpPr>
        <p:spPr>
          <a:xfrm flipV="1">
            <a:off x="4463988" y="2996952"/>
            <a:ext cx="1044116" cy="36004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35" idx="0"/>
            <a:endCxn id="12" idx="2"/>
          </p:cNvCxnSpPr>
          <p:nvPr/>
        </p:nvCxnSpPr>
        <p:spPr>
          <a:xfrm flipV="1">
            <a:off x="5472100" y="2996952"/>
            <a:ext cx="756084" cy="36004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tangle 50"/>
          <p:cNvSpPr/>
          <p:nvPr/>
        </p:nvSpPr>
        <p:spPr>
          <a:xfrm>
            <a:off x="4148336" y="3717032"/>
            <a:ext cx="279648" cy="36004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6092552" y="3717032"/>
            <a:ext cx="279648" cy="36004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Box 52"/>
          <p:cNvSpPr txBox="1"/>
          <p:nvPr/>
        </p:nvSpPr>
        <p:spPr>
          <a:xfrm>
            <a:off x="6804248" y="3203684"/>
            <a:ext cx="2016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Raw event buffer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(work queue)</a:t>
            </a:r>
            <a:endParaRPr lang="en-US" dirty="0">
              <a:solidFill>
                <a:srgbClr val="FFFF00"/>
              </a:solidFill>
            </a:endParaRPr>
          </a:p>
        </p:txBody>
      </p:sp>
      <p:cxnSp>
        <p:nvCxnSpPr>
          <p:cNvPr id="55" name="Straight Connector 54"/>
          <p:cNvCxnSpPr/>
          <p:nvPr/>
        </p:nvCxnSpPr>
        <p:spPr>
          <a:xfrm>
            <a:off x="3203848" y="4653136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3635896" y="4653136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4067944" y="4653136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4499992" y="4653136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4932040" y="4653136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5364088" y="4653136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5796136" y="4653136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6588224" y="4288450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workers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2987824" y="5301208"/>
            <a:ext cx="396044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AM</a:t>
            </a:r>
            <a:endParaRPr lang="en-US" dirty="0"/>
          </a:p>
        </p:txBody>
      </p:sp>
      <p:sp>
        <p:nvSpPr>
          <p:cNvPr id="66" name="Rectangle 65"/>
          <p:cNvSpPr/>
          <p:nvPr/>
        </p:nvSpPr>
        <p:spPr>
          <a:xfrm>
            <a:off x="3447580" y="5301208"/>
            <a:ext cx="396044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AM</a:t>
            </a:r>
            <a:endParaRPr lang="en-US" dirty="0"/>
          </a:p>
        </p:txBody>
      </p:sp>
      <p:sp>
        <p:nvSpPr>
          <p:cNvPr id="67" name="Rectangle 66"/>
          <p:cNvSpPr/>
          <p:nvPr/>
        </p:nvSpPr>
        <p:spPr>
          <a:xfrm>
            <a:off x="3896220" y="5301208"/>
            <a:ext cx="396044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AM</a:t>
            </a:r>
            <a:endParaRPr lang="en-US" dirty="0"/>
          </a:p>
        </p:txBody>
      </p:sp>
      <p:sp>
        <p:nvSpPr>
          <p:cNvPr id="68" name="Rectangle 67"/>
          <p:cNvSpPr/>
          <p:nvPr/>
        </p:nvSpPr>
        <p:spPr>
          <a:xfrm>
            <a:off x="4355976" y="5301208"/>
            <a:ext cx="396044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AM</a:t>
            </a:r>
            <a:endParaRPr lang="en-US" dirty="0"/>
          </a:p>
        </p:txBody>
      </p:sp>
      <p:sp>
        <p:nvSpPr>
          <p:cNvPr id="69" name="Rectangle 68"/>
          <p:cNvSpPr/>
          <p:nvPr/>
        </p:nvSpPr>
        <p:spPr>
          <a:xfrm>
            <a:off x="4788024" y="5301208"/>
            <a:ext cx="396044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AM</a:t>
            </a:r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5220072" y="5301208"/>
            <a:ext cx="396044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AM</a:t>
            </a:r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5652120" y="5301208"/>
            <a:ext cx="396044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AM</a:t>
            </a:r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2987824" y="4365104"/>
            <a:ext cx="396044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DS</a:t>
            </a:r>
            <a:endParaRPr lang="en-US" dirty="0"/>
          </a:p>
        </p:txBody>
      </p:sp>
      <p:sp>
        <p:nvSpPr>
          <p:cNvPr id="49" name="Rectangle 48"/>
          <p:cNvSpPr/>
          <p:nvPr/>
        </p:nvSpPr>
        <p:spPr>
          <a:xfrm>
            <a:off x="3447580" y="4365104"/>
            <a:ext cx="396044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DS</a:t>
            </a:r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3896220" y="4365104"/>
            <a:ext cx="396044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DS</a:t>
            </a:r>
            <a:endParaRPr lang="en-US" dirty="0"/>
          </a:p>
        </p:txBody>
      </p:sp>
      <p:sp>
        <p:nvSpPr>
          <p:cNvPr id="54" name="Rectangle 53"/>
          <p:cNvSpPr/>
          <p:nvPr/>
        </p:nvSpPr>
        <p:spPr>
          <a:xfrm>
            <a:off x="4355976" y="4365104"/>
            <a:ext cx="396044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DS</a:t>
            </a:r>
            <a:endParaRPr lang="en-US" dirty="0"/>
          </a:p>
        </p:txBody>
      </p:sp>
      <p:sp>
        <p:nvSpPr>
          <p:cNvPr id="56" name="Rectangle 55"/>
          <p:cNvSpPr/>
          <p:nvPr/>
        </p:nvSpPr>
        <p:spPr>
          <a:xfrm>
            <a:off x="4788024" y="4365104"/>
            <a:ext cx="396044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DS</a:t>
            </a:r>
            <a:endParaRPr lang="en-US" dirty="0"/>
          </a:p>
        </p:txBody>
      </p:sp>
      <p:sp>
        <p:nvSpPr>
          <p:cNvPr id="63" name="Rectangle 62"/>
          <p:cNvSpPr/>
          <p:nvPr/>
        </p:nvSpPr>
        <p:spPr>
          <a:xfrm>
            <a:off x="5220072" y="4365104"/>
            <a:ext cx="396044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DS</a:t>
            </a:r>
            <a:endParaRPr lang="en-US" dirty="0"/>
          </a:p>
        </p:txBody>
      </p:sp>
      <p:sp>
        <p:nvSpPr>
          <p:cNvPr id="72" name="Rectangle 71"/>
          <p:cNvSpPr/>
          <p:nvPr/>
        </p:nvSpPr>
        <p:spPr>
          <a:xfrm>
            <a:off x="5652120" y="4365104"/>
            <a:ext cx="396044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DS</a:t>
            </a:r>
            <a:endParaRPr lang="en-US" dirty="0"/>
          </a:p>
        </p:txBody>
      </p:sp>
      <p:sp>
        <p:nvSpPr>
          <p:cNvPr id="73" name="Rectangle 72"/>
          <p:cNvSpPr/>
          <p:nvPr/>
        </p:nvSpPr>
        <p:spPr>
          <a:xfrm>
            <a:off x="2276128" y="5805264"/>
            <a:ext cx="5688632" cy="36004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TextBox 73"/>
          <p:cNvSpPr txBox="1"/>
          <p:nvPr/>
        </p:nvSpPr>
        <p:spPr>
          <a:xfrm>
            <a:off x="6660232" y="5363924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solidFill>
                  <a:srgbClr val="FFFF00"/>
                </a:solidFill>
              </a:rPr>
              <a:t>Histogram buffers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75" name="Flowchart: Magnetic Disk 74"/>
          <p:cNvSpPr/>
          <p:nvPr/>
        </p:nvSpPr>
        <p:spPr>
          <a:xfrm>
            <a:off x="8172400" y="6237312"/>
            <a:ext cx="792088" cy="504056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Output</a:t>
            </a:r>
            <a:endParaRPr lang="en-US" sz="1100" dirty="0"/>
          </a:p>
        </p:txBody>
      </p:sp>
      <p:cxnSp>
        <p:nvCxnSpPr>
          <p:cNvPr id="77" name="Shape 76"/>
          <p:cNvCxnSpPr>
            <a:stCxn id="73" idx="2"/>
            <a:endCxn id="75" idx="2"/>
          </p:cNvCxnSpPr>
          <p:nvPr/>
        </p:nvCxnSpPr>
        <p:spPr>
          <a:xfrm rot="16200000" flipH="1">
            <a:off x="6484404" y="4801344"/>
            <a:ext cx="324036" cy="3051956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Rectangle 77"/>
          <p:cNvSpPr/>
          <p:nvPr/>
        </p:nvSpPr>
        <p:spPr>
          <a:xfrm>
            <a:off x="5580112" y="6309320"/>
            <a:ext cx="158417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err="1" smtClean="0"/>
              <a:t>Histo</a:t>
            </a:r>
            <a:r>
              <a:rPr lang="en-US" sz="1050" dirty="0" smtClean="0"/>
              <a:t> fill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0268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3400" y="2492828"/>
            <a:ext cx="1066800" cy="5334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MyAnalysis.root</a:t>
            </a:r>
            <a:endParaRPr lang="en-US" sz="11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wn.xml</a:t>
            </a:r>
            <a:endParaRPr lang="en-US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3400" y="2492828"/>
            <a:ext cx="1066800" cy="5334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MyAnalysis.root</a:t>
            </a:r>
            <a:endParaRPr lang="en-US" sz="11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wn.xml</a:t>
            </a:r>
            <a:endParaRPr lang="en-US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3400" y="2492828"/>
            <a:ext cx="1066800" cy="5334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MyAnalysis.root</a:t>
            </a:r>
            <a:endParaRPr lang="en-US" sz="11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wn.xml</a:t>
            </a:r>
            <a:endParaRPr lang="en-US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3400" y="2492828"/>
            <a:ext cx="1066800" cy="5334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MyAnalysis.root</a:t>
            </a:r>
            <a:endParaRPr lang="en-US" sz="11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wn.xml</a:t>
            </a:r>
            <a:endParaRPr lang="en-US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33400" y="2492828"/>
            <a:ext cx="1066800" cy="5334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MyAnalysis.root</a:t>
            </a:r>
            <a:endParaRPr lang="en-US" sz="11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wn.xml</a:t>
            </a:r>
            <a:endParaRPr lang="en-US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33400" y="2492828"/>
            <a:ext cx="1066800" cy="5334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MyAnalysis.root</a:t>
            </a:r>
            <a:endParaRPr lang="en-US" sz="11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wn.xml</a:t>
            </a:r>
            <a:endParaRPr lang="en-US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33400" y="2492830"/>
            <a:ext cx="1066800" cy="5334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MyAnalysis.root</a:t>
            </a:r>
            <a:endParaRPr lang="en-US" sz="11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wn.xml</a:t>
            </a:r>
            <a:endParaRPr lang="en-US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3107254"/>
            <a:ext cx="642938" cy="70274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12" name="Rectangle 11"/>
          <p:cNvSpPr/>
          <p:nvPr/>
        </p:nvSpPr>
        <p:spPr>
          <a:xfrm>
            <a:off x="533400" y="2497654"/>
            <a:ext cx="1066800" cy="5334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MyAnalysis.root</a:t>
            </a:r>
            <a:endParaRPr lang="en-US" sz="11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123456.xml</a:t>
            </a:r>
            <a:endParaRPr lang="en-US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33400" y="2492828"/>
            <a:ext cx="1066800" cy="533400"/>
          </a:xfrm>
          <a:prstGeom prst="rect">
            <a:avLst/>
          </a:prstGeom>
          <a:solidFill>
            <a:srgbClr val="0070C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MyAnalysis.root</a:t>
            </a:r>
            <a:endParaRPr lang="en-US" sz="11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123456.xml</a:t>
            </a:r>
            <a:endParaRPr lang="en-US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046514" y="664028"/>
            <a:ext cx="1066800" cy="533400"/>
          </a:xfrm>
          <a:prstGeom prst="rect">
            <a:avLst/>
          </a:prstGeom>
          <a:solidFill>
            <a:srgbClr val="0070C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analysis.root</a:t>
            </a:r>
            <a:endParaRPr lang="en-US" sz="11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wn.xml</a:t>
            </a:r>
            <a:endParaRPr lang="en-US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046514" y="1328058"/>
            <a:ext cx="1066800" cy="533400"/>
          </a:xfrm>
          <a:prstGeom prst="rect">
            <a:avLst/>
          </a:prstGeom>
          <a:solidFill>
            <a:srgbClr val="0070C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analysis.root</a:t>
            </a:r>
            <a:endParaRPr lang="en-US" sz="11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wn.xml</a:t>
            </a:r>
            <a:endParaRPr lang="en-US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046514" y="2002972"/>
            <a:ext cx="1066800" cy="533400"/>
          </a:xfrm>
          <a:prstGeom prst="rect">
            <a:avLst/>
          </a:prstGeom>
          <a:solidFill>
            <a:srgbClr val="0070C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analysis.root</a:t>
            </a:r>
            <a:endParaRPr lang="en-US" sz="11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wn.xml</a:t>
            </a:r>
            <a:endParaRPr lang="en-US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046514" y="2688772"/>
            <a:ext cx="1066800" cy="533400"/>
          </a:xfrm>
          <a:prstGeom prst="rect">
            <a:avLst/>
          </a:prstGeom>
          <a:solidFill>
            <a:srgbClr val="0070C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analysis.root</a:t>
            </a:r>
            <a:endParaRPr lang="en-US" sz="11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wn.xml</a:t>
            </a:r>
            <a:endParaRPr lang="en-US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046514" y="3374572"/>
            <a:ext cx="1066800" cy="533400"/>
          </a:xfrm>
          <a:prstGeom prst="rect">
            <a:avLst/>
          </a:prstGeom>
          <a:solidFill>
            <a:srgbClr val="0070C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analysis.root</a:t>
            </a:r>
            <a:endParaRPr lang="en-US" sz="11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wn.xml</a:t>
            </a:r>
            <a:endParaRPr lang="en-US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046514" y="4060370"/>
            <a:ext cx="1066800" cy="533400"/>
          </a:xfrm>
          <a:prstGeom prst="rect">
            <a:avLst/>
          </a:prstGeom>
          <a:solidFill>
            <a:srgbClr val="0070C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analysis.root</a:t>
            </a:r>
            <a:endParaRPr lang="en-US" sz="11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wn.xml</a:t>
            </a:r>
            <a:endParaRPr lang="en-US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046514" y="5791200"/>
            <a:ext cx="1066800" cy="533400"/>
          </a:xfrm>
          <a:prstGeom prst="rect">
            <a:avLst/>
          </a:prstGeom>
          <a:solidFill>
            <a:srgbClr val="0070C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MyAnalysis.root</a:t>
            </a:r>
            <a:endParaRPr lang="en-US" sz="11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wn.xml</a:t>
            </a:r>
            <a:endParaRPr lang="en-US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Group 29"/>
          <p:cNvGrpSpPr/>
          <p:nvPr/>
        </p:nvGrpSpPr>
        <p:grpSpPr>
          <a:xfrm>
            <a:off x="3124200" y="664028"/>
            <a:ext cx="1839686" cy="533400"/>
            <a:chOff x="3113314" y="664028"/>
            <a:chExt cx="1839686" cy="533400"/>
          </a:xfrm>
          <a:solidFill>
            <a:srgbClr val="C00000"/>
          </a:solidFill>
        </p:grpSpPr>
        <p:sp>
          <p:nvSpPr>
            <p:cNvPr id="22" name="Flowchart: Magnetic Disk 21"/>
            <p:cNvSpPr/>
            <p:nvPr/>
          </p:nvSpPr>
          <p:spPr>
            <a:xfrm>
              <a:off x="3657600" y="664028"/>
              <a:ext cx="1295400" cy="533400"/>
            </a:xfrm>
            <a:prstGeom prst="flowChartMagneticDisk">
              <a:avLst/>
            </a:prstGeom>
            <a:grp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Output/001/</a:t>
              </a:r>
            </a:p>
            <a:p>
              <a:pPr algn="ctr"/>
              <a:r>
                <a:rPr lang="en-US" sz="1100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results.root</a:t>
              </a:r>
              <a:endParaRPr lang="en-US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3" name="Straight Arrow Connector 22"/>
            <p:cNvCxnSpPr>
              <a:stCxn id="14" idx="3"/>
              <a:endCxn id="22" idx="2"/>
            </p:cNvCxnSpPr>
            <p:nvPr/>
          </p:nvCxnSpPr>
          <p:spPr>
            <a:xfrm>
              <a:off x="3113314" y="930728"/>
              <a:ext cx="544286" cy="1588"/>
            </a:xfrm>
            <a:prstGeom prst="straightConnector1">
              <a:avLst/>
            </a:prstGeom>
            <a:grpFill/>
            <a:ln w="127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up 30"/>
          <p:cNvGrpSpPr/>
          <p:nvPr/>
        </p:nvGrpSpPr>
        <p:grpSpPr>
          <a:xfrm>
            <a:off x="3113314" y="1328058"/>
            <a:ext cx="1850572" cy="533400"/>
            <a:chOff x="3102428" y="664028"/>
            <a:chExt cx="1850572" cy="533400"/>
          </a:xfrm>
          <a:solidFill>
            <a:srgbClr val="C00000"/>
          </a:solidFill>
        </p:grpSpPr>
        <p:sp>
          <p:nvSpPr>
            <p:cNvPr id="25" name="Flowchart: Magnetic Disk 24"/>
            <p:cNvSpPr/>
            <p:nvPr/>
          </p:nvSpPr>
          <p:spPr>
            <a:xfrm>
              <a:off x="3657600" y="664028"/>
              <a:ext cx="1295400" cy="533400"/>
            </a:xfrm>
            <a:prstGeom prst="flowChartMagneticDisk">
              <a:avLst/>
            </a:prstGeom>
            <a:grp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Output/002/</a:t>
              </a:r>
            </a:p>
            <a:p>
              <a:pPr algn="ctr"/>
              <a:r>
                <a:rPr lang="en-US" sz="1100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results.root</a:t>
              </a:r>
              <a:endParaRPr lang="en-US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6" name="Straight Arrow Connector 25"/>
            <p:cNvCxnSpPr>
              <a:stCxn id="15" idx="3"/>
              <a:endCxn id="25" idx="2"/>
            </p:cNvCxnSpPr>
            <p:nvPr/>
          </p:nvCxnSpPr>
          <p:spPr>
            <a:xfrm>
              <a:off x="3102428" y="930728"/>
              <a:ext cx="555172" cy="1588"/>
            </a:xfrm>
            <a:prstGeom prst="straightConnector1">
              <a:avLst/>
            </a:prstGeom>
            <a:grpFill/>
            <a:ln w="127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up 35"/>
          <p:cNvGrpSpPr/>
          <p:nvPr/>
        </p:nvGrpSpPr>
        <p:grpSpPr>
          <a:xfrm>
            <a:off x="3113314" y="2002972"/>
            <a:ext cx="1850572" cy="533400"/>
            <a:chOff x="3102428" y="664028"/>
            <a:chExt cx="1850572" cy="533400"/>
          </a:xfrm>
          <a:solidFill>
            <a:srgbClr val="C00000"/>
          </a:solidFill>
        </p:grpSpPr>
        <p:sp>
          <p:nvSpPr>
            <p:cNvPr id="28" name="Flowchart: Magnetic Disk 27"/>
            <p:cNvSpPr/>
            <p:nvPr/>
          </p:nvSpPr>
          <p:spPr>
            <a:xfrm>
              <a:off x="3657600" y="664028"/>
              <a:ext cx="1295400" cy="533400"/>
            </a:xfrm>
            <a:prstGeom prst="flowChartMagneticDisk">
              <a:avLst/>
            </a:prstGeom>
            <a:grp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Output/003/</a:t>
              </a:r>
            </a:p>
            <a:p>
              <a:pPr algn="ctr"/>
              <a:r>
                <a:rPr lang="en-US" sz="1100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results.root</a:t>
              </a:r>
              <a:endParaRPr lang="en-US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9" name="Straight Arrow Connector 28"/>
            <p:cNvCxnSpPr>
              <a:stCxn id="16" idx="3"/>
              <a:endCxn id="28" idx="2"/>
            </p:cNvCxnSpPr>
            <p:nvPr/>
          </p:nvCxnSpPr>
          <p:spPr>
            <a:xfrm>
              <a:off x="3102428" y="930728"/>
              <a:ext cx="555172" cy="1588"/>
            </a:xfrm>
            <a:prstGeom prst="straightConnector1">
              <a:avLst/>
            </a:prstGeom>
            <a:grpFill/>
            <a:ln w="127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Group 39"/>
          <p:cNvGrpSpPr/>
          <p:nvPr/>
        </p:nvGrpSpPr>
        <p:grpSpPr>
          <a:xfrm>
            <a:off x="3113314" y="2688772"/>
            <a:ext cx="1850572" cy="533400"/>
            <a:chOff x="3102428" y="664028"/>
            <a:chExt cx="1850572" cy="533400"/>
          </a:xfrm>
          <a:solidFill>
            <a:srgbClr val="C00000"/>
          </a:solidFill>
        </p:grpSpPr>
        <p:sp>
          <p:nvSpPr>
            <p:cNvPr id="31" name="Flowchart: Magnetic Disk 30"/>
            <p:cNvSpPr/>
            <p:nvPr/>
          </p:nvSpPr>
          <p:spPr>
            <a:xfrm>
              <a:off x="3657600" y="664028"/>
              <a:ext cx="1295400" cy="533400"/>
            </a:xfrm>
            <a:prstGeom prst="flowChartMagneticDisk">
              <a:avLst/>
            </a:prstGeom>
            <a:grp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Output/004/</a:t>
              </a:r>
            </a:p>
            <a:p>
              <a:pPr algn="ctr"/>
              <a:r>
                <a:rPr lang="en-US" sz="1100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results.root</a:t>
              </a:r>
              <a:endParaRPr lang="en-US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32" name="Straight Arrow Connector 31"/>
            <p:cNvCxnSpPr>
              <a:stCxn id="17" idx="3"/>
              <a:endCxn id="31" idx="2"/>
            </p:cNvCxnSpPr>
            <p:nvPr/>
          </p:nvCxnSpPr>
          <p:spPr>
            <a:xfrm>
              <a:off x="3102428" y="930728"/>
              <a:ext cx="555172" cy="1588"/>
            </a:xfrm>
            <a:prstGeom prst="straightConnector1">
              <a:avLst/>
            </a:prstGeom>
            <a:grpFill/>
            <a:ln w="127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Group 43"/>
          <p:cNvGrpSpPr/>
          <p:nvPr/>
        </p:nvGrpSpPr>
        <p:grpSpPr>
          <a:xfrm>
            <a:off x="3113314" y="3374572"/>
            <a:ext cx="1850572" cy="533400"/>
            <a:chOff x="3102428" y="664028"/>
            <a:chExt cx="1850572" cy="533400"/>
          </a:xfrm>
          <a:solidFill>
            <a:srgbClr val="C00000"/>
          </a:solidFill>
        </p:grpSpPr>
        <p:sp>
          <p:nvSpPr>
            <p:cNvPr id="34" name="Flowchart: Magnetic Disk 33"/>
            <p:cNvSpPr/>
            <p:nvPr/>
          </p:nvSpPr>
          <p:spPr>
            <a:xfrm>
              <a:off x="3657600" y="664028"/>
              <a:ext cx="1295400" cy="533400"/>
            </a:xfrm>
            <a:prstGeom prst="flowChartMagneticDisk">
              <a:avLst/>
            </a:prstGeom>
            <a:grp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Output/005/</a:t>
              </a:r>
            </a:p>
            <a:p>
              <a:pPr algn="ctr"/>
              <a:r>
                <a:rPr lang="en-US" sz="1100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results.root</a:t>
              </a:r>
              <a:endParaRPr lang="en-US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35" name="Straight Arrow Connector 34"/>
            <p:cNvCxnSpPr>
              <a:stCxn id="18" idx="3"/>
              <a:endCxn id="34" idx="2"/>
            </p:cNvCxnSpPr>
            <p:nvPr/>
          </p:nvCxnSpPr>
          <p:spPr>
            <a:xfrm>
              <a:off x="3102428" y="930728"/>
              <a:ext cx="555172" cy="1588"/>
            </a:xfrm>
            <a:prstGeom prst="straightConnector1">
              <a:avLst/>
            </a:prstGeom>
            <a:grpFill/>
            <a:ln w="127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Group 47"/>
          <p:cNvGrpSpPr/>
          <p:nvPr/>
        </p:nvGrpSpPr>
        <p:grpSpPr>
          <a:xfrm>
            <a:off x="3113314" y="4060372"/>
            <a:ext cx="1850572" cy="533400"/>
            <a:chOff x="3102428" y="664028"/>
            <a:chExt cx="1850572" cy="533400"/>
          </a:xfrm>
          <a:solidFill>
            <a:srgbClr val="C00000"/>
          </a:solidFill>
        </p:grpSpPr>
        <p:sp>
          <p:nvSpPr>
            <p:cNvPr id="37" name="Flowchart: Magnetic Disk 36"/>
            <p:cNvSpPr/>
            <p:nvPr/>
          </p:nvSpPr>
          <p:spPr>
            <a:xfrm>
              <a:off x="3657600" y="664028"/>
              <a:ext cx="1295400" cy="533400"/>
            </a:xfrm>
            <a:prstGeom prst="flowChartMagneticDisk">
              <a:avLst/>
            </a:prstGeom>
            <a:grp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Output/006/</a:t>
              </a:r>
            </a:p>
            <a:p>
              <a:pPr algn="ctr"/>
              <a:r>
                <a:rPr lang="en-US" sz="1100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results.root</a:t>
              </a:r>
              <a:endParaRPr lang="en-US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38" name="Straight Arrow Connector 37"/>
            <p:cNvCxnSpPr>
              <a:stCxn id="19" idx="3"/>
              <a:endCxn id="37" idx="2"/>
            </p:cNvCxnSpPr>
            <p:nvPr/>
          </p:nvCxnSpPr>
          <p:spPr>
            <a:xfrm>
              <a:off x="3102428" y="930726"/>
              <a:ext cx="555172" cy="2"/>
            </a:xfrm>
            <a:prstGeom prst="straightConnector1">
              <a:avLst/>
            </a:prstGeom>
            <a:grpFill/>
            <a:ln w="127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Group 51"/>
          <p:cNvGrpSpPr/>
          <p:nvPr/>
        </p:nvGrpSpPr>
        <p:grpSpPr>
          <a:xfrm>
            <a:off x="3113314" y="5791200"/>
            <a:ext cx="1850572" cy="533400"/>
            <a:chOff x="3102428" y="664028"/>
            <a:chExt cx="1850572" cy="533400"/>
          </a:xfrm>
          <a:solidFill>
            <a:srgbClr val="C00000"/>
          </a:solidFill>
        </p:grpSpPr>
        <p:sp>
          <p:nvSpPr>
            <p:cNvPr id="40" name="Flowchart: Magnetic Disk 39"/>
            <p:cNvSpPr/>
            <p:nvPr/>
          </p:nvSpPr>
          <p:spPr>
            <a:xfrm>
              <a:off x="3657600" y="664028"/>
              <a:ext cx="1295400" cy="533400"/>
            </a:xfrm>
            <a:prstGeom prst="flowChartMagneticDisk">
              <a:avLst/>
            </a:prstGeom>
            <a:grp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Output/00n/</a:t>
              </a:r>
            </a:p>
            <a:p>
              <a:pPr algn="ctr"/>
              <a:r>
                <a:rPr lang="en-US" sz="1100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results.root</a:t>
              </a:r>
              <a:endParaRPr lang="en-US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41" name="Straight Arrow Connector 40"/>
            <p:cNvCxnSpPr>
              <a:stCxn id="20" idx="3"/>
              <a:endCxn id="40" idx="2"/>
            </p:cNvCxnSpPr>
            <p:nvPr/>
          </p:nvCxnSpPr>
          <p:spPr>
            <a:xfrm>
              <a:off x="3102428" y="930728"/>
              <a:ext cx="555172" cy="1588"/>
            </a:xfrm>
            <a:prstGeom prst="straightConnector1">
              <a:avLst/>
            </a:prstGeom>
            <a:grpFill/>
            <a:ln w="127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Rectangle 43"/>
          <p:cNvSpPr/>
          <p:nvPr/>
        </p:nvSpPr>
        <p:spPr>
          <a:xfrm>
            <a:off x="5410200" y="609600"/>
            <a:ext cx="1676400" cy="533400"/>
          </a:xfrm>
          <a:prstGeom prst="rect">
            <a:avLst/>
          </a:prstGeom>
          <a:solidFill>
            <a:srgbClr val="FFFF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MyAnalysis_merge</a:t>
            </a:r>
            <a:r>
              <a:rPr lang="en-US" sz="1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(“…/Output, stage=1, chunk)</a:t>
            </a:r>
          </a:p>
        </p:txBody>
      </p:sp>
      <p:grpSp>
        <p:nvGrpSpPr>
          <p:cNvPr id="39" name="Group 65"/>
          <p:cNvGrpSpPr/>
          <p:nvPr/>
        </p:nvGrpSpPr>
        <p:grpSpPr>
          <a:xfrm>
            <a:off x="5029200" y="914400"/>
            <a:ext cx="1981200" cy="1447800"/>
            <a:chOff x="5029200" y="914400"/>
            <a:chExt cx="1981200" cy="1447800"/>
          </a:xfrm>
        </p:grpSpPr>
        <p:sp>
          <p:nvSpPr>
            <p:cNvPr id="46" name="Right Brace 45"/>
            <p:cNvSpPr/>
            <p:nvPr/>
          </p:nvSpPr>
          <p:spPr>
            <a:xfrm>
              <a:off x="5029200" y="914400"/>
              <a:ext cx="304800" cy="1371600"/>
            </a:xfrm>
            <a:prstGeom prst="rightBrac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1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7" name="Flowchart: Magnetic Disk 46"/>
            <p:cNvSpPr/>
            <p:nvPr/>
          </p:nvSpPr>
          <p:spPr>
            <a:xfrm>
              <a:off x="5715000" y="1295400"/>
              <a:ext cx="1295400" cy="1066800"/>
            </a:xfrm>
            <a:prstGeom prst="flowChartMagneticDisk">
              <a:avLst/>
            </a:prstGeom>
            <a:solidFill>
              <a:srgbClr val="21E5FF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Output/</a:t>
              </a:r>
            </a:p>
            <a:p>
              <a:pPr algn="ctr"/>
              <a:r>
                <a:rPr lang="en-US" sz="11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results_</a:t>
              </a:r>
            </a:p>
            <a:p>
              <a:pPr algn="ctr"/>
              <a:r>
                <a:rPr lang="en-US" sz="11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Stage01_000.root</a:t>
              </a:r>
            </a:p>
          </p:txBody>
        </p:sp>
      </p:grpSp>
      <p:grpSp>
        <p:nvGrpSpPr>
          <p:cNvPr id="42" name="Group 72"/>
          <p:cNvGrpSpPr/>
          <p:nvPr/>
        </p:nvGrpSpPr>
        <p:grpSpPr>
          <a:xfrm>
            <a:off x="5029200" y="2971800"/>
            <a:ext cx="1981200" cy="1371600"/>
            <a:chOff x="5029200" y="914400"/>
            <a:chExt cx="1981200" cy="1371600"/>
          </a:xfrm>
        </p:grpSpPr>
        <p:sp>
          <p:nvSpPr>
            <p:cNvPr id="49" name="Right Brace 48"/>
            <p:cNvSpPr/>
            <p:nvPr/>
          </p:nvSpPr>
          <p:spPr>
            <a:xfrm>
              <a:off x="5029200" y="914400"/>
              <a:ext cx="304800" cy="1371600"/>
            </a:xfrm>
            <a:prstGeom prst="rightBrac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1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0" name="Flowchart: Magnetic Disk 49"/>
            <p:cNvSpPr/>
            <p:nvPr/>
          </p:nvSpPr>
          <p:spPr>
            <a:xfrm>
              <a:off x="5715000" y="1066800"/>
              <a:ext cx="1295400" cy="1066800"/>
            </a:xfrm>
            <a:prstGeom prst="flowChartMagneticDisk">
              <a:avLst/>
            </a:prstGeom>
            <a:solidFill>
              <a:srgbClr val="21E5FF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Output/</a:t>
              </a:r>
            </a:p>
            <a:p>
              <a:pPr algn="ctr"/>
              <a:r>
                <a:rPr lang="en-US" sz="11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results_</a:t>
              </a:r>
            </a:p>
            <a:p>
              <a:pPr algn="ctr"/>
              <a:r>
                <a:rPr lang="en-US" sz="11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Stage01_001.root</a:t>
              </a:r>
            </a:p>
          </p:txBody>
        </p:sp>
      </p:grpSp>
      <p:grpSp>
        <p:nvGrpSpPr>
          <p:cNvPr id="43" name="Group 75"/>
          <p:cNvGrpSpPr/>
          <p:nvPr/>
        </p:nvGrpSpPr>
        <p:grpSpPr>
          <a:xfrm>
            <a:off x="5029200" y="4724400"/>
            <a:ext cx="1981200" cy="1371600"/>
            <a:chOff x="5029200" y="914400"/>
            <a:chExt cx="1981200" cy="1371600"/>
          </a:xfrm>
        </p:grpSpPr>
        <p:sp>
          <p:nvSpPr>
            <p:cNvPr id="52" name="Right Brace 51"/>
            <p:cNvSpPr/>
            <p:nvPr/>
          </p:nvSpPr>
          <p:spPr>
            <a:xfrm>
              <a:off x="5029200" y="914400"/>
              <a:ext cx="304800" cy="1371600"/>
            </a:xfrm>
            <a:prstGeom prst="rightBrac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1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3" name="Flowchart: Magnetic Disk 52"/>
            <p:cNvSpPr/>
            <p:nvPr/>
          </p:nvSpPr>
          <p:spPr>
            <a:xfrm>
              <a:off x="5715000" y="1066800"/>
              <a:ext cx="1295400" cy="1066800"/>
            </a:xfrm>
            <a:prstGeom prst="flowChartMagneticDisk">
              <a:avLst/>
            </a:prstGeom>
            <a:solidFill>
              <a:srgbClr val="21E5FF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Output/</a:t>
              </a:r>
            </a:p>
            <a:p>
              <a:pPr algn="ctr"/>
              <a:r>
                <a:rPr lang="en-US" sz="11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results_</a:t>
              </a:r>
            </a:p>
            <a:p>
              <a:pPr algn="ctr"/>
              <a:r>
                <a:rPr lang="en-US" sz="11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Stage01_002.root</a:t>
              </a:r>
            </a:p>
          </p:txBody>
        </p:sp>
      </p:grpSp>
      <p:sp>
        <p:nvSpPr>
          <p:cNvPr id="54" name="Rectangle 53"/>
          <p:cNvSpPr/>
          <p:nvPr/>
        </p:nvSpPr>
        <p:spPr>
          <a:xfrm>
            <a:off x="7239000" y="609600"/>
            <a:ext cx="1676400" cy="533400"/>
          </a:xfrm>
          <a:prstGeom prst="rect">
            <a:avLst/>
          </a:prstGeom>
          <a:solidFill>
            <a:srgbClr val="FFFF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MyAnalysis_merge</a:t>
            </a:r>
            <a:r>
              <a:rPr lang="en-US" sz="1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(“…/Output, stage=2, chunk)</a:t>
            </a:r>
          </a:p>
        </p:txBody>
      </p:sp>
      <p:grpSp>
        <p:nvGrpSpPr>
          <p:cNvPr id="45" name="Group 79"/>
          <p:cNvGrpSpPr/>
          <p:nvPr/>
        </p:nvGrpSpPr>
        <p:grpSpPr>
          <a:xfrm>
            <a:off x="7086600" y="1828800"/>
            <a:ext cx="1752600" cy="3733800"/>
            <a:chOff x="5410200" y="609600"/>
            <a:chExt cx="1752600" cy="3733800"/>
          </a:xfrm>
        </p:grpSpPr>
        <p:sp>
          <p:nvSpPr>
            <p:cNvPr id="56" name="Right Brace 55"/>
            <p:cNvSpPr/>
            <p:nvPr/>
          </p:nvSpPr>
          <p:spPr>
            <a:xfrm>
              <a:off x="5410200" y="609600"/>
              <a:ext cx="381000" cy="3733800"/>
            </a:xfrm>
            <a:prstGeom prst="rightBrac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1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7" name="Flowchart: Magnetic Disk 56"/>
            <p:cNvSpPr/>
            <p:nvPr/>
          </p:nvSpPr>
          <p:spPr>
            <a:xfrm>
              <a:off x="5867400" y="1447800"/>
              <a:ext cx="1295400" cy="1981200"/>
            </a:xfrm>
            <a:prstGeom prst="flowChartMagneticDisk">
              <a:avLst/>
            </a:prstGeom>
            <a:solidFill>
              <a:srgbClr val="21E5FF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Output/</a:t>
              </a:r>
            </a:p>
            <a:p>
              <a:pPr algn="ctr"/>
              <a:r>
                <a:rPr lang="en-US" sz="1100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results.root</a:t>
              </a:r>
              <a:endParaRPr lang="en-US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59" name="TextBox 58"/>
          <p:cNvSpPr txBox="1"/>
          <p:nvPr/>
        </p:nvSpPr>
        <p:spPr>
          <a:xfrm>
            <a:off x="152400" y="4572000"/>
            <a:ext cx="1828800" cy="1754326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2 parameters: number of stages and maximum number of  chunks to be merged per job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Stages can be skipped if reduction is enough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For production jobs: </a:t>
            </a:r>
            <a:r>
              <a:rPr lang="en-US" sz="1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max_stages</a:t>
            </a:r>
            <a:r>
              <a:rPr lang="en-US" sz="1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=5, split=20 (less for AOD merging)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Current </a:t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merging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6629400" y="6047601"/>
            <a:ext cx="2209800" cy="276999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Scales like </a:t>
            </a:r>
            <a:r>
              <a:rPr lang="en-US" sz="1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1200" baseline="-25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job</a:t>
            </a:r>
            <a:r>
              <a:rPr lang="en-US" sz="1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* log(</a:t>
            </a:r>
            <a:r>
              <a:rPr lang="en-US" sz="1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Nstages</a:t>
            </a:r>
            <a:r>
              <a:rPr lang="en-US" sz="1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482208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Possible future buffer merging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219200" y="1295400"/>
            <a:ext cx="1066800" cy="533400"/>
          </a:xfrm>
          <a:prstGeom prst="rect">
            <a:avLst/>
          </a:prstGeom>
          <a:solidFill>
            <a:srgbClr val="0070C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Process 1</a:t>
            </a:r>
            <a:endParaRPr lang="en-US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19200" y="1959430"/>
            <a:ext cx="1066800" cy="533400"/>
          </a:xfrm>
          <a:prstGeom prst="rect">
            <a:avLst/>
          </a:prstGeom>
          <a:solidFill>
            <a:srgbClr val="0070C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Process 2</a:t>
            </a:r>
            <a:endParaRPr lang="en-US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19200" y="2634344"/>
            <a:ext cx="1066800" cy="533400"/>
          </a:xfrm>
          <a:prstGeom prst="rect">
            <a:avLst/>
          </a:prstGeom>
          <a:solidFill>
            <a:srgbClr val="0070C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Process 3</a:t>
            </a:r>
            <a:endParaRPr lang="en-US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19200" y="3320144"/>
            <a:ext cx="1066800" cy="533400"/>
          </a:xfrm>
          <a:prstGeom prst="rect">
            <a:avLst/>
          </a:prstGeom>
          <a:solidFill>
            <a:srgbClr val="0070C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Process 4</a:t>
            </a:r>
            <a:endParaRPr lang="en-US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219200" y="4005944"/>
            <a:ext cx="1066800" cy="533400"/>
          </a:xfrm>
          <a:prstGeom prst="rect">
            <a:avLst/>
          </a:prstGeom>
          <a:solidFill>
            <a:srgbClr val="0070C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Process 5</a:t>
            </a:r>
            <a:endParaRPr lang="en-US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219200" y="4691742"/>
            <a:ext cx="1066800" cy="533400"/>
          </a:xfrm>
          <a:prstGeom prst="rect">
            <a:avLst/>
          </a:prstGeom>
          <a:solidFill>
            <a:srgbClr val="0070C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Process N</a:t>
            </a:r>
            <a:endParaRPr lang="en-US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505200" y="1338942"/>
            <a:ext cx="1066800" cy="3918858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Merging service process on cluster</a:t>
            </a:r>
            <a:endParaRPr lang="en-US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0" name="Group 13"/>
          <p:cNvGrpSpPr/>
          <p:nvPr/>
        </p:nvGrpSpPr>
        <p:grpSpPr>
          <a:xfrm>
            <a:off x="2286000" y="1370752"/>
            <a:ext cx="1371600" cy="381000"/>
            <a:chOff x="2286000" y="1784410"/>
            <a:chExt cx="1371600" cy="381000"/>
          </a:xfrm>
        </p:grpSpPr>
        <p:sp>
          <p:nvSpPr>
            <p:cNvPr id="11" name="Oval 10"/>
            <p:cNvSpPr/>
            <p:nvPr/>
          </p:nvSpPr>
          <p:spPr>
            <a:xfrm>
              <a:off x="3276600" y="1784410"/>
              <a:ext cx="381000" cy="3810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" name="Straight Arrow Connector 12"/>
            <p:cNvCxnSpPr>
              <a:stCxn id="3" idx="3"/>
              <a:endCxn id="11" idx="2"/>
            </p:cNvCxnSpPr>
            <p:nvPr/>
          </p:nvCxnSpPr>
          <p:spPr>
            <a:xfrm flipV="1">
              <a:off x="2286000" y="1974910"/>
              <a:ext cx="990600" cy="848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4"/>
          <p:cNvGrpSpPr/>
          <p:nvPr/>
        </p:nvGrpSpPr>
        <p:grpSpPr>
          <a:xfrm>
            <a:off x="2286000" y="2024742"/>
            <a:ext cx="1371600" cy="381000"/>
            <a:chOff x="2286000" y="1784410"/>
            <a:chExt cx="1371600" cy="381000"/>
          </a:xfrm>
        </p:grpSpPr>
        <p:sp>
          <p:nvSpPr>
            <p:cNvPr id="16" name="Oval 15"/>
            <p:cNvSpPr/>
            <p:nvPr/>
          </p:nvSpPr>
          <p:spPr>
            <a:xfrm>
              <a:off x="3276600" y="1784410"/>
              <a:ext cx="381000" cy="3810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" name="Straight Arrow Connector 16"/>
            <p:cNvCxnSpPr>
              <a:endCxn id="16" idx="2"/>
            </p:cNvCxnSpPr>
            <p:nvPr/>
          </p:nvCxnSpPr>
          <p:spPr>
            <a:xfrm flipV="1">
              <a:off x="2286000" y="1974910"/>
              <a:ext cx="990600" cy="848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7"/>
          <p:cNvGrpSpPr/>
          <p:nvPr/>
        </p:nvGrpSpPr>
        <p:grpSpPr>
          <a:xfrm>
            <a:off x="2286000" y="2710542"/>
            <a:ext cx="1371600" cy="381000"/>
            <a:chOff x="2286000" y="1784410"/>
            <a:chExt cx="1371600" cy="381000"/>
          </a:xfrm>
        </p:grpSpPr>
        <p:sp>
          <p:nvSpPr>
            <p:cNvPr id="19" name="Oval 18"/>
            <p:cNvSpPr/>
            <p:nvPr/>
          </p:nvSpPr>
          <p:spPr>
            <a:xfrm>
              <a:off x="3276600" y="1784410"/>
              <a:ext cx="381000" cy="3810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0" name="Straight Arrow Connector 19"/>
            <p:cNvCxnSpPr>
              <a:endCxn id="19" idx="2"/>
            </p:cNvCxnSpPr>
            <p:nvPr/>
          </p:nvCxnSpPr>
          <p:spPr>
            <a:xfrm flipV="1">
              <a:off x="2286000" y="1974910"/>
              <a:ext cx="990600" cy="848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20"/>
          <p:cNvGrpSpPr/>
          <p:nvPr/>
        </p:nvGrpSpPr>
        <p:grpSpPr>
          <a:xfrm>
            <a:off x="2286000" y="3396342"/>
            <a:ext cx="1371600" cy="381000"/>
            <a:chOff x="2286000" y="1784410"/>
            <a:chExt cx="1371600" cy="381000"/>
          </a:xfrm>
        </p:grpSpPr>
        <p:sp>
          <p:nvSpPr>
            <p:cNvPr id="22" name="Oval 21"/>
            <p:cNvSpPr/>
            <p:nvPr/>
          </p:nvSpPr>
          <p:spPr>
            <a:xfrm>
              <a:off x="3276600" y="1784410"/>
              <a:ext cx="381000" cy="3810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3" name="Straight Arrow Connector 22"/>
            <p:cNvCxnSpPr>
              <a:endCxn id="22" idx="2"/>
            </p:cNvCxnSpPr>
            <p:nvPr/>
          </p:nvCxnSpPr>
          <p:spPr>
            <a:xfrm flipV="1">
              <a:off x="2286000" y="1974910"/>
              <a:ext cx="990600" cy="848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23"/>
          <p:cNvGrpSpPr/>
          <p:nvPr/>
        </p:nvGrpSpPr>
        <p:grpSpPr>
          <a:xfrm>
            <a:off x="2286000" y="4082142"/>
            <a:ext cx="1371600" cy="381000"/>
            <a:chOff x="2286000" y="1784410"/>
            <a:chExt cx="1371600" cy="381000"/>
          </a:xfrm>
        </p:grpSpPr>
        <p:sp>
          <p:nvSpPr>
            <p:cNvPr id="25" name="Oval 24"/>
            <p:cNvSpPr/>
            <p:nvPr/>
          </p:nvSpPr>
          <p:spPr>
            <a:xfrm>
              <a:off x="3276600" y="1784410"/>
              <a:ext cx="381000" cy="3810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6" name="Straight Arrow Connector 25"/>
            <p:cNvCxnSpPr>
              <a:endCxn id="25" idx="2"/>
            </p:cNvCxnSpPr>
            <p:nvPr/>
          </p:nvCxnSpPr>
          <p:spPr>
            <a:xfrm flipV="1">
              <a:off x="2286000" y="1974910"/>
              <a:ext cx="990600" cy="848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up 26"/>
          <p:cNvGrpSpPr/>
          <p:nvPr/>
        </p:nvGrpSpPr>
        <p:grpSpPr>
          <a:xfrm>
            <a:off x="2286000" y="4767942"/>
            <a:ext cx="1371600" cy="381000"/>
            <a:chOff x="2286000" y="1784410"/>
            <a:chExt cx="1371600" cy="381000"/>
          </a:xfrm>
        </p:grpSpPr>
        <p:sp>
          <p:nvSpPr>
            <p:cNvPr id="28" name="Oval 27"/>
            <p:cNvSpPr/>
            <p:nvPr/>
          </p:nvSpPr>
          <p:spPr>
            <a:xfrm>
              <a:off x="3276600" y="1784410"/>
              <a:ext cx="381000" cy="3810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9" name="Straight Arrow Connector 28"/>
            <p:cNvCxnSpPr>
              <a:endCxn id="28" idx="2"/>
            </p:cNvCxnSpPr>
            <p:nvPr/>
          </p:nvCxnSpPr>
          <p:spPr>
            <a:xfrm flipV="1">
              <a:off x="2286000" y="1974910"/>
              <a:ext cx="990600" cy="848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" name="Flowchart: Magnetic Disk 37"/>
          <p:cNvSpPr/>
          <p:nvPr/>
        </p:nvSpPr>
        <p:spPr>
          <a:xfrm>
            <a:off x="6172200" y="2939142"/>
            <a:ext cx="1295400" cy="1066800"/>
          </a:xfrm>
          <a:prstGeom prst="flowChartMagneticDisk">
            <a:avLst/>
          </a:prstGeom>
          <a:solidFill>
            <a:srgbClr val="21E5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Merged.root</a:t>
            </a:r>
            <a:endParaRPr lang="en-US" sz="11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85800" y="5410200"/>
            <a:ext cx="8153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rgbClr val="FFFF00"/>
                </a:solidFill>
              </a:rPr>
              <a:t> Needs improvements in ROOT (planned)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rgbClr val="FFFF00"/>
                </a:solidFill>
              </a:rPr>
              <a:t> Not obvious for histograms unless enabling “buffered” mode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rgbClr val="FFFF00"/>
                </a:solidFill>
              </a:rPr>
              <a:t> Needs fast network to the merging service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572000" y="2895600"/>
            <a:ext cx="1600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Single merging process if this scales (?)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6870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In the short perspective, we are trying to tackle the efficiency problems related to:</a:t>
            </a:r>
          </a:p>
          <a:p>
            <a:pPr lvl="1"/>
            <a:r>
              <a:rPr lang="en-US" dirty="0" smtClean="0"/>
              <a:t>I/O, distributed computing, turnaround cycles, merging</a:t>
            </a:r>
          </a:p>
          <a:p>
            <a:r>
              <a:rPr lang="en-US" dirty="0" smtClean="0"/>
              <a:t>Parallelism is a potential lever to improve throughput in some applications (like simulation)</a:t>
            </a:r>
          </a:p>
          <a:p>
            <a:pPr lvl="1"/>
            <a:r>
              <a:rPr lang="en-US" dirty="0" smtClean="0"/>
              <a:t>Code review, data structure re-shaping, thread safety</a:t>
            </a:r>
          </a:p>
          <a:p>
            <a:pPr lvl="1"/>
            <a:r>
              <a:rPr lang="en-US" dirty="0" smtClean="0"/>
              <a:t>Will increase in importance in the coming years</a:t>
            </a:r>
          </a:p>
          <a:p>
            <a:r>
              <a:rPr lang="en-US" dirty="0" smtClean="0"/>
              <a:t>LS2 has to come after a major software upgrade allowing to deal with x50 higher event rates</a:t>
            </a:r>
          </a:p>
          <a:p>
            <a:pPr lvl="1"/>
            <a:r>
              <a:rPr lang="en-US" dirty="0"/>
              <a:t>O</a:t>
            </a:r>
            <a:r>
              <a:rPr lang="en-US" dirty="0" smtClean="0"/>
              <a:t>nline </a:t>
            </a:r>
            <a:r>
              <a:rPr lang="en-US" dirty="0" smtClean="0"/>
              <a:t>computing cluster sharing online-offline tasks</a:t>
            </a:r>
          </a:p>
          <a:p>
            <a:pPr lvl="1"/>
            <a:r>
              <a:rPr lang="en-US" dirty="0" smtClean="0"/>
              <a:t>No RAW written to disk, buffering limited</a:t>
            </a:r>
          </a:p>
          <a:p>
            <a:pPr lvl="1"/>
            <a:r>
              <a:rPr lang="en-US" dirty="0" smtClean="0"/>
              <a:t>Software flaws will imply data loss due to the backpressure</a:t>
            </a:r>
          </a:p>
          <a:p>
            <a:pPr lvl="1"/>
            <a:r>
              <a:rPr lang="en-US" dirty="0" smtClean="0">
                <a:solidFill>
                  <a:srgbClr val="00B0F0"/>
                </a:solidFill>
              </a:rPr>
              <a:t>Concurrency and load balancing will be a must in the new </a:t>
            </a:r>
            <a:r>
              <a:rPr lang="en-US" dirty="0" smtClean="0">
                <a:solidFill>
                  <a:srgbClr val="00B0F0"/>
                </a:solidFill>
              </a:rPr>
              <a:t>system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We are based on ROOT, we hope for increased support for parallelism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I/O, merging, thread safe libraries and containers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505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today and tomorrow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Today: mostly GEANT3-based</a:t>
            </a:r>
          </a:p>
          <a:p>
            <a:pPr lvl="1"/>
            <a:r>
              <a:rPr lang="en-US" dirty="0" smtClean="0"/>
              <a:t>~15% of the real data events, eating ~60% of the current </a:t>
            </a:r>
            <a:r>
              <a:rPr lang="en-US" dirty="0" smtClean="0"/>
              <a:t>consumed </a:t>
            </a:r>
            <a:r>
              <a:rPr lang="en-US" dirty="0"/>
              <a:t>C</a:t>
            </a:r>
            <a:r>
              <a:rPr lang="en-US" dirty="0" smtClean="0"/>
              <a:t>PU in GRID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rgbClr val="92D050"/>
                </a:solidFill>
              </a:rPr>
              <a:t>Event level parallelism has been prototyped in the past (</a:t>
            </a:r>
            <a:r>
              <a:rPr lang="en-US" dirty="0" err="1" smtClean="0">
                <a:solidFill>
                  <a:srgbClr val="92D050"/>
                </a:solidFill>
              </a:rPr>
              <a:t>M.Tadel</a:t>
            </a:r>
            <a:r>
              <a:rPr lang="en-US" dirty="0" smtClean="0">
                <a:solidFill>
                  <a:srgbClr val="92D050"/>
                </a:solidFill>
              </a:rPr>
              <a:t>)</a:t>
            </a:r>
          </a:p>
          <a:p>
            <a:r>
              <a:rPr lang="en-US" dirty="0" smtClean="0"/>
              <a:t>Performance studies at different levels  (detector &amp; physics performance) done with GEANT4</a:t>
            </a:r>
          </a:p>
          <a:p>
            <a:pPr lvl="2"/>
            <a:r>
              <a:rPr lang="en-US" dirty="0" smtClean="0"/>
              <a:t>G4 not in production</a:t>
            </a:r>
          </a:p>
          <a:p>
            <a:r>
              <a:rPr lang="en-US" dirty="0" smtClean="0"/>
              <a:t>FLUKA VMC interface discontinued for few years (licensing issues), now back in usage by ALICE </a:t>
            </a:r>
            <a:r>
              <a:rPr lang="en-US" dirty="0" smtClean="0"/>
              <a:t>only</a:t>
            </a:r>
          </a:p>
          <a:p>
            <a:pPr lvl="1"/>
            <a:r>
              <a:rPr lang="en-US" dirty="0" smtClean="0"/>
              <a:t>Radiation protection studies, but also full detector simulation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66921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today and tomorrow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060848"/>
            <a:ext cx="4454828" cy="3024336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2058852"/>
            <a:ext cx="4453559" cy="302433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555776" y="5517232"/>
            <a:ext cx="4464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Multithreading scaling for parallel GEANT3 based simulation (</a:t>
            </a:r>
            <a:r>
              <a:rPr lang="en-US" dirty="0" err="1" smtClean="0">
                <a:solidFill>
                  <a:schemeClr val="bg1"/>
                </a:solidFill>
              </a:rPr>
              <a:t>M.Tadel</a:t>
            </a:r>
            <a:r>
              <a:rPr lang="en-US" dirty="0" smtClean="0">
                <a:solidFill>
                  <a:schemeClr val="bg1"/>
                </a:solidFill>
              </a:rPr>
              <a:t>, 2009)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69409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today and tomorrow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Tomorrow – different scenarios for LS1, LS2</a:t>
            </a:r>
          </a:p>
          <a:p>
            <a:pPr lvl="1"/>
            <a:r>
              <a:rPr lang="en-US" dirty="0" smtClean="0"/>
              <a:t>LS1 – same running scenario as today, but putting GEANT4 in production</a:t>
            </a:r>
          </a:p>
          <a:p>
            <a:pPr lvl="2"/>
            <a:r>
              <a:rPr lang="en-US" dirty="0" smtClean="0"/>
              <a:t>Tuning the physics list &amp; understanding remaining differences (G3)</a:t>
            </a:r>
          </a:p>
          <a:p>
            <a:pPr lvl="2"/>
            <a:r>
              <a:rPr lang="en-US" dirty="0" smtClean="0"/>
              <a:t>Understanding performance issues, usage of GEANT4-MT (?)</a:t>
            </a:r>
          </a:p>
          <a:p>
            <a:pPr lvl="1"/>
            <a:r>
              <a:rPr lang="en-US" dirty="0" smtClean="0"/>
              <a:t>Concurrency not foreseen in production for LS1, but:</a:t>
            </a:r>
          </a:p>
          <a:p>
            <a:pPr lvl="2"/>
            <a:r>
              <a:rPr lang="en-US" dirty="0" smtClean="0"/>
              <a:t>Thread safety and cleaning-up detector code</a:t>
            </a:r>
          </a:p>
          <a:p>
            <a:pPr lvl="2"/>
            <a:r>
              <a:rPr lang="en-US" dirty="0" smtClean="0"/>
              <a:t>Understanding the issues related to scheduling events and possibly tracks in parallel</a:t>
            </a:r>
          </a:p>
          <a:p>
            <a:pPr lvl="1"/>
            <a:r>
              <a:rPr lang="en-US" dirty="0" smtClean="0"/>
              <a:t>LS2 upgrade: high intensity regime</a:t>
            </a:r>
          </a:p>
          <a:p>
            <a:pPr lvl="2"/>
            <a:r>
              <a:rPr lang="en-US" dirty="0" smtClean="0"/>
              <a:t>x</a:t>
            </a:r>
            <a:r>
              <a:rPr lang="en-US" dirty="0"/>
              <a:t>5</a:t>
            </a:r>
            <a:r>
              <a:rPr lang="en-US" dirty="0" smtClean="0"/>
              <a:t>0 </a:t>
            </a:r>
            <a:r>
              <a:rPr lang="en-US" dirty="0" smtClean="0"/>
              <a:t>event rate, same ratio for simulated events</a:t>
            </a:r>
          </a:p>
          <a:p>
            <a:pPr lvl="2"/>
            <a:r>
              <a:rPr lang="en-US" dirty="0" smtClean="0"/>
              <a:t>Computing resources not scaling in the same way…</a:t>
            </a:r>
          </a:p>
          <a:p>
            <a:pPr lvl="2"/>
            <a:r>
              <a:rPr lang="en-US" dirty="0" smtClean="0">
                <a:solidFill>
                  <a:srgbClr val="00CCFF"/>
                </a:solidFill>
              </a:rPr>
              <a:t>We will need a  computing solution for simulation that increases the throughput…</a:t>
            </a:r>
          </a:p>
        </p:txBody>
      </p:sp>
    </p:spTree>
    <p:extLst>
      <p:ext uri="{BB962C8B-B14F-4D97-AF65-F5344CB8AC3E}">
        <p14:creationId xmlns:p14="http://schemas.microsoft.com/office/powerpoint/2010/main" val="10781736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Reconstruction &amp; calibration – a future challenge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most challenging tasks</a:t>
            </a:r>
          </a:p>
          <a:p>
            <a:pPr lvl="1"/>
            <a:r>
              <a:rPr lang="en-US" dirty="0" smtClean="0"/>
              <a:t>Running on both real and reconstructed data</a:t>
            </a:r>
          </a:p>
          <a:p>
            <a:pPr lvl="1"/>
            <a:r>
              <a:rPr lang="en-US" dirty="0" smtClean="0"/>
              <a:t>Doing mostly local I/O (RAW data + CDB snapshot as input, ESD’s as output)</a:t>
            </a:r>
          </a:p>
          <a:p>
            <a:pPr lvl="1"/>
            <a:r>
              <a:rPr lang="en-US" dirty="0" smtClean="0"/>
              <a:t>Using ~10% of resources</a:t>
            </a:r>
          </a:p>
          <a:p>
            <a:r>
              <a:rPr lang="en-US" dirty="0" smtClean="0"/>
              <a:t>Long turnaround cycle: several calibration passes, including manual interventions</a:t>
            </a:r>
          </a:p>
          <a:p>
            <a:pPr lvl="1"/>
            <a:r>
              <a:rPr lang="en-US" dirty="0" smtClean="0"/>
              <a:t>Not a problem of throughput for the moment</a:t>
            </a:r>
          </a:p>
          <a:p>
            <a:pPr lvl="1"/>
            <a:r>
              <a:rPr lang="en-US" dirty="0" smtClean="0"/>
              <a:t>A real issue for LS2 rates !!!</a:t>
            </a:r>
          </a:p>
          <a:p>
            <a:r>
              <a:rPr lang="en-US" dirty="0" smtClean="0"/>
              <a:t>Main focus of the LS2 upgrade</a:t>
            </a:r>
          </a:p>
          <a:p>
            <a:pPr lvl="1"/>
            <a:r>
              <a:rPr lang="en-US" dirty="0" smtClean="0"/>
              <a:t>A completely different approach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03694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LS2 upgrade – a major challenge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x</a:t>
            </a:r>
            <a:r>
              <a:rPr lang="en-US" dirty="0"/>
              <a:t>5</a:t>
            </a:r>
            <a:r>
              <a:rPr lang="en-US" dirty="0" smtClean="0"/>
              <a:t>0 rates, only x3 increase in resources !</a:t>
            </a:r>
          </a:p>
          <a:p>
            <a:r>
              <a:rPr lang="en-US" dirty="0" smtClean="0"/>
              <a:t>No way to store the raw data!</a:t>
            </a:r>
          </a:p>
          <a:p>
            <a:pPr lvl="1"/>
            <a:r>
              <a:rPr lang="en-US" dirty="0" smtClean="0"/>
              <a:t>Data has to be calibrated and reconstructed close to the online systems</a:t>
            </a:r>
          </a:p>
          <a:p>
            <a:r>
              <a:rPr lang="en-US" dirty="0" smtClean="0"/>
              <a:t>Big central computing cluster, used by common DAQ/HLT/offline SW</a:t>
            </a:r>
          </a:p>
          <a:p>
            <a:pPr lvl="1"/>
            <a:r>
              <a:rPr lang="en-US" dirty="0" smtClean="0"/>
              <a:t>O(250000</a:t>
            </a:r>
            <a:r>
              <a:rPr lang="en-US" dirty="0" smtClean="0"/>
              <a:t>) cores</a:t>
            </a:r>
          </a:p>
          <a:p>
            <a:pPr lvl="1"/>
            <a:r>
              <a:rPr lang="en-US" dirty="0" smtClean="0"/>
              <a:t>Understand better calibration online</a:t>
            </a:r>
          </a:p>
          <a:p>
            <a:pPr lvl="1"/>
            <a:r>
              <a:rPr lang="en-US" dirty="0" smtClean="0"/>
              <a:t>Common SW using parallelism, sharing the same resources in a load balanced way</a:t>
            </a:r>
          </a:p>
          <a:p>
            <a:pPr lvl="1"/>
            <a:r>
              <a:rPr lang="en-US" dirty="0" smtClean="0"/>
              <a:t>R&amp;D groups will study many aspects of the project</a:t>
            </a:r>
          </a:p>
          <a:p>
            <a:pPr lvl="2"/>
            <a:r>
              <a:rPr lang="en-US" dirty="0" smtClean="0"/>
              <a:t>Steering, parallel technologies, online calibration, data model, 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64976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18"/>
            <a:ext cx="6098177" cy="148006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1485611"/>
            <a:ext cx="5796136" cy="537238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245932" y="332656"/>
            <a:ext cx="27185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Gradual migration towards a common online-offline framework</a:t>
            </a:r>
            <a:endParaRPr lang="en-US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1520" y="3513782"/>
            <a:ext cx="271855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A possible approach for the data processing stages in the future online cluster. The actual solution will be the outcome of R&amp;D efforts</a:t>
            </a:r>
            <a:endParaRPr lang="en-US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03365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today and tomorrow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Input: ~4 </a:t>
            </a:r>
            <a:r>
              <a:rPr lang="en-US" dirty="0" err="1"/>
              <a:t>P</a:t>
            </a:r>
            <a:r>
              <a:rPr lang="en-US" dirty="0" err="1" smtClean="0"/>
              <a:t>Bytes</a:t>
            </a:r>
            <a:r>
              <a:rPr lang="en-US" dirty="0" smtClean="0"/>
              <a:t>/month data suitable for analysis stored</a:t>
            </a:r>
          </a:p>
          <a:p>
            <a:r>
              <a:rPr lang="en-US" dirty="0" smtClean="0"/>
              <a:t>Processing rate: ~20 </a:t>
            </a:r>
            <a:r>
              <a:rPr lang="en-US" dirty="0" err="1"/>
              <a:t>P</a:t>
            </a:r>
            <a:r>
              <a:rPr lang="en-US" dirty="0" err="1" smtClean="0"/>
              <a:t>Bytes</a:t>
            </a:r>
            <a:r>
              <a:rPr lang="en-US" dirty="0" smtClean="0"/>
              <a:t>/month (x5 factor)</a:t>
            </a:r>
          </a:p>
          <a:p>
            <a:pPr lvl="1"/>
            <a:r>
              <a:rPr lang="en-US" dirty="0" smtClean="0"/>
              <a:t>1/3 of total </a:t>
            </a:r>
            <a:r>
              <a:rPr lang="en-US" dirty="0" smtClean="0"/>
              <a:t>CPU </a:t>
            </a:r>
            <a:r>
              <a:rPr lang="en-US" dirty="0" smtClean="0"/>
              <a:t>consumed in GRID</a:t>
            </a:r>
            <a:endParaRPr lang="en-US" dirty="0" smtClean="0"/>
          </a:p>
          <a:p>
            <a:pPr lvl="1"/>
            <a:r>
              <a:rPr lang="en-US" dirty="0" smtClean="0"/>
              <a:t>Does this satisfy the needs ?</a:t>
            </a:r>
          </a:p>
          <a:p>
            <a:r>
              <a:rPr lang="en-US" dirty="0" smtClean="0"/>
              <a:t>What about "tomorrow" (LS1, LS2)?</a:t>
            </a:r>
          </a:p>
          <a:p>
            <a:pPr lvl="1"/>
            <a:r>
              <a:rPr lang="en-US" dirty="0" smtClean="0"/>
              <a:t>About 20% increase/year in computing capacity</a:t>
            </a:r>
          </a:p>
          <a:p>
            <a:pPr lvl="1"/>
            <a:r>
              <a:rPr lang="en-US" dirty="0" smtClean="0"/>
              <a:t>Less than double by LS1 and x3 by commissioning after LS2</a:t>
            </a:r>
          </a:p>
          <a:p>
            <a:r>
              <a:rPr lang="en-US" dirty="0" smtClean="0"/>
              <a:t>Event rate after LS2 x50 higher</a:t>
            </a:r>
          </a:p>
          <a:p>
            <a:pPr lvl="1"/>
            <a:r>
              <a:rPr lang="en-US" dirty="0" smtClean="0"/>
              <a:t>Reconstruction &amp; calibration done mostly online, GRID will be shared mostly by analysis and MC (50/50 ?)</a:t>
            </a:r>
          </a:p>
          <a:p>
            <a:pPr lvl="1"/>
            <a:r>
              <a:rPr lang="en-US" b="1" dirty="0" smtClean="0">
                <a:solidFill>
                  <a:srgbClr val="FFFF00"/>
                </a:solidFill>
              </a:rPr>
              <a:t>Projecting the current numbers, we will be able to analyze a bit more than half of what we will produce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The rest of x10 has to be recovered from the additional increase in capacity AND analysis efficiency</a:t>
            </a:r>
          </a:p>
        </p:txBody>
      </p:sp>
    </p:spTree>
    <p:extLst>
      <p:ext uri="{BB962C8B-B14F-4D97-AF65-F5344CB8AC3E}">
        <p14:creationId xmlns:p14="http://schemas.microsoft.com/office/powerpoint/2010/main" val="487484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Efficiency components (serial processing)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338936" cy="4525963"/>
          </a:xfrm>
          <a:solidFill>
            <a:schemeClr val="bg1"/>
          </a:solidFill>
        </p:spPr>
        <p:txBody>
          <a:bodyPr>
            <a:normAutofit fontScale="475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The analysis flow involves mixed processing phases per event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Reading event data from disk</a:t>
            </a:r>
          </a:p>
          <a:p>
            <a:pPr lvl="1"/>
            <a:r>
              <a:rPr lang="en-US" dirty="0" smtClean="0">
                <a:solidFill>
                  <a:srgbClr val="7030A0"/>
                </a:solidFill>
              </a:rPr>
              <a:t>De-serializing the event object hierarchy</a:t>
            </a:r>
          </a:p>
          <a:p>
            <a:pPr lvl="1"/>
            <a:r>
              <a:rPr lang="en-US" dirty="0" smtClean="0">
                <a:solidFill>
                  <a:srgbClr val="00B050"/>
                </a:solidFill>
              </a:rPr>
              <a:t>Processing the event</a:t>
            </a:r>
          </a:p>
          <a:p>
            <a:pPr lvl="1"/>
            <a:r>
              <a:rPr lang="en-US" dirty="0" smtClean="0">
                <a:solidFill>
                  <a:srgbClr val="7030A0"/>
                </a:solidFill>
              </a:rPr>
              <a:t>Cleaning the event structures - sequential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Writing the output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Merging the outputs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The efficiency of the analysis job:</a:t>
            </a:r>
          </a:p>
          <a:p>
            <a:pPr lvl="1"/>
            <a:r>
              <a:rPr lang="en-US" dirty="0" err="1" smtClean="0">
                <a:solidFill>
                  <a:schemeClr val="tx1"/>
                </a:solidFill>
              </a:rPr>
              <a:t>job_eff</a:t>
            </a:r>
            <a:r>
              <a:rPr lang="en-US" dirty="0" smtClean="0">
                <a:solidFill>
                  <a:schemeClr val="tx1"/>
                </a:solidFill>
              </a:rPr>
              <a:t> = (</a:t>
            </a:r>
            <a:r>
              <a:rPr lang="en-US" dirty="0" err="1" smtClean="0">
                <a:solidFill>
                  <a:schemeClr val="tx1"/>
                </a:solidFill>
              </a:rPr>
              <a:t>t</a:t>
            </a:r>
            <a:r>
              <a:rPr lang="en-US" baseline="-25000" dirty="0" err="1" smtClean="0">
                <a:solidFill>
                  <a:schemeClr val="tx1"/>
                </a:solidFill>
              </a:rPr>
              <a:t>ds</a:t>
            </a:r>
            <a:r>
              <a:rPr lang="en-US" dirty="0" err="1" smtClean="0">
                <a:solidFill>
                  <a:schemeClr val="tx1"/>
                </a:solidFill>
              </a:rPr>
              <a:t>+t</a:t>
            </a:r>
            <a:r>
              <a:rPr lang="en-US" baseline="-25000" dirty="0" err="1" smtClean="0">
                <a:solidFill>
                  <a:schemeClr val="tx1"/>
                </a:solidFill>
              </a:rPr>
              <a:t>proc</a:t>
            </a:r>
            <a:r>
              <a:rPr lang="en-US" dirty="0" err="1" smtClean="0">
                <a:solidFill>
                  <a:schemeClr val="tx1"/>
                </a:solidFill>
              </a:rPr>
              <a:t>+t</a:t>
            </a:r>
            <a:r>
              <a:rPr lang="en-US" baseline="-25000" dirty="0" err="1" smtClean="0">
                <a:solidFill>
                  <a:schemeClr val="tx1"/>
                </a:solidFill>
              </a:rPr>
              <a:t>cl</a:t>
            </a:r>
            <a:r>
              <a:rPr lang="en-US" dirty="0" smtClean="0">
                <a:solidFill>
                  <a:schemeClr val="tx1"/>
                </a:solidFill>
              </a:rPr>
              <a:t>)/</a:t>
            </a:r>
            <a:r>
              <a:rPr lang="en-US" dirty="0" err="1" smtClean="0">
                <a:solidFill>
                  <a:schemeClr val="tx1"/>
                </a:solidFill>
              </a:rPr>
              <a:t>t</a:t>
            </a:r>
            <a:r>
              <a:rPr lang="en-US" baseline="-25000" dirty="0" err="1" smtClean="0">
                <a:solidFill>
                  <a:schemeClr val="tx1"/>
                </a:solidFill>
              </a:rPr>
              <a:t>total</a:t>
            </a:r>
            <a:endParaRPr lang="en-US" dirty="0" smtClean="0">
              <a:solidFill>
                <a:schemeClr val="tx1"/>
              </a:solidFill>
            </a:endParaRPr>
          </a:p>
          <a:p>
            <a:pPr lvl="1"/>
            <a:r>
              <a:rPr lang="en-US" dirty="0" err="1" smtClean="0">
                <a:solidFill>
                  <a:schemeClr val="tx1"/>
                </a:solidFill>
              </a:rPr>
              <a:t>analysis_eff</a:t>
            </a:r>
            <a:r>
              <a:rPr lang="en-US" dirty="0" smtClean="0">
                <a:solidFill>
                  <a:schemeClr val="tx1"/>
                </a:solidFill>
              </a:rPr>
              <a:t> = </a:t>
            </a:r>
            <a:r>
              <a:rPr lang="en-US" dirty="0" err="1" smtClean="0">
                <a:solidFill>
                  <a:schemeClr val="tx1"/>
                </a:solidFill>
              </a:rPr>
              <a:t>t</a:t>
            </a:r>
            <a:r>
              <a:rPr lang="en-US" baseline="-25000" dirty="0" err="1" smtClean="0">
                <a:solidFill>
                  <a:schemeClr val="tx1"/>
                </a:solidFill>
              </a:rPr>
              <a:t>proc</a:t>
            </a:r>
            <a:r>
              <a:rPr lang="en-US" dirty="0" smtClean="0">
                <a:solidFill>
                  <a:schemeClr val="tx1"/>
                </a:solidFill>
              </a:rPr>
              <a:t> / </a:t>
            </a:r>
            <a:r>
              <a:rPr lang="en-US" dirty="0" err="1" smtClean="0">
                <a:solidFill>
                  <a:schemeClr val="tx1"/>
                </a:solidFill>
              </a:rPr>
              <a:t>t</a:t>
            </a:r>
            <a:r>
              <a:rPr lang="en-US" baseline="-25000" dirty="0" err="1" smtClean="0">
                <a:solidFill>
                  <a:schemeClr val="tx1"/>
                </a:solidFill>
              </a:rPr>
              <a:t>total</a:t>
            </a:r>
            <a:endParaRPr lang="en-US" baseline="-25000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Time/event for different phases depending on </a:t>
            </a:r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</a:rPr>
              <a:t>many factors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T</a:t>
            </a:r>
            <a:r>
              <a:rPr lang="en-US" baseline="-25000" dirty="0" smtClean="0">
                <a:solidFill>
                  <a:schemeClr val="tx1"/>
                </a:solidFill>
              </a:rPr>
              <a:t>read</a:t>
            </a:r>
            <a:r>
              <a:rPr lang="en-US" dirty="0" smtClean="0">
                <a:solidFill>
                  <a:schemeClr val="tx1"/>
                </a:solidFill>
              </a:rPr>
              <a:t>~ IOPS*</a:t>
            </a:r>
            <a:r>
              <a:rPr lang="en-US" dirty="0" err="1" smtClean="0">
                <a:solidFill>
                  <a:schemeClr val="tx1"/>
                </a:solidFill>
              </a:rPr>
              <a:t>event_size</a:t>
            </a:r>
            <a:r>
              <a:rPr lang="en-US" dirty="0" smtClean="0">
                <a:solidFill>
                  <a:schemeClr val="tx1"/>
                </a:solidFill>
              </a:rPr>
              <a:t>/</a:t>
            </a:r>
            <a:r>
              <a:rPr lang="en-US" dirty="0" err="1" smtClean="0">
                <a:solidFill>
                  <a:schemeClr val="tx1"/>
                </a:solidFill>
              </a:rPr>
              <a:t>read_throughput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/>
              <a:t>– </a:t>
            </a:r>
            <a:r>
              <a:rPr lang="en-US" dirty="0" smtClean="0">
                <a:solidFill>
                  <a:srgbClr val="FF0000"/>
                </a:solidFill>
              </a:rPr>
              <a:t>to be minimized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Minimize event size, keep under control read throughput</a:t>
            </a:r>
          </a:p>
          <a:p>
            <a:pPr lvl="1"/>
            <a:r>
              <a:rPr lang="en-US" dirty="0" err="1" smtClean="0">
                <a:solidFill>
                  <a:schemeClr val="tx1"/>
                </a:solidFill>
              </a:rPr>
              <a:t>T</a:t>
            </a:r>
            <a:r>
              <a:rPr lang="en-US" baseline="-25000" dirty="0" err="1" smtClean="0">
                <a:solidFill>
                  <a:schemeClr val="tx1"/>
                </a:solidFill>
              </a:rPr>
              <a:t>ds</a:t>
            </a:r>
            <a:r>
              <a:rPr lang="en-US" dirty="0" err="1" smtClean="0">
                <a:solidFill>
                  <a:schemeClr val="tx1"/>
                </a:solidFill>
              </a:rPr>
              <a:t>+T</a:t>
            </a:r>
            <a:r>
              <a:rPr lang="en-US" baseline="-25000" dirty="0" err="1" smtClean="0">
                <a:solidFill>
                  <a:schemeClr val="tx1"/>
                </a:solidFill>
              </a:rPr>
              <a:t>cl</a:t>
            </a:r>
            <a:r>
              <a:rPr lang="en-US" dirty="0" smtClean="0">
                <a:solidFill>
                  <a:schemeClr val="tx1"/>
                </a:solidFill>
              </a:rPr>
              <a:t>~ </a:t>
            </a:r>
            <a:r>
              <a:rPr lang="en-US" dirty="0" err="1" smtClean="0">
                <a:solidFill>
                  <a:schemeClr val="tx1"/>
                </a:solidFill>
              </a:rPr>
              <a:t>event_size</a:t>
            </a:r>
            <a:r>
              <a:rPr lang="en-US" dirty="0" smtClean="0">
                <a:solidFill>
                  <a:schemeClr val="tx1"/>
                </a:solidFill>
              </a:rPr>
              <a:t>*</a:t>
            </a:r>
            <a:r>
              <a:rPr lang="en-US" dirty="0" err="1" smtClean="0">
                <a:solidFill>
                  <a:schemeClr val="tx1"/>
                </a:solidFill>
              </a:rPr>
              <a:t>n_branches</a:t>
            </a:r>
            <a:r>
              <a:rPr lang="en-US" dirty="0" smtClean="0">
                <a:solidFill>
                  <a:schemeClr val="tx1"/>
                </a:solidFill>
              </a:rPr>
              <a:t>           </a:t>
            </a:r>
            <a:r>
              <a:rPr lang="en-US" dirty="0" smtClean="0"/>
              <a:t>– </a:t>
            </a:r>
            <a:r>
              <a:rPr lang="en-US" dirty="0" smtClean="0">
                <a:solidFill>
                  <a:srgbClr val="FF0000"/>
                </a:solidFill>
              </a:rPr>
              <a:t>to be minimized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Minimize event size and complexity (analysis mini AOD?)</a:t>
            </a:r>
          </a:p>
          <a:p>
            <a:pPr lvl="1"/>
            <a:r>
              <a:rPr lang="en-US" dirty="0" err="1" smtClean="0">
                <a:solidFill>
                  <a:schemeClr val="tx1"/>
                </a:solidFill>
              </a:rPr>
              <a:t>T</a:t>
            </a:r>
            <a:r>
              <a:rPr lang="en-US" baseline="-25000" dirty="0" err="1" smtClean="0">
                <a:solidFill>
                  <a:schemeClr val="tx1"/>
                </a:solidFill>
              </a:rPr>
              <a:t>proc</a:t>
            </a:r>
            <a:r>
              <a:rPr lang="en-US" baseline="-25000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= ∑</a:t>
            </a:r>
            <a:r>
              <a:rPr lang="en-US" baseline="-25000" dirty="0" err="1" smtClean="0">
                <a:solidFill>
                  <a:schemeClr val="tx1"/>
                </a:solidFill>
              </a:rPr>
              <a:t>wagons</a:t>
            </a:r>
            <a:r>
              <a:rPr lang="en-US" dirty="0" err="1" smtClean="0">
                <a:solidFill>
                  <a:schemeClr val="tx1"/>
                </a:solidFill>
              </a:rPr>
              <a:t>T</a:t>
            </a:r>
            <a:r>
              <a:rPr lang="en-US" baseline="-25000" dirty="0" err="1" smtClean="0">
                <a:solidFill>
                  <a:schemeClr val="tx1"/>
                </a:solidFill>
              </a:rPr>
              <a:t>i</a:t>
            </a:r>
            <a:r>
              <a:rPr lang="en-US" dirty="0" smtClean="0">
                <a:solidFill>
                  <a:schemeClr val="tx1"/>
                </a:solidFill>
              </a:rPr>
              <a:t>                                          </a:t>
            </a:r>
            <a:r>
              <a:rPr lang="en-US" dirty="0" smtClean="0"/>
              <a:t>– </a:t>
            </a:r>
            <a:r>
              <a:rPr lang="en-US" dirty="0" smtClean="0">
                <a:solidFill>
                  <a:srgbClr val="00B050"/>
                </a:solidFill>
              </a:rPr>
              <a:t>to be maximized</a:t>
            </a:r>
            <a:endParaRPr lang="en-US" baseline="-25000" dirty="0" smtClean="0">
              <a:solidFill>
                <a:srgbClr val="00B050"/>
              </a:solidFill>
            </a:endParaRPr>
          </a:p>
          <a:p>
            <a:pPr lvl="2"/>
            <a:r>
              <a:rPr lang="en-US" dirty="0" smtClean="0">
                <a:solidFill>
                  <a:srgbClr val="00B050"/>
                </a:solidFill>
              </a:rPr>
              <a:t>Maximize number of wagons and useful processing</a:t>
            </a:r>
          </a:p>
          <a:p>
            <a:pPr lvl="1"/>
            <a:r>
              <a:rPr lang="en-US" dirty="0" err="1" smtClean="0">
                <a:solidFill>
                  <a:schemeClr val="tx1"/>
                </a:solidFill>
              </a:rPr>
              <a:t>T</a:t>
            </a:r>
            <a:r>
              <a:rPr lang="en-US" baseline="-25000" dirty="0" err="1" smtClean="0">
                <a:solidFill>
                  <a:schemeClr val="tx1"/>
                </a:solidFill>
              </a:rPr>
              <a:t>write</a:t>
            </a:r>
            <a:r>
              <a:rPr lang="en-US" baseline="-25000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= </a:t>
            </a:r>
            <a:r>
              <a:rPr lang="en-US" dirty="0" err="1" smtClean="0">
                <a:solidFill>
                  <a:schemeClr val="tx1"/>
                </a:solidFill>
              </a:rPr>
              <a:t>output_size</a:t>
            </a:r>
            <a:r>
              <a:rPr lang="en-US" dirty="0" smtClean="0">
                <a:solidFill>
                  <a:schemeClr val="tx1"/>
                </a:solidFill>
              </a:rPr>
              <a:t>/</a:t>
            </a:r>
            <a:r>
              <a:rPr lang="en-US" dirty="0" err="1" smtClean="0">
                <a:solidFill>
                  <a:schemeClr val="tx1"/>
                </a:solidFill>
              </a:rPr>
              <a:t>write_throughput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/>
              <a:t>– </a:t>
            </a:r>
            <a:r>
              <a:rPr lang="en-US" dirty="0" smtClean="0">
                <a:solidFill>
                  <a:srgbClr val="FF0000"/>
                </a:solidFill>
              </a:rPr>
              <a:t>to be minimized</a:t>
            </a:r>
            <a:endParaRPr lang="en-US" dirty="0"/>
          </a:p>
          <a:p>
            <a:pPr lvl="1"/>
            <a:endParaRPr lang="en-US" dirty="0" smtClean="0"/>
          </a:p>
        </p:txBody>
      </p:sp>
      <p:grpSp>
        <p:nvGrpSpPr>
          <p:cNvPr id="10" name="Group 10"/>
          <p:cNvGrpSpPr/>
          <p:nvPr/>
        </p:nvGrpSpPr>
        <p:grpSpPr>
          <a:xfrm>
            <a:off x="5867400" y="1482824"/>
            <a:ext cx="533400" cy="3962400"/>
            <a:chOff x="7924800" y="1905000"/>
            <a:chExt cx="533400" cy="3962400"/>
          </a:xfrm>
        </p:grpSpPr>
        <p:sp>
          <p:nvSpPr>
            <p:cNvPr id="4" name="Rectangle 3"/>
            <p:cNvSpPr/>
            <p:nvPr/>
          </p:nvSpPr>
          <p:spPr>
            <a:xfrm>
              <a:off x="7924800" y="1905000"/>
              <a:ext cx="533400" cy="39624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00"/>
                </a:solidFill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7924800" y="1905000"/>
              <a:ext cx="533400" cy="30480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rgbClr val="FFFF00"/>
                  </a:solidFill>
                </a:rPr>
                <a:t>t</a:t>
              </a:r>
              <a:r>
                <a:rPr lang="en-US" sz="1400" baseline="-25000" dirty="0" smtClean="0">
                  <a:solidFill>
                    <a:srgbClr val="FFFF00"/>
                  </a:solidFill>
                </a:rPr>
                <a:t>read</a:t>
              </a:r>
              <a:endParaRPr lang="en-US" sz="1400" dirty="0">
                <a:solidFill>
                  <a:srgbClr val="FFFF00"/>
                </a:solidFill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7924800" y="2209800"/>
              <a:ext cx="533400" cy="762000"/>
            </a:xfrm>
            <a:prstGeom prst="rect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en-US" sz="1400" dirty="0" err="1" smtClean="0">
                  <a:solidFill>
                    <a:srgbClr val="FFFF00"/>
                  </a:solidFill>
                </a:rPr>
                <a:t>t</a:t>
              </a:r>
              <a:r>
                <a:rPr lang="en-US" sz="1400" baseline="-25000" dirty="0" err="1" smtClean="0">
                  <a:solidFill>
                    <a:srgbClr val="FFFF00"/>
                  </a:solidFill>
                </a:rPr>
                <a:t>ds</a:t>
              </a:r>
              <a:endParaRPr lang="en-US" sz="1400" dirty="0" smtClean="0">
                <a:solidFill>
                  <a:srgbClr val="FFFF00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7924800" y="2971800"/>
              <a:ext cx="533400" cy="2209800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en-US" sz="1400" dirty="0" err="1" smtClean="0">
                  <a:solidFill>
                    <a:srgbClr val="FFFF00"/>
                  </a:solidFill>
                </a:rPr>
                <a:t>t</a:t>
              </a:r>
              <a:r>
                <a:rPr lang="en-US" sz="1400" baseline="-25000" dirty="0" err="1" smtClean="0">
                  <a:solidFill>
                    <a:srgbClr val="FFFF00"/>
                  </a:solidFill>
                </a:rPr>
                <a:t>proc</a:t>
              </a:r>
              <a:endParaRPr lang="en-US" sz="1400" dirty="0" smtClean="0">
                <a:solidFill>
                  <a:srgbClr val="FFFF00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7924800" y="5181600"/>
              <a:ext cx="533400" cy="304800"/>
            </a:xfrm>
            <a:prstGeom prst="rect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en-US" sz="1400" dirty="0" err="1" smtClean="0">
                  <a:solidFill>
                    <a:srgbClr val="FFFF00"/>
                  </a:solidFill>
                </a:rPr>
                <a:t>t</a:t>
              </a:r>
              <a:r>
                <a:rPr lang="en-US" sz="1400" baseline="-25000" dirty="0" err="1" smtClean="0">
                  <a:solidFill>
                    <a:srgbClr val="FFFF00"/>
                  </a:solidFill>
                </a:rPr>
                <a:t>cl</a:t>
              </a:r>
              <a:endParaRPr lang="en-US" sz="1400" dirty="0" smtClean="0">
                <a:solidFill>
                  <a:srgbClr val="FFFF00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7924800" y="5486400"/>
              <a:ext cx="533400" cy="38100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en-US" sz="1400" dirty="0" err="1" smtClean="0">
                  <a:solidFill>
                    <a:srgbClr val="FFFF00"/>
                  </a:solidFill>
                </a:rPr>
                <a:t>t</a:t>
              </a:r>
              <a:r>
                <a:rPr lang="en-US" sz="1400" baseline="-25000" dirty="0" err="1" smtClean="0">
                  <a:solidFill>
                    <a:srgbClr val="FFFF00"/>
                  </a:solidFill>
                </a:rPr>
                <a:t>write</a:t>
              </a:r>
              <a:endParaRPr lang="en-US" sz="1400" dirty="0" smtClean="0">
                <a:solidFill>
                  <a:srgbClr val="FFFF00"/>
                </a:solidFill>
              </a:endParaRPr>
            </a:p>
          </p:txBody>
        </p:sp>
      </p:grpSp>
      <p:grpSp>
        <p:nvGrpSpPr>
          <p:cNvPr id="12" name="Group 19"/>
          <p:cNvGrpSpPr/>
          <p:nvPr/>
        </p:nvGrpSpPr>
        <p:grpSpPr>
          <a:xfrm>
            <a:off x="6477423" y="1519560"/>
            <a:ext cx="658743" cy="685800"/>
            <a:chOff x="6885057" y="1752600"/>
            <a:chExt cx="658743" cy="685800"/>
          </a:xfrm>
        </p:grpSpPr>
        <p:grpSp>
          <p:nvGrpSpPr>
            <p:cNvPr id="20" name="Group 11"/>
            <p:cNvGrpSpPr/>
            <p:nvPr/>
          </p:nvGrpSpPr>
          <p:grpSpPr>
            <a:xfrm>
              <a:off x="7239000" y="1752600"/>
              <a:ext cx="304800" cy="609600"/>
              <a:chOff x="7924800" y="1905000"/>
              <a:chExt cx="533400" cy="3962400"/>
            </a:xfrm>
          </p:grpSpPr>
          <p:sp>
            <p:nvSpPr>
              <p:cNvPr id="13" name="Rectangle 12"/>
              <p:cNvSpPr/>
              <p:nvPr/>
            </p:nvSpPr>
            <p:spPr>
              <a:xfrm>
                <a:off x="7924800" y="1905000"/>
                <a:ext cx="533400" cy="396240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FF00"/>
                  </a:solidFill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7924800" y="1905000"/>
                <a:ext cx="533400" cy="304800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7924800" y="2209800"/>
                <a:ext cx="533400" cy="762000"/>
              </a:xfrm>
              <a:prstGeom prst="rect">
                <a:avLst/>
              </a:prstGeom>
              <a:solidFill>
                <a:srgbClr val="7030A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en-US" sz="1400" dirty="0" smtClean="0">
                  <a:solidFill>
                    <a:srgbClr val="FFFF00"/>
                  </a:solidFill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7924800" y="2971800"/>
                <a:ext cx="533400" cy="2888665"/>
              </a:xfrm>
              <a:prstGeom prst="rec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en-US" sz="1400" dirty="0" smtClean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19" name="TextBox 18"/>
            <p:cNvSpPr txBox="1"/>
            <p:nvPr/>
          </p:nvSpPr>
          <p:spPr>
            <a:xfrm>
              <a:off x="6885057" y="1795790"/>
              <a:ext cx="353943" cy="642610"/>
            </a:xfrm>
            <a:prstGeom prst="rect">
              <a:avLst/>
            </a:prstGeom>
            <a:noFill/>
          </p:spPr>
          <p:txBody>
            <a:bodyPr vert="vert" wrap="square" rtlCol="0">
              <a:spAutoFit/>
            </a:bodyPr>
            <a:lstStyle/>
            <a:p>
              <a:r>
                <a:rPr lang="en-US" sz="1100" dirty="0" smtClean="0">
                  <a:solidFill>
                    <a:srgbClr val="FFFF00"/>
                  </a:solidFill>
                </a:rPr>
                <a:t>Event #0</a:t>
              </a:r>
              <a:endParaRPr lang="en-US" sz="11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6477000" y="3348405"/>
            <a:ext cx="658743" cy="685800"/>
            <a:chOff x="6885057" y="1752600"/>
            <a:chExt cx="658743" cy="685800"/>
          </a:xfrm>
        </p:grpSpPr>
        <p:grpSp>
          <p:nvGrpSpPr>
            <p:cNvPr id="22" name="Group 11"/>
            <p:cNvGrpSpPr/>
            <p:nvPr/>
          </p:nvGrpSpPr>
          <p:grpSpPr>
            <a:xfrm>
              <a:off x="7239000" y="1752600"/>
              <a:ext cx="304800" cy="609600"/>
              <a:chOff x="7924800" y="1905000"/>
              <a:chExt cx="533400" cy="3962400"/>
            </a:xfrm>
          </p:grpSpPr>
          <p:sp>
            <p:nvSpPr>
              <p:cNvPr id="24" name="Rectangle 23"/>
              <p:cNvSpPr/>
              <p:nvPr/>
            </p:nvSpPr>
            <p:spPr>
              <a:xfrm>
                <a:off x="7924800" y="1905000"/>
                <a:ext cx="533400" cy="396240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FF00"/>
                  </a:solidFill>
                </a:endParaRPr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7924800" y="1905000"/>
                <a:ext cx="533400" cy="304800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7924800" y="2209800"/>
                <a:ext cx="533400" cy="762000"/>
              </a:xfrm>
              <a:prstGeom prst="rect">
                <a:avLst/>
              </a:prstGeom>
              <a:solidFill>
                <a:srgbClr val="7030A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en-US" sz="1400" dirty="0" smtClean="0">
                  <a:solidFill>
                    <a:srgbClr val="FFFF00"/>
                  </a:solidFill>
                </a:endParaRPr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7924800" y="2971800"/>
                <a:ext cx="533400" cy="2894333"/>
              </a:xfrm>
              <a:prstGeom prst="rec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en-US" sz="1400" dirty="0" smtClean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23" name="TextBox 22"/>
            <p:cNvSpPr txBox="1"/>
            <p:nvPr/>
          </p:nvSpPr>
          <p:spPr>
            <a:xfrm>
              <a:off x="6885057" y="1795790"/>
              <a:ext cx="353943" cy="642610"/>
            </a:xfrm>
            <a:prstGeom prst="rect">
              <a:avLst/>
            </a:prstGeom>
            <a:noFill/>
          </p:spPr>
          <p:txBody>
            <a:bodyPr vert="vert" wrap="square" rtlCol="0">
              <a:spAutoFit/>
            </a:bodyPr>
            <a:lstStyle/>
            <a:p>
              <a:r>
                <a:rPr lang="en-US" sz="1100" dirty="0" smtClean="0">
                  <a:solidFill>
                    <a:srgbClr val="FFFF00"/>
                  </a:solidFill>
                </a:rPr>
                <a:t>Event #1</a:t>
              </a:r>
              <a:endParaRPr lang="en-US" sz="11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6705600" y="5410200"/>
            <a:ext cx="1905000" cy="685800"/>
            <a:chOff x="6705600" y="5410200"/>
            <a:chExt cx="1905000" cy="685800"/>
          </a:xfrm>
        </p:grpSpPr>
        <p:cxnSp>
          <p:nvCxnSpPr>
            <p:cNvPr id="124" name="Straight Connector 123"/>
            <p:cNvCxnSpPr/>
            <p:nvPr/>
          </p:nvCxnSpPr>
          <p:spPr>
            <a:xfrm>
              <a:off x="6705600" y="5410200"/>
              <a:ext cx="1905000" cy="0"/>
            </a:xfrm>
            <a:prstGeom prst="line">
              <a:avLst/>
            </a:prstGeom>
            <a:ln w="2222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6" name="Rectangle 125"/>
            <p:cNvSpPr/>
            <p:nvPr/>
          </p:nvSpPr>
          <p:spPr>
            <a:xfrm>
              <a:off x="7620000" y="5562600"/>
              <a:ext cx="838200" cy="53340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rgbClr val="FFFF00"/>
                  </a:solidFill>
                </a:rPr>
                <a:t>t</a:t>
              </a:r>
              <a:r>
                <a:rPr lang="en-US" baseline="-25000" dirty="0" err="1" smtClean="0">
                  <a:solidFill>
                    <a:srgbClr val="FFFF00"/>
                  </a:solidFill>
                </a:rPr>
                <a:t>merge</a:t>
              </a:r>
              <a:endParaRPr lang="en-US" dirty="0">
                <a:solidFill>
                  <a:srgbClr val="FFFF00"/>
                </a:solidFill>
              </a:endParaRPr>
            </a:p>
          </p:txBody>
        </p:sp>
      </p:grpSp>
      <p:sp>
        <p:nvSpPr>
          <p:cNvPr id="130" name="TextBox 129"/>
          <p:cNvSpPr txBox="1"/>
          <p:nvPr/>
        </p:nvSpPr>
        <p:spPr>
          <a:xfrm>
            <a:off x="8534400" y="5334000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rgbClr val="FFFF00"/>
                </a:solidFill>
              </a:rPr>
              <a:t>Join jobs</a:t>
            </a:r>
            <a:endParaRPr lang="en-US" dirty="0">
              <a:solidFill>
                <a:srgbClr val="FFFF00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6732240" y="1238563"/>
            <a:ext cx="1872208" cy="4000163"/>
            <a:chOff x="6732240" y="1238563"/>
            <a:chExt cx="1872208" cy="4000163"/>
          </a:xfrm>
        </p:grpSpPr>
        <p:grpSp>
          <p:nvGrpSpPr>
            <p:cNvPr id="49" name="Group 19"/>
            <p:cNvGrpSpPr/>
            <p:nvPr/>
          </p:nvGrpSpPr>
          <p:grpSpPr>
            <a:xfrm>
              <a:off x="7163223" y="2128093"/>
              <a:ext cx="658743" cy="685800"/>
              <a:chOff x="6885057" y="1752600"/>
              <a:chExt cx="658743" cy="685800"/>
            </a:xfrm>
          </p:grpSpPr>
          <p:grpSp>
            <p:nvGrpSpPr>
              <p:cNvPr id="50" name="Group 11"/>
              <p:cNvGrpSpPr/>
              <p:nvPr/>
            </p:nvGrpSpPr>
            <p:grpSpPr>
              <a:xfrm>
                <a:off x="7239000" y="1752600"/>
                <a:ext cx="304800" cy="609600"/>
                <a:chOff x="7924800" y="1905000"/>
                <a:chExt cx="533400" cy="3962401"/>
              </a:xfrm>
            </p:grpSpPr>
            <p:sp>
              <p:nvSpPr>
                <p:cNvPr id="80" name="Rectangle 79"/>
                <p:cNvSpPr/>
                <p:nvPr/>
              </p:nvSpPr>
              <p:spPr>
                <a:xfrm>
                  <a:off x="7924800" y="1905000"/>
                  <a:ext cx="533400" cy="3962400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FFF00"/>
                    </a:solidFill>
                  </a:endParaRPr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7924800" y="1940796"/>
                  <a:ext cx="533400" cy="3926605"/>
                </a:xfrm>
                <a:prstGeom prst="rect">
                  <a:avLst/>
                </a:prstGeom>
                <a:solidFill>
                  <a:srgbClr val="00B05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lvl="0" algn="ctr"/>
                  <a:endParaRPr lang="en-US" sz="1400" dirty="0" smtClean="0">
                    <a:solidFill>
                      <a:srgbClr val="FFFF00"/>
                    </a:solidFill>
                  </a:endParaRPr>
                </a:p>
              </p:txBody>
            </p:sp>
          </p:grpSp>
          <p:sp>
            <p:nvSpPr>
              <p:cNvPr id="79" name="TextBox 78"/>
              <p:cNvSpPr txBox="1"/>
              <p:nvPr/>
            </p:nvSpPr>
            <p:spPr>
              <a:xfrm>
                <a:off x="6885057" y="1795790"/>
                <a:ext cx="353943" cy="642610"/>
              </a:xfrm>
              <a:prstGeom prst="rect">
                <a:avLst/>
              </a:prstGeom>
              <a:noFill/>
            </p:spPr>
            <p:txBody>
              <a:bodyPr vert="vert" wrap="square" rtlCol="0">
                <a:spAutoFit/>
              </a:bodyPr>
              <a:lstStyle/>
              <a:p>
                <a:r>
                  <a:rPr lang="en-US" sz="1100" dirty="0" smtClean="0">
                    <a:solidFill>
                      <a:srgbClr val="FFFF00"/>
                    </a:solidFill>
                  </a:rPr>
                  <a:t>Event #0</a:t>
                </a:r>
                <a:endParaRPr lang="en-US" sz="1100" dirty="0">
                  <a:solidFill>
                    <a:srgbClr val="FFFF00"/>
                  </a:solidFill>
                </a:endParaRPr>
              </a:p>
            </p:txBody>
          </p:sp>
        </p:grpSp>
        <p:grpSp>
          <p:nvGrpSpPr>
            <p:cNvPr id="51" name="Group 20"/>
            <p:cNvGrpSpPr/>
            <p:nvPr/>
          </p:nvGrpSpPr>
          <p:grpSpPr>
            <a:xfrm>
              <a:off x="7162800" y="3957810"/>
              <a:ext cx="658743" cy="685800"/>
              <a:chOff x="6885057" y="1752600"/>
              <a:chExt cx="658743" cy="685800"/>
            </a:xfrm>
          </p:grpSpPr>
          <p:grpSp>
            <p:nvGrpSpPr>
              <p:cNvPr id="52" name="Group 11"/>
              <p:cNvGrpSpPr/>
              <p:nvPr/>
            </p:nvGrpSpPr>
            <p:grpSpPr>
              <a:xfrm>
                <a:off x="7239000" y="1752600"/>
                <a:ext cx="304800" cy="609600"/>
                <a:chOff x="7924800" y="1905000"/>
                <a:chExt cx="533400" cy="3962400"/>
              </a:xfrm>
            </p:grpSpPr>
            <p:sp>
              <p:nvSpPr>
                <p:cNvPr id="72" name="Rectangle 71"/>
                <p:cNvSpPr/>
                <p:nvPr/>
              </p:nvSpPr>
              <p:spPr>
                <a:xfrm>
                  <a:off x="7924800" y="1905000"/>
                  <a:ext cx="533400" cy="3962400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FFF00"/>
                    </a:solidFill>
                  </a:endParaRPr>
                </a:p>
              </p:txBody>
            </p:sp>
            <p:sp>
              <p:nvSpPr>
                <p:cNvPr id="75" name="Rectangle 74"/>
                <p:cNvSpPr/>
                <p:nvPr/>
              </p:nvSpPr>
              <p:spPr>
                <a:xfrm>
                  <a:off x="7924800" y="1934842"/>
                  <a:ext cx="533400" cy="3829839"/>
                </a:xfrm>
                <a:prstGeom prst="rect">
                  <a:avLst/>
                </a:prstGeom>
                <a:solidFill>
                  <a:srgbClr val="00B05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lvl="0" algn="ctr"/>
                  <a:endParaRPr lang="en-US" sz="1400" dirty="0" smtClean="0">
                    <a:solidFill>
                      <a:srgbClr val="FFFF00"/>
                    </a:solidFill>
                  </a:endParaRPr>
                </a:p>
              </p:txBody>
            </p:sp>
          </p:grpSp>
          <p:sp>
            <p:nvSpPr>
              <p:cNvPr id="71" name="TextBox 22"/>
              <p:cNvSpPr txBox="1"/>
              <p:nvPr/>
            </p:nvSpPr>
            <p:spPr>
              <a:xfrm>
                <a:off x="6885057" y="1795790"/>
                <a:ext cx="353943" cy="642610"/>
              </a:xfrm>
              <a:prstGeom prst="rect">
                <a:avLst/>
              </a:prstGeom>
              <a:noFill/>
            </p:spPr>
            <p:txBody>
              <a:bodyPr vert="vert" wrap="square" rtlCol="0">
                <a:spAutoFit/>
              </a:bodyPr>
              <a:lstStyle/>
              <a:p>
                <a:r>
                  <a:rPr lang="en-US" sz="1100" dirty="0" smtClean="0">
                    <a:solidFill>
                      <a:srgbClr val="FFFF00"/>
                    </a:solidFill>
                  </a:rPr>
                  <a:t>Event #1</a:t>
                </a:r>
                <a:endParaRPr lang="en-US" sz="1100" dirty="0">
                  <a:solidFill>
                    <a:srgbClr val="FFFF00"/>
                  </a:solidFill>
                </a:endParaRPr>
              </a:p>
            </p:txBody>
          </p:sp>
        </p:grpSp>
        <p:grpSp>
          <p:nvGrpSpPr>
            <p:cNvPr id="86" name="Group 19"/>
            <p:cNvGrpSpPr/>
            <p:nvPr/>
          </p:nvGrpSpPr>
          <p:grpSpPr>
            <a:xfrm>
              <a:off x="7849023" y="2737694"/>
              <a:ext cx="658743" cy="686167"/>
              <a:chOff x="6885057" y="1752233"/>
              <a:chExt cx="658743" cy="686167"/>
            </a:xfrm>
          </p:grpSpPr>
          <p:grpSp>
            <p:nvGrpSpPr>
              <p:cNvPr id="87" name="Group 11"/>
              <p:cNvGrpSpPr/>
              <p:nvPr/>
            </p:nvGrpSpPr>
            <p:grpSpPr>
              <a:xfrm>
                <a:off x="7239000" y="1752233"/>
                <a:ext cx="304800" cy="609967"/>
                <a:chOff x="7924800" y="1902615"/>
                <a:chExt cx="533400" cy="3964785"/>
              </a:xfrm>
            </p:grpSpPr>
            <p:sp>
              <p:nvSpPr>
                <p:cNvPr id="117" name="Rectangle 116"/>
                <p:cNvSpPr/>
                <p:nvPr/>
              </p:nvSpPr>
              <p:spPr>
                <a:xfrm>
                  <a:off x="7924800" y="1905000"/>
                  <a:ext cx="533400" cy="3962400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FFF00"/>
                    </a:solidFill>
                  </a:endParaRPr>
                </a:p>
              </p:txBody>
            </p:sp>
            <p:sp>
              <p:nvSpPr>
                <p:cNvPr id="120" name="Rectangle 119"/>
                <p:cNvSpPr/>
                <p:nvPr/>
              </p:nvSpPr>
              <p:spPr>
                <a:xfrm>
                  <a:off x="7924800" y="1902615"/>
                  <a:ext cx="533400" cy="3278990"/>
                </a:xfrm>
                <a:prstGeom prst="rect">
                  <a:avLst/>
                </a:prstGeom>
                <a:solidFill>
                  <a:srgbClr val="00B05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lvl="0" algn="ctr"/>
                  <a:endParaRPr lang="en-US" sz="1400" dirty="0" smtClean="0">
                    <a:solidFill>
                      <a:srgbClr val="FFFF00"/>
                    </a:solidFill>
                  </a:endParaRPr>
                </a:p>
              </p:txBody>
            </p:sp>
            <p:sp>
              <p:nvSpPr>
                <p:cNvPr id="121" name="Rectangle 120"/>
                <p:cNvSpPr/>
                <p:nvPr/>
              </p:nvSpPr>
              <p:spPr>
                <a:xfrm>
                  <a:off x="7924800" y="5181600"/>
                  <a:ext cx="533400" cy="304800"/>
                </a:xfrm>
                <a:prstGeom prst="rect">
                  <a:avLst/>
                </a:prstGeom>
                <a:solidFill>
                  <a:srgbClr val="7030A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lvl="0" algn="ctr"/>
                  <a:endParaRPr lang="en-US" sz="1400" dirty="0" smtClean="0">
                    <a:solidFill>
                      <a:srgbClr val="FFFF00"/>
                    </a:solidFill>
                  </a:endParaRPr>
                </a:p>
              </p:txBody>
            </p:sp>
            <p:sp>
              <p:nvSpPr>
                <p:cNvPr id="122" name="Rectangle 121"/>
                <p:cNvSpPr/>
                <p:nvPr/>
              </p:nvSpPr>
              <p:spPr>
                <a:xfrm>
                  <a:off x="7924800" y="5486400"/>
                  <a:ext cx="533400" cy="381000"/>
                </a:xfrm>
                <a:prstGeom prst="rect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lvl="0" algn="ctr"/>
                  <a:endParaRPr lang="en-US" sz="1400" dirty="0" smtClean="0">
                    <a:solidFill>
                      <a:srgbClr val="FFFF00"/>
                    </a:solidFill>
                  </a:endParaRPr>
                </a:p>
              </p:txBody>
            </p:sp>
          </p:grpSp>
          <p:sp>
            <p:nvSpPr>
              <p:cNvPr id="116" name="TextBox 115"/>
              <p:cNvSpPr txBox="1"/>
              <p:nvPr/>
            </p:nvSpPr>
            <p:spPr>
              <a:xfrm>
                <a:off x="6885057" y="1795790"/>
                <a:ext cx="353943" cy="642610"/>
              </a:xfrm>
              <a:prstGeom prst="rect">
                <a:avLst/>
              </a:prstGeom>
              <a:noFill/>
            </p:spPr>
            <p:txBody>
              <a:bodyPr vert="vert" wrap="square" rtlCol="0">
                <a:spAutoFit/>
              </a:bodyPr>
              <a:lstStyle/>
              <a:p>
                <a:r>
                  <a:rPr lang="en-US" sz="1100" dirty="0" smtClean="0">
                    <a:solidFill>
                      <a:srgbClr val="FFFF00"/>
                    </a:solidFill>
                  </a:rPr>
                  <a:t>Event #0</a:t>
                </a:r>
                <a:endParaRPr lang="en-US" sz="1100" dirty="0">
                  <a:solidFill>
                    <a:srgbClr val="FFFF00"/>
                  </a:solidFill>
                </a:endParaRPr>
              </a:p>
            </p:txBody>
          </p:sp>
        </p:grpSp>
        <p:cxnSp>
          <p:nvCxnSpPr>
            <p:cNvPr id="125" name="Straight Connector 124"/>
            <p:cNvCxnSpPr/>
            <p:nvPr/>
          </p:nvCxnSpPr>
          <p:spPr>
            <a:xfrm flipV="1">
              <a:off x="6983766" y="2128093"/>
              <a:ext cx="685800" cy="1067"/>
            </a:xfrm>
            <a:prstGeom prst="line">
              <a:avLst/>
            </a:prstGeom>
            <a:ln w="2222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Connector 126"/>
            <p:cNvCxnSpPr>
              <a:endCxn id="117" idx="0"/>
            </p:cNvCxnSpPr>
            <p:nvPr/>
          </p:nvCxnSpPr>
          <p:spPr>
            <a:xfrm>
              <a:off x="7669566" y="2737693"/>
              <a:ext cx="685800" cy="368"/>
            </a:xfrm>
            <a:prstGeom prst="line">
              <a:avLst/>
            </a:prstGeom>
            <a:ln w="2222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Straight Connector 132"/>
            <p:cNvCxnSpPr>
              <a:stCxn id="24" idx="0"/>
              <a:endCxn id="122" idx="2"/>
            </p:cNvCxnSpPr>
            <p:nvPr/>
          </p:nvCxnSpPr>
          <p:spPr>
            <a:xfrm flipV="1">
              <a:off x="6983343" y="3347661"/>
              <a:ext cx="1372023" cy="744"/>
            </a:xfrm>
            <a:prstGeom prst="line">
              <a:avLst/>
            </a:prstGeom>
            <a:ln w="2222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Straight Connector 135"/>
            <p:cNvCxnSpPr>
              <a:endCxn id="72" idx="0"/>
            </p:cNvCxnSpPr>
            <p:nvPr/>
          </p:nvCxnSpPr>
          <p:spPr>
            <a:xfrm flipV="1">
              <a:off x="6983343" y="3957810"/>
              <a:ext cx="685800" cy="195"/>
            </a:xfrm>
            <a:prstGeom prst="line">
              <a:avLst/>
            </a:prstGeom>
            <a:ln w="2222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9" name="TextBox 138"/>
            <p:cNvSpPr txBox="1"/>
            <p:nvPr/>
          </p:nvSpPr>
          <p:spPr>
            <a:xfrm>
              <a:off x="6732240" y="1238563"/>
              <a:ext cx="52920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000" dirty="0" smtClean="0">
                  <a:solidFill>
                    <a:srgbClr val="FFFF00"/>
                  </a:solidFill>
                </a:rPr>
                <a:t>task1</a:t>
              </a:r>
              <a:endParaRPr lang="en-US" dirty="0">
                <a:solidFill>
                  <a:srgbClr val="FFFF00"/>
                </a:solidFill>
              </a:endParaRPr>
            </a:p>
          </p:txBody>
        </p:sp>
        <p:sp>
          <p:nvSpPr>
            <p:cNvPr id="140" name="TextBox 139"/>
            <p:cNvSpPr txBox="1"/>
            <p:nvPr/>
          </p:nvSpPr>
          <p:spPr>
            <a:xfrm>
              <a:off x="7427168" y="1238563"/>
              <a:ext cx="52920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000" dirty="0" smtClean="0">
                  <a:solidFill>
                    <a:srgbClr val="FFFF00"/>
                  </a:solidFill>
                </a:rPr>
                <a:t>task2</a:t>
              </a:r>
              <a:endParaRPr lang="en-US" dirty="0">
                <a:solidFill>
                  <a:srgbClr val="FFFF00"/>
                </a:solidFill>
              </a:endParaRPr>
            </a:p>
          </p:txBody>
        </p:sp>
        <p:sp>
          <p:nvSpPr>
            <p:cNvPr id="141" name="TextBox 140"/>
            <p:cNvSpPr txBox="1"/>
            <p:nvPr/>
          </p:nvSpPr>
          <p:spPr>
            <a:xfrm>
              <a:off x="8075240" y="1238563"/>
              <a:ext cx="52920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000" dirty="0" smtClean="0">
                  <a:solidFill>
                    <a:srgbClr val="FFFF00"/>
                  </a:solidFill>
                </a:rPr>
                <a:t>task3</a:t>
              </a:r>
              <a:endParaRPr lang="en-US" dirty="0">
                <a:solidFill>
                  <a:srgbClr val="FFFF00"/>
                </a:solidFill>
              </a:endParaRPr>
            </a:p>
          </p:txBody>
        </p:sp>
        <p:grpSp>
          <p:nvGrpSpPr>
            <p:cNvPr id="142" name="Group 19"/>
            <p:cNvGrpSpPr/>
            <p:nvPr/>
          </p:nvGrpSpPr>
          <p:grpSpPr>
            <a:xfrm>
              <a:off x="7845701" y="4552559"/>
              <a:ext cx="658743" cy="686167"/>
              <a:chOff x="6885057" y="1752233"/>
              <a:chExt cx="658743" cy="686167"/>
            </a:xfrm>
          </p:grpSpPr>
          <p:grpSp>
            <p:nvGrpSpPr>
              <p:cNvPr id="143" name="Group 11"/>
              <p:cNvGrpSpPr/>
              <p:nvPr/>
            </p:nvGrpSpPr>
            <p:grpSpPr>
              <a:xfrm>
                <a:off x="7239000" y="1752233"/>
                <a:ext cx="304800" cy="609967"/>
                <a:chOff x="7924800" y="1902615"/>
                <a:chExt cx="533400" cy="3964785"/>
              </a:xfrm>
            </p:grpSpPr>
            <p:sp>
              <p:nvSpPr>
                <p:cNvPr id="145" name="Rectangle 144"/>
                <p:cNvSpPr/>
                <p:nvPr/>
              </p:nvSpPr>
              <p:spPr>
                <a:xfrm>
                  <a:off x="7924800" y="1905000"/>
                  <a:ext cx="533400" cy="3962400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FFF00"/>
                    </a:solidFill>
                  </a:endParaRPr>
                </a:p>
              </p:txBody>
            </p:sp>
            <p:sp>
              <p:nvSpPr>
                <p:cNvPr id="146" name="Rectangle 145"/>
                <p:cNvSpPr/>
                <p:nvPr/>
              </p:nvSpPr>
              <p:spPr>
                <a:xfrm>
                  <a:off x="7924800" y="1902615"/>
                  <a:ext cx="533400" cy="3278990"/>
                </a:xfrm>
                <a:prstGeom prst="rect">
                  <a:avLst/>
                </a:prstGeom>
                <a:solidFill>
                  <a:srgbClr val="00B05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lvl="0" algn="ctr"/>
                  <a:endParaRPr lang="en-US" sz="1400" dirty="0" smtClean="0">
                    <a:solidFill>
                      <a:srgbClr val="FFFF00"/>
                    </a:solidFill>
                  </a:endParaRPr>
                </a:p>
              </p:txBody>
            </p:sp>
            <p:sp>
              <p:nvSpPr>
                <p:cNvPr id="147" name="Rectangle 146"/>
                <p:cNvSpPr/>
                <p:nvPr/>
              </p:nvSpPr>
              <p:spPr>
                <a:xfrm>
                  <a:off x="7924800" y="5181600"/>
                  <a:ext cx="533400" cy="304800"/>
                </a:xfrm>
                <a:prstGeom prst="rect">
                  <a:avLst/>
                </a:prstGeom>
                <a:solidFill>
                  <a:srgbClr val="7030A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lvl="0" algn="ctr"/>
                  <a:endParaRPr lang="en-US" sz="1400" dirty="0" smtClean="0">
                    <a:solidFill>
                      <a:srgbClr val="FFFF00"/>
                    </a:solidFill>
                  </a:endParaRPr>
                </a:p>
              </p:txBody>
            </p:sp>
            <p:sp>
              <p:nvSpPr>
                <p:cNvPr id="148" name="Rectangle 147"/>
                <p:cNvSpPr/>
                <p:nvPr/>
              </p:nvSpPr>
              <p:spPr>
                <a:xfrm>
                  <a:off x="7924800" y="5486400"/>
                  <a:ext cx="533400" cy="381000"/>
                </a:xfrm>
                <a:prstGeom prst="rect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lvl="0" algn="ctr"/>
                  <a:endParaRPr lang="en-US" sz="1400" dirty="0" smtClean="0">
                    <a:solidFill>
                      <a:srgbClr val="FFFF00"/>
                    </a:solidFill>
                  </a:endParaRPr>
                </a:p>
              </p:txBody>
            </p:sp>
          </p:grpSp>
          <p:sp>
            <p:nvSpPr>
              <p:cNvPr id="144" name="TextBox 143"/>
              <p:cNvSpPr txBox="1"/>
              <p:nvPr/>
            </p:nvSpPr>
            <p:spPr>
              <a:xfrm>
                <a:off x="6885057" y="1795790"/>
                <a:ext cx="353943" cy="642610"/>
              </a:xfrm>
              <a:prstGeom prst="rect">
                <a:avLst/>
              </a:prstGeom>
              <a:noFill/>
            </p:spPr>
            <p:txBody>
              <a:bodyPr vert="vert" wrap="square" rtlCol="0">
                <a:spAutoFit/>
              </a:bodyPr>
              <a:lstStyle/>
              <a:p>
                <a:r>
                  <a:rPr lang="en-US" sz="1100" dirty="0" smtClean="0">
                    <a:solidFill>
                      <a:srgbClr val="FFFF00"/>
                    </a:solidFill>
                  </a:rPr>
                  <a:t>Event #1</a:t>
                </a:r>
                <a:endParaRPr lang="en-US" sz="1100" dirty="0">
                  <a:solidFill>
                    <a:srgbClr val="FFFF00"/>
                  </a:solidFill>
                </a:endParaRPr>
              </a:p>
            </p:txBody>
          </p:sp>
        </p:grpSp>
        <p:cxnSp>
          <p:nvCxnSpPr>
            <p:cNvPr id="149" name="Straight Connector 148"/>
            <p:cNvCxnSpPr>
              <a:stCxn id="75" idx="2"/>
              <a:endCxn id="145" idx="0"/>
            </p:cNvCxnSpPr>
            <p:nvPr/>
          </p:nvCxnSpPr>
          <p:spPr>
            <a:xfrm>
              <a:off x="7669143" y="4551607"/>
              <a:ext cx="682901" cy="1319"/>
            </a:xfrm>
            <a:prstGeom prst="line">
              <a:avLst/>
            </a:prstGeom>
            <a:ln w="2222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11532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1234</TotalTime>
  <Words>1304</Words>
  <Application>Microsoft Office PowerPoint</Application>
  <PresentationFormat>On-screen Show (4:3)</PresentationFormat>
  <Paragraphs>253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ALICE concurrency needs and plans </vt:lpstr>
      <vt:lpstr>Simulation today and tomorrow</vt:lpstr>
      <vt:lpstr>Simulation today and tomorrow</vt:lpstr>
      <vt:lpstr>Simulation today and tomorrow</vt:lpstr>
      <vt:lpstr>Reconstruction &amp; calibration – a future challenge</vt:lpstr>
      <vt:lpstr>LS2 upgrade – a major challenge</vt:lpstr>
      <vt:lpstr>PowerPoint Presentation</vt:lpstr>
      <vt:lpstr>Analysis today and tomorrow</vt:lpstr>
      <vt:lpstr>Efficiency components (serial processing)</vt:lpstr>
      <vt:lpstr>Few numbers for I/O bound analysis</vt:lpstr>
      <vt:lpstr>Hunting for GRID inefficiency</vt:lpstr>
      <vt:lpstr>Parallelism – will we need this in future analysis ?</vt:lpstr>
      <vt:lpstr>A possible parallelism model</vt:lpstr>
      <vt:lpstr>Current  merging</vt:lpstr>
      <vt:lpstr>Possible future buffer merging</vt:lpstr>
      <vt:lpstr>Outlook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Handles for improving analysis performance</dc:title>
  <dc:creator>home</dc:creator>
  <cp:lastModifiedBy>Andrei Gheata</cp:lastModifiedBy>
  <cp:revision>48</cp:revision>
  <dcterms:created xsi:type="dcterms:W3CDTF">2012-12-01T17:03:54Z</dcterms:created>
  <dcterms:modified xsi:type="dcterms:W3CDTF">2013-02-01T15:43:16Z</dcterms:modified>
</cp:coreProperties>
</file>