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73" r:id="rId2"/>
    <p:sldId id="271" r:id="rId3"/>
    <p:sldId id="272" r:id="rId4"/>
    <p:sldId id="277" r:id="rId5"/>
    <p:sldId id="256" r:id="rId6"/>
    <p:sldId id="257" r:id="rId7"/>
    <p:sldId id="259" r:id="rId8"/>
    <p:sldId id="270" r:id="rId9"/>
    <p:sldId id="260" r:id="rId10"/>
    <p:sldId id="274" r:id="rId11"/>
    <p:sldId id="275" r:id="rId12"/>
    <p:sldId id="261" r:id="rId13"/>
    <p:sldId id="262" r:id="rId14"/>
    <p:sldId id="263" r:id="rId15"/>
    <p:sldId id="264" r:id="rId16"/>
    <p:sldId id="276" r:id="rId17"/>
    <p:sldId id="265" r:id="rId18"/>
    <p:sldId id="266" r:id="rId19"/>
    <p:sldId id="268" r:id="rId20"/>
    <p:sldId id="269" r:id="rId21"/>
    <p:sldId id="278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52" autoAdjust="0"/>
  </p:normalViewPr>
  <p:slideViewPr>
    <p:cSldViewPr snapToGrid="0" snapToObjects="1">
      <p:cViewPr varScale="1">
        <p:scale>
          <a:sx n="108" d="100"/>
          <a:sy n="108" d="100"/>
        </p:scale>
        <p:origin x="-15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E05E8-9978-8C43-8374-7AAEF7CE4B2E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19357-C111-4745-9095-B0221068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55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BB10C-4427-094D-9395-5C17C3984767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60BAD-F54B-B046-AB52-FDEC5442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610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0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4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7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3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8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6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8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4110" y="274638"/>
            <a:ext cx="67803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EDEAD-3CC1-6944-A30F-2E49421E05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274638"/>
            <a:ext cx="1284111" cy="88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80028" y="20638"/>
            <a:ext cx="116397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7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Computing &amp;</a:t>
            </a:r>
            <a:br>
              <a:rPr lang="en-US" dirty="0" smtClean="0"/>
            </a:br>
            <a:r>
              <a:rPr lang="en-US" dirty="0" smtClean="0"/>
              <a:t>Needs for Concurrency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Norman, Fermilab</a:t>
            </a:r>
          </a:p>
          <a:p>
            <a:r>
              <a:rPr lang="en-US" dirty="0" smtClean="0"/>
              <a:t>Annual Concurrency Forum 2013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12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819" y="818693"/>
            <a:ext cx="9027008" cy="6018444"/>
            <a:chOff x="-10883" y="803271"/>
            <a:chExt cx="9027008" cy="6018444"/>
          </a:xfrm>
        </p:grpSpPr>
        <p:sp>
          <p:nvSpPr>
            <p:cNvPr id="4" name="TextBox 3"/>
            <p:cNvSpPr txBox="1"/>
            <p:nvPr/>
          </p:nvSpPr>
          <p:spPr>
            <a:xfrm>
              <a:off x="2602839" y="3892007"/>
              <a:ext cx="3418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cmsy10"/>
                </a:rPr>
                <a:t>»</a:t>
              </a:r>
              <a:r>
                <a:rPr lang="en-US" dirty="0" smtClean="0"/>
                <a:t>140-200 Buffer Node Computers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4600" y="2300295"/>
              <a:ext cx="3188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180 Data Concentrator Modules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4600" y="1307068"/>
              <a:ext cx="2488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11,160 Front End Boards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28565" y="4424855"/>
              <a:ext cx="1860330" cy="1072056"/>
              <a:chOff x="388883" y="2343806"/>
              <a:chExt cx="2627586" cy="1545021"/>
            </a:xfrm>
          </p:grpSpPr>
          <p:sp>
            <p:nvSpPr>
              <p:cNvPr id="100" name="Flowchart: Alternate Process 11"/>
              <p:cNvSpPr/>
              <p:nvPr/>
            </p:nvSpPr>
            <p:spPr>
              <a:xfrm>
                <a:off x="388883" y="2343806"/>
                <a:ext cx="1713186" cy="630621"/>
              </a:xfrm>
              <a:prstGeom prst="flowChartAlternateProcess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Buffer Nodes</a:t>
                </a:r>
                <a:endParaRPr lang="en-US" sz="1400" dirty="0"/>
              </a:p>
            </p:txBody>
          </p:sp>
          <p:sp>
            <p:nvSpPr>
              <p:cNvPr id="101" name="Flowchart: Alternate Process 12"/>
              <p:cNvSpPr/>
              <p:nvPr/>
            </p:nvSpPr>
            <p:spPr>
              <a:xfrm>
                <a:off x="541283" y="2496206"/>
                <a:ext cx="1713186" cy="630621"/>
              </a:xfrm>
              <a:prstGeom prst="flowChartAlternateProcess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Buffer Nodes</a:t>
                </a:r>
                <a:endParaRPr lang="en-US" sz="1400" dirty="0"/>
              </a:p>
            </p:txBody>
          </p:sp>
          <p:sp>
            <p:nvSpPr>
              <p:cNvPr id="102" name="Flowchart: Alternate Process 13"/>
              <p:cNvSpPr/>
              <p:nvPr/>
            </p:nvSpPr>
            <p:spPr>
              <a:xfrm>
                <a:off x="693683" y="2648606"/>
                <a:ext cx="1713186" cy="630621"/>
              </a:xfrm>
              <a:prstGeom prst="flowChartAlternateProcess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Buffer Nodes</a:t>
                </a:r>
                <a:endParaRPr lang="en-US" sz="1400" dirty="0"/>
              </a:p>
            </p:txBody>
          </p:sp>
          <p:sp>
            <p:nvSpPr>
              <p:cNvPr id="103" name="Flowchart: Alternate Process 14"/>
              <p:cNvSpPr/>
              <p:nvPr/>
            </p:nvSpPr>
            <p:spPr>
              <a:xfrm>
                <a:off x="846083" y="2801006"/>
                <a:ext cx="1713186" cy="630621"/>
              </a:xfrm>
              <a:prstGeom prst="flowChartAlternateProcess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Buffer Nodes</a:t>
                </a:r>
                <a:endParaRPr lang="en-US" sz="1400" dirty="0"/>
              </a:p>
            </p:txBody>
          </p:sp>
          <p:sp>
            <p:nvSpPr>
              <p:cNvPr id="104" name="Flowchart: Alternate Process 15"/>
              <p:cNvSpPr/>
              <p:nvPr/>
            </p:nvSpPr>
            <p:spPr>
              <a:xfrm>
                <a:off x="998483" y="2953406"/>
                <a:ext cx="1713186" cy="630621"/>
              </a:xfrm>
              <a:prstGeom prst="flowChartAlternateProcess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Buffer Nodes</a:t>
                </a:r>
                <a:endParaRPr lang="en-US" sz="1400" dirty="0"/>
              </a:p>
            </p:txBody>
          </p:sp>
          <p:sp>
            <p:nvSpPr>
              <p:cNvPr id="105" name="Flowchart: Alternate Process 16"/>
              <p:cNvSpPr/>
              <p:nvPr/>
            </p:nvSpPr>
            <p:spPr>
              <a:xfrm>
                <a:off x="1150883" y="3105806"/>
                <a:ext cx="1713186" cy="630621"/>
              </a:xfrm>
              <a:prstGeom prst="flowChartAlternateProcess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Buffer Nodes</a:t>
                </a:r>
                <a:endParaRPr lang="en-US" sz="1400" dirty="0"/>
              </a:p>
            </p:txBody>
          </p:sp>
          <p:sp>
            <p:nvSpPr>
              <p:cNvPr id="106" name="Flowchart: Alternate Process 17"/>
              <p:cNvSpPr/>
              <p:nvPr/>
            </p:nvSpPr>
            <p:spPr>
              <a:xfrm>
                <a:off x="1303283" y="3258206"/>
                <a:ext cx="1713186" cy="630621"/>
              </a:xfrm>
              <a:prstGeom prst="flowChartAlternateProcess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Buffer Nodes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" name="Rectangular Callout 7"/>
            <p:cNvSpPr/>
            <p:nvPr/>
          </p:nvSpPr>
          <p:spPr>
            <a:xfrm>
              <a:off x="2559808" y="1319179"/>
              <a:ext cx="6085490" cy="3090041"/>
            </a:xfrm>
            <a:prstGeom prst="wedgeRectCallout">
              <a:avLst>
                <a:gd name="adj1" fmla="val -50021"/>
                <a:gd name="adj2" fmla="val 7372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688896" y="2212660"/>
              <a:ext cx="2141333" cy="1654828"/>
              <a:chOff x="2741448" y="1319599"/>
              <a:chExt cx="2141333" cy="1654828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2741448" y="1460937"/>
                <a:ext cx="1618593" cy="1513490"/>
                <a:chOff x="2741448" y="1460937"/>
                <a:chExt cx="1618593" cy="1513490"/>
              </a:xfrm>
            </p:grpSpPr>
            <p:grpSp>
              <p:nvGrpSpPr>
                <p:cNvPr id="93" name="Group 92"/>
                <p:cNvGrpSpPr/>
                <p:nvPr/>
              </p:nvGrpSpPr>
              <p:grpSpPr>
                <a:xfrm>
                  <a:off x="2741448" y="1460937"/>
                  <a:ext cx="1618593" cy="1513490"/>
                  <a:chOff x="2741448" y="1460937"/>
                  <a:chExt cx="1618593" cy="1513490"/>
                </a:xfrm>
              </p:grpSpPr>
              <p:sp>
                <p:nvSpPr>
                  <p:cNvPr id="97" name="Donut 96"/>
                  <p:cNvSpPr/>
                  <p:nvPr/>
                </p:nvSpPr>
                <p:spPr>
                  <a:xfrm>
                    <a:off x="2741448" y="1460937"/>
                    <a:ext cx="1618593" cy="1513490"/>
                  </a:xfrm>
                  <a:prstGeom prst="donu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Data Buffer</a:t>
                    </a:r>
                  </a:p>
                </p:txBody>
              </p:sp>
              <p:sp>
                <p:nvSpPr>
                  <p:cNvPr id="98" name="Block Arc 97"/>
                  <p:cNvSpPr/>
                  <p:nvPr/>
                </p:nvSpPr>
                <p:spPr>
                  <a:xfrm>
                    <a:off x="2846550" y="1618592"/>
                    <a:ext cx="1471449" cy="1177159"/>
                  </a:xfrm>
                  <a:prstGeom prst="blockArc">
                    <a:avLst>
                      <a:gd name="adj1" fmla="val 20720591"/>
                      <a:gd name="adj2" fmla="val 542376"/>
                      <a:gd name="adj3" fmla="val 22720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Arc 98"/>
                  <p:cNvSpPr/>
                  <p:nvPr/>
                </p:nvSpPr>
                <p:spPr>
                  <a:xfrm>
                    <a:off x="3035738" y="1555531"/>
                    <a:ext cx="1114097" cy="1261241"/>
                  </a:xfrm>
                  <a:prstGeom prst="arc">
                    <a:avLst>
                      <a:gd name="adj1" fmla="val 405179"/>
                      <a:gd name="adj2" fmla="val 5142658"/>
                    </a:avLst>
                  </a:prstGeom>
                  <a:ln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2820273" y="1492465"/>
                  <a:ext cx="1471449" cy="1471449"/>
                  <a:chOff x="2820273" y="1492465"/>
                  <a:chExt cx="1471449" cy="1471449"/>
                </a:xfrm>
              </p:grpSpPr>
              <p:sp>
                <p:nvSpPr>
                  <p:cNvPr id="95" name="Block Arc 94"/>
                  <p:cNvSpPr/>
                  <p:nvPr/>
                </p:nvSpPr>
                <p:spPr>
                  <a:xfrm rot="-1800000">
                    <a:off x="2820273" y="1623846"/>
                    <a:ext cx="1471449" cy="1177159"/>
                  </a:xfrm>
                  <a:prstGeom prst="blockArc">
                    <a:avLst>
                      <a:gd name="adj1" fmla="val 20720591"/>
                      <a:gd name="adj2" fmla="val 542376"/>
                      <a:gd name="adj3" fmla="val 22720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Block Arc 95"/>
                  <p:cNvSpPr/>
                  <p:nvPr/>
                </p:nvSpPr>
                <p:spPr>
                  <a:xfrm rot="-3600000">
                    <a:off x="2793998" y="1639610"/>
                    <a:ext cx="1471449" cy="1177159"/>
                  </a:xfrm>
                  <a:prstGeom prst="blockArc">
                    <a:avLst>
                      <a:gd name="adj1" fmla="val 20720591"/>
                      <a:gd name="adj2" fmla="val 542376"/>
                      <a:gd name="adj3" fmla="val 22720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92" name="TextBox 91"/>
              <p:cNvSpPr txBox="1"/>
              <p:nvPr/>
            </p:nvSpPr>
            <p:spPr>
              <a:xfrm>
                <a:off x="4124304" y="1319599"/>
                <a:ext cx="758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5ms data</a:t>
                </a:r>
                <a:br>
                  <a:rPr lang="en-US" sz="1200" dirty="0" smtClean="0"/>
                </a:br>
                <a:r>
                  <a:rPr lang="en-US" sz="1200" dirty="0" smtClean="0"/>
                  <a:t>blocks</a:t>
                </a:r>
                <a:endParaRPr lang="en-US" sz="1200" dirty="0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7008650" y="5044967"/>
              <a:ext cx="2007475" cy="1513489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Logger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423103" y="1502978"/>
              <a:ext cx="4025463" cy="1166649"/>
              <a:chOff x="4423103" y="1502978"/>
              <a:chExt cx="4025463" cy="1166649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5022193" y="1502978"/>
                <a:ext cx="3426373" cy="116664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ARTDAQ Data Driven Triggers System</a:t>
                </a:r>
                <a:endParaRPr lang="en-US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179847" y="1881352"/>
                <a:ext cx="903890" cy="57806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/>
                  <a:t>ARTDAQ-1</a:t>
                </a:r>
                <a:br>
                  <a:rPr lang="en-US" sz="1200" dirty="0" smtClean="0"/>
                </a:br>
                <a:r>
                  <a:rPr lang="en-US" sz="1200" dirty="0" smtClean="0"/>
                  <a:t>Processor</a:t>
                </a:r>
                <a:endParaRPr lang="en-US" sz="1200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120508" y="1876097"/>
                <a:ext cx="903890" cy="57806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/>
                  <a:t>ARTDAQ-2</a:t>
                </a:r>
                <a:br>
                  <a:rPr lang="en-US" sz="1200" dirty="0" smtClean="0"/>
                </a:br>
                <a:r>
                  <a:rPr lang="en-US" sz="1200" dirty="0" smtClean="0"/>
                  <a:t>Processor</a:t>
                </a:r>
                <a:endParaRPr lang="en-US" sz="12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502578" y="1881357"/>
                <a:ext cx="903890" cy="57806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/>
                  <a:t> ARTDAQ-N</a:t>
                </a:r>
                <a:br>
                  <a:rPr lang="en-US" sz="1200" dirty="0" smtClean="0"/>
                </a:br>
                <a:r>
                  <a:rPr lang="en-US" sz="1200" dirty="0" smtClean="0"/>
                  <a:t>Processor</a:t>
                </a:r>
                <a:endParaRPr lang="en-US" sz="12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050688" y="1923393"/>
                <a:ext cx="4363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….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Right Arrow 87"/>
              <p:cNvSpPr/>
              <p:nvPr/>
            </p:nvSpPr>
            <p:spPr>
              <a:xfrm>
                <a:off x="4423103" y="1815972"/>
                <a:ext cx="525517" cy="126124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89" name="Straight Connector 88"/>
              <p:cNvCxnSpPr>
                <a:stCxn id="85" idx="2"/>
              </p:cNvCxnSpPr>
              <p:nvPr/>
            </p:nvCxnSpPr>
            <p:spPr>
              <a:xfrm rot="5400000">
                <a:off x="6498138" y="2523742"/>
                <a:ext cx="143892" cy="473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4" idx="2"/>
              </p:cNvCxnSpPr>
              <p:nvPr/>
            </p:nvCxnSpPr>
            <p:spPr>
              <a:xfrm rot="16200000" flipH="1">
                <a:off x="5563473" y="2527738"/>
                <a:ext cx="136638" cy="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6493625" y="2774731"/>
              <a:ext cx="2049517" cy="1545021"/>
              <a:chOff x="5707105" y="2774731"/>
              <a:chExt cx="2049517" cy="1545021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5707105" y="2774731"/>
                <a:ext cx="2049517" cy="1545021"/>
                <a:chOff x="5328745" y="2774731"/>
                <a:chExt cx="2049517" cy="1545021"/>
              </a:xfrm>
            </p:grpSpPr>
            <p:sp>
              <p:nvSpPr>
                <p:cNvPr id="81" name="Round Diagonal Corner Rectangle 80"/>
                <p:cNvSpPr/>
                <p:nvPr/>
              </p:nvSpPr>
              <p:spPr>
                <a:xfrm>
                  <a:off x="5328745" y="2774731"/>
                  <a:ext cx="2049517" cy="1545021"/>
                </a:xfrm>
                <a:prstGeom prst="round2Diag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t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dirty="0" smtClean="0"/>
                    <a:t>Event builder</a:t>
                  </a:r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5444360" y="3562996"/>
                  <a:ext cx="1818290" cy="27326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/>
                    <a:t>Data Slice Pointer Table</a:t>
                  </a:r>
                  <a:endParaRPr lang="en-US" sz="1100" dirty="0"/>
                </a:p>
              </p:txBody>
            </p:sp>
          </p:grpSp>
          <p:sp>
            <p:nvSpPr>
              <p:cNvPr id="77" name="Rectangle 76"/>
              <p:cNvSpPr/>
              <p:nvPr/>
            </p:nvSpPr>
            <p:spPr>
              <a:xfrm>
                <a:off x="5827980" y="3967636"/>
                <a:ext cx="1818290" cy="27326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 smtClean="0"/>
                  <a:t>Data Time Window Search</a:t>
                </a:r>
                <a:endParaRPr lang="en-US" sz="1100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827980" y="3158366"/>
                <a:ext cx="1818290" cy="27326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 smtClean="0"/>
                  <a:t>Trigger Reception</a:t>
                </a:r>
                <a:endParaRPr lang="en-US" sz="1100" dirty="0"/>
              </a:p>
            </p:txBody>
          </p:sp>
          <p:cxnSp>
            <p:nvCxnSpPr>
              <p:cNvPr id="79" name="Straight Arrow Connector 78"/>
              <p:cNvCxnSpPr>
                <a:stCxn id="78" idx="2"/>
                <a:endCxn id="82" idx="0"/>
              </p:cNvCxnSpPr>
              <p:nvPr/>
            </p:nvCxnSpPr>
            <p:spPr>
              <a:xfrm rot="5400000">
                <a:off x="6668815" y="3494685"/>
                <a:ext cx="131361" cy="52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82" idx="2"/>
                <a:endCxn id="77" idx="0"/>
              </p:cNvCxnSpPr>
              <p:nvPr/>
            </p:nvCxnSpPr>
            <p:spPr>
              <a:xfrm rot="16200000" flipH="1">
                <a:off x="6668810" y="3899320"/>
                <a:ext cx="131371" cy="52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5841993" y="3026994"/>
              <a:ext cx="615553" cy="86651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Grand </a:t>
              </a:r>
              <a:b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Trigger OR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344979" y="4298731"/>
              <a:ext cx="420414" cy="1271752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Data</a:t>
              </a:r>
              <a:endParaRPr lang="en-US" sz="16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596699" y="3809405"/>
              <a:ext cx="4012557" cy="552389"/>
              <a:chOff x="2596699" y="3809405"/>
              <a:chExt cx="4012557" cy="552389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2596699" y="3809405"/>
                <a:ext cx="4012557" cy="552389"/>
                <a:chOff x="2596699" y="3809405"/>
                <a:chExt cx="4012557" cy="552389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2596699" y="3809405"/>
                  <a:ext cx="1109406" cy="523220"/>
                </a:xfrm>
                <a:prstGeom prst="rect">
                  <a:avLst/>
                </a:prstGeom>
                <a:noFill/>
              </p:spPr>
              <p:txBody>
                <a:bodyPr vert="horz"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Triggered</a:t>
                  </a:r>
                  <a:br>
                    <a:rPr 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</a:br>
                  <a:r>
                    <a:rPr 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Data Output</a:t>
                  </a:r>
                  <a:endPara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" name="Bent-Up Arrow 74"/>
                <p:cNvSpPr/>
                <p:nvPr/>
              </p:nvSpPr>
              <p:spPr>
                <a:xfrm rot="5400000">
                  <a:off x="4885399" y="2637937"/>
                  <a:ext cx="494304" cy="2953410"/>
                </a:xfrm>
                <a:prstGeom prst="bentUpArrow">
                  <a:avLst>
                    <a:gd name="adj1" fmla="val 34989"/>
                    <a:gd name="adj2" fmla="val 39402"/>
                    <a:gd name="adj3" fmla="val 50000"/>
                  </a:avLst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4843517" y="3977325"/>
                <a:ext cx="571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/>
                  <a:t>Data</a:t>
                </a:r>
                <a:endParaRPr lang="en-US" sz="16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00812" y="1944414"/>
              <a:ext cx="1583289" cy="3189888"/>
              <a:chOff x="800812" y="1944414"/>
              <a:chExt cx="1583289" cy="318988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206930" y="2417378"/>
                <a:ext cx="856594" cy="2716924"/>
                <a:chOff x="304800" y="2343807"/>
                <a:chExt cx="856594" cy="2675683"/>
              </a:xfrm>
            </p:grpSpPr>
            <p:sp>
              <p:nvSpPr>
                <p:cNvPr id="66" name="Down Arrow 65"/>
                <p:cNvSpPr/>
                <p:nvPr/>
              </p:nvSpPr>
              <p:spPr>
                <a:xfrm>
                  <a:off x="304800" y="2343807"/>
                  <a:ext cx="126124" cy="1965434"/>
                </a:xfrm>
                <a:prstGeom prst="downArrow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7" name="Down Arrow 66"/>
                <p:cNvSpPr/>
                <p:nvPr/>
              </p:nvSpPr>
              <p:spPr>
                <a:xfrm>
                  <a:off x="436180" y="2444455"/>
                  <a:ext cx="126124" cy="1965434"/>
                </a:xfrm>
                <a:prstGeom prst="downArrow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8" name="Down Arrow 67"/>
                <p:cNvSpPr/>
                <p:nvPr/>
              </p:nvSpPr>
              <p:spPr>
                <a:xfrm>
                  <a:off x="588580" y="2596854"/>
                  <a:ext cx="126124" cy="1965434"/>
                </a:xfrm>
                <a:prstGeom prst="downArrow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Down Arrow 68"/>
                <p:cNvSpPr/>
                <p:nvPr/>
              </p:nvSpPr>
              <p:spPr>
                <a:xfrm>
                  <a:off x="730470" y="2749255"/>
                  <a:ext cx="126124" cy="1965434"/>
                </a:xfrm>
                <a:prstGeom prst="downArrow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0" name="Down Arrow 69"/>
                <p:cNvSpPr/>
                <p:nvPr/>
              </p:nvSpPr>
              <p:spPr>
                <a:xfrm>
                  <a:off x="893378" y="2737137"/>
                  <a:ext cx="115615" cy="2129951"/>
                </a:xfrm>
                <a:prstGeom prst="downArrow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1" name="Down Arrow 70"/>
                <p:cNvSpPr/>
                <p:nvPr/>
              </p:nvSpPr>
              <p:spPr>
                <a:xfrm>
                  <a:off x="1061545" y="2747489"/>
                  <a:ext cx="99849" cy="2272001"/>
                </a:xfrm>
                <a:prstGeom prst="downArrow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800812" y="2838662"/>
                <a:ext cx="523220" cy="1086196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 smtClean="0"/>
                  <a:t>Minimum Bias</a:t>
                </a:r>
                <a:br>
                  <a:rPr lang="en-US" sz="1100" dirty="0" smtClean="0"/>
                </a:br>
                <a:r>
                  <a:rPr lang="en-US" sz="1100" dirty="0" smtClean="0"/>
                  <a:t>0.75GB/S Stream</a:t>
                </a:r>
                <a:endParaRPr lang="en-US" sz="1100" dirty="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017753" y="1944414"/>
                <a:ext cx="1366348" cy="893380"/>
                <a:chOff x="168165" y="1439917"/>
                <a:chExt cx="1981200" cy="1361090"/>
              </a:xfrm>
            </p:grpSpPr>
            <p:sp>
              <p:nvSpPr>
                <p:cNvPr id="60" name="Flowchart: Process 3"/>
                <p:cNvSpPr/>
                <p:nvPr/>
              </p:nvSpPr>
              <p:spPr>
                <a:xfrm>
                  <a:off x="168165" y="1439917"/>
                  <a:ext cx="1219200" cy="599090"/>
                </a:xfrm>
                <a:prstGeom prst="flowChartProcess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600" dirty="0" smtClean="0"/>
                    <a:t>DCM 1</a:t>
                  </a:r>
                  <a:endParaRPr lang="en-US" sz="1600" dirty="0"/>
                </a:p>
              </p:txBody>
            </p:sp>
            <p:sp>
              <p:nvSpPr>
                <p:cNvPr id="61" name="Flowchart: Process 4"/>
                <p:cNvSpPr/>
                <p:nvPr/>
              </p:nvSpPr>
              <p:spPr>
                <a:xfrm>
                  <a:off x="320565" y="1592317"/>
                  <a:ext cx="1219200" cy="599090"/>
                </a:xfrm>
                <a:prstGeom prst="flowChartProcess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600" dirty="0" smtClean="0"/>
                    <a:t>DCM 1</a:t>
                  </a:r>
                  <a:endParaRPr lang="en-US" sz="1600" dirty="0"/>
                </a:p>
              </p:txBody>
            </p:sp>
            <p:sp>
              <p:nvSpPr>
                <p:cNvPr id="62" name="Flowchart: Process 5"/>
                <p:cNvSpPr/>
                <p:nvPr/>
              </p:nvSpPr>
              <p:spPr>
                <a:xfrm>
                  <a:off x="472965" y="1744717"/>
                  <a:ext cx="1219200" cy="599090"/>
                </a:xfrm>
                <a:prstGeom prst="flowChartProcess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600" dirty="0" smtClean="0"/>
                    <a:t>DCM 1</a:t>
                  </a:r>
                  <a:endParaRPr lang="en-US" sz="1600" dirty="0"/>
                </a:p>
              </p:txBody>
            </p:sp>
            <p:sp>
              <p:nvSpPr>
                <p:cNvPr id="63" name="Flowchart: Process 6"/>
                <p:cNvSpPr/>
                <p:nvPr/>
              </p:nvSpPr>
              <p:spPr>
                <a:xfrm>
                  <a:off x="625365" y="1897117"/>
                  <a:ext cx="1219200" cy="599090"/>
                </a:xfrm>
                <a:prstGeom prst="flowChartProcess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600" dirty="0" smtClean="0"/>
                    <a:t>DCM 1</a:t>
                  </a:r>
                  <a:endParaRPr lang="en-US" sz="1600" dirty="0"/>
                </a:p>
              </p:txBody>
            </p:sp>
            <p:sp>
              <p:nvSpPr>
                <p:cNvPr id="64" name="Flowchart: Process 7"/>
                <p:cNvSpPr/>
                <p:nvPr/>
              </p:nvSpPr>
              <p:spPr>
                <a:xfrm>
                  <a:off x="777765" y="2049517"/>
                  <a:ext cx="1219200" cy="599090"/>
                </a:xfrm>
                <a:prstGeom prst="flowChartProcess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600" dirty="0" smtClean="0"/>
                    <a:t>DCM 1</a:t>
                  </a:r>
                  <a:endParaRPr lang="en-US" sz="1600" dirty="0"/>
                </a:p>
              </p:txBody>
            </p:sp>
            <p:sp>
              <p:nvSpPr>
                <p:cNvPr id="65" name="Flowchart: Process 8"/>
                <p:cNvSpPr/>
                <p:nvPr/>
              </p:nvSpPr>
              <p:spPr>
                <a:xfrm>
                  <a:off x="930165" y="2201917"/>
                  <a:ext cx="1219200" cy="599090"/>
                </a:xfrm>
                <a:prstGeom prst="flowChartProcess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600" dirty="0" smtClean="0"/>
                    <a:t>DCMs</a:t>
                  </a:r>
                  <a:endParaRPr lang="en-US" sz="1600" dirty="0"/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1940164" y="2954019"/>
                <a:ext cx="353943" cy="1309012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 err="1" smtClean="0"/>
                  <a:t>COtS</a:t>
                </a:r>
                <a:r>
                  <a:rPr lang="en-US" sz="1100" b="1" dirty="0" smtClean="0"/>
                  <a:t> Ethernet 1Gb/s</a:t>
                </a:r>
                <a:endParaRPr lang="en-US" sz="1100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0" y="1236616"/>
              <a:ext cx="2325190" cy="1488576"/>
              <a:chOff x="0" y="1236616"/>
              <a:chExt cx="2325190" cy="1488576"/>
            </a:xfrm>
          </p:grpSpPr>
          <p:sp>
            <p:nvSpPr>
              <p:cNvPr id="37" name="Curved Right Arrow 36"/>
              <p:cNvSpPr/>
              <p:nvPr/>
            </p:nvSpPr>
            <p:spPr>
              <a:xfrm>
                <a:off x="522514" y="1606731"/>
                <a:ext cx="470263" cy="613955"/>
              </a:xfrm>
              <a:prstGeom prst="curvedRightArrow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urved Left Arrow 37"/>
              <p:cNvSpPr/>
              <p:nvPr/>
            </p:nvSpPr>
            <p:spPr>
              <a:xfrm>
                <a:off x="1894116" y="1619793"/>
                <a:ext cx="431074" cy="548640"/>
              </a:xfrm>
              <a:prstGeom prst="curvedLeftArrow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857800" y="1236616"/>
                <a:ext cx="1079864" cy="505099"/>
                <a:chOff x="156754" y="1201783"/>
                <a:chExt cx="1079864" cy="505099"/>
              </a:xfrm>
            </p:grpSpPr>
            <p:sp>
              <p:nvSpPr>
                <p:cNvPr id="49" name="Snip Single Corner Rectangle 48"/>
                <p:cNvSpPr/>
                <p:nvPr/>
              </p:nvSpPr>
              <p:spPr>
                <a:xfrm>
                  <a:off x="156754" y="1201783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  <p:sp>
              <p:nvSpPr>
                <p:cNvPr id="50" name="Snip Single Corner Rectangle 49"/>
                <p:cNvSpPr/>
                <p:nvPr/>
              </p:nvSpPr>
              <p:spPr>
                <a:xfrm>
                  <a:off x="217713" y="1249679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  <p:sp>
              <p:nvSpPr>
                <p:cNvPr id="51" name="Snip Single Corner Rectangle 50"/>
                <p:cNvSpPr/>
                <p:nvPr/>
              </p:nvSpPr>
              <p:spPr>
                <a:xfrm>
                  <a:off x="296091" y="1301931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  <p:sp>
              <p:nvSpPr>
                <p:cNvPr id="52" name="Snip Single Corner Rectangle 51"/>
                <p:cNvSpPr/>
                <p:nvPr/>
              </p:nvSpPr>
              <p:spPr>
                <a:xfrm>
                  <a:off x="361406" y="1354183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  <p:sp>
              <p:nvSpPr>
                <p:cNvPr id="53" name="Snip Single Corner Rectangle 52"/>
                <p:cNvSpPr/>
                <p:nvPr/>
              </p:nvSpPr>
              <p:spPr>
                <a:xfrm>
                  <a:off x="413658" y="1393372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  <p:sp>
              <p:nvSpPr>
                <p:cNvPr id="54" name="Snip Single Corner Rectangle 53"/>
                <p:cNvSpPr/>
                <p:nvPr/>
              </p:nvSpPr>
              <p:spPr>
                <a:xfrm>
                  <a:off x="492036" y="1445624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  <p:sp>
              <p:nvSpPr>
                <p:cNvPr id="55" name="Snip Single Corner Rectangle 54"/>
                <p:cNvSpPr/>
                <p:nvPr/>
              </p:nvSpPr>
              <p:spPr>
                <a:xfrm>
                  <a:off x="557351" y="1497876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0" y="2148111"/>
                <a:ext cx="1109599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 smtClean="0"/>
                  <a:t>Zero Suppressed</a:t>
                </a:r>
                <a:br>
                  <a:rPr lang="en-US" sz="1050" dirty="0" smtClean="0"/>
                </a:br>
                <a:r>
                  <a:rPr lang="en-US" sz="1050" dirty="0" smtClean="0"/>
                  <a:t>at</a:t>
                </a:r>
              </a:p>
              <a:p>
                <a:r>
                  <a:rPr lang="en-US" sz="1050" dirty="0" smtClean="0"/>
                  <a:t>(6-8MeV/cell)</a:t>
                </a:r>
                <a:endParaRPr lang="en-US" sz="1050" dirty="0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56754" y="1240972"/>
                <a:ext cx="1079864" cy="505099"/>
                <a:chOff x="156754" y="1201783"/>
                <a:chExt cx="1079864" cy="505099"/>
              </a:xfrm>
            </p:grpSpPr>
            <p:sp>
              <p:nvSpPr>
                <p:cNvPr id="42" name="Snip Single Corner Rectangle 41"/>
                <p:cNvSpPr/>
                <p:nvPr/>
              </p:nvSpPr>
              <p:spPr>
                <a:xfrm>
                  <a:off x="156754" y="1201783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  <p:sp>
              <p:nvSpPr>
                <p:cNvPr id="43" name="Snip Single Corner Rectangle 42"/>
                <p:cNvSpPr/>
                <p:nvPr/>
              </p:nvSpPr>
              <p:spPr>
                <a:xfrm>
                  <a:off x="217713" y="1249679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  <p:sp>
              <p:nvSpPr>
                <p:cNvPr id="44" name="Snip Single Corner Rectangle 43"/>
                <p:cNvSpPr/>
                <p:nvPr/>
              </p:nvSpPr>
              <p:spPr>
                <a:xfrm>
                  <a:off x="296091" y="1301931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  <p:sp>
              <p:nvSpPr>
                <p:cNvPr id="45" name="Snip Single Corner Rectangle 44"/>
                <p:cNvSpPr/>
                <p:nvPr/>
              </p:nvSpPr>
              <p:spPr>
                <a:xfrm>
                  <a:off x="361406" y="1354183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  <p:sp>
              <p:nvSpPr>
                <p:cNvPr id="46" name="Snip Single Corner Rectangle 45"/>
                <p:cNvSpPr/>
                <p:nvPr/>
              </p:nvSpPr>
              <p:spPr>
                <a:xfrm>
                  <a:off x="413658" y="1393372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  <p:sp>
              <p:nvSpPr>
                <p:cNvPr id="47" name="Snip Single Corner Rectangle 46"/>
                <p:cNvSpPr/>
                <p:nvPr/>
              </p:nvSpPr>
              <p:spPr>
                <a:xfrm>
                  <a:off x="492036" y="1445624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  <p:sp>
              <p:nvSpPr>
                <p:cNvPr id="48" name="Snip Single Corner Rectangle 47"/>
                <p:cNvSpPr/>
                <p:nvPr/>
              </p:nvSpPr>
              <p:spPr>
                <a:xfrm>
                  <a:off x="557351" y="1497876"/>
                  <a:ext cx="679267" cy="209006"/>
                </a:xfrm>
                <a:prstGeom prst="snip1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FEB</a:t>
                  </a:r>
                  <a:endParaRPr lang="en-US" sz="1400" dirty="0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383726" y="3295001"/>
              <a:ext cx="6614412" cy="3526714"/>
              <a:chOff x="383726" y="3295001"/>
              <a:chExt cx="6614412" cy="3526714"/>
            </a:xfrm>
          </p:grpSpPr>
          <p:sp>
            <p:nvSpPr>
              <p:cNvPr id="28" name="Flowchart: Decision 10"/>
              <p:cNvSpPr/>
              <p:nvPr/>
            </p:nvSpPr>
            <p:spPr>
              <a:xfrm>
                <a:off x="3151402" y="5223637"/>
                <a:ext cx="3005958" cy="1061545"/>
              </a:xfrm>
              <a:prstGeom prst="flowChartDecision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Global Trigger Processor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9" name="Elbow Connector 28"/>
              <p:cNvCxnSpPr>
                <a:endCxn id="28" idx="1"/>
              </p:cNvCxnSpPr>
              <p:nvPr/>
            </p:nvCxnSpPr>
            <p:spPr>
              <a:xfrm flipV="1">
                <a:off x="544286" y="5754410"/>
                <a:ext cx="2607116" cy="305304"/>
              </a:xfrm>
              <a:prstGeom prst="bentConnector3">
                <a:avLst>
                  <a:gd name="adj1" fmla="val 76166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383726" y="5724464"/>
                <a:ext cx="2091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Beam Spill Indicator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86539" y="6037774"/>
                <a:ext cx="23181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1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Async</a:t>
                </a:r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from FNAL @ .5-.9Hz)</a:t>
                </a:r>
                <a:endPara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2" name="Elbow Connector 31"/>
              <p:cNvCxnSpPr>
                <a:stCxn id="28" idx="3"/>
              </p:cNvCxnSpPr>
              <p:nvPr/>
            </p:nvCxnSpPr>
            <p:spPr>
              <a:xfrm flipV="1">
                <a:off x="6157360" y="3295001"/>
                <a:ext cx="457140" cy="2459409"/>
              </a:xfrm>
              <a:prstGeom prst="bentConnector3">
                <a:avLst>
                  <a:gd name="adj1" fmla="val 50000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6293949" y="4560483"/>
                <a:ext cx="430887" cy="1615827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Trigger Broadcast 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4" name="Elbow Connector 33"/>
              <p:cNvCxnSpPr>
                <a:stCxn id="28" idx="3"/>
              </p:cNvCxnSpPr>
              <p:nvPr/>
            </p:nvCxnSpPr>
            <p:spPr>
              <a:xfrm>
                <a:off x="6157360" y="5754410"/>
                <a:ext cx="840778" cy="635880"/>
              </a:xfrm>
              <a:prstGeom prst="bentConnector3">
                <a:avLst>
                  <a:gd name="adj1" fmla="val 27499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Elbow Connector 34"/>
              <p:cNvCxnSpPr>
                <a:endCxn id="28" idx="1"/>
              </p:cNvCxnSpPr>
              <p:nvPr/>
            </p:nvCxnSpPr>
            <p:spPr>
              <a:xfrm flipV="1">
                <a:off x="551543" y="5754410"/>
                <a:ext cx="2599859" cy="1009247"/>
              </a:xfrm>
              <a:prstGeom prst="bentConnector3">
                <a:avLst>
                  <a:gd name="adj1" fmla="val 99965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438430" y="6452383"/>
                <a:ext cx="2387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Calib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en-US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Pulser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( 50-91Hz)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576005" y="2459425"/>
              <a:ext cx="3378518" cy="2764212"/>
              <a:chOff x="4576005" y="2459425"/>
              <a:chExt cx="3378518" cy="276421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576005" y="2702658"/>
                <a:ext cx="615553" cy="1158715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 Driven</a:t>
                </a:r>
                <a:b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Trig. Decisions</a:t>
                </a:r>
                <a:endPara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7" name="Elbow Connector 26"/>
              <p:cNvCxnSpPr>
                <a:stCxn id="86" idx="2"/>
                <a:endCxn id="28" idx="0"/>
              </p:cNvCxnSpPr>
              <p:nvPr/>
            </p:nvCxnSpPr>
            <p:spPr>
              <a:xfrm rot="5400000">
                <a:off x="4922346" y="2191460"/>
                <a:ext cx="2764212" cy="3300142"/>
              </a:xfrm>
              <a:prstGeom prst="bentConnector3">
                <a:avLst>
                  <a:gd name="adj1" fmla="val 5133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19" descr="TP_tmp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6742" y="2367897"/>
              <a:ext cx="660655" cy="165354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7402" y="803271"/>
              <a:ext cx="1733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11520 FEBs </a:t>
              </a:r>
            </a:p>
            <a:p>
              <a:pPr algn="ctr"/>
              <a:r>
                <a:rPr lang="en-US" sz="1200" dirty="0" smtClean="0"/>
                <a:t>(368,4600 det. channels)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10883" y="5163953"/>
              <a:ext cx="1589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200 Buffer Nodes </a:t>
              </a:r>
            </a:p>
            <a:p>
              <a:r>
                <a:rPr lang="en-US" sz="1200" dirty="0" smtClean="0"/>
                <a:t>(3200 Compute Cores)</a:t>
              </a:r>
              <a:endParaRPr lang="en-US" sz="1200" dirty="0"/>
            </a:p>
          </p:txBody>
        </p:sp>
        <p:sp>
          <p:nvSpPr>
            <p:cNvPr id="23" name="Multidocument 22"/>
            <p:cNvSpPr/>
            <p:nvPr/>
          </p:nvSpPr>
          <p:spPr>
            <a:xfrm>
              <a:off x="2827445" y="1508745"/>
              <a:ext cx="1480043" cy="758952"/>
            </a:xfrm>
            <a:prstGeom prst="flowChartMultidocumen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8736968">
              <a:off x="2642900" y="1907080"/>
              <a:ext cx="1114097" cy="1261241"/>
            </a:xfrm>
            <a:prstGeom prst="arc">
              <a:avLst>
                <a:gd name="adj1" fmla="val 405179"/>
                <a:gd name="adj2" fmla="val 5142658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05978" y="1628473"/>
              <a:ext cx="14714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Shared Memory DDT event stack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489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7" y="1261976"/>
            <a:ext cx="8387458" cy="363883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482669" y="3354620"/>
            <a:ext cx="7987" cy="1605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30119" y="4960044"/>
            <a:ext cx="2955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Shared Memory Interface layer to detector data.</a:t>
            </a:r>
            <a:endParaRPr lang="en-US" dirty="0"/>
          </a:p>
          <a:p>
            <a:pPr algn="ctr"/>
            <a:r>
              <a:rPr lang="en-US" i="1" dirty="0" smtClean="0"/>
              <a:t>Insulates the Event Builder from the ARTDAQ process.</a:t>
            </a:r>
            <a:endParaRPr lang="en-US" i="1" dirty="0"/>
          </a:p>
        </p:txBody>
      </p:sp>
      <p:sp>
        <p:nvSpPr>
          <p:cNvPr id="12" name="Left Brace 11"/>
          <p:cNvSpPr/>
          <p:nvPr/>
        </p:nvSpPr>
        <p:spPr>
          <a:xfrm rot="16200000">
            <a:off x="5827085" y="2024575"/>
            <a:ext cx="822733" cy="4105715"/>
          </a:xfrm>
          <a:prstGeom prst="leftBrace">
            <a:avLst>
              <a:gd name="adj1" fmla="val 106392"/>
              <a:gd name="adj2" fmla="val 4823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1467" y="4530994"/>
            <a:ext cx="295547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ARTDAQ framework</a:t>
            </a:r>
          </a:p>
          <a:p>
            <a:pPr algn="ctr"/>
            <a:r>
              <a:rPr lang="en-US" dirty="0" smtClean="0"/>
              <a:t>Includes a separate data queue and then the appropriate </a:t>
            </a:r>
            <a:r>
              <a:rPr lang="en-US" dirty="0" smtClean="0">
                <a:solidFill>
                  <a:srgbClr val="FF0000"/>
                </a:solidFill>
              </a:rPr>
              <a:t>input/</a:t>
            </a:r>
            <a:r>
              <a:rPr lang="en-US" dirty="0" err="1" smtClean="0">
                <a:solidFill>
                  <a:srgbClr val="FF0000"/>
                </a:solidFill>
              </a:rPr>
              <a:t>unpacker</a:t>
            </a:r>
            <a:r>
              <a:rPr lang="en-US" dirty="0" smtClean="0">
                <a:solidFill>
                  <a:srgbClr val="FF0000"/>
                </a:solidFill>
              </a:rPr>
              <a:t> modules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physics module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decision module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63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 Pattern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  <a:r>
              <a:rPr lang="en-US" baseline="0" dirty="0" smtClean="0"/>
              <a:t> class of </a:t>
            </a:r>
            <a:r>
              <a:rPr lang="en-US" baseline="0" dirty="0" err="1" smtClean="0"/>
              <a:t>realtime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PatRec</a:t>
            </a:r>
            <a:r>
              <a:rPr lang="en-US" baseline="0" dirty="0" smtClean="0"/>
              <a:t> algorithms</a:t>
            </a:r>
          </a:p>
          <a:p>
            <a:pPr lvl="1"/>
            <a:r>
              <a:rPr lang="en-US" dirty="0" smtClean="0"/>
              <a:t>Identify track/cluster candidates</a:t>
            </a:r>
          </a:p>
          <a:p>
            <a:pPr lvl="1"/>
            <a:r>
              <a:rPr lang="en-US" baseline="0" dirty="0" smtClean="0"/>
              <a:t>Structured</a:t>
            </a:r>
            <a:r>
              <a:rPr lang="en-US" dirty="0" smtClean="0"/>
              <a:t> with many repetitive, independent computations over the hit field</a:t>
            </a:r>
          </a:p>
          <a:p>
            <a:pPr lvl="1"/>
            <a:r>
              <a:rPr lang="en-US" dirty="0" smtClean="0"/>
              <a:t>Ideal for parallelization on many-core</a:t>
            </a:r>
          </a:p>
          <a:p>
            <a:pPr lvl="1"/>
            <a:endParaRPr lang="en-US" dirty="0" smtClean="0"/>
          </a:p>
          <a:p>
            <a:r>
              <a:rPr lang="en-US" dirty="0"/>
              <a:t>E</a:t>
            </a:r>
            <a:r>
              <a:rPr lang="en-US" baseline="0" dirty="0" smtClean="0"/>
              <a:t>xample: Linear Hough Transform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</a:t>
            </a:r>
            <a:r>
              <a:rPr lang="en-US" baseline="0" dirty="0" smtClean="0"/>
              <a:t> Hough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2-D Hough uses</a:t>
            </a:r>
            <a:r>
              <a:rPr lang="en-US" baseline="0" dirty="0" smtClean="0"/>
              <a:t> pair-wise combinations of hits to map from geometric space into an accumulation space</a:t>
            </a:r>
          </a:p>
          <a:p>
            <a:pPr lvl="1"/>
            <a:r>
              <a:rPr lang="en-US" dirty="0" smtClean="0"/>
              <a:t>Characterizes</a:t>
            </a:r>
            <a:r>
              <a:rPr lang="en-US" baseline="0" dirty="0" smtClean="0"/>
              <a:t> lines by an angle </a:t>
            </a:r>
            <a:r>
              <a:rPr lang="en-US" baseline="0" dirty="0" err="1" smtClean="0"/>
              <a:t>θ</a:t>
            </a:r>
            <a:r>
              <a:rPr lang="en-US" baseline="0" dirty="0" smtClean="0"/>
              <a:t> and distance to reference point</a:t>
            </a:r>
            <a:endParaRPr lang="en-US" dirty="0" smtClean="0"/>
          </a:p>
          <a:p>
            <a:pPr lvl="1"/>
            <a:r>
              <a:rPr lang="en-US" dirty="0" smtClean="0"/>
              <a:t>Changes</a:t>
            </a:r>
            <a:r>
              <a:rPr lang="en-US" baseline="0" dirty="0" smtClean="0"/>
              <a:t> the problem of track finding to a “peak finding” problem</a:t>
            </a:r>
          </a:p>
          <a:p>
            <a:pPr lvl="1"/>
            <a:r>
              <a:rPr lang="en-US" baseline="0" dirty="0" smtClean="0"/>
              <a:t>Simple computational kernel</a:t>
            </a:r>
          </a:p>
          <a:p>
            <a:pPr lvl="1"/>
            <a:r>
              <a:rPr lang="en-US" baseline="0" dirty="0" smtClean="0"/>
              <a:t>Independent N</a:t>
            </a:r>
            <a:r>
              <a:rPr lang="en-US" baseline="30000" dirty="0" smtClean="0"/>
              <a:t>2</a:t>
            </a:r>
            <a:r>
              <a:rPr lang="en-US" baseline="0" dirty="0" smtClean="0"/>
              <a:t> complexity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710" b="1710"/>
          <a:stretch>
            <a:fillRect/>
          </a:stretch>
        </p:blipFill>
        <p:spPr/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6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7" y="253989"/>
            <a:ext cx="8673569" cy="4682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962" y="3756501"/>
            <a:ext cx="5927428" cy="2996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8723" y="5065890"/>
            <a:ext cx="271872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2D-Hough map detector hits into peaks in the Hough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5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" y="183045"/>
            <a:ext cx="8911973" cy="4473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962" y="3756501"/>
            <a:ext cx="5927428" cy="2996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2427" y="3753567"/>
            <a:ext cx="2897351" cy="2862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Peaks identify the cosmic rays in the detector.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Extensible to 3D and 4D using timing and Pulse Height information (complicated)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Better isolation of cosmic background at higher dim. (allows for </a:t>
            </a:r>
            <a:r>
              <a:rPr lang="en-US" dirty="0" err="1" smtClean="0"/>
              <a:t>bkg</a:t>
            </a:r>
            <a:r>
              <a:rPr lang="en-US" dirty="0" smtClean="0"/>
              <a:t> subtraction)</a:t>
            </a:r>
          </a:p>
        </p:txBody>
      </p:sp>
    </p:spTree>
    <p:extLst>
      <p:ext uri="{BB962C8B-B14F-4D97-AF65-F5344CB8AC3E}">
        <p14:creationId xmlns:p14="http://schemas.microsoft.com/office/powerpoint/2010/main" val="310783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is easy to parallel</a:t>
            </a:r>
          </a:p>
          <a:p>
            <a:pPr lvl="1"/>
            <a:r>
              <a:rPr lang="en-US" dirty="0" smtClean="0"/>
              <a:t>Can unroll at hit loop levels</a:t>
            </a:r>
          </a:p>
          <a:p>
            <a:pPr lvl="1"/>
            <a:r>
              <a:rPr lang="en-US" dirty="0"/>
              <a:t>Maps onto large thread pools or GPU</a:t>
            </a:r>
          </a:p>
          <a:p>
            <a:pPr lvl="1"/>
            <a:r>
              <a:rPr lang="en-US" dirty="0" smtClean="0"/>
              <a:t>Performance varies widely depending on how the actual parallelization is done</a:t>
            </a:r>
          </a:p>
          <a:p>
            <a:pPr lvl="1"/>
            <a:r>
              <a:rPr lang="en-US" dirty="0" smtClean="0"/>
              <a:t>Projects underway within </a:t>
            </a:r>
            <a:r>
              <a:rPr lang="en-US" dirty="0" err="1" smtClean="0"/>
              <a:t>NOvA</a:t>
            </a:r>
            <a:r>
              <a:rPr lang="en-US" dirty="0" smtClean="0"/>
              <a:t> and Fermilab-SCD to explore performance of these types of algorithms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See talk from ART framework group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1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Event Matching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Offline event classification 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NOvA</a:t>
            </a:r>
            <a:r>
              <a:rPr lang="en-US" baseline="0" dirty="0" smtClean="0"/>
              <a:t> is difficult</a:t>
            </a:r>
          </a:p>
          <a:p>
            <a:pPr lvl="1"/>
            <a:r>
              <a:rPr lang="en-US" dirty="0" err="1" smtClean="0"/>
              <a:t>ν</a:t>
            </a:r>
            <a:r>
              <a:rPr lang="en-US" baseline="-25000" dirty="0" err="1" smtClean="0"/>
              <a:t>e</a:t>
            </a:r>
            <a:r>
              <a:rPr lang="en-US" dirty="0" smtClean="0"/>
              <a:t>-Charged</a:t>
            </a:r>
            <a:r>
              <a:rPr lang="en-US" baseline="0" dirty="0" smtClean="0"/>
              <a:t> Current events (signal) </a:t>
            </a:r>
          </a:p>
          <a:p>
            <a:pPr lvl="1"/>
            <a:r>
              <a:rPr lang="en-US" baseline="0" dirty="0" smtClean="0"/>
              <a:t>Almost identical to </a:t>
            </a:r>
            <a:r>
              <a:rPr lang="en-US" baseline="0" dirty="0" err="1" smtClean="0"/>
              <a:t>ν</a:t>
            </a:r>
            <a:r>
              <a:rPr lang="en-US" baseline="-25000" dirty="0" err="1" smtClean="0"/>
              <a:t>μ</a:t>
            </a:r>
            <a:r>
              <a:rPr lang="en-US" baseline="0" dirty="0" smtClean="0"/>
              <a:t> Neutral Current + π</a:t>
            </a:r>
            <a:r>
              <a:rPr lang="en-US" baseline="30000" dirty="0" smtClean="0"/>
              <a:t>0 </a:t>
            </a:r>
            <a:r>
              <a:rPr lang="en-US" baseline="0" dirty="0" smtClean="0"/>
              <a:t>(background)</a:t>
            </a:r>
          </a:p>
          <a:p>
            <a:pPr lvl="0"/>
            <a:r>
              <a:rPr lang="en-US" baseline="0" dirty="0" smtClean="0"/>
              <a:t>One approach compares an candidate event to a large library of template MC events</a:t>
            </a:r>
          </a:p>
          <a:p>
            <a:pPr lvl="1"/>
            <a:r>
              <a:rPr lang="en-US" baseline="0" dirty="0" smtClean="0"/>
              <a:t>Establishes a metric for the degree of matching</a:t>
            </a:r>
          </a:p>
          <a:p>
            <a:pPr lvl="1"/>
            <a:r>
              <a:rPr lang="en-US" baseline="0" dirty="0" smtClean="0"/>
              <a:t>Extracts event type and critical parameters from best matches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223" y="4799460"/>
            <a:ext cx="2142895" cy="1929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944" y="4775946"/>
            <a:ext cx="2130554" cy="2058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419" y="1333766"/>
            <a:ext cx="3615049" cy="337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4697789" y="1217583"/>
            <a:ext cx="128059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Real Event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97789" y="4834607"/>
            <a:ext cx="117211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MC Template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4479" y="4834607"/>
            <a:ext cx="117211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MC Template</a:t>
            </a:r>
            <a:endParaRPr lang="en-US" sz="1400" dirty="0"/>
          </a:p>
        </p:txBody>
      </p:sp>
      <p:sp>
        <p:nvSpPr>
          <p:cNvPr id="12" name="Bent Arrow 11"/>
          <p:cNvSpPr/>
          <p:nvPr/>
        </p:nvSpPr>
        <p:spPr>
          <a:xfrm rot="8017806">
            <a:off x="8252738" y="4113825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8017806">
            <a:off x="5747630" y="4148645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9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Library Event Matching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aseline="0" dirty="0" smtClean="0"/>
              <a:t>Library is Large </a:t>
            </a:r>
            <a:br>
              <a:rPr lang="en-US" sz="2400" baseline="0" dirty="0" smtClean="0"/>
            </a:br>
            <a:r>
              <a:rPr lang="en-US" sz="2400" baseline="0" dirty="0" smtClean="0"/>
              <a:t>(∼10</a:t>
            </a:r>
            <a:r>
              <a:rPr lang="en-US" sz="2400" baseline="30000" dirty="0" smtClean="0"/>
              <a:t>6</a:t>
            </a:r>
            <a:r>
              <a:rPr lang="en-US" sz="2400" baseline="0" dirty="0" smtClean="0"/>
              <a:t> templates)</a:t>
            </a:r>
          </a:p>
          <a:p>
            <a:r>
              <a:rPr lang="en-US" sz="2400" baseline="0" dirty="0" smtClean="0"/>
              <a:t>Needs to be memory resident and cycled through for EACH event</a:t>
            </a:r>
          </a:p>
          <a:p>
            <a:pPr lvl="0"/>
            <a:r>
              <a:rPr lang="en-US" sz="2400" baseline="0" dirty="0" smtClean="0"/>
              <a:t>Memory footprint ≈6 GB</a:t>
            </a:r>
          </a:p>
          <a:p>
            <a:pPr lvl="0"/>
            <a:endParaRPr lang="en-US" sz="2400" dirty="0"/>
          </a:p>
          <a:p>
            <a:pPr lvl="0"/>
            <a:r>
              <a:rPr lang="en-US" sz="2400" baseline="0" dirty="0" smtClean="0"/>
              <a:t>Each</a:t>
            </a:r>
            <a:r>
              <a:rPr lang="en-US" sz="2400" dirty="0" smtClean="0"/>
              <a:t> iteration/comparison is independent</a:t>
            </a:r>
            <a:endParaRPr lang="en-US" sz="2000" baseline="0" dirty="0" smtClean="0"/>
          </a:p>
          <a:p>
            <a:pPr lvl="0"/>
            <a:endParaRPr lang="en-US" sz="2400" baseline="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7251700" y="1765300"/>
            <a:ext cx="1168400" cy="3949700"/>
            <a:chOff x="5638800" y="1981200"/>
            <a:chExt cx="1168400" cy="39497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5638800" y="1981200"/>
              <a:ext cx="1168400" cy="3949700"/>
            </a:xfrm>
            <a:prstGeom prst="round1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nip and Round Single Corner Rectangle 4"/>
            <p:cNvSpPr/>
            <p:nvPr/>
          </p:nvSpPr>
          <p:spPr>
            <a:xfrm>
              <a:off x="5689600" y="2032000"/>
              <a:ext cx="1016000" cy="381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Template-1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7" name="Snip and Round Single Corner Rectangle 6"/>
            <p:cNvSpPr/>
            <p:nvPr/>
          </p:nvSpPr>
          <p:spPr>
            <a:xfrm>
              <a:off x="5689600" y="2451100"/>
              <a:ext cx="1016000" cy="381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Template-2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8" name="Snip and Round Single Corner Rectangle 7"/>
            <p:cNvSpPr/>
            <p:nvPr/>
          </p:nvSpPr>
          <p:spPr>
            <a:xfrm>
              <a:off x="5689600" y="5499100"/>
              <a:ext cx="1016000" cy="381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Template-10</a:t>
              </a:r>
              <a:r>
                <a:rPr lang="en-US" sz="1100" baseline="30000" dirty="0" smtClean="0">
                  <a:solidFill>
                    <a:srgbClr val="FF0000"/>
                  </a:solidFill>
                </a:rPr>
                <a:t>6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9" name="Snip and Round Single Corner Rectangle 8"/>
            <p:cNvSpPr/>
            <p:nvPr/>
          </p:nvSpPr>
          <p:spPr>
            <a:xfrm>
              <a:off x="5689600" y="2882900"/>
              <a:ext cx="1016000" cy="381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Template-2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80528" y="139596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Library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21828" y="568063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6GB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359400" y="1739900"/>
            <a:ext cx="1200428" cy="3975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83756" y="1401802"/>
            <a:ext cx="130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Job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03872" y="3154363"/>
            <a:ext cx="615553" cy="430892"/>
          </a:xfrm>
          <a:prstGeom prst="rect">
            <a:avLst/>
          </a:prstGeom>
          <a:noFill/>
        </p:spPr>
        <p:txBody>
          <a:bodyPr vert="vert" wrap="none" rtlCol="0" anchor="b">
            <a:spAutoFit/>
          </a:bodyPr>
          <a:lstStyle/>
          <a:p>
            <a:r>
              <a:rPr lang="en-US" sz="2800" dirty="0" smtClean="0"/>
              <a:t>….</a:t>
            </a:r>
            <a:endParaRPr lang="en-US" sz="2800" dirty="0"/>
          </a:p>
        </p:txBody>
      </p:sp>
      <p:sp>
        <p:nvSpPr>
          <p:cNvPr id="16" name="Snip Same Side Corner Rectangle 15"/>
          <p:cNvSpPr/>
          <p:nvPr/>
        </p:nvSpPr>
        <p:spPr>
          <a:xfrm>
            <a:off x="5422900" y="2552700"/>
            <a:ext cx="1060728" cy="533400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Job Module-1</a:t>
            </a:r>
            <a:endParaRPr lang="en-US" sz="1400" dirty="0"/>
          </a:p>
        </p:txBody>
      </p:sp>
      <p:sp>
        <p:nvSpPr>
          <p:cNvPr id="18" name="Snip Same Side Corner Rectangle 17"/>
          <p:cNvSpPr/>
          <p:nvPr/>
        </p:nvSpPr>
        <p:spPr>
          <a:xfrm>
            <a:off x="5422900" y="3149600"/>
            <a:ext cx="1060728" cy="533400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Job Module-2</a:t>
            </a:r>
            <a:endParaRPr lang="en-US" sz="1400" dirty="0"/>
          </a:p>
        </p:txBody>
      </p:sp>
      <p:sp>
        <p:nvSpPr>
          <p:cNvPr id="19" name="Snip Diagonal Corner Rectangle 18"/>
          <p:cNvSpPr/>
          <p:nvPr/>
        </p:nvSpPr>
        <p:spPr>
          <a:xfrm>
            <a:off x="5384800" y="1816100"/>
            <a:ext cx="1136928" cy="461963"/>
          </a:xfrm>
          <a:prstGeom prst="snip2DiagRect">
            <a:avLst>
              <a:gd name="adj1" fmla="val 43986"/>
              <a:gd name="adj2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i</a:t>
            </a:r>
            <a:r>
              <a:rPr lang="en-US" sz="1400" baseline="30000" dirty="0" err="1" smtClean="0">
                <a:solidFill>
                  <a:schemeClr val="tx1"/>
                </a:solidFill>
              </a:rPr>
              <a:t>th</a:t>
            </a:r>
            <a:r>
              <a:rPr lang="en-US" sz="1400" dirty="0" smtClean="0">
                <a:solidFill>
                  <a:schemeClr val="tx1"/>
                </a:solidFill>
              </a:rPr>
              <a:t> Event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Snip Same Side Corner Rectangle 19"/>
          <p:cNvSpPr/>
          <p:nvPr/>
        </p:nvSpPr>
        <p:spPr>
          <a:xfrm>
            <a:off x="5422900" y="4056063"/>
            <a:ext cx="1060728" cy="533400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 Matching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87772" y="3670300"/>
            <a:ext cx="615553" cy="430892"/>
          </a:xfrm>
          <a:prstGeom prst="rect">
            <a:avLst/>
          </a:prstGeom>
          <a:noFill/>
        </p:spPr>
        <p:txBody>
          <a:bodyPr vert="vert" wrap="none" rtlCol="0" anchor="b">
            <a:spAutoFit/>
          </a:bodyPr>
          <a:lstStyle/>
          <a:p>
            <a:r>
              <a:rPr lang="en-US" sz="2800" dirty="0" smtClean="0"/>
              <a:t>….</a:t>
            </a:r>
            <a:endParaRPr lang="en-US" sz="2800" dirty="0"/>
          </a:p>
        </p:txBody>
      </p:sp>
      <p:sp>
        <p:nvSpPr>
          <p:cNvPr id="23" name="Snip Same Side Corner Rectangle 22"/>
          <p:cNvSpPr/>
          <p:nvPr/>
        </p:nvSpPr>
        <p:spPr>
          <a:xfrm>
            <a:off x="5422900" y="4711700"/>
            <a:ext cx="1060728" cy="533400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Job Module-N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787772" y="5295900"/>
            <a:ext cx="615553" cy="430892"/>
          </a:xfrm>
          <a:prstGeom prst="rect">
            <a:avLst/>
          </a:prstGeom>
          <a:noFill/>
        </p:spPr>
        <p:txBody>
          <a:bodyPr vert="vert" wrap="none" rtlCol="0" anchor="b">
            <a:spAutoFit/>
          </a:bodyPr>
          <a:lstStyle/>
          <a:p>
            <a:r>
              <a:rPr lang="en-US" sz="2800" dirty="0" smtClean="0"/>
              <a:t>….</a:t>
            </a:r>
            <a:endParaRPr lang="en-US" sz="2800" dirty="0"/>
          </a:p>
        </p:txBody>
      </p:sp>
      <p:sp>
        <p:nvSpPr>
          <p:cNvPr id="26" name="Down Arrow 25"/>
          <p:cNvSpPr/>
          <p:nvPr/>
        </p:nvSpPr>
        <p:spPr>
          <a:xfrm>
            <a:off x="5787772" y="2209800"/>
            <a:ext cx="244348" cy="43179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>
            <a:off x="6403325" y="1816100"/>
            <a:ext cx="899175" cy="3848100"/>
          </a:xfrm>
          <a:prstGeom prst="leftBrace">
            <a:avLst>
              <a:gd name="adj1" fmla="val 66242"/>
              <a:gd name="adj2" fmla="val 655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44268" y="2273300"/>
            <a:ext cx="369332" cy="136070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200" dirty="0" smtClean="0"/>
              <a:t>Event Compare</a:t>
            </a:r>
            <a:endParaRPr lang="en-US" sz="1200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09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Library Event Matching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2976393" cy="3695700"/>
          </a:xfrm>
        </p:spPr>
        <p:txBody>
          <a:bodyPr>
            <a:normAutofit/>
          </a:bodyPr>
          <a:lstStyle/>
          <a:p>
            <a:pPr lvl="0"/>
            <a:r>
              <a:rPr lang="en-US" sz="2000" baseline="0" dirty="0" smtClean="0"/>
              <a:t>Represents a static resource</a:t>
            </a:r>
            <a:r>
              <a:rPr lang="en-US" sz="2000" dirty="0" smtClean="0"/>
              <a:t> that ideally would be shared across a parallel environment</a:t>
            </a:r>
          </a:p>
          <a:p>
            <a:pPr lvl="0"/>
            <a:r>
              <a:rPr lang="en-US" sz="2000" baseline="0" dirty="0" smtClean="0"/>
              <a:t>Would allow for larger libraries</a:t>
            </a:r>
          </a:p>
          <a:p>
            <a:pPr lvl="0"/>
            <a:r>
              <a:rPr lang="en-US" sz="2000" dirty="0" smtClean="0"/>
              <a:t>Need to understand how to match to Grid computing models</a:t>
            </a:r>
            <a:endParaRPr lang="en-US" sz="2000" baseline="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5499609" y="1765300"/>
            <a:ext cx="1168400" cy="3949700"/>
            <a:chOff x="5638800" y="1981200"/>
            <a:chExt cx="1168400" cy="39497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5638800" y="1981200"/>
              <a:ext cx="1168400" cy="3949700"/>
            </a:xfrm>
            <a:prstGeom prst="round1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nip and Round Single Corner Rectangle 4"/>
            <p:cNvSpPr/>
            <p:nvPr/>
          </p:nvSpPr>
          <p:spPr>
            <a:xfrm>
              <a:off x="5689600" y="2032000"/>
              <a:ext cx="1016000" cy="381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Template-1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7" name="Snip and Round Single Corner Rectangle 6"/>
            <p:cNvSpPr/>
            <p:nvPr/>
          </p:nvSpPr>
          <p:spPr>
            <a:xfrm>
              <a:off x="5689600" y="2451100"/>
              <a:ext cx="1016000" cy="381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Template-2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8" name="Snip and Round Single Corner Rectangle 7"/>
            <p:cNvSpPr/>
            <p:nvPr/>
          </p:nvSpPr>
          <p:spPr>
            <a:xfrm>
              <a:off x="5689600" y="5499100"/>
              <a:ext cx="1016000" cy="381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Template-10</a:t>
              </a:r>
              <a:r>
                <a:rPr lang="en-US" sz="1100" baseline="30000" dirty="0" smtClean="0">
                  <a:solidFill>
                    <a:srgbClr val="FF0000"/>
                  </a:solidFill>
                </a:rPr>
                <a:t>6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9" name="Snip and Round Single Corner Rectangle 8"/>
            <p:cNvSpPr/>
            <p:nvPr/>
          </p:nvSpPr>
          <p:spPr>
            <a:xfrm>
              <a:off x="5689600" y="2882900"/>
              <a:ext cx="1016000" cy="381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Template-2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28437" y="139596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Library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9737" y="568063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6GB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51781" y="3154363"/>
            <a:ext cx="615553" cy="430892"/>
          </a:xfrm>
          <a:prstGeom prst="rect">
            <a:avLst/>
          </a:prstGeom>
          <a:noFill/>
        </p:spPr>
        <p:txBody>
          <a:bodyPr vert="vert" wrap="none" rtlCol="0" anchor="b">
            <a:spAutoFit/>
          </a:bodyPr>
          <a:lstStyle/>
          <a:p>
            <a:r>
              <a:rPr lang="en-US" sz="2800" dirty="0" smtClean="0"/>
              <a:t>….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31665" y="1401802"/>
            <a:ext cx="1309861" cy="4324990"/>
            <a:chOff x="5283756" y="1401802"/>
            <a:chExt cx="1309861" cy="4324990"/>
          </a:xfrm>
        </p:grpSpPr>
        <p:sp>
          <p:nvSpPr>
            <p:cNvPr id="13" name="Rounded Rectangle 12"/>
            <p:cNvSpPr/>
            <p:nvPr/>
          </p:nvSpPr>
          <p:spPr>
            <a:xfrm>
              <a:off x="5359400" y="1739900"/>
              <a:ext cx="1200428" cy="39751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83756" y="1401802"/>
              <a:ext cx="1309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Analysis Job</a:t>
              </a:r>
              <a:endParaRPr lang="en-US" dirty="0"/>
            </a:p>
          </p:txBody>
        </p:sp>
        <p:sp>
          <p:nvSpPr>
            <p:cNvPr id="16" name="Snip Same Side Corner Rectangle 15"/>
            <p:cNvSpPr/>
            <p:nvPr/>
          </p:nvSpPr>
          <p:spPr>
            <a:xfrm>
              <a:off x="5422900" y="25527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Module-1</a:t>
              </a:r>
              <a:endParaRPr lang="en-US" sz="1400" dirty="0"/>
            </a:p>
          </p:txBody>
        </p:sp>
        <p:sp>
          <p:nvSpPr>
            <p:cNvPr id="18" name="Snip Same Side Corner Rectangle 17"/>
            <p:cNvSpPr/>
            <p:nvPr/>
          </p:nvSpPr>
          <p:spPr>
            <a:xfrm>
              <a:off x="5422900" y="31496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Module-2</a:t>
              </a:r>
              <a:endParaRPr lang="en-US" sz="1400" dirty="0"/>
            </a:p>
          </p:txBody>
        </p:sp>
        <p:sp>
          <p:nvSpPr>
            <p:cNvPr id="19" name="Snip Diagonal Corner Rectangle 18"/>
            <p:cNvSpPr/>
            <p:nvPr/>
          </p:nvSpPr>
          <p:spPr>
            <a:xfrm>
              <a:off x="5384800" y="1816100"/>
              <a:ext cx="1136928" cy="461963"/>
            </a:xfrm>
            <a:prstGeom prst="snip2DiagRect">
              <a:avLst>
                <a:gd name="adj1" fmla="val 43986"/>
                <a:gd name="adj2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i</a:t>
              </a:r>
              <a:r>
                <a:rPr lang="en-US" sz="1400" baseline="30000" dirty="0" err="1" smtClean="0">
                  <a:solidFill>
                    <a:schemeClr val="tx1"/>
                  </a:solidFill>
                </a:rPr>
                <a:t>th</a:t>
              </a:r>
              <a:r>
                <a:rPr lang="en-US" sz="1400" dirty="0" smtClean="0">
                  <a:solidFill>
                    <a:schemeClr val="tx1"/>
                  </a:solidFill>
                </a:rPr>
                <a:t> Event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Snip Same Side Corner Rectangle 19"/>
            <p:cNvSpPr/>
            <p:nvPr/>
          </p:nvSpPr>
          <p:spPr>
            <a:xfrm>
              <a:off x="5422900" y="4056063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Event Matching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87772" y="3670300"/>
              <a:ext cx="615553" cy="430892"/>
            </a:xfrm>
            <a:prstGeom prst="rect">
              <a:avLst/>
            </a:prstGeom>
            <a:noFill/>
          </p:spPr>
          <p:txBody>
            <a:bodyPr vert="vert" wrap="none" rtlCol="0" anchor="b">
              <a:spAutoFit/>
            </a:bodyPr>
            <a:lstStyle/>
            <a:p>
              <a:r>
                <a:rPr lang="en-US" sz="2800" dirty="0" smtClean="0"/>
                <a:t>….</a:t>
              </a:r>
              <a:endParaRPr lang="en-US" sz="2800" dirty="0"/>
            </a:p>
          </p:txBody>
        </p:sp>
        <p:sp>
          <p:nvSpPr>
            <p:cNvPr id="23" name="Snip Same Side Corner Rectangle 22"/>
            <p:cNvSpPr/>
            <p:nvPr/>
          </p:nvSpPr>
          <p:spPr>
            <a:xfrm>
              <a:off x="5422900" y="47117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Module-N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87772" y="5295900"/>
              <a:ext cx="615553" cy="430892"/>
            </a:xfrm>
            <a:prstGeom prst="rect">
              <a:avLst/>
            </a:prstGeom>
            <a:noFill/>
          </p:spPr>
          <p:txBody>
            <a:bodyPr vert="vert" wrap="none" rtlCol="0" anchor="b">
              <a:spAutoFit/>
            </a:bodyPr>
            <a:lstStyle/>
            <a:p>
              <a:r>
                <a:rPr lang="en-US" sz="2800" dirty="0" smtClean="0"/>
                <a:t>….</a:t>
              </a:r>
              <a:endParaRPr lang="en-US" sz="2800" dirty="0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5787772" y="2209800"/>
              <a:ext cx="244348" cy="431799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Left Brace 26"/>
          <p:cNvSpPr/>
          <p:nvPr/>
        </p:nvSpPr>
        <p:spPr>
          <a:xfrm>
            <a:off x="4651234" y="1816100"/>
            <a:ext cx="899175" cy="3848100"/>
          </a:xfrm>
          <a:prstGeom prst="leftBrace">
            <a:avLst>
              <a:gd name="adj1" fmla="val 66242"/>
              <a:gd name="adj2" fmla="val 655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92177" y="2273300"/>
            <a:ext cx="369332" cy="136070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200" dirty="0" smtClean="0"/>
              <a:t>Event Compare</a:t>
            </a:r>
            <a:endParaRPr lang="en-US" sz="1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6894237" y="1417638"/>
            <a:ext cx="1889309" cy="4324990"/>
            <a:chOff x="5013299" y="1401802"/>
            <a:chExt cx="1889309" cy="4324990"/>
          </a:xfrm>
        </p:grpSpPr>
        <p:sp>
          <p:nvSpPr>
            <p:cNvPr id="30" name="Rounded Rectangle 29"/>
            <p:cNvSpPr/>
            <p:nvPr/>
          </p:nvSpPr>
          <p:spPr>
            <a:xfrm>
              <a:off x="5359400" y="1739900"/>
              <a:ext cx="1200428" cy="39751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13299" y="1401802"/>
              <a:ext cx="1889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Analysis Job Slot 2</a:t>
              </a:r>
              <a:endParaRPr lang="en-US" dirty="0"/>
            </a:p>
          </p:txBody>
        </p:sp>
        <p:sp>
          <p:nvSpPr>
            <p:cNvPr id="32" name="Snip Same Side Corner Rectangle 31"/>
            <p:cNvSpPr/>
            <p:nvPr/>
          </p:nvSpPr>
          <p:spPr>
            <a:xfrm>
              <a:off x="5422900" y="25527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Module-1</a:t>
              </a:r>
              <a:endParaRPr lang="en-US" sz="1400" dirty="0"/>
            </a:p>
          </p:txBody>
        </p:sp>
        <p:sp>
          <p:nvSpPr>
            <p:cNvPr id="33" name="Snip Same Side Corner Rectangle 32"/>
            <p:cNvSpPr/>
            <p:nvPr/>
          </p:nvSpPr>
          <p:spPr>
            <a:xfrm>
              <a:off x="5422900" y="31496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Module-2</a:t>
              </a:r>
              <a:endParaRPr lang="en-US" sz="1400" dirty="0"/>
            </a:p>
          </p:txBody>
        </p:sp>
        <p:sp>
          <p:nvSpPr>
            <p:cNvPr id="34" name="Snip Diagonal Corner Rectangle 33"/>
            <p:cNvSpPr/>
            <p:nvPr/>
          </p:nvSpPr>
          <p:spPr>
            <a:xfrm>
              <a:off x="5384800" y="1816100"/>
              <a:ext cx="1136928" cy="461963"/>
            </a:xfrm>
            <a:prstGeom prst="snip2DiagRect">
              <a:avLst>
                <a:gd name="adj1" fmla="val 43986"/>
                <a:gd name="adj2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i</a:t>
              </a:r>
              <a:r>
                <a:rPr lang="en-US" sz="1400" baseline="30000" dirty="0" err="1" smtClean="0">
                  <a:solidFill>
                    <a:schemeClr val="tx1"/>
                  </a:solidFill>
                </a:rPr>
                <a:t>th</a:t>
              </a:r>
              <a:r>
                <a:rPr lang="en-US" sz="1400" dirty="0" smtClean="0">
                  <a:solidFill>
                    <a:schemeClr val="tx1"/>
                  </a:solidFill>
                </a:rPr>
                <a:t> Event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Snip Same Side Corner Rectangle 34"/>
            <p:cNvSpPr/>
            <p:nvPr/>
          </p:nvSpPr>
          <p:spPr>
            <a:xfrm>
              <a:off x="5422900" y="4056063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Event Matching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87772" y="3670300"/>
              <a:ext cx="615553" cy="430892"/>
            </a:xfrm>
            <a:prstGeom prst="rect">
              <a:avLst/>
            </a:prstGeom>
            <a:noFill/>
          </p:spPr>
          <p:txBody>
            <a:bodyPr vert="vert" wrap="none" rtlCol="0" anchor="b">
              <a:spAutoFit/>
            </a:bodyPr>
            <a:lstStyle/>
            <a:p>
              <a:r>
                <a:rPr lang="en-US" sz="2800" dirty="0" smtClean="0"/>
                <a:t>….</a:t>
              </a:r>
              <a:endParaRPr lang="en-US" sz="2800" dirty="0"/>
            </a:p>
          </p:txBody>
        </p:sp>
        <p:sp>
          <p:nvSpPr>
            <p:cNvPr id="37" name="Snip Same Side Corner Rectangle 36"/>
            <p:cNvSpPr/>
            <p:nvPr/>
          </p:nvSpPr>
          <p:spPr>
            <a:xfrm>
              <a:off x="5422900" y="47117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Module-N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87772" y="5295900"/>
              <a:ext cx="615553" cy="430892"/>
            </a:xfrm>
            <a:prstGeom prst="rect">
              <a:avLst/>
            </a:prstGeom>
            <a:noFill/>
          </p:spPr>
          <p:txBody>
            <a:bodyPr vert="vert" wrap="none" rtlCol="0" anchor="b">
              <a:spAutoFit/>
            </a:bodyPr>
            <a:lstStyle/>
            <a:p>
              <a:r>
                <a:rPr lang="en-US" sz="2800" dirty="0" smtClean="0"/>
                <a:t>….</a:t>
              </a:r>
              <a:endParaRPr lang="en-US" sz="2800" dirty="0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5787772" y="2209800"/>
              <a:ext cx="244348" cy="431799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Left Brace 39"/>
          <p:cNvSpPr/>
          <p:nvPr/>
        </p:nvSpPr>
        <p:spPr>
          <a:xfrm flipH="1">
            <a:off x="6608966" y="1810741"/>
            <a:ext cx="899175" cy="3848100"/>
          </a:xfrm>
          <a:prstGeom prst="leftBrace">
            <a:avLst>
              <a:gd name="adj1" fmla="val 66242"/>
              <a:gd name="adj2" fmla="val 655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8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6780390" cy="1143000"/>
          </a:xfrm>
        </p:spPr>
        <p:txBody>
          <a:bodyPr/>
          <a:lstStyle/>
          <a:p>
            <a:r>
              <a:rPr lang="en-US" dirty="0" err="1" smtClean="0"/>
              <a:t>NOνA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322959" cy="4937125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NOνA</a:t>
            </a:r>
            <a:r>
              <a:rPr lang="en-US" dirty="0" smtClean="0"/>
              <a:t> is a program to investigate the properties of neutrinos</a:t>
            </a:r>
          </a:p>
          <a:p>
            <a:endParaRPr lang="en-US" dirty="0" smtClean="0"/>
          </a:p>
          <a:p>
            <a:r>
              <a:rPr lang="en-US" dirty="0" smtClean="0"/>
              <a:t>It includes:</a:t>
            </a:r>
          </a:p>
          <a:p>
            <a:pPr lvl="1"/>
            <a:r>
              <a:rPr lang="en-US" dirty="0" smtClean="0"/>
              <a:t>Doubling of the Fermilab </a:t>
            </a:r>
            <a:r>
              <a:rPr lang="en-US" dirty="0" err="1" smtClean="0"/>
              <a:t>NuMI</a:t>
            </a:r>
            <a:r>
              <a:rPr lang="en-US" dirty="0" smtClean="0"/>
              <a:t> beam power to 700 kW</a:t>
            </a:r>
          </a:p>
          <a:p>
            <a:pPr lvl="1"/>
            <a:r>
              <a:rPr lang="en-US" dirty="0" smtClean="0"/>
              <a:t>An 15kTon totally active </a:t>
            </a:r>
            <a:r>
              <a:rPr lang="en-US" i="1" dirty="0" smtClean="0"/>
              <a:t>surface</a:t>
            </a:r>
            <a:r>
              <a:rPr lang="en-US" dirty="0" smtClean="0"/>
              <a:t> detector, 14 </a:t>
            </a:r>
            <a:r>
              <a:rPr lang="en-US" dirty="0" err="1" smtClean="0"/>
              <a:t>mrad</a:t>
            </a:r>
            <a:r>
              <a:rPr lang="en-US" dirty="0" smtClean="0"/>
              <a:t> off axis at 810km</a:t>
            </a:r>
            <a:br>
              <a:rPr lang="en-US" dirty="0" smtClean="0"/>
            </a:br>
            <a:r>
              <a:rPr lang="en-US" dirty="0" smtClean="0"/>
              <a:t>(first oscillation max for 2GeV )</a:t>
            </a:r>
          </a:p>
          <a:p>
            <a:pPr lvl="1"/>
            <a:r>
              <a:rPr lang="en-US" dirty="0" smtClean="0"/>
              <a:t>A 220 Ton totally active near detector</a:t>
            </a:r>
          </a:p>
          <a:p>
            <a:endParaRPr lang="en-US" dirty="0" smtClean="0"/>
          </a:p>
          <a:p>
            <a:r>
              <a:rPr lang="en-US" dirty="0" smtClean="0"/>
              <a:t>It has been </a:t>
            </a:r>
            <a:r>
              <a:rPr lang="en-US" dirty="0"/>
              <a:t>optimized </a:t>
            </a:r>
            <a:r>
              <a:rPr lang="en-US" dirty="0" smtClean="0"/>
              <a:t>as a segmented low Z calorimeter/range stack to:</a:t>
            </a:r>
          </a:p>
          <a:p>
            <a:pPr lvl="1"/>
            <a:r>
              <a:rPr lang="en-US" dirty="0" smtClean="0"/>
              <a:t>Reconstruct EM showers</a:t>
            </a:r>
          </a:p>
          <a:p>
            <a:pPr lvl="1"/>
            <a:r>
              <a:rPr lang="en-US" dirty="0" smtClean="0"/>
              <a:t>Measure </a:t>
            </a:r>
            <a:r>
              <a:rPr lang="en-US" dirty="0" err="1" smtClean="0"/>
              <a:t>muon</a:t>
            </a:r>
            <a:r>
              <a:rPr lang="en-US" dirty="0" smtClean="0"/>
              <a:t> track</a:t>
            </a:r>
          </a:p>
          <a:p>
            <a:pPr lvl="1"/>
            <a:r>
              <a:rPr lang="en-US" dirty="0" smtClean="0"/>
              <a:t>Detect nuclear recoils and interaction vertices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It presents a challenge for modern computing and data acquisition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329-E5D7-754F-AFDC-41C81E0B900C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021252" y="1417638"/>
            <a:ext cx="3828761" cy="4853949"/>
            <a:chOff x="8541038" y="5689344"/>
            <a:chExt cx="3828761" cy="4853949"/>
          </a:xfrm>
        </p:grpSpPr>
        <p:grpSp>
          <p:nvGrpSpPr>
            <p:cNvPr id="8" name="Group 7"/>
            <p:cNvGrpSpPr/>
            <p:nvPr/>
          </p:nvGrpSpPr>
          <p:grpSpPr>
            <a:xfrm>
              <a:off x="8541038" y="5689344"/>
              <a:ext cx="3828761" cy="4853949"/>
              <a:chOff x="4724769" y="1261253"/>
              <a:chExt cx="3828761" cy="4853949"/>
            </a:xfrm>
            <a:effectLst>
              <a:glow rad="101600">
                <a:schemeClr val="tx2">
                  <a:lumMod val="40000"/>
                  <a:lumOff val="60000"/>
                  <a:alpha val="75000"/>
                </a:schemeClr>
              </a:glow>
              <a:outerShdw blurRad="50800" dir="2700000" sx="0" sy="0" algn="tl" rotWithShape="0">
                <a:srgbClr val="000000">
                  <a:alpha val="43000"/>
                </a:srgbClr>
              </a:outerShdw>
            </a:effectLst>
          </p:grpSpPr>
          <p:pic>
            <p:nvPicPr>
              <p:cNvPr id="12" name="Picture 11" descr="novamap3.t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4769" y="1261253"/>
                <a:ext cx="3828761" cy="4853949"/>
              </a:xfrm>
              <a:prstGeom prst="rect">
                <a:avLst/>
              </a:prstGeom>
              <a:effectLst>
                <a:glow rad="38100">
                  <a:schemeClr val="accent5">
                    <a:lumMod val="50000"/>
                    <a:alpha val="58000"/>
                  </a:schemeClr>
                </a:glow>
                <a:softEdge rad="50800"/>
              </a:effectLst>
            </p:spPr>
          </p:pic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5454760" y="2317640"/>
                <a:ext cx="2086956" cy="1109276"/>
              </a:xfrm>
              <a:prstGeom prst="line">
                <a:avLst/>
              </a:prstGeom>
              <a:ln>
                <a:solidFill>
                  <a:srgbClr val="FFFFFF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285398" y="2183442"/>
                <a:ext cx="2262797" cy="1248711"/>
              </a:xfrm>
              <a:prstGeom prst="line">
                <a:avLst/>
              </a:prstGeom>
              <a:ln w="28575" cmpd="sng">
                <a:solidFill>
                  <a:schemeClr val="bg1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716416" y="3939196"/>
                <a:ext cx="1106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 smtClean="0">
                    <a:solidFill>
                      <a:srgbClr val="FFFFFF"/>
                    </a:solidFill>
                  </a:rPr>
                  <a:t>Fermilab</a:t>
                </a:r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76127" y="1474855"/>
                <a:ext cx="733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Far Det.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3643964">
                <a:off x="5185701" y="2762107"/>
                <a:ext cx="229556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err="1" smtClean="0">
                    <a:solidFill>
                      <a:srgbClr val="FFFFFF"/>
                    </a:solidFill>
                    <a:latin typeface="Arial" pitchFamily="34" charset="0"/>
                  </a:rPr>
                  <a:t>NuMI</a:t>
                </a:r>
                <a:r>
                  <a:rPr lang="en-US" sz="1000" b="1" dirty="0" smtClean="0">
                    <a:solidFill>
                      <a:srgbClr val="FFFFFF"/>
                    </a:solidFill>
                    <a:latin typeface="Arial" pitchFamily="34" charset="0"/>
                  </a:rPr>
                  <a:t> Beam @ 14mrad (810 km)</a:t>
                </a:r>
                <a:endParaRPr lang="en-US" sz="1000" b="1" dirty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9507110" y="5968779"/>
              <a:ext cx="1437506" cy="2466363"/>
              <a:chOff x="9507110" y="5968779"/>
              <a:chExt cx="1437506" cy="2466363"/>
            </a:xfrm>
          </p:grpSpPr>
          <p:sp>
            <p:nvSpPr>
              <p:cNvPr id="10" name="Oval 9"/>
              <p:cNvSpPr/>
              <p:nvPr/>
            </p:nvSpPr>
            <p:spPr>
              <a:xfrm flipH="1" flipV="1">
                <a:off x="9507110" y="5968779"/>
                <a:ext cx="150942" cy="135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flipH="1" flipV="1">
                <a:off x="10793674" y="8299432"/>
                <a:ext cx="150942" cy="135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" name="Picture 19" descr="IMGP58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59" y="46038"/>
            <a:ext cx="2206998" cy="14648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545" y="1631240"/>
            <a:ext cx="1854437" cy="12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7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328913" y="1398200"/>
            <a:ext cx="5680979" cy="5111195"/>
          </a:xfrm>
          <a:prstGeom prst="roundRect">
            <a:avLst>
              <a:gd name="adj" fmla="val 89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Library Event Matching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2976393" cy="3695700"/>
          </a:xfrm>
        </p:spPr>
        <p:txBody>
          <a:bodyPr>
            <a:normAutofit/>
          </a:bodyPr>
          <a:lstStyle/>
          <a:p>
            <a:pPr lvl="0"/>
            <a:r>
              <a:rPr lang="en-US" sz="2000" baseline="0" dirty="0" smtClean="0"/>
              <a:t>Threading represents an</a:t>
            </a:r>
            <a:r>
              <a:rPr lang="en-US" sz="2000" dirty="0" smtClean="0"/>
              <a:t>other option in sharing the libraries</a:t>
            </a:r>
          </a:p>
          <a:p>
            <a:pPr lvl="0"/>
            <a:r>
              <a:rPr lang="en-US" sz="2000" baseline="0" dirty="0" smtClean="0"/>
              <a:t>Not clear</a:t>
            </a:r>
            <a:r>
              <a:rPr lang="en-US" sz="2000" dirty="0" smtClean="0"/>
              <a:t> how caching helps/hurts</a:t>
            </a:r>
            <a:endParaRPr lang="en-US" sz="2000" baseline="0" dirty="0" smtClean="0"/>
          </a:p>
          <a:p>
            <a:pPr lvl="0"/>
            <a:r>
              <a:rPr lang="en-US" sz="2000" dirty="0" smtClean="0"/>
              <a:t>Need to understand how this can be matched to current Grid computing</a:t>
            </a:r>
            <a:endParaRPr lang="en-US" sz="2000" baseline="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7765292" y="2224733"/>
            <a:ext cx="1168400" cy="3949700"/>
            <a:chOff x="5638800" y="1981200"/>
            <a:chExt cx="1168400" cy="39497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5638800" y="1981200"/>
              <a:ext cx="1168400" cy="3949700"/>
            </a:xfrm>
            <a:prstGeom prst="round1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nip and Round Single Corner Rectangle 4"/>
            <p:cNvSpPr/>
            <p:nvPr/>
          </p:nvSpPr>
          <p:spPr>
            <a:xfrm>
              <a:off x="5689600" y="2032000"/>
              <a:ext cx="1016000" cy="381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Template-1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7" name="Snip and Round Single Corner Rectangle 6"/>
            <p:cNvSpPr/>
            <p:nvPr/>
          </p:nvSpPr>
          <p:spPr>
            <a:xfrm>
              <a:off x="5689600" y="2451100"/>
              <a:ext cx="1016000" cy="381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Template-2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8" name="Snip and Round Single Corner Rectangle 7"/>
            <p:cNvSpPr/>
            <p:nvPr/>
          </p:nvSpPr>
          <p:spPr>
            <a:xfrm>
              <a:off x="5689600" y="5499100"/>
              <a:ext cx="1016000" cy="381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Template-10</a:t>
              </a:r>
              <a:r>
                <a:rPr lang="en-US" sz="1100" baseline="30000" dirty="0" smtClean="0">
                  <a:solidFill>
                    <a:srgbClr val="FF0000"/>
                  </a:solidFill>
                </a:rPr>
                <a:t>6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9" name="Snip and Round Single Corner Rectangle 8"/>
            <p:cNvSpPr/>
            <p:nvPr/>
          </p:nvSpPr>
          <p:spPr>
            <a:xfrm>
              <a:off x="5689600" y="2882900"/>
              <a:ext cx="1016000" cy="381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Template-2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94120" y="185540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Library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35420" y="614006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6GB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17464" y="3613796"/>
            <a:ext cx="615553" cy="430892"/>
          </a:xfrm>
          <a:prstGeom prst="rect">
            <a:avLst/>
          </a:prstGeom>
          <a:noFill/>
        </p:spPr>
        <p:txBody>
          <a:bodyPr vert="vert" wrap="none" rtlCol="0" anchor="b">
            <a:spAutoFit/>
          </a:bodyPr>
          <a:lstStyle/>
          <a:p>
            <a:r>
              <a:rPr lang="en-US" sz="2800" dirty="0" smtClean="0"/>
              <a:t>….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797348" y="1861235"/>
            <a:ext cx="1276072" cy="4324990"/>
            <a:chOff x="5283756" y="1401802"/>
            <a:chExt cx="1276072" cy="4324990"/>
          </a:xfrm>
        </p:grpSpPr>
        <p:sp>
          <p:nvSpPr>
            <p:cNvPr id="13" name="Rounded Rectangle 12"/>
            <p:cNvSpPr/>
            <p:nvPr/>
          </p:nvSpPr>
          <p:spPr>
            <a:xfrm>
              <a:off x="5359400" y="1739900"/>
              <a:ext cx="1200428" cy="39751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83756" y="1401802"/>
              <a:ext cx="1065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Thread-N</a:t>
              </a:r>
              <a:endParaRPr lang="en-US" dirty="0"/>
            </a:p>
          </p:txBody>
        </p:sp>
        <p:sp>
          <p:nvSpPr>
            <p:cNvPr id="16" name="Snip Same Side Corner Rectangle 15"/>
            <p:cNvSpPr/>
            <p:nvPr/>
          </p:nvSpPr>
          <p:spPr>
            <a:xfrm>
              <a:off x="5422900" y="25527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Module-1</a:t>
              </a:r>
              <a:endParaRPr lang="en-US" sz="1400" dirty="0"/>
            </a:p>
          </p:txBody>
        </p:sp>
        <p:sp>
          <p:nvSpPr>
            <p:cNvPr id="18" name="Snip Same Side Corner Rectangle 17"/>
            <p:cNvSpPr/>
            <p:nvPr/>
          </p:nvSpPr>
          <p:spPr>
            <a:xfrm>
              <a:off x="5422900" y="31496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Module-2</a:t>
              </a:r>
              <a:endParaRPr lang="en-US" sz="1400" dirty="0"/>
            </a:p>
          </p:txBody>
        </p:sp>
        <p:sp>
          <p:nvSpPr>
            <p:cNvPr id="19" name="Snip Diagonal Corner Rectangle 18"/>
            <p:cNvSpPr/>
            <p:nvPr/>
          </p:nvSpPr>
          <p:spPr>
            <a:xfrm>
              <a:off x="5384800" y="1816100"/>
              <a:ext cx="1136928" cy="461963"/>
            </a:xfrm>
            <a:prstGeom prst="snip2DiagRect">
              <a:avLst>
                <a:gd name="adj1" fmla="val 43986"/>
                <a:gd name="adj2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i</a:t>
              </a:r>
              <a:r>
                <a:rPr lang="en-US" sz="1400" baseline="30000" dirty="0" err="1" smtClean="0">
                  <a:solidFill>
                    <a:schemeClr val="tx1"/>
                  </a:solidFill>
                </a:rPr>
                <a:t>th</a:t>
              </a:r>
              <a:r>
                <a:rPr lang="en-US" sz="1400" dirty="0" smtClean="0">
                  <a:solidFill>
                    <a:schemeClr val="tx1"/>
                  </a:solidFill>
                </a:rPr>
                <a:t> Event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Snip Same Side Corner Rectangle 19"/>
            <p:cNvSpPr/>
            <p:nvPr/>
          </p:nvSpPr>
          <p:spPr>
            <a:xfrm>
              <a:off x="5422900" y="4056063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Event Matching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87772" y="3670300"/>
              <a:ext cx="615553" cy="430892"/>
            </a:xfrm>
            <a:prstGeom prst="rect">
              <a:avLst/>
            </a:prstGeom>
            <a:noFill/>
          </p:spPr>
          <p:txBody>
            <a:bodyPr vert="vert" wrap="none" rtlCol="0" anchor="b">
              <a:spAutoFit/>
            </a:bodyPr>
            <a:lstStyle/>
            <a:p>
              <a:r>
                <a:rPr lang="en-US" sz="2800" dirty="0" smtClean="0"/>
                <a:t>….</a:t>
              </a:r>
              <a:endParaRPr lang="en-US" sz="2800" dirty="0"/>
            </a:p>
          </p:txBody>
        </p:sp>
        <p:sp>
          <p:nvSpPr>
            <p:cNvPr id="23" name="Snip Same Side Corner Rectangle 22"/>
            <p:cNvSpPr/>
            <p:nvPr/>
          </p:nvSpPr>
          <p:spPr>
            <a:xfrm>
              <a:off x="5422900" y="47117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Module-N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87772" y="5295900"/>
              <a:ext cx="615553" cy="430892"/>
            </a:xfrm>
            <a:prstGeom prst="rect">
              <a:avLst/>
            </a:prstGeom>
            <a:noFill/>
          </p:spPr>
          <p:txBody>
            <a:bodyPr vert="vert" wrap="none" rtlCol="0" anchor="b">
              <a:spAutoFit/>
            </a:bodyPr>
            <a:lstStyle/>
            <a:p>
              <a:r>
                <a:rPr lang="en-US" sz="2800" dirty="0" smtClean="0"/>
                <a:t>….</a:t>
              </a:r>
              <a:endParaRPr lang="en-US" sz="2800" dirty="0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5787772" y="2209800"/>
              <a:ext cx="244348" cy="431799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Left Brace 26"/>
          <p:cNvSpPr/>
          <p:nvPr/>
        </p:nvSpPr>
        <p:spPr>
          <a:xfrm>
            <a:off x="6916917" y="2275533"/>
            <a:ext cx="899175" cy="3848100"/>
          </a:xfrm>
          <a:prstGeom prst="leftBrace">
            <a:avLst>
              <a:gd name="adj1" fmla="val 66242"/>
              <a:gd name="adj2" fmla="val 655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57860" y="2732733"/>
            <a:ext cx="369332" cy="136070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200" dirty="0" smtClean="0"/>
              <a:t>Event Compare</a:t>
            </a:r>
            <a:endParaRPr lang="en-US" sz="12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4563131" y="1876200"/>
            <a:ext cx="1276072" cy="4324990"/>
            <a:chOff x="5283756" y="1401802"/>
            <a:chExt cx="1276072" cy="4324990"/>
          </a:xfrm>
        </p:grpSpPr>
        <p:sp>
          <p:nvSpPr>
            <p:cNvPr id="42" name="Rounded Rectangle 41"/>
            <p:cNvSpPr/>
            <p:nvPr/>
          </p:nvSpPr>
          <p:spPr>
            <a:xfrm>
              <a:off x="5359400" y="1739900"/>
              <a:ext cx="1200428" cy="39751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83756" y="1401802"/>
              <a:ext cx="1033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Thread-2</a:t>
              </a:r>
              <a:endParaRPr lang="en-US" dirty="0"/>
            </a:p>
          </p:txBody>
        </p:sp>
        <p:sp>
          <p:nvSpPr>
            <p:cNvPr id="44" name="Snip Same Side Corner Rectangle 43"/>
            <p:cNvSpPr/>
            <p:nvPr/>
          </p:nvSpPr>
          <p:spPr>
            <a:xfrm>
              <a:off x="5422900" y="25527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Module-1</a:t>
              </a:r>
              <a:endParaRPr lang="en-US" sz="1400" dirty="0"/>
            </a:p>
          </p:txBody>
        </p:sp>
        <p:sp>
          <p:nvSpPr>
            <p:cNvPr id="45" name="Snip Same Side Corner Rectangle 44"/>
            <p:cNvSpPr/>
            <p:nvPr/>
          </p:nvSpPr>
          <p:spPr>
            <a:xfrm>
              <a:off x="5422900" y="31496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Module-2</a:t>
              </a:r>
              <a:endParaRPr lang="en-US" sz="1400" dirty="0"/>
            </a:p>
          </p:txBody>
        </p:sp>
        <p:sp>
          <p:nvSpPr>
            <p:cNvPr id="46" name="Snip Diagonal Corner Rectangle 45"/>
            <p:cNvSpPr/>
            <p:nvPr/>
          </p:nvSpPr>
          <p:spPr>
            <a:xfrm>
              <a:off x="5384800" y="1816100"/>
              <a:ext cx="1136928" cy="461963"/>
            </a:xfrm>
            <a:prstGeom prst="snip2DiagRect">
              <a:avLst>
                <a:gd name="adj1" fmla="val 43986"/>
                <a:gd name="adj2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i</a:t>
              </a:r>
              <a:r>
                <a:rPr lang="en-US" sz="1400" baseline="30000" dirty="0" err="1" smtClean="0">
                  <a:solidFill>
                    <a:schemeClr val="tx1"/>
                  </a:solidFill>
                </a:rPr>
                <a:t>th</a:t>
              </a:r>
              <a:r>
                <a:rPr lang="en-US" sz="1400" dirty="0" smtClean="0">
                  <a:solidFill>
                    <a:schemeClr val="tx1"/>
                  </a:solidFill>
                </a:rPr>
                <a:t> Event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Snip Same Side Corner Rectangle 46"/>
            <p:cNvSpPr/>
            <p:nvPr/>
          </p:nvSpPr>
          <p:spPr>
            <a:xfrm>
              <a:off x="5422900" y="4056063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Event Matching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87772" y="3670300"/>
              <a:ext cx="615553" cy="430892"/>
            </a:xfrm>
            <a:prstGeom prst="rect">
              <a:avLst/>
            </a:prstGeom>
            <a:noFill/>
          </p:spPr>
          <p:txBody>
            <a:bodyPr vert="vert" wrap="none" rtlCol="0" anchor="b">
              <a:spAutoFit/>
            </a:bodyPr>
            <a:lstStyle/>
            <a:p>
              <a:r>
                <a:rPr lang="en-US" sz="2800" dirty="0" smtClean="0"/>
                <a:t>….</a:t>
              </a:r>
              <a:endParaRPr lang="en-US" sz="2800" dirty="0"/>
            </a:p>
          </p:txBody>
        </p:sp>
        <p:sp>
          <p:nvSpPr>
            <p:cNvPr id="49" name="Snip Same Side Corner Rectangle 48"/>
            <p:cNvSpPr/>
            <p:nvPr/>
          </p:nvSpPr>
          <p:spPr>
            <a:xfrm>
              <a:off x="5422900" y="47117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Module-N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87772" y="5295900"/>
              <a:ext cx="615553" cy="430892"/>
            </a:xfrm>
            <a:prstGeom prst="rect">
              <a:avLst/>
            </a:prstGeom>
            <a:noFill/>
          </p:spPr>
          <p:txBody>
            <a:bodyPr vert="vert" wrap="none" rtlCol="0" anchor="b">
              <a:spAutoFit/>
            </a:bodyPr>
            <a:lstStyle/>
            <a:p>
              <a:r>
                <a:rPr lang="en-US" sz="2800" dirty="0" smtClean="0"/>
                <a:t>….</a:t>
              </a:r>
              <a:endParaRPr lang="en-US" sz="2800" dirty="0"/>
            </a:p>
          </p:txBody>
        </p:sp>
        <p:sp>
          <p:nvSpPr>
            <p:cNvPr id="51" name="Down Arrow 50"/>
            <p:cNvSpPr/>
            <p:nvPr/>
          </p:nvSpPr>
          <p:spPr>
            <a:xfrm>
              <a:off x="5787772" y="2209800"/>
              <a:ext cx="244348" cy="431799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28914" y="1883915"/>
            <a:ext cx="1276072" cy="4324990"/>
            <a:chOff x="5283756" y="1401802"/>
            <a:chExt cx="1276072" cy="4324990"/>
          </a:xfrm>
        </p:grpSpPr>
        <p:sp>
          <p:nvSpPr>
            <p:cNvPr id="53" name="Rounded Rectangle 52"/>
            <p:cNvSpPr/>
            <p:nvPr/>
          </p:nvSpPr>
          <p:spPr>
            <a:xfrm>
              <a:off x="5359400" y="1739900"/>
              <a:ext cx="1200428" cy="39751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83756" y="1401802"/>
              <a:ext cx="1033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Thread-1</a:t>
              </a:r>
              <a:endParaRPr lang="en-US" dirty="0"/>
            </a:p>
          </p:txBody>
        </p:sp>
        <p:sp>
          <p:nvSpPr>
            <p:cNvPr id="55" name="Snip Same Side Corner Rectangle 54"/>
            <p:cNvSpPr/>
            <p:nvPr/>
          </p:nvSpPr>
          <p:spPr>
            <a:xfrm>
              <a:off x="5422900" y="25527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Module-1</a:t>
              </a:r>
              <a:endParaRPr lang="en-US" sz="1400" dirty="0"/>
            </a:p>
          </p:txBody>
        </p:sp>
        <p:sp>
          <p:nvSpPr>
            <p:cNvPr id="56" name="Snip Same Side Corner Rectangle 55"/>
            <p:cNvSpPr/>
            <p:nvPr/>
          </p:nvSpPr>
          <p:spPr>
            <a:xfrm>
              <a:off x="5422900" y="31496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Module-2</a:t>
              </a:r>
              <a:endParaRPr lang="en-US" sz="1400" dirty="0"/>
            </a:p>
          </p:txBody>
        </p:sp>
        <p:sp>
          <p:nvSpPr>
            <p:cNvPr id="57" name="Snip Diagonal Corner Rectangle 56"/>
            <p:cNvSpPr/>
            <p:nvPr/>
          </p:nvSpPr>
          <p:spPr>
            <a:xfrm>
              <a:off x="5384800" y="1816100"/>
              <a:ext cx="1136928" cy="461963"/>
            </a:xfrm>
            <a:prstGeom prst="snip2DiagRect">
              <a:avLst>
                <a:gd name="adj1" fmla="val 43986"/>
                <a:gd name="adj2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i</a:t>
              </a:r>
              <a:r>
                <a:rPr lang="en-US" sz="1400" baseline="30000" dirty="0" err="1" smtClean="0">
                  <a:solidFill>
                    <a:schemeClr val="tx1"/>
                  </a:solidFill>
                </a:rPr>
                <a:t>th</a:t>
              </a:r>
              <a:r>
                <a:rPr lang="en-US" sz="1400" dirty="0" smtClean="0">
                  <a:solidFill>
                    <a:schemeClr val="tx1"/>
                  </a:solidFill>
                </a:rPr>
                <a:t> Event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Snip Same Side Corner Rectangle 57"/>
            <p:cNvSpPr/>
            <p:nvPr/>
          </p:nvSpPr>
          <p:spPr>
            <a:xfrm>
              <a:off x="5422900" y="4056063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Event Matching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87772" y="3670300"/>
              <a:ext cx="615553" cy="430892"/>
            </a:xfrm>
            <a:prstGeom prst="rect">
              <a:avLst/>
            </a:prstGeom>
            <a:noFill/>
          </p:spPr>
          <p:txBody>
            <a:bodyPr vert="vert" wrap="none" rtlCol="0" anchor="b">
              <a:spAutoFit/>
            </a:bodyPr>
            <a:lstStyle/>
            <a:p>
              <a:r>
                <a:rPr lang="en-US" sz="2800" dirty="0" smtClean="0"/>
                <a:t>….</a:t>
              </a:r>
              <a:endParaRPr lang="en-US" sz="2800" dirty="0"/>
            </a:p>
          </p:txBody>
        </p:sp>
        <p:sp>
          <p:nvSpPr>
            <p:cNvPr id="60" name="Snip Same Side Corner Rectangle 59"/>
            <p:cNvSpPr/>
            <p:nvPr/>
          </p:nvSpPr>
          <p:spPr>
            <a:xfrm>
              <a:off x="5422900" y="4711700"/>
              <a:ext cx="1060728" cy="533400"/>
            </a:xfrm>
            <a:prstGeom prst="snip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Job Module-N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87772" y="5295900"/>
              <a:ext cx="615553" cy="430892"/>
            </a:xfrm>
            <a:prstGeom prst="rect">
              <a:avLst/>
            </a:prstGeom>
            <a:noFill/>
          </p:spPr>
          <p:txBody>
            <a:bodyPr vert="vert" wrap="none" rtlCol="0" anchor="b">
              <a:spAutoFit/>
            </a:bodyPr>
            <a:lstStyle/>
            <a:p>
              <a:r>
                <a:rPr lang="en-US" sz="2800" dirty="0" smtClean="0"/>
                <a:t>….</a:t>
              </a:r>
              <a:endParaRPr lang="en-US" sz="2800" dirty="0"/>
            </a:p>
          </p:txBody>
        </p:sp>
        <p:sp>
          <p:nvSpPr>
            <p:cNvPr id="62" name="Down Arrow 61"/>
            <p:cNvSpPr/>
            <p:nvPr/>
          </p:nvSpPr>
          <p:spPr>
            <a:xfrm>
              <a:off x="5787772" y="2209800"/>
              <a:ext cx="244348" cy="431799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016945" y="1433475"/>
            <a:ext cx="239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Job (Threaded)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20</a:t>
            </a:fld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46938" y="4870647"/>
            <a:ext cx="295147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Projects within </a:t>
            </a:r>
            <a:r>
              <a:rPr lang="en-US" dirty="0" err="1" smtClean="0"/>
              <a:t>NOvA</a:t>
            </a:r>
            <a:r>
              <a:rPr lang="en-US" dirty="0" smtClean="0"/>
              <a:t> to understand shared resource management in grid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8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Simulation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2023" y="130624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Event Generation</a:t>
            </a:r>
          </a:p>
          <a:p>
            <a:pPr lvl="1"/>
            <a:r>
              <a:rPr lang="en-US" sz="2000" dirty="0" smtClean="0"/>
              <a:t>Need parallel event generation</a:t>
            </a:r>
            <a:br>
              <a:rPr lang="en-US" sz="2000" dirty="0" smtClean="0"/>
            </a:br>
            <a:r>
              <a:rPr lang="en-US" sz="2000" dirty="0" smtClean="0"/>
              <a:t>(neutrino &amp; rock </a:t>
            </a:r>
            <a:r>
              <a:rPr lang="en-US" sz="2000" dirty="0" err="1" smtClean="0"/>
              <a:t>muon</a:t>
            </a:r>
            <a:r>
              <a:rPr lang="en-US" sz="2000" dirty="0" smtClean="0"/>
              <a:t> generation)</a:t>
            </a:r>
          </a:p>
          <a:p>
            <a:pPr lvl="1"/>
            <a:r>
              <a:rPr lang="en-US" sz="2000" dirty="0" smtClean="0"/>
              <a:t>Sharing of common resources (Flux files)</a:t>
            </a:r>
          </a:p>
          <a:p>
            <a:r>
              <a:rPr lang="en-US" sz="2400" dirty="0" smtClean="0"/>
              <a:t>Detector Simulation</a:t>
            </a:r>
          </a:p>
          <a:p>
            <a:pPr lvl="1"/>
            <a:r>
              <a:rPr lang="en-US" sz="2000" dirty="0" smtClean="0"/>
              <a:t>Need to move towards parallel</a:t>
            </a:r>
            <a:br>
              <a:rPr lang="en-US" sz="2000" dirty="0" smtClean="0"/>
            </a:br>
            <a:r>
              <a:rPr lang="en-US" sz="2000" dirty="0" smtClean="0"/>
              <a:t> tracking of particles within Geant4</a:t>
            </a:r>
          </a:p>
          <a:p>
            <a:pPr lvl="1"/>
            <a:r>
              <a:rPr lang="en-US" sz="2000" dirty="0" smtClean="0"/>
              <a:t>Particularly important for cosmic</a:t>
            </a:r>
            <a:br>
              <a:rPr lang="en-US" sz="2000" dirty="0" smtClean="0"/>
            </a:br>
            <a:r>
              <a:rPr lang="en-US" sz="2000" dirty="0" smtClean="0"/>
              <a:t> ray overlays (180kHz </a:t>
            </a:r>
            <a:r>
              <a:rPr lang="en-US" sz="2000" dirty="0" err="1" smtClean="0"/>
              <a:t>muon</a:t>
            </a:r>
            <a:r>
              <a:rPr lang="en-US" sz="2000" dirty="0" smtClean="0"/>
              <a:t> rate)</a:t>
            </a:r>
          </a:p>
          <a:p>
            <a:r>
              <a:rPr lang="en-US" sz="2400" dirty="0" smtClean="0"/>
              <a:t>Goal is to increase performance enough to expand MC/Data ratio from 30:1 to 150:1 within same computing budget (driven by ND cross section analysis)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22380" y="2576134"/>
            <a:ext cx="2936706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Generally desired for g-2 and other intensity frontier experiments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220941" y="1552089"/>
            <a:ext cx="801439" cy="3010112"/>
          </a:xfrm>
          <a:prstGeom prst="rightBrace">
            <a:avLst>
              <a:gd name="adj1" fmla="val 52211"/>
              <a:gd name="adj2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9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NOvA</a:t>
            </a:r>
            <a:r>
              <a:rPr lang="en-US" dirty="0" smtClean="0"/>
              <a:t> has</a:t>
            </a:r>
            <a:r>
              <a:rPr lang="en-US" baseline="0" dirty="0" smtClean="0"/>
              <a:t> many different algorithms which are inherently parallel</a:t>
            </a:r>
          </a:p>
          <a:p>
            <a:pPr lvl="1"/>
            <a:r>
              <a:rPr lang="en-US" dirty="0" smtClean="0"/>
              <a:t>Some</a:t>
            </a:r>
            <a:r>
              <a:rPr lang="en-US" baseline="0" dirty="0" smtClean="0"/>
              <a:t> areas have obvious “best” solutions</a:t>
            </a:r>
          </a:p>
          <a:p>
            <a:pPr lvl="2"/>
            <a:r>
              <a:rPr lang="en-US" dirty="0" smtClean="0"/>
              <a:t>Challenge is using</a:t>
            </a:r>
            <a:r>
              <a:rPr lang="en-US" baseline="0" dirty="0" smtClean="0"/>
              <a:t> standard tools + hand tweaking to map the solution into the machine (</a:t>
            </a:r>
            <a:r>
              <a:rPr lang="en-US" baseline="0" dirty="0" err="1" smtClean="0"/>
              <a:t>vectorization</a:t>
            </a:r>
            <a:r>
              <a:rPr lang="en-US" baseline="0" dirty="0" smtClean="0"/>
              <a:t>)</a:t>
            </a:r>
          </a:p>
          <a:p>
            <a:pPr lvl="1"/>
            <a:r>
              <a:rPr lang="en-US" dirty="0" smtClean="0"/>
              <a:t>Other</a:t>
            </a:r>
            <a:r>
              <a:rPr lang="en-US" baseline="0" dirty="0" smtClean="0"/>
              <a:t> algorithms have multiple solutions</a:t>
            </a:r>
          </a:p>
          <a:p>
            <a:pPr lvl="2"/>
            <a:r>
              <a:rPr lang="en-US" dirty="0" smtClean="0"/>
              <a:t>Challenge is understand performance</a:t>
            </a:r>
            <a:r>
              <a:rPr lang="en-US" baseline="0" dirty="0" smtClean="0"/>
              <a:t> balance between threads, processes, GPU </a:t>
            </a:r>
            <a:r>
              <a:rPr lang="en-US" baseline="0" dirty="0" err="1" smtClean="0"/>
              <a:t>implimentations</a:t>
            </a:r>
            <a:endParaRPr lang="en-US" baseline="0" dirty="0" smtClean="0"/>
          </a:p>
          <a:p>
            <a:pPr lvl="1"/>
            <a:r>
              <a:rPr lang="en-US" baseline="0" dirty="0" smtClean="0"/>
              <a:t>Different class of problems is how to scale and share resources</a:t>
            </a:r>
          </a:p>
          <a:p>
            <a:pPr lvl="2"/>
            <a:r>
              <a:rPr lang="en-US" dirty="0" smtClean="0"/>
              <a:t>Applies more generally to offline &amp; Monte Carlo generation w/ grid resources</a:t>
            </a:r>
            <a:endParaRPr lang="en-US" baseline="0" dirty="0" smtClean="0"/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8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</a:t>
            </a:r>
            <a:r>
              <a:rPr lang="en-US" dirty="0" err="1" smtClean="0"/>
              <a:t>NOνA</a:t>
            </a:r>
            <a:r>
              <a:rPr lang="en-US" dirty="0" smtClean="0"/>
              <a:t> Detectors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329-E5D7-754F-AFDC-41C81E0B900C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12" descr="nova_mod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2404" r="12015" b="3563"/>
          <a:stretch/>
        </p:blipFill>
        <p:spPr>
          <a:xfrm>
            <a:off x="0" y="1138238"/>
            <a:ext cx="7406640" cy="4334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9800" y="2833330"/>
            <a:ext cx="3014247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Far Detector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15kT “Totally Active”, Low Z, Range Stack/Calorimeter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Surface Detector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Liquid Scintillator filled PVC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960 alternating X-Y planes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Optimized for EM shower reconstruction &amp; </a:t>
            </a:r>
            <a:r>
              <a:rPr lang="en-US" sz="1600" dirty="0" err="1" smtClean="0"/>
              <a:t>muon</a:t>
            </a:r>
            <a:r>
              <a:rPr lang="en-US" sz="1600" dirty="0"/>
              <a:t> </a:t>
            </a:r>
            <a:r>
              <a:rPr lang="en-US" sz="1600" dirty="0" smtClean="0"/>
              <a:t>tracking, X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≈40cm, R</a:t>
            </a:r>
            <a:r>
              <a:rPr lang="en-US" sz="1600" baseline="-25000" dirty="0" smtClean="0"/>
              <a:t>m</a:t>
            </a:r>
            <a:r>
              <a:rPr lang="en-US" sz="1600" dirty="0" smtClean="0"/>
              <a:t>≈11cm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Dims: 53x53x180ft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“Largest Plastic Structure built by man”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Began construction May 2012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First operation est. </a:t>
            </a:r>
            <a:r>
              <a:rPr lang="en-US" sz="1600" dirty="0" smtClean="0"/>
              <a:t>Feb</a:t>
            </a:r>
            <a:r>
              <a:rPr lang="en-US" sz="1600" dirty="0" smtClean="0"/>
              <a:t>. 2013 </a:t>
            </a:r>
            <a:r>
              <a:rPr lang="en-US" sz="1600" dirty="0" smtClean="0"/>
              <a:t>(</a:t>
            </a:r>
            <a:r>
              <a:rPr lang="en-US" sz="1600" dirty="0" err="1" smtClean="0"/>
              <a:t>cosmics</a:t>
            </a:r>
            <a:r>
              <a:rPr lang="en-US" sz="1600" dirty="0" smtClean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085" y="5049322"/>
            <a:ext cx="298811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Near Detector</a:t>
            </a:r>
          </a:p>
          <a:p>
            <a:r>
              <a:rPr lang="en-US" sz="1600" dirty="0" smtClean="0"/>
              <a:t>Identical to far detector</a:t>
            </a:r>
          </a:p>
          <a:p>
            <a:r>
              <a:rPr lang="en-US" sz="1600" dirty="0" smtClean="0"/>
              <a:t>1:4 scale size</a:t>
            </a:r>
          </a:p>
          <a:p>
            <a:r>
              <a:rPr lang="en-US" sz="1600" dirty="0" smtClean="0"/>
              <a:t>Underground Detector</a:t>
            </a:r>
          </a:p>
          <a:p>
            <a:r>
              <a:rPr lang="en-US" sz="1600" dirty="0" smtClean="0"/>
              <a:t>Optimized for </a:t>
            </a:r>
            <a:r>
              <a:rPr lang="en-US" sz="1600" dirty="0" err="1" smtClean="0"/>
              <a:t>NuMI</a:t>
            </a:r>
            <a:r>
              <a:rPr lang="en-US" sz="1600" dirty="0" smtClean="0"/>
              <a:t> cavern rates -- 4x sampling rate electronics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22185" y="5541764"/>
            <a:ext cx="272141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Near Det. </a:t>
            </a:r>
            <a:r>
              <a:rPr lang="en-US" sz="1600" b="1" dirty="0" err="1" smtClean="0"/>
              <a:t>Protype</a:t>
            </a:r>
            <a:endParaRPr lang="en-US" sz="1600" b="1" dirty="0" smtClean="0"/>
          </a:p>
          <a:p>
            <a:r>
              <a:rPr lang="en-US" sz="1600" dirty="0" smtClean="0"/>
              <a:t>In operation 2010-Present</a:t>
            </a:r>
            <a:r>
              <a:rPr lang="en-US" sz="1600" dirty="0"/>
              <a:t> </a:t>
            </a:r>
            <a:r>
              <a:rPr lang="en-US" sz="1600" dirty="0" smtClean="0"/>
              <a:t>on surface at FNAL in </a:t>
            </a:r>
            <a:r>
              <a:rPr lang="en-US" sz="1600" dirty="0" err="1" smtClean="0"/>
              <a:t>NuMI</a:t>
            </a:r>
            <a:r>
              <a:rPr lang="en-US" sz="1600" dirty="0" smtClean="0"/>
              <a:t> and Booster beam line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270500" y="2654300"/>
            <a:ext cx="673100" cy="71366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394200" y="4692492"/>
            <a:ext cx="152400" cy="713660"/>
          </a:xfrm>
          <a:prstGeom prst="straightConnector1">
            <a:avLst/>
          </a:prstGeom>
          <a:ln>
            <a:solidFill>
              <a:srgbClr val="E46C0A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44542" y="4533900"/>
            <a:ext cx="274858" cy="872252"/>
          </a:xfrm>
          <a:prstGeom prst="straightConnector1">
            <a:avLst/>
          </a:prstGeom>
          <a:ln>
            <a:solidFill>
              <a:srgbClr val="E46C0A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24" y="3588652"/>
            <a:ext cx="1255076" cy="188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81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</a:t>
            </a:r>
            <a:r>
              <a:rPr lang="en-US" dirty="0" err="1" smtClean="0"/>
              <a:t>NOνA</a:t>
            </a:r>
            <a:r>
              <a:rPr lang="en-US" dirty="0" smtClean="0"/>
              <a:t> Detectors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329-E5D7-754F-AFDC-41C81E0B900C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 descr="nova_mod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2404" r="12015" b="3563"/>
          <a:stretch/>
        </p:blipFill>
        <p:spPr>
          <a:xfrm>
            <a:off x="0" y="1138238"/>
            <a:ext cx="7406640" cy="4334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9800" y="2833330"/>
            <a:ext cx="301424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Far Detector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4 </a:t>
            </a:r>
            <a:r>
              <a:rPr lang="en-US" sz="1600" dirty="0" err="1" smtClean="0"/>
              <a:t>kt</a:t>
            </a:r>
            <a:r>
              <a:rPr lang="en-US" sz="1600" dirty="0" smtClean="0"/>
              <a:t> in place, in process of instrumenting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First Physics Data </a:t>
            </a:r>
            <a:br>
              <a:rPr lang="en-US" sz="1600" dirty="0" smtClean="0"/>
            </a:br>
            <a:r>
              <a:rPr lang="en-US" sz="1600" dirty="0" smtClean="0"/>
              <a:t>May/Jun 2013</a:t>
            </a:r>
            <a:r>
              <a:rPr lang="en-US" sz="1600" dirty="0" smtClean="0"/>
              <a:t> 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36085" y="5049322"/>
            <a:ext cx="298811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Near Detector</a:t>
            </a:r>
          </a:p>
          <a:p>
            <a:r>
              <a:rPr lang="en-US" sz="1600" dirty="0" smtClean="0"/>
              <a:t>Identical to far detector</a:t>
            </a:r>
          </a:p>
          <a:p>
            <a:r>
              <a:rPr lang="en-US" sz="1600" dirty="0" smtClean="0"/>
              <a:t>1:4 scale size</a:t>
            </a:r>
          </a:p>
          <a:p>
            <a:r>
              <a:rPr lang="en-US" sz="1600" dirty="0" smtClean="0"/>
              <a:t>Underground Detector</a:t>
            </a:r>
          </a:p>
          <a:p>
            <a:r>
              <a:rPr lang="en-US" sz="1600" dirty="0" smtClean="0"/>
              <a:t>Optimized for </a:t>
            </a:r>
            <a:r>
              <a:rPr lang="en-US" sz="1600" dirty="0" err="1" smtClean="0"/>
              <a:t>NuMI</a:t>
            </a:r>
            <a:r>
              <a:rPr lang="en-US" sz="1600" dirty="0" smtClean="0"/>
              <a:t> cavern rates -- 4x sampling rate electronics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22185" y="5541764"/>
            <a:ext cx="272141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Near Det. </a:t>
            </a:r>
            <a:r>
              <a:rPr lang="en-US" sz="1600" b="1" dirty="0" err="1" smtClean="0"/>
              <a:t>Protype</a:t>
            </a:r>
            <a:endParaRPr lang="en-US" sz="1600" b="1" dirty="0" smtClean="0"/>
          </a:p>
          <a:p>
            <a:r>
              <a:rPr lang="en-US" sz="1600" dirty="0" smtClean="0"/>
              <a:t>In operation 2010-Present</a:t>
            </a:r>
            <a:r>
              <a:rPr lang="en-US" sz="1600" dirty="0"/>
              <a:t> </a:t>
            </a:r>
            <a:r>
              <a:rPr lang="en-US" sz="1600" dirty="0" smtClean="0"/>
              <a:t>on surface at FNAL in </a:t>
            </a:r>
            <a:r>
              <a:rPr lang="en-US" sz="1600" dirty="0" err="1" smtClean="0"/>
              <a:t>NuMI</a:t>
            </a:r>
            <a:r>
              <a:rPr lang="en-US" sz="1600" dirty="0" smtClean="0"/>
              <a:t> and Booster beam line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270500" y="2654300"/>
            <a:ext cx="673100" cy="71366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394200" y="4692492"/>
            <a:ext cx="152400" cy="713660"/>
          </a:xfrm>
          <a:prstGeom prst="straightConnector1">
            <a:avLst/>
          </a:prstGeom>
          <a:ln>
            <a:solidFill>
              <a:srgbClr val="E46C0A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44542" y="4533900"/>
            <a:ext cx="274858" cy="872252"/>
          </a:xfrm>
          <a:prstGeom prst="straightConnector1">
            <a:avLst/>
          </a:prstGeom>
          <a:ln>
            <a:solidFill>
              <a:srgbClr val="E46C0A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24" y="3588652"/>
            <a:ext cx="1255076" cy="188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03499"/>
            <a:ext cx="9144000" cy="2515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45981"/>
            <a:ext cx="326111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Far Detector (Feb 2013) ≈4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kt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94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Computing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Realtime</a:t>
            </a:r>
            <a:r>
              <a:rPr lang="en-US" dirty="0" smtClean="0"/>
              <a:t> data processing (trigger)</a:t>
            </a:r>
          </a:p>
          <a:p>
            <a:pPr lvl="1"/>
            <a:r>
              <a:rPr lang="en-US" dirty="0" smtClean="0"/>
              <a:t>Continuous data stream off detector (peak 4.3 GB/s)</a:t>
            </a:r>
          </a:p>
          <a:p>
            <a:pPr lvl="1"/>
            <a:r>
              <a:rPr lang="en-US" dirty="0" smtClean="0"/>
              <a:t>3200 core L3 style cluster</a:t>
            </a:r>
          </a:p>
          <a:p>
            <a:pPr lvl="1"/>
            <a:r>
              <a:rPr lang="en-US" dirty="0" smtClean="0"/>
              <a:t>ARTDAQ framework used for </a:t>
            </a:r>
            <a:r>
              <a:rPr lang="en-US" dirty="0" err="1" smtClean="0"/>
              <a:t>realtime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analysis/trigger processing</a:t>
            </a:r>
          </a:p>
          <a:p>
            <a:pPr lvl="1"/>
            <a:r>
              <a:rPr lang="en-US" dirty="0" smtClean="0"/>
              <a:t>Maximum latency to trigger decision ≈20 s</a:t>
            </a:r>
          </a:p>
          <a:p>
            <a:pPr lvl="1"/>
            <a:endParaRPr lang="en-US" dirty="0" smtClean="0"/>
          </a:p>
          <a:p>
            <a:r>
              <a:rPr lang="en-US" baseline="0" dirty="0" smtClean="0"/>
              <a:t>Offline data</a:t>
            </a:r>
            <a:r>
              <a:rPr lang="en-US" dirty="0" smtClean="0"/>
              <a:t> processing</a:t>
            </a:r>
          </a:p>
          <a:p>
            <a:pPr lvl="1"/>
            <a:r>
              <a:rPr lang="en-US" dirty="0" smtClean="0"/>
              <a:t>Need to process ≈ .75 PB/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Use the ART framework</a:t>
            </a:r>
          </a:p>
          <a:p>
            <a:pPr lvl="1"/>
            <a:endParaRPr lang="en-US" dirty="0" smtClean="0"/>
          </a:p>
          <a:p>
            <a:r>
              <a:rPr lang="en-US" baseline="0" dirty="0" smtClean="0"/>
              <a:t>Monte</a:t>
            </a:r>
            <a:r>
              <a:rPr lang="en-US" dirty="0" smtClean="0"/>
              <a:t> Carlo generation</a:t>
            </a:r>
          </a:p>
          <a:p>
            <a:pPr lvl="1"/>
            <a:r>
              <a:rPr lang="en-US" dirty="0" smtClean="0"/>
              <a:t>Want ≈ 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evt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(30x beam data)</a:t>
            </a:r>
          </a:p>
          <a:p>
            <a:pPr lvl="1"/>
            <a:r>
              <a:rPr lang="en-US" dirty="0" smtClean="0"/>
              <a:t>Use Genie, Geant4 with ART framework</a:t>
            </a:r>
            <a:endParaRPr lang="en-US" baseline="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5</a:t>
            </a:fld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418666" y="3697088"/>
            <a:ext cx="889225" cy="2187223"/>
          </a:xfrm>
          <a:prstGeom prst="rightBrace">
            <a:avLst>
              <a:gd name="adj1" fmla="val 42051"/>
              <a:gd name="adj2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20349" y="4033087"/>
            <a:ext cx="226645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04A7B"/>
                </a:solidFill>
              </a:rPr>
              <a:t>Embarrassingly parallel at event level</a:t>
            </a:r>
          </a:p>
          <a:p>
            <a:endParaRPr lang="en-US" dirty="0">
              <a:solidFill>
                <a:srgbClr val="604A7B"/>
              </a:solidFill>
            </a:endParaRPr>
          </a:p>
          <a:p>
            <a:r>
              <a:rPr lang="en-US" dirty="0" smtClean="0">
                <a:solidFill>
                  <a:srgbClr val="604A7B"/>
                </a:solidFill>
              </a:rPr>
              <a:t>Current model uses job level parallelism and grid computing</a:t>
            </a:r>
            <a:endParaRPr lang="en-US" dirty="0">
              <a:solidFill>
                <a:srgbClr val="604A7B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6420349" y="1600200"/>
            <a:ext cx="889225" cy="1851224"/>
          </a:xfrm>
          <a:prstGeom prst="rightBrace">
            <a:avLst>
              <a:gd name="adj1" fmla="val 42051"/>
              <a:gd name="adj2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22033" y="1506136"/>
            <a:ext cx="1608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Time critical, requires </a:t>
            </a:r>
            <a:r>
              <a:rPr lang="en-US" dirty="0" err="1" smtClean="0">
                <a:solidFill>
                  <a:srgbClr val="FF6600"/>
                </a:solidFill>
              </a:rPr>
              <a:t>vectorization</a:t>
            </a:r>
            <a:r>
              <a:rPr lang="en-US" dirty="0" smtClean="0">
                <a:solidFill>
                  <a:srgbClr val="FF6600"/>
                </a:solidFill>
              </a:rPr>
              <a:t>, multi-core, many-core to meet trigger goals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7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Examples: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Realtime</a:t>
            </a:r>
            <a:r>
              <a:rPr lang="en-US" dirty="0" smtClean="0"/>
              <a:t> Hit unpacking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Vectorization</a:t>
            </a:r>
            <a:r>
              <a:rPr lang="en-US" dirty="0" smtClean="0"/>
              <a:t> </a:t>
            </a:r>
          </a:p>
          <a:p>
            <a:r>
              <a:rPr lang="en-US" baseline="0" dirty="0" smtClean="0"/>
              <a:t>Pattern Recognition (Hough Transforms)</a:t>
            </a:r>
          </a:p>
          <a:p>
            <a:pPr lvl="1"/>
            <a:r>
              <a:rPr lang="en-US" dirty="0" smtClean="0"/>
              <a:t>Ideal parallelism </a:t>
            </a:r>
            <a:r>
              <a:rPr lang="en-US" dirty="0" err="1" smtClean="0"/>
              <a:t>mappable</a:t>
            </a:r>
            <a:r>
              <a:rPr lang="en-US" dirty="0" smtClean="0"/>
              <a:t> to many-cores</a:t>
            </a:r>
            <a:endParaRPr lang="en-US" baseline="0" dirty="0" smtClean="0"/>
          </a:p>
          <a:p>
            <a:r>
              <a:rPr lang="en-US" baseline="0" dirty="0" smtClean="0"/>
              <a:t>Event Classification (Library</a:t>
            </a:r>
            <a:r>
              <a:rPr lang="en-US" dirty="0" smtClean="0"/>
              <a:t> event matching)</a:t>
            </a:r>
          </a:p>
          <a:p>
            <a:pPr lvl="1"/>
            <a:r>
              <a:rPr lang="en-US" dirty="0" smtClean="0"/>
              <a:t>Shared resources in a parallel environment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&amp; Pulse height extraction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 waveforms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“Fitting” w/ GPUs</a:t>
            </a:r>
          </a:p>
          <a:p>
            <a:pPr lvl="1"/>
            <a:endParaRPr lang="en-US" dirty="0"/>
          </a:p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Readout</a:t>
            </a:r>
            <a:r>
              <a:rPr lang="en-US" baseline="0" dirty="0" smtClean="0"/>
              <a:t> Decoding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8153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To save bandwidth hit data is compressed</a:t>
            </a:r>
          </a:p>
          <a:p>
            <a:pPr lvl="1"/>
            <a:r>
              <a:rPr lang="en-US" sz="1400" dirty="0" smtClean="0"/>
              <a:t>Convert</a:t>
            </a:r>
            <a:r>
              <a:rPr lang="en-US" sz="1400" baseline="0" dirty="0" smtClean="0"/>
              <a:t> </a:t>
            </a:r>
            <a:r>
              <a:rPr lang="en-US" sz="1400" dirty="0" smtClean="0"/>
              <a:t>raw 12 bits ADC</a:t>
            </a:r>
            <a:r>
              <a:rPr lang="en-US" sz="1400" baseline="0" dirty="0" smtClean="0"/>
              <a:t> values</a:t>
            </a:r>
            <a:r>
              <a:rPr lang="en-US" sz="1400" dirty="0" smtClean="0"/>
              <a:t> into a 8 bit</a:t>
            </a:r>
            <a:r>
              <a:rPr lang="en-US" sz="1400" baseline="0" dirty="0" smtClean="0"/>
              <a:t> </a:t>
            </a:r>
            <a:r>
              <a:rPr lang="en-US" sz="1400" dirty="0" smtClean="0"/>
              <a:t>representation (</a:t>
            </a:r>
            <a:r>
              <a:rPr lang="en-US" sz="1400" dirty="0" err="1" smtClean="0"/>
              <a:t>lossy</a:t>
            </a:r>
            <a:r>
              <a:rPr lang="en-US" sz="1400" dirty="0" smtClean="0"/>
              <a:t> compression)</a:t>
            </a:r>
          </a:p>
          <a:p>
            <a:pPr lvl="1"/>
            <a:r>
              <a:rPr lang="en-US" sz="1400" dirty="0" smtClean="0"/>
              <a:t>Allows for 16 sample (8 </a:t>
            </a:r>
            <a:r>
              <a:rPr lang="en-US" sz="1400" dirty="0" err="1" smtClean="0"/>
              <a:t>μs</a:t>
            </a:r>
            <a:r>
              <a:rPr lang="en-US" sz="1400" dirty="0" smtClean="0"/>
              <a:t>) waveform readout</a:t>
            </a:r>
          </a:p>
          <a:p>
            <a:pPr lvl="1"/>
            <a:r>
              <a:rPr lang="en-US" sz="1400" dirty="0" smtClean="0"/>
              <a:t>Induces a small (1.5% fractional error on single samples)</a:t>
            </a:r>
          </a:p>
          <a:p>
            <a:pPr lvl="1"/>
            <a:r>
              <a:rPr lang="en-US" sz="1400" dirty="0" smtClean="0"/>
              <a:t>Improves</a:t>
            </a:r>
            <a:r>
              <a:rPr lang="en-US" sz="1400" baseline="0" dirty="0" smtClean="0"/>
              <a:t> timing resolution by &gt;10x</a:t>
            </a:r>
            <a:endParaRPr lang="en-US" sz="1400" dirty="0" smtClean="0"/>
          </a:p>
        </p:txBody>
      </p:sp>
      <p:pic>
        <p:nvPicPr>
          <p:cNvPr id="5" name="Content Placeholder 4" descr="frac_error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34" b="-5630"/>
          <a:stretch/>
        </p:blipFill>
        <p:spPr>
          <a:xfrm>
            <a:off x="5094210" y="1613815"/>
            <a:ext cx="3782642" cy="2642672"/>
          </a:xfr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4775470" y="4186893"/>
            <a:ext cx="4101381" cy="248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Requires that data be “decompressed” within the online</a:t>
            </a:r>
          </a:p>
          <a:p>
            <a:r>
              <a:rPr lang="en-US" sz="2000" dirty="0" err="1" smtClean="0"/>
              <a:t>Realtime</a:t>
            </a:r>
            <a:r>
              <a:rPr lang="en-US" sz="2000" dirty="0" smtClean="0"/>
              <a:t> decoding is required to be as fast as possible in order to match maximum trigger latencies</a:t>
            </a:r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819377" y="1482620"/>
            <a:ext cx="2457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Fractional Error in ADC Compression</a:t>
            </a:r>
            <a:endParaRPr lang="en-US" sz="1200" dirty="0"/>
          </a:p>
        </p:txBody>
      </p:sp>
      <p:pic>
        <p:nvPicPr>
          <p:cNvPr id="14" name="Picture 13" descr="w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7" y="3626873"/>
            <a:ext cx="4302153" cy="2707116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3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Vectorization</a:t>
            </a:r>
            <a:r>
              <a:rPr lang="en-US" dirty="0" smtClean="0"/>
              <a:t> – Readout</a:t>
            </a:r>
            <a:r>
              <a:rPr lang="en-US" baseline="0" dirty="0" smtClean="0"/>
              <a:t> Decoding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dirty="0" err="1"/>
              <a:t>NOvA</a:t>
            </a:r>
            <a:r>
              <a:rPr lang="en-US" sz="1800" dirty="0"/>
              <a:t> hit data is ideally packed to take advantage of </a:t>
            </a:r>
            <a:r>
              <a:rPr lang="en-US" sz="1800" dirty="0" err="1" smtClean="0"/>
              <a:t>vectorization</a:t>
            </a:r>
            <a:endParaRPr lang="en-US" sz="1800" dirty="0"/>
          </a:p>
          <a:p>
            <a:pPr>
              <a:defRPr/>
            </a:pPr>
            <a:r>
              <a:rPr lang="en-US" sz="1800" dirty="0"/>
              <a:t>Small computational kernel</a:t>
            </a:r>
            <a:r>
              <a:rPr lang="en-US" sz="1800" dirty="0" smtClean="0"/>
              <a:t>:</a:t>
            </a:r>
          </a:p>
          <a:p>
            <a:pPr lvl="1">
              <a:defRPr/>
            </a:pPr>
            <a:r>
              <a:rPr lang="en-US" sz="1600" dirty="0" smtClean="0"/>
              <a:t>To </a:t>
            </a:r>
            <a:r>
              <a:rPr lang="en-US" sz="1600" dirty="0"/>
              <a:t>small for thread based </a:t>
            </a:r>
            <a:r>
              <a:rPr lang="en-US" sz="1600" dirty="0" smtClean="0"/>
              <a:t>solutions</a:t>
            </a:r>
          </a:p>
          <a:p>
            <a:pPr lvl="1">
              <a:defRPr/>
            </a:pPr>
            <a:r>
              <a:rPr lang="en-US" sz="1600" dirty="0" smtClean="0"/>
              <a:t>Data aligned on 32/64 bit word boundaries</a:t>
            </a:r>
          </a:p>
          <a:p>
            <a:pPr lvl="1">
              <a:defRPr/>
            </a:pPr>
            <a:r>
              <a:rPr lang="en-US" sz="1600" dirty="0" smtClean="0"/>
              <a:t>Potential </a:t>
            </a:r>
            <a:r>
              <a:rPr lang="en-US" sz="1600" dirty="0"/>
              <a:t>to give a 4x – 16x speed up in decode using SSE3 </a:t>
            </a:r>
            <a:r>
              <a:rPr lang="en-US" sz="1600" dirty="0" smtClean="0"/>
              <a:t>SIMD</a:t>
            </a:r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endParaRPr lang="en-US" sz="1600" dirty="0" smtClean="0"/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endParaRPr lang="en-US" sz="1600" dirty="0"/>
          </a:p>
          <a:p>
            <a:pPr lvl="0">
              <a:defRPr/>
            </a:pPr>
            <a:r>
              <a:rPr lang="en-US" sz="1800" dirty="0"/>
              <a:t>Many similar hit </a:t>
            </a:r>
            <a:r>
              <a:rPr lang="en-US" sz="1800" dirty="0" smtClean="0"/>
              <a:t>processing </a:t>
            </a:r>
            <a:r>
              <a:rPr lang="en-US" sz="1800" dirty="0"/>
              <a:t>tasks that are ideal for </a:t>
            </a:r>
            <a:r>
              <a:rPr lang="en-US" sz="1800" dirty="0" err="1" smtClean="0"/>
              <a:t>vectorization</a:t>
            </a:r>
            <a:r>
              <a:rPr lang="en-US" sz="1800" dirty="0" smtClean="0"/>
              <a:t> and are required to be fast for triggering</a:t>
            </a:r>
            <a:endParaRPr lang="en-US" sz="1800" dirty="0"/>
          </a:p>
          <a:p>
            <a:endParaRPr lang="en-US" sz="1800" baseline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54754" y="4163830"/>
            <a:ext cx="3690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1400" dirty="0" err="1" smtClean="0"/>
              <a:t>out_vector</a:t>
            </a:r>
            <a:r>
              <a:rPr lang="es-ES_tradnl" sz="1400" dirty="0" smtClean="0"/>
              <a:t> = ((0x1 &lt;&lt; ((</a:t>
            </a:r>
            <a:r>
              <a:rPr lang="es-ES_tradnl" sz="1400" dirty="0" err="1" smtClean="0"/>
              <a:t>in_vector</a:t>
            </a:r>
            <a:r>
              <a:rPr lang="es-ES_tradnl" sz="1400" dirty="0" smtClean="0"/>
              <a:t> &gt;&gt; 5) - 1)) *</a:t>
            </a:r>
          </a:p>
          <a:p>
            <a:r>
              <a:rPr lang="es-ES_tradnl" sz="1400" dirty="0"/>
              <a:t>	</a:t>
            </a:r>
            <a:r>
              <a:rPr lang="es-ES_tradnl" sz="1400" dirty="0" smtClean="0"/>
              <a:t>	      ((</a:t>
            </a:r>
            <a:r>
              <a:rPr lang="es-ES_tradnl" sz="1400" dirty="0" err="1" smtClean="0"/>
              <a:t>in_vector</a:t>
            </a:r>
            <a:r>
              <a:rPr lang="es-ES_tradnl" sz="1400" dirty="0" smtClean="0"/>
              <a:t> &amp; 0x1f) + 32.5)) -0.5;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34609" y="3402214"/>
            <a:ext cx="4266160" cy="3258313"/>
            <a:chOff x="4734609" y="1614960"/>
            <a:chExt cx="4266160" cy="32583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4609" y="1835360"/>
              <a:ext cx="4266160" cy="303791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73017" y="4064883"/>
              <a:ext cx="1375789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Total processing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3146" y="3672035"/>
              <a:ext cx="1375789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Hit Unpacking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9638" y="1614960"/>
              <a:ext cx="3104344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NOvA</a:t>
              </a:r>
              <a:r>
                <a:rPr lang="en-US" sz="1400" dirty="0" smtClean="0"/>
                <a:t> Near Detector Trigger Profiling</a:t>
              </a:r>
              <a:endParaRPr lang="en-US" sz="14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651" y="1601081"/>
            <a:ext cx="3543331" cy="1787531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8</a:t>
            </a:fld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4070" y="6090683"/>
            <a:ext cx="4503653" cy="6307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Projects underway within </a:t>
            </a:r>
            <a:r>
              <a:rPr lang="en-US" dirty="0" err="1" smtClean="0"/>
              <a:t>NOvA</a:t>
            </a:r>
            <a:r>
              <a:rPr lang="en-US" dirty="0" smtClean="0"/>
              <a:t> to understand how to exploit </a:t>
            </a:r>
            <a:r>
              <a:rPr lang="en-US" dirty="0" err="1" smtClean="0"/>
              <a:t>vectorization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6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</a:t>
            </a:r>
            <a:r>
              <a:rPr lang="en-US" baseline="0" dirty="0" smtClean="0"/>
              <a:t>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Realtime</a:t>
            </a:r>
            <a:r>
              <a:rPr lang="en-US" dirty="0" smtClean="0"/>
              <a:t> processing of “live” detector data</a:t>
            </a:r>
          </a:p>
          <a:p>
            <a:r>
              <a:rPr lang="en-US" dirty="0" smtClean="0"/>
              <a:t>L3 style computing farm (3200 cores)</a:t>
            </a:r>
          </a:p>
          <a:p>
            <a:r>
              <a:rPr lang="en-US" dirty="0" smtClean="0"/>
              <a:t>Stores continuous streaming zero-bias readout</a:t>
            </a:r>
            <a:r>
              <a:rPr lang="en-US" baseline="0" dirty="0" smtClean="0"/>
              <a:t> stream from detector</a:t>
            </a:r>
            <a:endParaRPr lang="en-US" dirty="0" smtClean="0"/>
          </a:p>
          <a:p>
            <a:r>
              <a:rPr lang="en-US" dirty="0" smtClean="0"/>
              <a:t>Acts</a:t>
            </a:r>
            <a:r>
              <a:rPr lang="en-US" baseline="0" dirty="0" smtClean="0"/>
              <a:t> </a:t>
            </a:r>
            <a:r>
              <a:rPr lang="en-US" dirty="0" smtClean="0"/>
              <a:t>as</a:t>
            </a:r>
            <a:r>
              <a:rPr lang="en-US" baseline="0" dirty="0" smtClean="0"/>
              <a:t> a “buffer” to allow accelerator information from FNAL to transit to Far Detector in Minnesota (810km away)</a:t>
            </a:r>
          </a:p>
          <a:p>
            <a:pPr lvl="1"/>
            <a:r>
              <a:rPr lang="en-US" dirty="0" smtClean="0"/>
              <a:t>ALL data from the detector goes into this farm</a:t>
            </a:r>
          </a:p>
          <a:p>
            <a:pPr lvl="1"/>
            <a:r>
              <a:rPr lang="en-US" baseline="0" dirty="0" smtClean="0"/>
              <a:t>Gives</a:t>
            </a:r>
            <a:r>
              <a:rPr lang="en-US" dirty="0" smtClean="0"/>
              <a:t> an opportunity to examine the raw data for “interesting” topologies (horizontal cosmic, fully contained events, upward going tracks etc…)</a:t>
            </a:r>
          </a:p>
          <a:p>
            <a:pPr lvl="1"/>
            <a:endParaRPr lang="en-US" baseline="0" dirty="0" smtClean="0"/>
          </a:p>
          <a:p>
            <a:r>
              <a:rPr lang="en-US" baseline="0" dirty="0" smtClean="0"/>
              <a:t>System is designed to be able to tolerate long latencies prior to triggering (i.e. ~20s)</a:t>
            </a:r>
          </a:p>
          <a:p>
            <a:pPr lvl="1"/>
            <a:r>
              <a:rPr lang="en-US" dirty="0" smtClean="0"/>
              <a:t>But the number of hits that need to be processed per time frame are large (100,000+) </a:t>
            </a:r>
            <a:endParaRPr lang="en-US" dirty="0"/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Concurrency Forum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DEAD-3CC1-6944-A30F-2E49421E05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4997"/>
      </p:ext>
    </p:extLst>
  </p:cSld>
  <p:clrMapOvr>
    <a:masterClrMapping/>
  </p:clrMapOvr>
</p:sld>
</file>

<file path=ppt/theme/theme1.xml><?xml version="1.0" encoding="utf-8"?>
<a:theme xmlns:a="http://schemas.openxmlformats.org/drawingml/2006/main" name="nova_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nova_talk.thmx</Template>
  <TotalTime>4302</TotalTime>
  <Words>1570</Words>
  <Application>Microsoft Macintosh PowerPoint</Application>
  <PresentationFormat>On-screen Show (4:3)</PresentationFormat>
  <Paragraphs>377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nova_talk</vt:lpstr>
      <vt:lpstr>NOvA Computing &amp; Needs for Concurrency</vt:lpstr>
      <vt:lpstr>NOνA</vt:lpstr>
      <vt:lpstr>The 3 NOνA Detectors</vt:lpstr>
      <vt:lpstr>The 3 NOνA Detectors</vt:lpstr>
      <vt:lpstr>Nova Computing Overview</vt:lpstr>
      <vt:lpstr>NOvA Examples:</vt:lpstr>
      <vt:lpstr>Readout Decoding</vt:lpstr>
      <vt:lpstr>Vectorization – Readout Decoding</vt:lpstr>
      <vt:lpstr>NOvA Trigger</vt:lpstr>
      <vt:lpstr>Architecture</vt:lpstr>
      <vt:lpstr>Architecture</vt:lpstr>
      <vt:lpstr> Pattern Recognition</vt:lpstr>
      <vt:lpstr>Linear Hough Transform</vt:lpstr>
      <vt:lpstr>PowerPoint Presentation</vt:lpstr>
      <vt:lpstr>PowerPoint Presentation</vt:lpstr>
      <vt:lpstr>Hough Transform</vt:lpstr>
      <vt:lpstr>Library Event Matching</vt:lpstr>
      <vt:lpstr>Library Event Matching</vt:lpstr>
      <vt:lpstr>Library Event Matching</vt:lpstr>
      <vt:lpstr>Library Event Matching</vt:lpstr>
      <vt:lpstr>Offline Simulation</vt:lpstr>
      <vt:lpstr>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 Norman</dc:creator>
  <cp:lastModifiedBy>Andrew J Norman</cp:lastModifiedBy>
  <cp:revision>34</cp:revision>
  <cp:lastPrinted>2013-02-04T15:08:40Z</cp:lastPrinted>
  <dcterms:created xsi:type="dcterms:W3CDTF">2013-02-01T16:04:45Z</dcterms:created>
  <dcterms:modified xsi:type="dcterms:W3CDTF">2013-02-04T15:47:33Z</dcterms:modified>
</cp:coreProperties>
</file>