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69" r:id="rId4"/>
    <p:sldId id="268" r:id="rId5"/>
    <p:sldId id="259" r:id="rId6"/>
    <p:sldId id="267" r:id="rId7"/>
    <p:sldId id="264" r:id="rId8"/>
    <p:sldId id="265" r:id="rId9"/>
    <p:sldId id="260" r:id="rId10"/>
    <p:sldId id="266" r:id="rId11"/>
    <p:sldId id="258" r:id="rId12"/>
    <p:sldId id="262" r:id="rId13"/>
    <p:sldId id="263" r:id="rId14"/>
    <p:sldId id="261" r:id="rId15"/>
    <p:sldId id="280" r:id="rId16"/>
    <p:sldId id="281" r:id="rId17"/>
    <p:sldId id="279" r:id="rId18"/>
    <p:sldId id="271" r:id="rId19"/>
    <p:sldId id="272" r:id="rId20"/>
    <p:sldId id="273" r:id="rId21"/>
    <p:sldId id="275" r:id="rId22"/>
    <p:sldId id="278" r:id="rId23"/>
    <p:sldId id="276" r:id="rId24"/>
    <p:sldId id="277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hn Apostolakis" initials="JA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835" autoAdjust="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1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CA581F-4E82-E34D-A0F5-79AD4CADBE9B}" type="datetimeFigureOut">
              <a:rPr lang="en-US" smtClean="0"/>
              <a:t>2/4/13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C51320-BC7B-2142-A14C-F5CE4D371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1900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A239E-1BD1-9441-932A-15BCEA290BF5}" type="datetimeFigureOut">
              <a:rPr lang="en-US" smtClean="0"/>
              <a:t>2/3/13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914ECD-772E-7242-A425-2B1CD2AF4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109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Geant4-MT developers: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X. Dong, M.G. Cooperman Northeastern</a:t>
            </a:r>
            <a:r>
              <a:rPr lang="en-US" baseline="0" dirty="0" smtClean="0"/>
              <a:t> University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J. Apostolakis,</a:t>
            </a:r>
            <a:r>
              <a:rPr lang="en-US" baseline="0" dirty="0" smtClean="0"/>
              <a:t> </a:t>
            </a:r>
            <a:r>
              <a:rPr lang="en-US" dirty="0" smtClean="0"/>
              <a:t>G. Cosmo, CERN</a:t>
            </a:r>
          </a:p>
          <a:p>
            <a:r>
              <a:rPr lang="en-US" dirty="0" smtClean="0"/>
              <a:t>M. </a:t>
            </a:r>
            <a:r>
              <a:rPr lang="en-US" dirty="0" err="1" smtClean="0"/>
              <a:t>Asai</a:t>
            </a:r>
            <a:r>
              <a:rPr lang="en-US" dirty="0" smtClean="0"/>
              <a:t>, D. Brandt</a:t>
            </a:r>
            <a:r>
              <a:rPr lang="en-US" baseline="0" dirty="0" smtClean="0"/>
              <a:t>, SLAC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14ECD-772E-7242-A425-2B1CD2AF49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552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31888-7156-654C-BD44-C16F21E38D8F}" type="datetime3">
              <a:rPr lang="en-US" smtClean="0"/>
              <a:t>4 February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704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32298-EC38-F444-B257-98D79FC7620A}" type="datetime3">
              <a:rPr lang="en-US" smtClean="0"/>
              <a:t>4 February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85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1FCA-DB48-124B-83F8-7032E294D2BE}" type="datetime3">
              <a:rPr lang="en-US" smtClean="0"/>
              <a:t>4 February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796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89DDB-24DE-EE4D-948D-4EAAF7521209}" type="datetime3">
              <a:rPr lang="en-US" smtClean="0"/>
              <a:t>4 February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72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FF1EC-2DEE-594B-9FB0-E1D30FBBCED9}" type="datetime3">
              <a:rPr lang="en-US" smtClean="0"/>
              <a:t>4 February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01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D0C8-CC94-4A46-87D8-125CFE41943A}" type="datetime3">
              <a:rPr lang="en-US" smtClean="0"/>
              <a:t>4 February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69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E698-B449-4F40-896B-1D8203F12948}" type="datetime3">
              <a:rPr lang="en-US" smtClean="0"/>
              <a:t>4 February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12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A2DA-EF82-024C-981C-95F5D207EBC5}" type="datetime3">
              <a:rPr lang="en-US" smtClean="0"/>
              <a:t>4 February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1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C757-F5B5-3848-8522-F35269AC56B7}" type="datetime3">
              <a:rPr lang="en-US" smtClean="0"/>
              <a:t>4 February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61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8C9C-86FA-B14B-9639-FB873EE37878}" type="datetime3">
              <a:rPr lang="en-US" smtClean="0"/>
              <a:t>4 February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217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F21C-0731-1849-8949-FE3BB3A2D7AD}" type="datetime3">
              <a:rPr lang="en-US" smtClean="0"/>
              <a:t>4 February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925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AA9D8-BC56-D148-9D53-BF49B28C7484}" type="datetime3">
              <a:rPr lang="en-US" smtClean="0"/>
              <a:t>4 February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Annual Concurrency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DBD00-A0CC-B341-89AD-EC7065D089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31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Geant4 Parallelism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J. Apostolakis</a:t>
            </a:r>
          </a:p>
          <a:p>
            <a:r>
              <a:rPr lang="en-US" dirty="0" smtClean="0"/>
              <a:t>for the Geant4-MT developers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21D3-6922-6141-8DAE-8D2849C6B901}" type="datetime3">
              <a:rPr lang="en-US" smtClean="0"/>
              <a:t>4 February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081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‘last’ Geant4-MT 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Merged Geant4-MT into Geant4 trunk</a:t>
            </a:r>
          </a:p>
          <a:p>
            <a:pPr lvl="1"/>
            <a:r>
              <a:rPr lang="en-US" dirty="0" smtClean="0"/>
              <a:t>After deprecated parts were deleted</a:t>
            </a:r>
            <a:endParaRPr lang="en-US" dirty="0" smtClean="0"/>
          </a:p>
          <a:p>
            <a:r>
              <a:rPr lang="en-US" dirty="0" smtClean="0"/>
              <a:t>All global and static are given “__thread”</a:t>
            </a:r>
          </a:p>
          <a:p>
            <a:pPr lvl="1"/>
            <a:r>
              <a:rPr lang="en-US" dirty="0" smtClean="0"/>
              <a:t>Using simple tool/script</a:t>
            </a:r>
          </a:p>
          <a:p>
            <a:endParaRPr lang="en-US" dirty="0" smtClean="0"/>
          </a:p>
          <a:p>
            <a:r>
              <a:rPr lang="en-US" dirty="0" smtClean="0"/>
              <a:t>Replaced __thread with G4ThreadLocal</a:t>
            </a:r>
          </a:p>
          <a:p>
            <a:pPr lvl="1"/>
            <a:r>
              <a:rPr lang="en-US" dirty="0" smtClean="0"/>
              <a:t>This is empty in sequential version </a:t>
            </a:r>
          </a:p>
          <a:p>
            <a:pPr lvl="1"/>
            <a:r>
              <a:rPr lang="en-US" dirty="0" smtClean="0"/>
              <a:t>Ready for C++11 </a:t>
            </a:r>
            <a:r>
              <a:rPr lang="en-US" dirty="0" err="1" smtClean="0"/>
              <a:t>thread_local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6222-3B4A-7343-8194-9605BD6A8890}" type="datetime3">
              <a:rPr lang="en-US" smtClean="0"/>
              <a:t>4 February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108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Geant4-MT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First development version (ref 2): sequential-only</a:t>
            </a:r>
          </a:p>
          <a:p>
            <a:pPr lvl="1"/>
            <a:r>
              <a:rPr lang="en-US" dirty="0" smtClean="0"/>
              <a:t>All Geant4 changed, except </a:t>
            </a:r>
            <a:r>
              <a:rPr lang="en-US" dirty="0" err="1" smtClean="0"/>
              <a:t>Visualisation</a:t>
            </a:r>
            <a:endParaRPr lang="en-US" dirty="0"/>
          </a:p>
          <a:p>
            <a:pPr lvl="1"/>
            <a:r>
              <a:rPr lang="en-US" dirty="0" smtClean="0"/>
              <a:t>RNG remains static</a:t>
            </a:r>
          </a:p>
          <a:p>
            <a:r>
              <a:rPr lang="en-US" dirty="0" smtClean="0"/>
              <a:t>Ongoing effort to consolidate changes</a:t>
            </a:r>
          </a:p>
          <a:p>
            <a:pPr lvl="1"/>
            <a:r>
              <a:rPr lang="en-US" dirty="0" smtClean="0"/>
              <a:t>Eliminating unneeded TLS changes (due to tool) if read-only</a:t>
            </a:r>
          </a:p>
          <a:p>
            <a:r>
              <a:rPr lang="en-US" dirty="0" smtClean="0"/>
              <a:t>Identified overheads (part of the 1-worker Geant4-MT overhead)</a:t>
            </a:r>
          </a:p>
          <a:p>
            <a:pPr lvl="1"/>
            <a:r>
              <a:rPr lang="en-US" dirty="0" smtClean="0"/>
              <a:t>Interpret as overhead of extra indirections (“our TLS”)</a:t>
            </a:r>
          </a:p>
          <a:p>
            <a:pPr lvl="1"/>
            <a:r>
              <a:rPr lang="en-US" dirty="0" smtClean="0"/>
              <a:t>Working on improvements – which will benefit G4-MT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69772-9E04-7249-B931-64D1D5DEC85D}" type="datetime3">
              <a:rPr lang="en-US" smtClean="0"/>
              <a:t>4 February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22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safety and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Check for new global &amp; static objects</a:t>
            </a:r>
          </a:p>
          <a:p>
            <a:pPr lvl="1"/>
            <a:r>
              <a:rPr lang="en-US" dirty="0" smtClean="0"/>
              <a:t>If they are read-write, must deal with them</a:t>
            </a:r>
          </a:p>
          <a:p>
            <a:pPr lvl="1"/>
            <a:r>
              <a:rPr lang="en-US" dirty="0" smtClean="0"/>
              <a:t>Tool: modified compiler (</a:t>
            </a:r>
            <a:r>
              <a:rPr lang="en-US" dirty="0" err="1" smtClean="0"/>
              <a:t>Xin</a:t>
            </a:r>
            <a:r>
              <a:rPr lang="en-US" dirty="0" smtClean="0"/>
              <a:t> </a:t>
            </a:r>
            <a:r>
              <a:rPr lang="en-US" dirty="0" err="1" smtClean="0"/>
              <a:t>gcc</a:t>
            </a:r>
            <a:r>
              <a:rPr lang="en-US" dirty="0" smtClean="0"/>
              <a:t> =&gt; future clang?)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Run-time checking of </a:t>
            </a:r>
            <a:r>
              <a:rPr lang="en-US" dirty="0" smtClean="0"/>
              <a:t>unintended sharing</a:t>
            </a:r>
            <a:endParaRPr lang="en-US" dirty="0" smtClean="0"/>
          </a:p>
          <a:p>
            <a:pPr lvl="1"/>
            <a:r>
              <a:rPr lang="en-US" dirty="0" smtClean="0"/>
              <a:t>Errors from corner cases or new  code</a:t>
            </a:r>
          </a:p>
          <a:p>
            <a:pPr lvl="1"/>
            <a:r>
              <a:rPr lang="en-US" dirty="0" smtClean="0"/>
              <a:t>Tool: “memory protection” (</a:t>
            </a:r>
            <a:r>
              <a:rPr lang="en-US" dirty="0" err="1" smtClean="0"/>
              <a:t>Xin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r>
              <a:rPr lang="en-US" dirty="0" smtClean="0"/>
              <a:t>Need for tools remains – for regular checks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CA6F1-24A6-8644-A041-CE48A142331E}" type="datetime3">
              <a:rPr lang="en-US" smtClean="0"/>
              <a:t>4 February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6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Tools: memory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Signals if pages are accessed by ‘wrong’ thread</a:t>
            </a:r>
          </a:p>
          <a:p>
            <a:pPr lvl="1"/>
            <a:r>
              <a:rPr lang="en-US" dirty="0" smtClean="0"/>
              <a:t>Simple action</a:t>
            </a:r>
            <a:r>
              <a:rPr lang="en-US" dirty="0"/>
              <a:t>: </a:t>
            </a:r>
            <a:r>
              <a:rPr lang="en-US" dirty="0" smtClean="0"/>
              <a:t>abort – low-overhead, </a:t>
            </a:r>
            <a:r>
              <a:rPr lang="en-US" sz="2600" dirty="0" smtClean="0"/>
              <a:t>ok for production</a:t>
            </a:r>
            <a:endParaRPr lang="en-US" sz="2600" dirty="0" smtClean="0"/>
          </a:p>
          <a:p>
            <a:pPr lvl="1"/>
            <a:r>
              <a:rPr lang="en-US" dirty="0" smtClean="0"/>
              <a:t>Potential to report and ‘cope’ with error – high cost.</a:t>
            </a:r>
            <a:endParaRPr lang="en-US" dirty="0" smtClean="0"/>
          </a:p>
          <a:p>
            <a:r>
              <a:rPr lang="en-US" dirty="0" smtClean="0"/>
              <a:t>Uses of run</a:t>
            </a:r>
            <a:r>
              <a:rPr lang="en-US" dirty="0" smtClean="0"/>
              <a:t>-time checking of </a:t>
            </a:r>
            <a:r>
              <a:rPr lang="en-US" dirty="0" smtClean="0"/>
              <a:t>page sharing</a:t>
            </a:r>
            <a:endParaRPr lang="en-US" dirty="0" smtClean="0"/>
          </a:p>
          <a:p>
            <a:pPr lvl="1"/>
            <a:r>
              <a:rPr lang="en-US" dirty="0" smtClean="0"/>
              <a:t>t</a:t>
            </a:r>
            <a:r>
              <a:rPr lang="en-US" dirty="0" smtClean="0"/>
              <a:t>o </a:t>
            </a:r>
            <a:r>
              <a:rPr lang="en-US" dirty="0" smtClean="0"/>
              <a:t>identify existing/rare </a:t>
            </a:r>
            <a:r>
              <a:rPr lang="en-US" dirty="0" smtClean="0"/>
              <a:t>issues;</a:t>
            </a:r>
            <a:endParaRPr lang="en-US" dirty="0" smtClean="0"/>
          </a:p>
          <a:p>
            <a:pPr lvl="1"/>
            <a:r>
              <a:rPr lang="en-US" dirty="0"/>
              <a:t>s</a:t>
            </a:r>
            <a:r>
              <a:rPr lang="en-US" dirty="0" smtClean="0"/>
              <a:t>pot new </a:t>
            </a:r>
            <a:r>
              <a:rPr lang="en-US" dirty="0" smtClean="0"/>
              <a:t>problems (introduced by changes</a:t>
            </a:r>
            <a:r>
              <a:rPr lang="en-US" dirty="0" smtClean="0"/>
              <a:t>).</a:t>
            </a:r>
            <a:endParaRPr lang="en-US" dirty="0" smtClean="0"/>
          </a:p>
          <a:p>
            <a:r>
              <a:rPr lang="en-US" dirty="0" smtClean="0"/>
              <a:t>Tool has low-overhead</a:t>
            </a:r>
          </a:p>
          <a:p>
            <a:pPr lvl="1"/>
            <a:r>
              <a:rPr lang="en-US" dirty="0" smtClean="0"/>
              <a:t>Is part of MT-testing today</a:t>
            </a:r>
          </a:p>
          <a:p>
            <a:pPr lvl="1"/>
            <a:r>
              <a:rPr lang="en-US" dirty="0" smtClean="0"/>
              <a:t>Will be pushed to automated testing</a:t>
            </a:r>
          </a:p>
          <a:p>
            <a:pPr lvl="1"/>
            <a:r>
              <a:rPr lang="en-US" dirty="0" smtClean="0"/>
              <a:t>Could be used in production to find rare </a:t>
            </a:r>
            <a:r>
              <a:rPr lang="en-US" dirty="0" smtClean="0"/>
              <a:t>cases.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BC4AD-E96D-C342-BC6D-7A264BD21E20}" type="datetime3">
              <a:rPr lang="en-US" smtClean="0"/>
              <a:t>4 February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985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User code: Thread safety &amp; 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User code</a:t>
            </a:r>
          </a:p>
          <a:p>
            <a:pPr lvl="1"/>
            <a:r>
              <a:rPr lang="en-US" dirty="0" smtClean="0"/>
              <a:t>Minimal changes in setup code – to create Sensitive Detectors per worker thread</a:t>
            </a:r>
          </a:p>
          <a:p>
            <a:pPr lvl="1"/>
            <a:r>
              <a:rPr lang="en-US" dirty="0" smtClean="0"/>
              <a:t>New ‘worker action’ – per worker at start of a run</a:t>
            </a:r>
          </a:p>
          <a:p>
            <a:pPr lvl="1"/>
            <a:r>
              <a:rPr lang="en-US" dirty="0" smtClean="0"/>
              <a:t>Event, track and stepping action will be per-worker.</a:t>
            </a:r>
          </a:p>
          <a:p>
            <a:r>
              <a:rPr lang="en-US" dirty="0" smtClean="0"/>
              <a:t>Challenges: users must review carefully</a:t>
            </a:r>
          </a:p>
          <a:p>
            <a:pPr lvl="1"/>
            <a:r>
              <a:rPr lang="en-US" dirty="0" smtClean="0"/>
              <a:t>User actions: had full freedom, so many potential issues</a:t>
            </a:r>
          </a:p>
          <a:p>
            <a:pPr lvl="2"/>
            <a:r>
              <a:rPr lang="en-US" dirty="0" smtClean="0"/>
              <a:t>Global tallies need changes – must sum up workers at end</a:t>
            </a:r>
          </a:p>
          <a:p>
            <a:pPr lvl="2"/>
            <a:r>
              <a:rPr lang="en-US" dirty="0" smtClean="0"/>
              <a:t>Simplify: see what can be moved into sensitive detectors or can use the newer scorers/tallies.</a:t>
            </a:r>
          </a:p>
          <a:p>
            <a:pPr lvl="1"/>
            <a:r>
              <a:rPr lang="en-US" dirty="0" smtClean="0"/>
              <a:t>Creating and storing in Root objects (code revisions)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8955B-599F-6841-86AA-51CAB273F9C4}" type="datetime3">
              <a:rPr lang="en-US" smtClean="0"/>
              <a:t>4 February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16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path to Geant4-MT for Users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Geant4 is preparing and will provide</a:t>
            </a:r>
          </a:p>
          <a:p>
            <a:pPr lvl="1"/>
            <a:r>
              <a:rPr lang="en-US" dirty="0" smtClean="0"/>
              <a:t>Recommendations for migrating Applications</a:t>
            </a:r>
            <a:endParaRPr lang="en-US" dirty="0"/>
          </a:p>
          <a:p>
            <a:pPr lvl="1"/>
            <a:r>
              <a:rPr lang="en-US" dirty="0" smtClean="0"/>
              <a:t>Examples demonstrating migration paths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89DDB-24DE-EE4D-948D-4EAAF7521209}" type="datetime3">
              <a:rPr lang="en-US" smtClean="0"/>
              <a:t>4 February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256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Hit from change from sequential to 1-worker</a:t>
            </a:r>
          </a:p>
          <a:p>
            <a:pPr lvl="1"/>
            <a:r>
              <a:rPr lang="en-US" dirty="0" smtClean="0"/>
              <a:t>Initially saw 30% extra time</a:t>
            </a:r>
          </a:p>
          <a:p>
            <a:pPr lvl="1"/>
            <a:r>
              <a:rPr lang="en-US" dirty="0" smtClean="0"/>
              <a:t>Different </a:t>
            </a:r>
            <a:r>
              <a:rPr lang="en-US" dirty="0" err="1" smtClean="0"/>
              <a:t>gcc</a:t>
            </a:r>
            <a:r>
              <a:rPr lang="en-US" dirty="0" smtClean="0"/>
              <a:t> options (issue </a:t>
            </a:r>
            <a:r>
              <a:rPr lang="en-US" i="1" dirty="0" smtClean="0"/>
              <a:t>iv</a:t>
            </a:r>
            <a:r>
              <a:rPr lang="en-US" dirty="0" smtClean="0"/>
              <a:t>) reduced to +18%</a:t>
            </a:r>
          </a:p>
          <a:p>
            <a:r>
              <a:rPr lang="en-US" dirty="0" smtClean="0"/>
              <a:t>Good scaling from 1 to 40 workers (9.4p01-MT)</a:t>
            </a:r>
          </a:p>
          <a:p>
            <a:r>
              <a:rPr lang="en-US" dirty="0" smtClean="0"/>
              <a:t>Issues behind the 1-worker overhead: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US" dirty="0" smtClean="0"/>
              <a:t>Extra indirections for ‘split’ objects (incl. low level)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US" dirty="0" smtClean="0"/>
              <a:t>Moving from static RNG to dereferencing object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US" i="1" dirty="0" smtClean="0"/>
              <a:t>Calls to </a:t>
            </a:r>
            <a:r>
              <a:rPr lang="en-US" i="1" dirty="0" err="1" smtClean="0"/>
              <a:t>get_thread_id</a:t>
            </a:r>
            <a:r>
              <a:rPr lang="en-US" i="1" dirty="0" smtClean="0"/>
              <a:t> for TLS - 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US" i="1" dirty="0" smtClean="0"/>
              <a:t>Bridging TLS and shared libraries</a:t>
            </a:r>
          </a:p>
          <a:p>
            <a:r>
              <a:rPr lang="en-US" dirty="0" smtClean="0"/>
              <a:t>Actively working on this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89DDB-24DE-EE4D-948D-4EAAF7521209}" type="datetime3">
              <a:rPr lang="en-US" smtClean="0"/>
              <a:t>4 February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996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Geant4-MT: Ongoing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Reactivated multi-threading</a:t>
            </a:r>
          </a:p>
          <a:p>
            <a:r>
              <a:rPr lang="en-US" dirty="0" smtClean="0"/>
              <a:t>Code improvements</a:t>
            </a:r>
          </a:p>
          <a:p>
            <a:pPr lvl="1"/>
            <a:r>
              <a:rPr lang="en-US" dirty="0" smtClean="0"/>
              <a:t>Remove __thread and/or make </a:t>
            </a:r>
            <a:r>
              <a:rPr lang="en-US" dirty="0" err="1" smtClean="0"/>
              <a:t>const</a:t>
            </a:r>
            <a:r>
              <a:rPr lang="en-US" dirty="0" smtClean="0"/>
              <a:t> remaining read-only objects</a:t>
            </a:r>
          </a:p>
          <a:p>
            <a:pPr lvl="1"/>
            <a:r>
              <a:rPr lang="en-US" dirty="0" smtClean="0"/>
              <a:t>Examine all ‘new’ code, improve, refactor</a:t>
            </a:r>
          </a:p>
          <a:p>
            <a:r>
              <a:rPr lang="en-US" dirty="0" smtClean="0"/>
              <a:t>Use profiling to reduce overhead (</a:t>
            </a:r>
            <a:r>
              <a:rPr lang="en-US" dirty="0" err="1" smtClean="0"/>
              <a:t>seq</a:t>
            </a:r>
            <a:r>
              <a:rPr lang="en-US" dirty="0"/>
              <a:t> </a:t>
            </a:r>
            <a:r>
              <a:rPr lang="en-US" dirty="0" smtClean="0"/>
              <a:t>&amp; </a:t>
            </a:r>
            <a:r>
              <a:rPr lang="en-US" dirty="0" err="1" smtClean="0"/>
              <a:t>parll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Testing: expanding MT tests/applications</a:t>
            </a:r>
            <a:endParaRPr lang="en-US" dirty="0"/>
          </a:p>
          <a:p>
            <a:r>
              <a:rPr lang="en-US" dirty="0" smtClean="0"/>
              <a:t>Identify critical data/methods – if any</a:t>
            </a:r>
          </a:p>
          <a:p>
            <a:pPr lvl="1"/>
            <a:r>
              <a:rPr lang="en-US" dirty="0" smtClean="0"/>
              <a:t>Which may need two implementations (</a:t>
            </a:r>
            <a:r>
              <a:rPr lang="en-US" dirty="0" err="1" smtClean="0"/>
              <a:t>seq</a:t>
            </a:r>
            <a:r>
              <a:rPr lang="en-US" dirty="0" smtClean="0"/>
              <a:t>; </a:t>
            </a:r>
            <a:r>
              <a:rPr lang="en-US" dirty="0" err="1" smtClean="0"/>
              <a:t>parll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13AF-D89F-7442-AAE4-75F7A82A87E2}" type="datetime3">
              <a:rPr lang="en-US" smtClean="0"/>
              <a:t>4 February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9995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Co-working with TBB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18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5969-1231-7948-89F7-93D8F27C50E2}" type="datetime3">
              <a:rPr lang="en-US" smtClean="0"/>
              <a:t>4 February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04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Adapting G4MT to task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Moving from thread to </a:t>
            </a:r>
            <a:r>
              <a:rPr lang="en-US" dirty="0" smtClean="0"/>
              <a:t>task</a:t>
            </a:r>
            <a:endParaRPr lang="en-US" dirty="0" smtClean="0"/>
          </a:p>
          <a:p>
            <a:pPr lvl="1"/>
            <a:r>
              <a:rPr lang="en-US" dirty="0" smtClean="0"/>
              <a:t>Requires changes, but is not a revolution</a:t>
            </a:r>
          </a:p>
          <a:p>
            <a:r>
              <a:rPr lang="en-US" dirty="0" smtClean="0"/>
              <a:t>OS gives </a:t>
            </a:r>
            <a:r>
              <a:rPr lang="en-US" dirty="0" smtClean="0"/>
              <a:t>every thread the TLS data </a:t>
            </a:r>
            <a:r>
              <a:rPr lang="en-US" sz="2400" dirty="0" smtClean="0"/>
              <a:t>(global, static)</a:t>
            </a:r>
            <a:endParaRPr lang="en-US" sz="2400" dirty="0"/>
          </a:p>
          <a:p>
            <a:pPr lvl="1"/>
            <a:r>
              <a:rPr lang="en-US" dirty="0" smtClean="0"/>
              <a:t>G4MT must manage </a:t>
            </a:r>
            <a:r>
              <a:rPr lang="en-US" dirty="0" smtClean="0"/>
              <a:t>its</a:t>
            </a:r>
            <a:r>
              <a:rPr lang="en-US" dirty="0" smtClean="0"/>
              <a:t> </a:t>
            </a:r>
            <a:r>
              <a:rPr lang="en-US" dirty="0" smtClean="0"/>
              <a:t>extra </a:t>
            </a:r>
            <a:r>
              <a:rPr lang="en-US" dirty="0" smtClean="0"/>
              <a:t>‘</a:t>
            </a:r>
            <a:r>
              <a:rPr lang="en-US" dirty="0" smtClean="0"/>
              <a:t>workspace</a:t>
            </a:r>
            <a:r>
              <a:rPr lang="en-US" dirty="0" smtClean="0"/>
              <a:t>’ </a:t>
            </a:r>
            <a:r>
              <a:rPr lang="en-US" sz="2400" dirty="0" smtClean="0"/>
              <a:t>(dynamic)</a:t>
            </a:r>
            <a:endParaRPr lang="en-US" sz="2400" dirty="0"/>
          </a:p>
          <a:p>
            <a:r>
              <a:rPr lang="en-US" dirty="0" smtClean="0"/>
              <a:t>First implementation (Nov 2012, A. </a:t>
            </a:r>
            <a:r>
              <a:rPr lang="en-US" dirty="0" err="1" smtClean="0"/>
              <a:t>Dotti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 worker creates a thread-local workspace</a:t>
            </a:r>
          </a:p>
          <a:p>
            <a:pPr lvl="1"/>
            <a:r>
              <a:rPr lang="en-US" dirty="0" smtClean="0"/>
              <a:t>Memory required scaled with the number of threads used as Geant4 workers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19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B130D-BC47-AE48-A988-8BDA3969582E}" type="datetime3">
              <a:rPr lang="en-US" smtClean="0"/>
              <a:t>4 February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94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Geant4 parallelism</a:t>
            </a:r>
          </a:p>
          <a:p>
            <a:pPr lvl="1"/>
            <a:r>
              <a:rPr lang="en-US" dirty="0" smtClean="0"/>
              <a:t>Multi-process to multi-thread</a:t>
            </a:r>
          </a:p>
          <a:p>
            <a:r>
              <a:rPr lang="en-US" dirty="0" smtClean="0"/>
              <a:t>Thread safety in Geant4</a:t>
            </a:r>
          </a:p>
          <a:p>
            <a:pPr lvl="1"/>
            <a:r>
              <a:rPr lang="en-US" dirty="0" smtClean="0"/>
              <a:t>integration of Geant4-MT</a:t>
            </a:r>
          </a:p>
          <a:p>
            <a:r>
              <a:rPr lang="en-US" dirty="0" smtClean="0"/>
              <a:t>From threads to workers</a:t>
            </a:r>
          </a:p>
          <a:p>
            <a:pPr lvl="1"/>
            <a:r>
              <a:rPr lang="en-US" dirty="0" smtClean="0"/>
              <a:t>Co-working with TBB</a:t>
            </a:r>
          </a:p>
          <a:p>
            <a:r>
              <a:rPr lang="en-US" dirty="0" smtClean="0"/>
              <a:t>Ongoing parallelism investigation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673A-F185-D247-8D76-EBF37AA5AB63}" type="datetime3">
              <a:rPr lang="en-US" smtClean="0"/>
              <a:t>4 February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981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Geant4 &amp; TBB: ongoing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Second version (Q1, 2013)</a:t>
            </a:r>
          </a:p>
          <a:p>
            <a:pPr lvl="1"/>
            <a:r>
              <a:rPr lang="en-US" dirty="0" smtClean="0"/>
              <a:t>Share workspaces between active workers</a:t>
            </a:r>
          </a:p>
          <a:p>
            <a:pPr lvl="1"/>
            <a:r>
              <a:rPr lang="en-US" dirty="0" smtClean="0"/>
              <a:t>A task finds an inactive G4-workspace, </a:t>
            </a:r>
            <a:r>
              <a:rPr lang="en-US" dirty="0" smtClean="0"/>
              <a:t>( or </a:t>
            </a:r>
            <a:r>
              <a:rPr lang="en-US" dirty="0" smtClean="0"/>
              <a:t>creates a new </a:t>
            </a:r>
            <a:r>
              <a:rPr lang="en-US" dirty="0" smtClean="0"/>
              <a:t>one ? )</a:t>
            </a:r>
            <a:endParaRPr lang="en-US" dirty="0" smtClean="0"/>
          </a:p>
          <a:p>
            <a:r>
              <a:rPr lang="en-US" dirty="0" smtClean="0"/>
              <a:t>Expect need for small development only</a:t>
            </a:r>
          </a:p>
          <a:p>
            <a:pPr lvl="1"/>
            <a:r>
              <a:rPr lang="en-US" dirty="0" smtClean="0"/>
              <a:t>Basically packaging the “G4-workspace”, e.g. into </a:t>
            </a:r>
            <a:r>
              <a:rPr lang="en-US" dirty="0" smtClean="0"/>
              <a:t>class</a:t>
            </a:r>
          </a:p>
          <a:p>
            <a:r>
              <a:rPr lang="en-US" dirty="0" smtClean="0"/>
              <a:t>No direct </a:t>
            </a:r>
            <a:r>
              <a:rPr lang="en-US" dirty="0"/>
              <a:t>dependency on TBB </a:t>
            </a:r>
            <a:r>
              <a:rPr lang="en-US" dirty="0" smtClean="0"/>
              <a:t>in</a:t>
            </a:r>
            <a:r>
              <a:rPr lang="en-US" dirty="0"/>
              <a:t> </a:t>
            </a:r>
            <a:r>
              <a:rPr lang="en-US" dirty="0" smtClean="0"/>
              <a:t>Geant4 kernel</a:t>
            </a:r>
          </a:p>
          <a:p>
            <a:pPr lvl="1"/>
            <a:r>
              <a:rPr lang="en-US" dirty="0" smtClean="0"/>
              <a:t>It should not be needed</a:t>
            </a:r>
          </a:p>
          <a:p>
            <a:pPr lvl="1"/>
            <a:r>
              <a:rPr lang="en-US" dirty="0" smtClean="0"/>
              <a:t>Would allow use of any Geant4-MT installation with TBB.</a:t>
            </a:r>
            <a:endParaRPr lang="en-US" dirty="0" smtClean="0"/>
          </a:p>
          <a:p>
            <a:r>
              <a:rPr lang="en-US" dirty="0" smtClean="0"/>
              <a:t>Plan is to provide</a:t>
            </a:r>
          </a:p>
          <a:p>
            <a:pPr lvl="1"/>
            <a:r>
              <a:rPr lang="en-US" dirty="0" smtClean="0"/>
              <a:t>example program to demonstrates TBB-type parallelism</a:t>
            </a:r>
          </a:p>
          <a:p>
            <a:pPr lvl="1"/>
            <a:r>
              <a:rPr lang="en-US" dirty="0" smtClean="0"/>
              <a:t>G4 kernel developments (if any) that allow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DD61-B986-D74E-A347-900272D20A0D}" type="datetime3">
              <a:rPr lang="en-US" smtClean="0"/>
              <a:t>4 February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193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EVENT-</a:t>
            </a:r>
            <a:r>
              <a:rPr lang="en-US" dirty="0" err="1" smtClean="0"/>
              <a:t>LeVEL</a:t>
            </a:r>
            <a:r>
              <a:rPr lang="en-US" dirty="0" smtClean="0"/>
              <a:t> Geant4-MT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21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DB60-1386-2849-AA9D-A0C0BD31F94E}" type="datetime3">
              <a:rPr lang="en-US" smtClean="0"/>
              <a:t>4 February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4093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Independent investigations – not a G4 branded effort</a:t>
            </a:r>
          </a:p>
          <a:p>
            <a:pPr lvl="1"/>
            <a:r>
              <a:rPr lang="en-US" dirty="0" smtClean="0"/>
              <a:t>FNAL/CERN GPU demonstrator for </a:t>
            </a:r>
            <a:r>
              <a:rPr lang="en-US" dirty="0" smtClean="0"/>
              <a:t>HEP</a:t>
            </a:r>
          </a:p>
          <a:p>
            <a:pPr lvl="2"/>
            <a:r>
              <a:rPr lang="en-US" dirty="0" smtClean="0"/>
              <a:t>See talk in GPU session</a:t>
            </a:r>
            <a:endParaRPr lang="en-US" dirty="0" smtClean="0"/>
          </a:p>
          <a:p>
            <a:pPr lvl="1"/>
            <a:r>
              <a:rPr lang="en-US" dirty="0" smtClean="0"/>
              <a:t>KEK/SLAC GPU demonstrator for </a:t>
            </a:r>
            <a:r>
              <a:rPr lang="en-US" dirty="0" smtClean="0"/>
              <a:t>medical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22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C46A6-6D5C-C64E-A1B2-37DEF439421C}" type="datetime3">
              <a:rPr lang="en-US" smtClean="0"/>
              <a:t>4 February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7992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rack </a:t>
            </a:r>
            <a:r>
              <a:rPr lang="en-US" dirty="0" smtClean="0"/>
              <a:t>level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Primary </a:t>
            </a:r>
            <a:r>
              <a:rPr lang="en-US" dirty="0" smtClean="0"/>
              <a:t>track-level</a:t>
            </a:r>
            <a:endParaRPr lang="en-US" dirty="0"/>
          </a:p>
          <a:p>
            <a:pPr lvl="1"/>
            <a:r>
              <a:rPr lang="en-US" dirty="0" smtClean="0"/>
              <a:t>ATLAS </a:t>
            </a:r>
            <a:r>
              <a:rPr lang="en-US" dirty="0" smtClean="0"/>
              <a:t>ISF today packages one track as a G4 event</a:t>
            </a:r>
          </a:p>
          <a:p>
            <a:pPr lvl="1"/>
            <a:r>
              <a:rPr lang="en-US" dirty="0" smtClean="0"/>
              <a:t>Geant4-MT works ok this </a:t>
            </a:r>
            <a:r>
              <a:rPr lang="en-US" dirty="0" smtClean="0"/>
              <a:t>way – with help</a:t>
            </a:r>
            <a:endParaRPr lang="en-US" dirty="0" smtClean="0"/>
          </a:p>
          <a:p>
            <a:pPr lvl="2"/>
            <a:r>
              <a:rPr lang="en-US" dirty="0" smtClean="0"/>
              <a:t>application code must handle close hit collections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Further track-level parallelism</a:t>
            </a:r>
          </a:p>
          <a:p>
            <a:pPr lvl="1"/>
            <a:r>
              <a:rPr lang="en-US" dirty="0" smtClean="0"/>
              <a:t>Need to estimate benefits from ‘particle-affinity’</a:t>
            </a:r>
          </a:p>
          <a:p>
            <a:pPr lvl="2"/>
            <a:r>
              <a:rPr lang="en-US" dirty="0" smtClean="0"/>
              <a:t>Task (or worker) which handles only-electrons</a:t>
            </a:r>
          </a:p>
          <a:p>
            <a:pPr lvl="1"/>
            <a:r>
              <a:rPr lang="en-US" dirty="0" smtClean="0"/>
              <a:t>Improvements from better use of cache seen from re-ordering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FD9A8-D760-954C-B194-5D7341B9B7C5}" type="datetime3">
              <a:rPr lang="en-US" smtClean="0"/>
              <a:t>4 February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2479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Integration of Geant4-MT</a:t>
            </a:r>
          </a:p>
          <a:p>
            <a:pPr lvl="1"/>
            <a:r>
              <a:rPr lang="en-US" dirty="0" smtClean="0"/>
              <a:t>Migration started – tested sequential installation</a:t>
            </a:r>
          </a:p>
          <a:p>
            <a:pPr lvl="1"/>
            <a:r>
              <a:rPr lang="en-US" dirty="0" smtClean="0"/>
              <a:t>Improvements underway</a:t>
            </a:r>
          </a:p>
          <a:p>
            <a:pPr lvl="1"/>
            <a:r>
              <a:rPr lang="en-US" dirty="0" smtClean="0"/>
              <a:t>Reactivating multi-threading</a:t>
            </a:r>
          </a:p>
          <a:p>
            <a:pPr lvl="1"/>
            <a:r>
              <a:rPr lang="en-US" dirty="0" smtClean="0"/>
              <a:t>Testing ongoing and expanding</a:t>
            </a:r>
          </a:p>
          <a:p>
            <a:r>
              <a:rPr lang="en-US" dirty="0" smtClean="0"/>
              <a:t>Co-working with TBB / external task manager</a:t>
            </a:r>
          </a:p>
          <a:p>
            <a:pPr lvl="1"/>
            <a:r>
              <a:rPr lang="en-US" dirty="0" smtClean="0"/>
              <a:t>Proof of principle implementation successful</a:t>
            </a:r>
          </a:p>
          <a:p>
            <a:pPr lvl="1"/>
            <a:r>
              <a:rPr lang="en-US" dirty="0" smtClean="0"/>
              <a:t>Refinement to limit memory ongoing. </a:t>
            </a:r>
            <a:endParaRPr lang="en-US" dirty="0" smtClean="0"/>
          </a:p>
          <a:p>
            <a:r>
              <a:rPr lang="en-US" dirty="0" smtClean="0"/>
              <a:t>Investigations of GPU ongoing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24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4CD2-6D84-8A49-BD91-A5304C57AB65}" type="datetime3">
              <a:rPr lang="en-US" smtClean="0"/>
              <a:t>4 February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535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G4 Parallelism: 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Distributed-memory </a:t>
            </a:r>
            <a:r>
              <a:rPr lang="en-US" dirty="0" smtClean="0"/>
              <a:t>parallel</a:t>
            </a:r>
            <a:r>
              <a:rPr lang="en-US" dirty="0" smtClean="0"/>
              <a:t>, </a:t>
            </a:r>
            <a:r>
              <a:rPr lang="en-US" sz="3000" dirty="0" smtClean="0"/>
              <a:t>G. Cooperman</a:t>
            </a:r>
            <a:r>
              <a:rPr lang="en-US" sz="3000" dirty="0" smtClean="0"/>
              <a:t> </a:t>
            </a:r>
            <a:r>
              <a:rPr lang="en-US" sz="2800" dirty="0" smtClean="0"/>
              <a:t>2001</a:t>
            </a:r>
            <a:endParaRPr lang="en-US" dirty="0" smtClean="0"/>
          </a:p>
          <a:p>
            <a:pPr lvl="1"/>
            <a:r>
              <a:rPr lang="en-US" dirty="0" smtClean="0"/>
              <a:t>Based on </a:t>
            </a:r>
            <a:r>
              <a:rPr lang="en-US" dirty="0" err="1" smtClean="0"/>
              <a:t>TopC</a:t>
            </a:r>
            <a:r>
              <a:rPr lang="en-US" dirty="0" smtClean="0"/>
              <a:t> task library; can merge hits.</a:t>
            </a:r>
          </a:p>
          <a:p>
            <a:r>
              <a:rPr lang="en-US" dirty="0" smtClean="0"/>
              <a:t>Direct MPI // using Geant4 UI </a:t>
            </a:r>
            <a:r>
              <a:rPr lang="en-US" sz="3000" dirty="0" smtClean="0"/>
              <a:t>(K. Murakami 2005)</a:t>
            </a:r>
            <a:endParaRPr lang="en-US" sz="3000" dirty="0"/>
          </a:p>
          <a:p>
            <a:r>
              <a:rPr lang="en-US" dirty="0" smtClean="0"/>
              <a:t>Geant4-MT: Thesis project of </a:t>
            </a:r>
            <a:r>
              <a:rPr lang="en-US" dirty="0" err="1" smtClean="0"/>
              <a:t>Xin</a:t>
            </a:r>
            <a:r>
              <a:rPr lang="en-US" dirty="0" smtClean="0"/>
              <a:t> Dong </a:t>
            </a:r>
            <a:r>
              <a:rPr lang="en-US" sz="2400" dirty="0" smtClean="0"/>
              <a:t>(2007-12)</a:t>
            </a:r>
          </a:p>
          <a:p>
            <a:pPr lvl="1"/>
            <a:r>
              <a:rPr lang="en-US" dirty="0" smtClean="0"/>
              <a:t>Source-to-source transformation tools</a:t>
            </a:r>
          </a:p>
          <a:p>
            <a:r>
              <a:rPr lang="en-US" dirty="0" smtClean="0"/>
              <a:t>Geant4-MP: multi-process </a:t>
            </a:r>
            <a:r>
              <a:rPr lang="en-US" dirty="0" smtClean="0"/>
              <a:t>parallelism</a:t>
            </a:r>
          </a:p>
          <a:p>
            <a:pPr lvl="1"/>
            <a:r>
              <a:rPr lang="en-US" dirty="0" smtClean="0"/>
              <a:t>Memory use baseline for G4-MT</a:t>
            </a:r>
            <a:endParaRPr lang="en-US" dirty="0" smtClean="0"/>
          </a:p>
          <a:p>
            <a:r>
              <a:rPr lang="en-US" dirty="0" smtClean="0"/>
              <a:t>Used “Full-CMS” example</a:t>
            </a:r>
          </a:p>
          <a:p>
            <a:pPr lvl="1"/>
            <a:r>
              <a:rPr lang="en-US" dirty="0" smtClean="0"/>
              <a:t>With the geometry of 2008 CMS simulation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1288-C804-B645-B4A1-219A3164BCC2}" type="datetime3">
              <a:rPr lang="en-US" smtClean="0"/>
              <a:t>4 February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192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multi-threading?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Sharing of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all G4 objects </a:t>
            </a:r>
            <a:r>
              <a:rPr lang="en-US" dirty="0" smtClean="0"/>
              <a:t>is under programmer control (and responsibility</a:t>
            </a:r>
            <a:r>
              <a:rPr lang="en-US" dirty="0" smtClean="0"/>
              <a:t>) – for large and small objects</a:t>
            </a:r>
            <a:endParaRPr lang="en-US" dirty="0" smtClean="0"/>
          </a:p>
          <a:p>
            <a:r>
              <a:rPr lang="en-US" dirty="0" smtClean="0"/>
              <a:t>Significant extra </a:t>
            </a:r>
            <a:r>
              <a:rPr lang="en-US" dirty="0" smtClean="0">
                <a:solidFill>
                  <a:srgbClr val="376092"/>
                </a:solidFill>
              </a:rPr>
              <a:t>savings</a:t>
            </a:r>
            <a:r>
              <a:rPr lang="en-US" dirty="0" smtClean="0"/>
              <a:t> of memory were seen</a:t>
            </a:r>
          </a:p>
          <a:p>
            <a:pPr lvl="1"/>
            <a:r>
              <a:rPr lang="en-US" dirty="0" smtClean="0"/>
              <a:t>Partly due to mixing RO and RW data (some revised since)</a:t>
            </a:r>
          </a:p>
          <a:p>
            <a:r>
              <a:rPr lang="en-US" dirty="0" smtClean="0">
                <a:solidFill>
                  <a:srgbClr val="376092"/>
                </a:solidFill>
              </a:rPr>
              <a:t>Co-work </a:t>
            </a:r>
            <a:r>
              <a:rPr lang="en-US" dirty="0" smtClean="0"/>
              <a:t>with thread</a:t>
            </a:r>
            <a:r>
              <a:rPr lang="en-US" dirty="0" smtClean="0"/>
              <a:t>-</a:t>
            </a:r>
            <a:r>
              <a:rPr lang="en-US" dirty="0" smtClean="0"/>
              <a:t>aware</a:t>
            </a:r>
            <a:r>
              <a:rPr lang="en-US" dirty="0" smtClean="0"/>
              <a:t> applications</a:t>
            </a:r>
          </a:p>
          <a:p>
            <a:pPr lvl="1"/>
            <a:r>
              <a:rPr lang="en-US" dirty="0" smtClean="0"/>
              <a:t>Experiment offline frameworks</a:t>
            </a:r>
            <a:endParaRPr lang="en-US" dirty="0" smtClean="0"/>
          </a:p>
          <a:p>
            <a:r>
              <a:rPr lang="en-US" dirty="0" smtClean="0"/>
              <a:t>Potential to gain from finer-grain parallelism</a:t>
            </a:r>
          </a:p>
          <a:p>
            <a:pPr lvl="1"/>
            <a:r>
              <a:rPr lang="en-US" dirty="0" smtClean="0"/>
              <a:t>Workers for electrons, gamma, neutrons, other</a:t>
            </a:r>
            <a:endParaRPr lang="en-US" dirty="0"/>
          </a:p>
          <a:p>
            <a:pPr lvl="1"/>
            <a:r>
              <a:rPr lang="en-US" dirty="0" smtClean="0"/>
              <a:t>Creating work for GPU or Vector ‘modules’</a:t>
            </a:r>
          </a:p>
          <a:p>
            <a:r>
              <a:rPr lang="en-US" dirty="0" smtClean="0"/>
              <a:t>Can co-work with multi-process (MP)</a:t>
            </a:r>
          </a:p>
          <a:p>
            <a:pPr lvl="1"/>
            <a:r>
              <a:rPr lang="en-US" dirty="0" smtClean="0"/>
              <a:t>Potential solution for multi-socket parallelism.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25B0D-B9E5-B84E-8588-849C4354AABD}" type="datetime3">
              <a:rPr lang="en-US" smtClean="0"/>
              <a:t>4 February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13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Geant4-MT: the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Master thread initializes everything</a:t>
            </a:r>
          </a:p>
          <a:p>
            <a:pPr lvl="1"/>
            <a:r>
              <a:rPr lang="en-US" dirty="0" smtClean="0"/>
              <a:t>geometry, physics processes and tables</a:t>
            </a:r>
          </a:p>
          <a:p>
            <a:r>
              <a:rPr lang="en-US" dirty="0" smtClean="0"/>
              <a:t>Each </a:t>
            </a:r>
            <a:r>
              <a:rPr lang="en-US" dirty="0" smtClean="0"/>
              <a:t>worker thread proceeds </a:t>
            </a:r>
            <a:r>
              <a:rPr lang="en-US" dirty="0" smtClean="0">
                <a:solidFill>
                  <a:srgbClr val="376092"/>
                </a:solidFill>
              </a:rPr>
              <a:t>independently</a:t>
            </a:r>
          </a:p>
          <a:p>
            <a:pPr lvl="1"/>
            <a:r>
              <a:rPr lang="en-US" dirty="0" smtClean="0"/>
              <a:t>Initializes its state, copying from master</a:t>
            </a:r>
          </a:p>
          <a:p>
            <a:pPr lvl="1"/>
            <a:r>
              <a:rPr lang="en-US" dirty="0" smtClean="0"/>
              <a:t>Identifies its part of the work (currently events)</a:t>
            </a:r>
            <a:endParaRPr lang="en-US" dirty="0"/>
          </a:p>
          <a:p>
            <a:pPr lvl="1"/>
            <a:r>
              <a:rPr lang="en-US" dirty="0" smtClean="0">
                <a:solidFill>
                  <a:srgbClr val="376092"/>
                </a:solidFill>
              </a:rPr>
              <a:t>Creates hits </a:t>
            </a:r>
            <a:r>
              <a:rPr lang="en-US" dirty="0" smtClean="0"/>
              <a:t>in its own hits-collection</a:t>
            </a:r>
          </a:p>
          <a:p>
            <a:r>
              <a:rPr lang="en-US" dirty="0" smtClean="0"/>
              <a:t>To manage this </a:t>
            </a:r>
            <a:r>
              <a:rPr lang="en-US" dirty="0" smtClean="0"/>
              <a:t>each worker</a:t>
            </a:r>
            <a:endParaRPr lang="en-US" dirty="0" smtClean="0"/>
          </a:p>
          <a:p>
            <a:pPr lvl="1"/>
            <a:r>
              <a:rPr lang="en-US" dirty="0" smtClean="0"/>
              <a:t>Uses thread-private objects and state (mostly)</a:t>
            </a:r>
          </a:p>
          <a:p>
            <a:pPr lvl="1"/>
            <a:r>
              <a:rPr lang="en-US" dirty="0" smtClean="0"/>
              <a:t>Shares </a:t>
            </a:r>
            <a:r>
              <a:rPr lang="en-US" dirty="0" smtClean="0"/>
              <a:t>big </a:t>
            </a:r>
            <a:r>
              <a:rPr lang="en-US" dirty="0" smtClean="0">
                <a:solidFill>
                  <a:srgbClr val="376092"/>
                </a:solidFill>
              </a:rPr>
              <a:t>read</a:t>
            </a:r>
            <a:r>
              <a:rPr lang="en-US" dirty="0" smtClean="0">
                <a:solidFill>
                  <a:srgbClr val="376092"/>
                </a:solidFill>
              </a:rPr>
              <a:t>-only data </a:t>
            </a:r>
            <a:r>
              <a:rPr lang="en-US" sz="2600" dirty="0" smtClean="0"/>
              <a:t>(geometry, </a:t>
            </a:r>
            <a:r>
              <a:rPr lang="en-US" sz="2600" dirty="0" smtClean="0"/>
              <a:t>X-</a:t>
            </a:r>
            <a:r>
              <a:rPr lang="en-US" sz="2600" dirty="0" smtClean="0"/>
              <a:t>sections)</a:t>
            </a:r>
            <a:endParaRPr lang="en-US" dirty="0" smtClean="0"/>
          </a:p>
          <a:p>
            <a:pPr lvl="1"/>
            <a:r>
              <a:rPr lang="en-US" dirty="0" smtClean="0"/>
              <a:t>Has its own read-</a:t>
            </a:r>
            <a:r>
              <a:rPr lang="en-US" dirty="0" smtClean="0"/>
              <a:t>write </a:t>
            </a:r>
            <a:r>
              <a:rPr lang="en-US" dirty="0" smtClean="0"/>
              <a:t>part in a </a:t>
            </a:r>
            <a:r>
              <a:rPr lang="en-US" dirty="0" smtClean="0"/>
              <a:t>‘</a:t>
            </a:r>
            <a:r>
              <a:rPr lang="en-US" dirty="0" smtClean="0"/>
              <a:t>shared/split’ objects</a:t>
            </a:r>
          </a:p>
          <a:p>
            <a:pPr lvl="2"/>
            <a:r>
              <a:rPr lang="en-US" dirty="0" smtClean="0"/>
              <a:t>Particle: common properties, separate process manager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CB7A2-39AC-584F-9763-6CC6B45D5BFA}" type="datetime3">
              <a:rPr lang="en-US" smtClean="0"/>
              <a:t>4 February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30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Embedding MT in Geant4 10.0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 Geant4-MT inside Geant4</a:t>
            </a:r>
          </a:p>
          <a:p>
            <a:pPr lvl="1"/>
            <a:r>
              <a:rPr lang="en-US" dirty="0" smtClean="0"/>
              <a:t>Multi-thread capable Geant4 10 (Dec 2013)</a:t>
            </a:r>
          </a:p>
          <a:p>
            <a:r>
              <a:rPr lang="en-US" dirty="0"/>
              <a:t>Choice </a:t>
            </a:r>
            <a:r>
              <a:rPr lang="en-US" dirty="0" smtClean="0"/>
              <a:t>of build / installation type:</a:t>
            </a:r>
            <a:endParaRPr lang="en-US" dirty="0" smtClean="0"/>
          </a:p>
          <a:p>
            <a:pPr lvl="1"/>
            <a:r>
              <a:rPr lang="en-US" dirty="0" smtClean="0"/>
              <a:t>Sequential only</a:t>
            </a:r>
          </a:p>
          <a:p>
            <a:pPr lvl="1"/>
            <a:r>
              <a:rPr lang="en-US" dirty="0" smtClean="0"/>
              <a:t>Multi-thread capable (can run with 1-thread too.)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3E917-C21C-0842-865E-D36C6FE304EF}" type="datetime3">
              <a:rPr lang="en-US" smtClean="0"/>
              <a:t>4 February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511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Safety in Geant4-MT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2335-6495-B447-A8B7-F2F86EAB6393}" type="datetime3">
              <a:rPr lang="en-US" smtClean="0"/>
              <a:t>4 February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861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safety: toolkit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classes have an instance per worker</a:t>
            </a:r>
          </a:p>
          <a:p>
            <a:pPr lvl="1"/>
            <a:r>
              <a:rPr lang="en-US" dirty="0" smtClean="0"/>
              <a:t>Navigator, Transportation, Proton Inelastic</a:t>
            </a:r>
          </a:p>
          <a:p>
            <a:pPr lvl="1"/>
            <a:r>
              <a:rPr lang="en-US" dirty="0" smtClean="0"/>
              <a:t>‘Manager’ singletons are per thread. </a:t>
            </a:r>
          </a:p>
          <a:p>
            <a:r>
              <a:rPr lang="en-US" dirty="0" smtClean="0"/>
              <a:t>A few are separate but share physics tables</a:t>
            </a:r>
          </a:p>
          <a:p>
            <a:pPr lvl="1"/>
            <a:r>
              <a:rPr lang="en-US" dirty="0" smtClean="0"/>
              <a:t>EM process, e.g. Electron Ionization</a:t>
            </a:r>
          </a:p>
          <a:p>
            <a:r>
              <a:rPr lang="en-US" dirty="0" smtClean="0"/>
              <a:t>O(10) c</a:t>
            </a:r>
            <a:r>
              <a:rPr lang="en-US" dirty="0" smtClean="0"/>
              <a:t>lasses are split – common and separate</a:t>
            </a:r>
          </a:p>
          <a:p>
            <a:pPr lvl="1"/>
            <a:r>
              <a:rPr lang="en-US" dirty="0" err="1" smtClean="0"/>
              <a:t>ParticleType</a:t>
            </a:r>
            <a:r>
              <a:rPr lang="en-US" dirty="0" smtClean="0"/>
              <a:t> ( </a:t>
            </a:r>
            <a:r>
              <a:rPr lang="en-US" dirty="0" err="1" smtClean="0"/>
              <a:t>ProcessManager</a:t>
            </a:r>
            <a:r>
              <a:rPr lang="en-US" dirty="0" smtClean="0"/>
              <a:t> )</a:t>
            </a:r>
          </a:p>
          <a:p>
            <a:pPr lvl="1"/>
            <a:r>
              <a:rPr lang="en-US" dirty="0" err="1" smtClean="0"/>
              <a:t>LogicalVolume</a:t>
            </a:r>
            <a:r>
              <a:rPr lang="en-US" dirty="0" smtClean="0"/>
              <a:t> ( Solid-&gt; Parameter)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43934-AE7E-3C47-ABA7-DF898B169154}" type="datetime3">
              <a:rPr lang="en-US" smtClean="0"/>
              <a:t>4 February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55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Geant4-MT: old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Previously one G4 release was ported to G4-MT at a time</a:t>
            </a:r>
          </a:p>
          <a:p>
            <a:pPr lvl="1"/>
            <a:r>
              <a:rPr lang="en-US" dirty="0" smtClean="0"/>
              <a:t>Code change for G4-MT merged with G4 development</a:t>
            </a:r>
          </a:p>
          <a:p>
            <a:pPr lvl="1"/>
            <a:r>
              <a:rPr lang="en-US" dirty="0" smtClean="0"/>
              <a:t>Clashes resolved, and new code ported</a:t>
            </a:r>
          </a:p>
          <a:p>
            <a:pPr lvl="1"/>
            <a:r>
              <a:rPr lang="en-US" dirty="0" smtClean="0"/>
              <a:t>All </a:t>
            </a:r>
            <a:r>
              <a:rPr lang="en-US" dirty="0" smtClean="0"/>
              <a:t>global </a:t>
            </a:r>
            <a:r>
              <a:rPr lang="en-US" dirty="0" smtClean="0"/>
              <a:t>&amp; static </a:t>
            </a:r>
            <a:r>
              <a:rPr lang="en-US" dirty="0" smtClean="0"/>
              <a:t>objects given “__thread” using tool</a:t>
            </a:r>
          </a:p>
          <a:p>
            <a:r>
              <a:rPr lang="en-US" dirty="0" smtClean="0"/>
              <a:t>Tests</a:t>
            </a:r>
            <a:endParaRPr lang="en-US" dirty="0" smtClean="0"/>
          </a:p>
          <a:p>
            <a:pPr lvl="1"/>
            <a:r>
              <a:rPr lang="en-US" dirty="0" smtClean="0"/>
              <a:t>Memory protection</a:t>
            </a:r>
          </a:p>
          <a:p>
            <a:pPr lvl="1"/>
            <a:r>
              <a:rPr lang="en-US" dirty="0" smtClean="0"/>
              <a:t>Sequential vs. </a:t>
            </a:r>
            <a:r>
              <a:rPr lang="en-US" dirty="0"/>
              <a:t>(</a:t>
            </a:r>
            <a:r>
              <a:rPr lang="en-US" dirty="0" smtClean="0"/>
              <a:t>master + 1-worker): </a:t>
            </a:r>
            <a:r>
              <a:rPr lang="en-US" dirty="0" smtClean="0"/>
              <a:t>ensure same result</a:t>
            </a:r>
          </a:p>
          <a:p>
            <a:pPr lvl="2"/>
            <a:r>
              <a:rPr lang="en-US" dirty="0" smtClean="0"/>
              <a:t>else investigate, revise code/data structures (and retest)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CFBA8-A4B3-5D4A-B933-E3E6339130A0}" type="slidenum">
              <a:rPr lang="en-US" smtClean="0"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4758-BC7B-5C4E-89BB-2CAD6CC91F21}" type="datetime3">
              <a:rPr lang="en-US" smtClean="0"/>
              <a:t>4 February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Annual Concurrency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75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2433</TotalTime>
  <Words>1565</Words>
  <Application>Microsoft Macintosh PowerPoint</Application>
  <PresentationFormat>On-screen Show (4:3)</PresentationFormat>
  <Paragraphs>267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Geant4 Parallelism</vt:lpstr>
      <vt:lpstr>Outline</vt:lpstr>
      <vt:lpstr>G4 Parallelism: Evolution</vt:lpstr>
      <vt:lpstr>Why multi-threading?</vt:lpstr>
      <vt:lpstr>Geant4-MT: the big picture</vt:lpstr>
      <vt:lpstr>Embedding MT in Geant4 10.0</vt:lpstr>
      <vt:lpstr>Thread Safety in Geant4-MT</vt:lpstr>
      <vt:lpstr>Thread safety: toolkit code</vt:lpstr>
      <vt:lpstr>Geant4-MT: old process</vt:lpstr>
      <vt:lpstr>The ‘last’ Geant4-MT migration</vt:lpstr>
      <vt:lpstr>Status of Geant4-MT integration</vt:lpstr>
      <vt:lpstr>Thread safety and Testing</vt:lpstr>
      <vt:lpstr>Tools: memory protection</vt:lpstr>
      <vt:lpstr>User code: Thread safety &amp; migration</vt:lpstr>
      <vt:lpstr>The path to Geant4-MT for Users</vt:lpstr>
      <vt:lpstr>Performance</vt:lpstr>
      <vt:lpstr>Geant4-MT: Ongoing</vt:lpstr>
      <vt:lpstr>Co-working with TBB </vt:lpstr>
      <vt:lpstr>Adapting G4MT to task model</vt:lpstr>
      <vt:lpstr>Geant4 &amp; TBB: ongoing</vt:lpstr>
      <vt:lpstr>Beyond EVENT-LeVEL Geant4-MT</vt:lpstr>
      <vt:lpstr>Internal parallelism</vt:lpstr>
      <vt:lpstr>Track level parallelism</vt:lpstr>
      <vt:lpstr>Summary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Geant4 Parallelism</dc:title>
  <dc:creator>John Apostolakis</dc:creator>
  <cp:lastModifiedBy>John Apostolakis</cp:lastModifiedBy>
  <cp:revision>36</cp:revision>
  <dcterms:created xsi:type="dcterms:W3CDTF">2013-02-01T15:59:12Z</dcterms:created>
  <dcterms:modified xsi:type="dcterms:W3CDTF">2013-02-04T22:55:04Z</dcterms:modified>
</cp:coreProperties>
</file>