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63" r:id="rId3"/>
    <p:sldId id="268" r:id="rId4"/>
    <p:sldId id="267" r:id="rId5"/>
    <p:sldId id="264" r:id="rId6"/>
    <p:sldId id="271" r:id="rId7"/>
    <p:sldId id="270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46" autoAdjust="0"/>
  </p:normalViewPr>
  <p:slideViewPr>
    <p:cSldViewPr snapToGrid="0" snapToObjects="1">
      <p:cViewPr varScale="1">
        <p:scale>
          <a:sx n="105" d="100"/>
          <a:sy n="105" d="100"/>
        </p:scale>
        <p:origin x="-10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970FE7-3C54-7E4B-93EA-1D20A187EE07}" type="datetimeFigureOut">
              <a:rPr lang="en-US" smtClean="0"/>
              <a:t>2/3/13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9CB4E-1047-1043-A9F8-DDA48E72F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77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D891-5DA9-0B43-AE73-CFD5606D199C}" type="datetimeFigureOut">
              <a:rPr lang="en-US" smtClean="0"/>
              <a:t>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E8C2D99-BD07-4E44-85A2-CF998BBADB6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D891-5DA9-0B43-AE73-CFD5606D199C}" type="datetimeFigureOut">
              <a:rPr lang="en-US" smtClean="0"/>
              <a:t>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2D99-BD07-4E44-85A2-CF998BBADB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D891-5DA9-0B43-AE73-CFD5606D199C}" type="datetimeFigureOut">
              <a:rPr lang="en-US" smtClean="0"/>
              <a:t>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2D99-BD07-4E44-85A2-CF998BBADB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D891-5DA9-0B43-AE73-CFD5606D199C}" type="datetimeFigureOut">
              <a:rPr lang="en-US" smtClean="0"/>
              <a:t>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2D99-BD07-4E44-85A2-CF998BBADB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D891-5DA9-0B43-AE73-CFD5606D199C}" type="datetimeFigureOut">
              <a:rPr lang="en-US" smtClean="0"/>
              <a:t>2/3/13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2D99-BD07-4E44-85A2-CF998BBADB6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D891-5DA9-0B43-AE73-CFD5606D199C}" type="datetimeFigureOut">
              <a:rPr lang="en-US" smtClean="0"/>
              <a:t>2/3/13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2D99-BD07-4E44-85A2-CF998BBADB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D891-5DA9-0B43-AE73-CFD5606D199C}" type="datetimeFigureOut">
              <a:rPr lang="en-US" smtClean="0"/>
              <a:t>2/3/13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2D99-BD07-4E44-85A2-CF998BBADB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D891-5DA9-0B43-AE73-CFD5606D199C}" type="datetimeFigureOut">
              <a:rPr lang="en-US" smtClean="0"/>
              <a:t>2/3/13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2D99-BD07-4E44-85A2-CF998BBADB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D891-5DA9-0B43-AE73-CFD5606D199C}" type="datetimeFigureOut">
              <a:rPr lang="en-US" smtClean="0"/>
              <a:t>2/3/13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2D99-BD07-4E44-85A2-CF998BBADB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D891-5DA9-0B43-AE73-CFD5606D199C}" type="datetimeFigureOut">
              <a:rPr lang="en-US" smtClean="0"/>
              <a:t>2/3/13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2D99-BD07-4E44-85A2-CF998BBADB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D891-5DA9-0B43-AE73-CFD5606D199C}" type="datetimeFigureOut">
              <a:rPr lang="en-US" smtClean="0"/>
              <a:t>2/3/13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2D99-BD07-4E44-85A2-CF998BBADB6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8EDD891-5DA9-0B43-AE73-CFD5606D199C}" type="datetimeFigureOut">
              <a:rPr lang="en-US" smtClean="0"/>
              <a:t>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E8C2D99-BD07-4E44-85A2-CF998BBADB6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cern.ch/contributionDisplay.py?contribId=1&amp;confId=228960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First Messages from Session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Vectorization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484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Auto-</a:t>
            </a:r>
            <a:r>
              <a:rPr lang="en-US" dirty="0" err="1"/>
              <a:t>vectorization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Proven technology – demonstrated in test cases</a:t>
            </a:r>
          </a:p>
          <a:p>
            <a:pPr lvl="1"/>
            <a:r>
              <a:rPr lang="en-US" dirty="0" smtClean="0"/>
              <a:t>Tight loops can include masks and inline functions calls </a:t>
            </a:r>
          </a:p>
          <a:p>
            <a:pPr lvl="1"/>
            <a:r>
              <a:rPr lang="en-US" dirty="0" smtClean="0"/>
              <a:t>No ifs or (non-inline) function calls</a:t>
            </a:r>
          </a:p>
          <a:p>
            <a:pPr lvl="1"/>
            <a:r>
              <a:rPr lang="en-US" dirty="0" smtClean="0"/>
              <a:t>Speedup of 2.0-2.5 typical</a:t>
            </a:r>
          </a:p>
          <a:p>
            <a:r>
              <a:rPr lang="en-US" dirty="0" smtClean="0"/>
              <a:t>Test case(s) chosen from amongst the best/simplest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xisting data structures were aligned; simpler code</a:t>
            </a:r>
          </a:p>
          <a:p>
            <a:pPr lvl="1"/>
            <a:r>
              <a:rPr lang="en-US" dirty="0" smtClean="0"/>
              <a:t>Largest potential benefit O(3-5%) total application time</a:t>
            </a:r>
          </a:p>
          <a:p>
            <a:r>
              <a:rPr lang="en-US" dirty="0"/>
              <a:t>W</a:t>
            </a:r>
            <a:r>
              <a:rPr lang="en-US" dirty="0" smtClean="0"/>
              <a:t>ould need to be extended to many, dispersed loops</a:t>
            </a:r>
          </a:p>
          <a:p>
            <a:pPr lvl="1"/>
            <a:r>
              <a:rPr lang="en-US" dirty="0"/>
              <a:t>To impact application </a:t>
            </a:r>
            <a:r>
              <a:rPr lang="en-US" dirty="0" smtClean="0"/>
              <a:t>performance</a:t>
            </a:r>
          </a:p>
          <a:p>
            <a:r>
              <a:rPr lang="en-US" dirty="0" smtClean="0"/>
              <a:t>Fragile to changes – error report on failure needed (report it is being included in </a:t>
            </a:r>
            <a:r>
              <a:rPr lang="en-US" i="1" dirty="0" err="1" smtClean="0"/>
              <a:t>gcc</a:t>
            </a:r>
            <a:r>
              <a:rPr lang="en-US" i="1" dirty="0" smtClean="0"/>
              <a:t> 4.8</a:t>
            </a:r>
            <a:r>
              <a:rPr lang="en-US" dirty="0" smtClean="0"/>
              <a:t>)</a:t>
            </a:r>
          </a:p>
          <a:p>
            <a:r>
              <a:rPr lang="en-US" i="1" dirty="0" err="1" smtClean="0"/>
              <a:t>icc</a:t>
            </a:r>
            <a:r>
              <a:rPr lang="en-US" dirty="0" smtClean="0"/>
              <a:t> is more advanced than </a:t>
            </a:r>
            <a:r>
              <a:rPr lang="en-US" i="1" dirty="0" err="1" smtClean="0"/>
              <a:t>gcc</a:t>
            </a:r>
            <a:endParaRPr lang="en-US" i="1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9847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Auto-</a:t>
            </a:r>
            <a:r>
              <a:rPr lang="en-US" dirty="0" err="1"/>
              <a:t>vectorization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Requires aligned data</a:t>
            </a:r>
          </a:p>
          <a:p>
            <a:pPr lvl="1"/>
            <a:r>
              <a:rPr lang="en-US" dirty="0"/>
              <a:t>Structure of Arrays strongly favored - in most cases</a:t>
            </a:r>
          </a:p>
          <a:p>
            <a:pPr lvl="2"/>
            <a:r>
              <a:rPr lang="en-US" dirty="0"/>
              <a:t>One case reported where </a:t>
            </a:r>
            <a:r>
              <a:rPr lang="en-US" dirty="0" err="1"/>
              <a:t>SoA</a:t>
            </a:r>
            <a:r>
              <a:rPr lang="en-US" dirty="0"/>
              <a:t> led to sub-optimal algorithm </a:t>
            </a:r>
          </a:p>
          <a:p>
            <a:pPr lvl="1"/>
            <a:r>
              <a:rPr lang="en-US" dirty="0"/>
              <a:t>Gather/scatter operations in new hardware, but </a:t>
            </a:r>
            <a:r>
              <a:rPr lang="en-US" dirty="0" smtClean="0"/>
              <a:t>slow</a:t>
            </a:r>
          </a:p>
          <a:p>
            <a:r>
              <a:rPr lang="en-US" dirty="0" smtClean="0"/>
              <a:t>Effect </a:t>
            </a:r>
            <a:r>
              <a:rPr lang="en-US" dirty="0"/>
              <a:t>on event data </a:t>
            </a:r>
            <a:r>
              <a:rPr lang="en-US" dirty="0" smtClean="0"/>
              <a:t>model</a:t>
            </a:r>
          </a:p>
          <a:p>
            <a:pPr lvl="1"/>
            <a:r>
              <a:rPr lang="en-US" dirty="0" smtClean="0"/>
              <a:t>Are significant changes required – to vector-friendly collections</a:t>
            </a:r>
            <a:endParaRPr lang="en-US" dirty="0"/>
          </a:p>
          <a:p>
            <a:r>
              <a:rPr lang="en-US" dirty="0"/>
              <a:t>Wider deployment requires extended effort with strong involvement of domain experts</a:t>
            </a:r>
          </a:p>
          <a:p>
            <a:pPr lvl="1"/>
            <a:r>
              <a:rPr lang="en-US" dirty="0"/>
              <a:t>Is expertise to adopt/maintain ‘a stretch’ for domain experts ?</a:t>
            </a:r>
          </a:p>
          <a:p>
            <a:r>
              <a:rPr lang="en-US" dirty="0" smtClean="0"/>
              <a:t>Promising, yet wider deployment will require planning and extended effort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367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Vector </a:t>
            </a:r>
            <a:r>
              <a:rPr lang="en-US" dirty="0" smtClean="0"/>
              <a:t>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ATLAS is reviewing its use of CLHEP for matrices, vectors, </a:t>
            </a:r>
          </a:p>
          <a:p>
            <a:pPr lvl="1"/>
            <a:r>
              <a:rPr lang="en-US" dirty="0" smtClean="0"/>
              <a:t>to improve performance and code readability</a:t>
            </a:r>
          </a:p>
          <a:p>
            <a:r>
              <a:rPr lang="en-US" dirty="0" smtClean="0"/>
              <a:t>Linear </a:t>
            </a:r>
            <a:r>
              <a:rPr lang="en-US" dirty="0"/>
              <a:t>algebra </a:t>
            </a:r>
            <a:r>
              <a:rPr lang="en-US" dirty="0" smtClean="0"/>
              <a:t>libraries</a:t>
            </a:r>
          </a:p>
          <a:p>
            <a:pPr lvl="1"/>
            <a:r>
              <a:rPr lang="en-US" dirty="0" smtClean="0"/>
              <a:t>Expression templates offer performance advantages</a:t>
            </a:r>
          </a:p>
          <a:p>
            <a:pPr lvl="1"/>
            <a:r>
              <a:rPr lang="en-US" dirty="0" err="1" smtClean="0"/>
              <a:t>smatrix</a:t>
            </a:r>
            <a:r>
              <a:rPr lang="en-US" dirty="0" smtClean="0"/>
              <a:t> and Eigen provide most consistent performance advantage for small, fixed-size matrices</a:t>
            </a:r>
          </a:p>
          <a:p>
            <a:pPr lvl="1"/>
            <a:r>
              <a:rPr lang="en-US" dirty="0" smtClean="0"/>
              <a:t>Need compatible signatures for internal types ?  </a:t>
            </a:r>
            <a:endParaRPr lang="en-US" dirty="0"/>
          </a:p>
          <a:p>
            <a:r>
              <a:rPr lang="en-US" dirty="0" err="1" smtClean="0"/>
              <a:t>Vc</a:t>
            </a:r>
            <a:r>
              <a:rPr lang="en-US" dirty="0"/>
              <a:t>: Vector data types – many objects in parallel</a:t>
            </a:r>
          </a:p>
          <a:p>
            <a:r>
              <a:rPr lang="en-US" dirty="0"/>
              <a:t>Transcendental </a:t>
            </a:r>
            <a:r>
              <a:rPr lang="en-US" dirty="0" smtClean="0"/>
              <a:t>functions</a:t>
            </a:r>
          </a:p>
          <a:p>
            <a:pPr lvl="1"/>
            <a:r>
              <a:rPr lang="en-US" dirty="0" smtClean="0"/>
              <a:t>Intel SVML and VDT offer best performance</a:t>
            </a:r>
          </a:p>
          <a:p>
            <a:pPr lvl="1"/>
            <a:r>
              <a:rPr lang="en-US" dirty="0" err="1" smtClean="0"/>
              <a:t>Inlining</a:t>
            </a:r>
            <a:r>
              <a:rPr lang="en-US" dirty="0" smtClean="0"/>
              <a:t>: SVML has it; VDT require extensions to enable it.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610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Tension between ‘natural’ Array of </a:t>
            </a:r>
            <a:r>
              <a:rPr lang="en-US" dirty="0" err="1" smtClean="0"/>
              <a:t>Structs</a:t>
            </a:r>
            <a:r>
              <a:rPr lang="en-US" dirty="0" smtClean="0"/>
              <a:t> (</a:t>
            </a:r>
            <a:r>
              <a:rPr lang="en-US" dirty="0" err="1" smtClean="0"/>
              <a:t>AoS</a:t>
            </a:r>
            <a:r>
              <a:rPr lang="en-US" dirty="0" smtClean="0"/>
              <a:t>) and </a:t>
            </a:r>
            <a:r>
              <a:rPr lang="en-US" dirty="0" err="1" smtClean="0"/>
              <a:t>Struct</a:t>
            </a:r>
            <a:r>
              <a:rPr lang="en-US" dirty="0" smtClean="0"/>
              <a:t> of Arrays (</a:t>
            </a:r>
            <a:r>
              <a:rPr lang="en-US" dirty="0" err="1" smtClean="0"/>
              <a:t>SoA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SoA</a:t>
            </a:r>
            <a:r>
              <a:rPr lang="en-US" dirty="0" smtClean="0"/>
              <a:t> is typically needed for </a:t>
            </a:r>
            <a:r>
              <a:rPr lang="en-US" dirty="0" err="1" smtClean="0"/>
              <a:t>vectorization</a:t>
            </a:r>
            <a:endParaRPr lang="en-US" dirty="0" smtClean="0"/>
          </a:p>
          <a:p>
            <a:pPr lvl="1"/>
            <a:r>
              <a:rPr lang="en-US" dirty="0" smtClean="0"/>
              <a:t>Some operations better suited to </a:t>
            </a:r>
            <a:r>
              <a:rPr lang="en-US" dirty="0" err="1" smtClean="0"/>
              <a:t>SoA</a:t>
            </a:r>
            <a:r>
              <a:rPr lang="en-US" dirty="0" smtClean="0"/>
              <a:t> (algorithms, compaction) </a:t>
            </a:r>
          </a:p>
          <a:p>
            <a:pPr lvl="1"/>
            <a:r>
              <a:rPr lang="en-US" dirty="0" smtClean="0"/>
              <a:t>Cost of transformation (if needed) must be weighed against speedup benefit</a:t>
            </a:r>
          </a:p>
          <a:p>
            <a:pPr lvl="2"/>
            <a:r>
              <a:rPr lang="en-US" dirty="0" smtClean="0"/>
              <a:t>Decision is simple only if for costliest loops / operations.</a:t>
            </a:r>
          </a:p>
          <a:p>
            <a:r>
              <a:rPr lang="en-US" dirty="0" smtClean="0"/>
              <a:t>Some new tools: use natural syntax </a:t>
            </a:r>
            <a:r>
              <a:rPr lang="en-US" dirty="0" err="1" smtClean="0"/>
              <a:t>T.i</a:t>
            </a:r>
            <a:r>
              <a:rPr lang="en-US" dirty="0" smtClean="0"/>
              <a:t>[x] with </a:t>
            </a:r>
            <a:r>
              <a:rPr lang="en-US" dirty="0" err="1" smtClean="0"/>
              <a:t>SoA</a:t>
            </a:r>
            <a:endParaRPr lang="en-US" dirty="0" smtClean="0"/>
          </a:p>
          <a:p>
            <a:pPr lvl="1"/>
            <a:r>
              <a:rPr lang="en-US" dirty="0" smtClean="0"/>
              <a:t> Flexible templates AOSOA </a:t>
            </a:r>
            <a:r>
              <a:rPr lang="en-US" dirty="0" smtClean="0">
                <a:hlinkClick r:id="rId2"/>
              </a:rPr>
              <a:t>donated by Intel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053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Language </a:t>
            </a:r>
            <a:r>
              <a:rPr lang="en-US" dirty="0" smtClean="0"/>
              <a:t>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touched, but most not discussed in depth</a:t>
            </a:r>
          </a:p>
          <a:p>
            <a:r>
              <a:rPr lang="en-US" dirty="0" err="1" smtClean="0"/>
              <a:t>OpenMP</a:t>
            </a:r>
            <a:endParaRPr lang="en-US" dirty="0" smtClean="0"/>
          </a:p>
          <a:p>
            <a:pPr lvl="1"/>
            <a:r>
              <a:rPr lang="en-US" dirty="0" smtClean="0"/>
              <a:t>Large-granularity parallelism possible and </a:t>
            </a:r>
            <a:r>
              <a:rPr lang="en-US" dirty="0" err="1" smtClean="0"/>
              <a:t>performant</a:t>
            </a:r>
            <a:endParaRPr lang="en-US" dirty="0" smtClean="0"/>
          </a:p>
          <a:p>
            <a:pPr lvl="1"/>
            <a:r>
              <a:rPr lang="en-US" dirty="0" smtClean="0"/>
              <a:t>Parallelism at different levels not well supported</a:t>
            </a:r>
          </a:p>
          <a:p>
            <a:pPr lvl="1"/>
            <a:r>
              <a:rPr lang="en-US" dirty="0" smtClean="0"/>
              <a:t>OpenMP4: emerging – keep watch on opportunities</a:t>
            </a:r>
          </a:p>
          <a:p>
            <a:r>
              <a:rPr lang="en-US" dirty="0" err="1" smtClean="0"/>
              <a:t>OpenAcc</a:t>
            </a:r>
            <a:endParaRPr lang="en-US" dirty="0"/>
          </a:p>
          <a:p>
            <a:r>
              <a:rPr lang="en-US" dirty="0" err="1" smtClean="0"/>
              <a:t>OpenCL</a:t>
            </a:r>
            <a:endParaRPr lang="en-US" dirty="0" smtClean="0"/>
          </a:p>
          <a:p>
            <a:r>
              <a:rPr lang="en-US" dirty="0" err="1" smtClean="0"/>
              <a:t>Cilk</a:t>
            </a:r>
            <a:r>
              <a:rPr lang="en-US" dirty="0"/>
              <a:t>++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774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Instrinsics</a:t>
            </a:r>
            <a:endParaRPr lang="en-US" dirty="0" smtClean="0"/>
          </a:p>
          <a:p>
            <a:pPr lvl="1"/>
            <a:r>
              <a:rPr lang="en-US" dirty="0" smtClean="0"/>
              <a:t>Good speedup</a:t>
            </a:r>
          </a:p>
          <a:p>
            <a:pPr lvl="1"/>
            <a:r>
              <a:rPr lang="en-US" dirty="0" smtClean="0"/>
              <a:t>Code portability is poor (needs rewriting for AVX, MIC, .. )</a:t>
            </a:r>
          </a:p>
          <a:p>
            <a:pPr lvl="1"/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172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Simulation Vector </a:t>
            </a:r>
            <a:r>
              <a:rPr lang="en-US" dirty="0" smtClean="0"/>
              <a:t>prototype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Toy - prototype / demonstrator</a:t>
            </a:r>
          </a:p>
          <a:p>
            <a:pPr lvl="1"/>
            <a:r>
              <a:rPr lang="en-US" dirty="0" smtClean="0"/>
              <a:t>Multi-threading to process baskets of tracks</a:t>
            </a:r>
          </a:p>
          <a:p>
            <a:pPr lvl="1"/>
            <a:r>
              <a:rPr lang="en-US" dirty="0" smtClean="0"/>
              <a:t>Prepares for use of vectors</a:t>
            </a:r>
          </a:p>
          <a:p>
            <a:pPr lvl="2"/>
            <a:r>
              <a:rPr lang="en-US" dirty="0" smtClean="0"/>
              <a:t>challenge to get good vectors for physics (per particle type), navigation (per volume type), ..</a:t>
            </a:r>
          </a:p>
          <a:p>
            <a:r>
              <a:rPr lang="en-US" dirty="0" smtClean="0"/>
              <a:t>Many strides taken</a:t>
            </a:r>
          </a:p>
          <a:p>
            <a:pPr lvl="1"/>
            <a:r>
              <a:rPr lang="en-US" dirty="0" smtClean="0"/>
              <a:t>Scheduler can give priority to old events – to finish</a:t>
            </a:r>
          </a:p>
          <a:p>
            <a:pPr lvl="1"/>
            <a:r>
              <a:rPr lang="en-US" dirty="0" smtClean="0"/>
              <a:t>Hits can be created efficiently in per event pre-allocated buffers for each thread</a:t>
            </a:r>
          </a:p>
          <a:p>
            <a:r>
              <a:rPr lang="en-US" dirty="0" smtClean="0"/>
              <a:t>Proposed demonstrator </a:t>
            </a:r>
            <a:r>
              <a:rPr lang="en-US" dirty="0"/>
              <a:t>to assess speedup potential </a:t>
            </a:r>
            <a:endParaRPr lang="en-US" dirty="0" smtClean="0"/>
          </a:p>
          <a:p>
            <a:pPr lvl="1"/>
            <a:r>
              <a:rPr lang="en-US" dirty="0" smtClean="0"/>
              <a:t>using </a:t>
            </a:r>
            <a:r>
              <a:rPr lang="en-US" dirty="0"/>
              <a:t>simple Vector </a:t>
            </a:r>
            <a:r>
              <a:rPr lang="en-US" dirty="0" smtClean="0"/>
              <a:t>navigator and a few types of solid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1645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4720</TotalTime>
  <Words>507</Words>
  <Application>Microsoft Macintosh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Apothecary</vt:lpstr>
      <vt:lpstr>Vectorization</vt:lpstr>
      <vt:lpstr>Auto-vectorization</vt:lpstr>
      <vt:lpstr>Auto-vectorization</vt:lpstr>
      <vt:lpstr>Vector libraries</vt:lpstr>
      <vt:lpstr>Data Structures</vt:lpstr>
      <vt:lpstr>Language extensions</vt:lpstr>
      <vt:lpstr>Other</vt:lpstr>
      <vt:lpstr>Simulation Vector prototype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Vectorization</dc:title>
  <dc:creator>John Apostolakis</dc:creator>
  <cp:lastModifiedBy>John Apostolakis</cp:lastModifiedBy>
  <cp:revision>34</cp:revision>
  <dcterms:created xsi:type="dcterms:W3CDTF">2013-02-03T10:34:41Z</dcterms:created>
  <dcterms:modified xsi:type="dcterms:W3CDTF">2013-02-06T17:15:29Z</dcterms:modified>
</cp:coreProperties>
</file>