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1860" r:id="rId3"/>
    <p:sldId id="1874" r:id="rId4"/>
    <p:sldId id="1871" r:id="rId5"/>
    <p:sldId id="1872" r:id="rId6"/>
    <p:sldId id="1873" r:id="rId7"/>
    <p:sldId id="1875" r:id="rId8"/>
    <p:sldId id="1877" r:id="rId9"/>
    <p:sldId id="1878" r:id="rId10"/>
    <p:sldId id="1876" r:id="rId11"/>
    <p:sldId id="1879" r:id="rId12"/>
  </p:sldIdLst>
  <p:sldSz cx="9144000" cy="5143500" type="screen16x9"/>
  <p:notesSz cx="666908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Zerlauth" initials="MZ" lastIdx="1" clrIdx="0">
    <p:extLst>
      <p:ext uri="{19B8F6BF-5375-455C-9EA6-DF929625EA0E}">
        <p15:presenceInfo xmlns:p15="http://schemas.microsoft.com/office/powerpoint/2012/main" userId="S::markus.zerlauth@cern.ch::5f12ab63-b3c0-438f-8c94-e72fc022f9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4BCD9"/>
    <a:srgbClr val="BCE292"/>
    <a:srgbClr val="4472C4"/>
    <a:srgbClr val="5F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2642" autoAdjust="0"/>
  </p:normalViewPr>
  <p:slideViewPr>
    <p:cSldViewPr snapToObjects="1" showGuides="1">
      <p:cViewPr varScale="1">
        <p:scale>
          <a:sx n="154" d="100"/>
          <a:sy n="154" d="100"/>
        </p:scale>
        <p:origin x="53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3929" tIns="46964" rIns="93929" bIns="4696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3929" tIns="46964" rIns="93929" bIns="46964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3929" tIns="46964" rIns="93929" bIns="4696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3929" tIns="46964" rIns="93929" bIns="46964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38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3929" tIns="46964" rIns="93929" bIns="4696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3929" tIns="46964" rIns="93929" bIns="46964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9" tIns="46964" rIns="93929" bIns="4696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3929" tIns="46964" rIns="93929" bIns="4696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3929" tIns="46964" rIns="93929" bIns="4696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3929" tIns="46964" rIns="93929" bIns="46964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596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11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13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8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28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39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91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61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70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55150"/>
            <a:ext cx="72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8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0600" y="4767263"/>
            <a:ext cx="6690000" cy="27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MS Cables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424362"/>
            <a:ext cx="6480000" cy="26193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rgbClr val="700A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14401"/>
            <a:ext cx="7920000" cy="3680222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/>
              <a:t>MS Cables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911424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54305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11424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54305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/>
              <a:t>MS Cables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/>
              <a:t>MS Cables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3200" cy="270000"/>
          </a:xfrm>
        </p:spPr>
        <p:txBody>
          <a:bodyPr/>
          <a:lstStyle/>
          <a:p>
            <a:r>
              <a:rPr lang="en-GB" noProof="0"/>
              <a:t>MS Cables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342900"/>
            <a:ext cx="79200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3829050"/>
            <a:ext cx="7920000" cy="74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0800" cy="270000"/>
          </a:xfrm>
        </p:spPr>
        <p:txBody>
          <a:bodyPr/>
          <a:lstStyle/>
          <a:p>
            <a:r>
              <a:rPr lang="en-GB" noProof="0"/>
              <a:t>MS Cables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3486150"/>
            <a:ext cx="7918450" cy="28575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031750"/>
            <a:ext cx="64404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19200" y="4767263"/>
            <a:ext cx="6573000" cy="270000"/>
          </a:xfrm>
        </p:spPr>
        <p:txBody>
          <a:bodyPr/>
          <a:lstStyle/>
          <a:p>
            <a:r>
              <a:rPr lang="en-GB" noProof="0"/>
              <a:t>MS Cables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3714750"/>
            <a:ext cx="64404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028701"/>
            <a:ext cx="7920000" cy="35659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65508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/>
              <a:t>MS Cables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36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515070" TargetMode="External"/><Relationship Id="rId7" Type="http://schemas.openxmlformats.org/officeDocument/2006/relationships/hyperlink" Target="https://edms.cern.ch/document/288386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document/2769128" TargetMode="External"/><Relationship Id="rId5" Type="http://schemas.openxmlformats.org/officeDocument/2006/relationships/hyperlink" Target="https://edms.cern.ch/document/2937955" TargetMode="External"/><Relationship Id="rId4" Type="http://schemas.openxmlformats.org/officeDocument/2006/relationships/hyperlink" Target="https://edms.cern.ch/document/29057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9397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959633/" TargetMode="External"/><Relationship Id="rId2" Type="http://schemas.openxmlformats.org/officeDocument/2006/relationships/hyperlink" Target="https://edms.cern.ch/document/295963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ms.cern.ch/document/2959634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ctrTitle"/>
          </p:nvPr>
        </p:nvSpPr>
        <p:spPr>
          <a:xfrm>
            <a:off x="755317" y="1797814"/>
            <a:ext cx="7200000" cy="135000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LQXFA/B01 Documentation</a:t>
            </a:r>
          </a:p>
        </p:txBody>
      </p:sp>
      <p:sp>
        <p:nvSpPr>
          <p:cNvPr id="9" name="Sous-titre 18">
            <a:extLst>
              <a:ext uri="{FF2B5EF4-FFF2-40B4-BE49-F238E27FC236}">
                <a16:creationId xmlns:a16="http://schemas.microsoft.com/office/drawing/2014/main" id="{F9AE5121-5654-411D-B2FD-D35EB62C4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196" y="3414613"/>
            <a:ext cx="7672808" cy="742950"/>
          </a:xfrm>
        </p:spPr>
        <p:txBody>
          <a:bodyPr>
            <a:normAutofit/>
          </a:bodyPr>
          <a:lstStyle/>
          <a:p>
            <a:r>
              <a:rPr lang="en-GB" b="1" dirty="0"/>
              <a:t>Jamie Blowers (AUP), Hector Garcia Gavela (CERN) </a:t>
            </a:r>
            <a:endParaRPr lang="en-GB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2DFFB70B-AB1F-4264-96C8-979DB1C5C0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4424362"/>
            <a:ext cx="6480000" cy="261938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chemeClr val="bg2"/>
                </a:solidFill>
              </a:rPr>
              <a:t>05.10.2023 – AUP-CERN Meeting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F04F5-1ADD-D782-5244-648D5C6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3E6C7-444B-1E3B-74DE-5A3F720821CE}"/>
              </a:ext>
            </a:extLst>
          </p:cNvPr>
          <p:cNvSpPr txBox="1">
            <a:spLocks/>
          </p:cNvSpPr>
          <p:nvPr/>
        </p:nvSpPr>
        <p:spPr>
          <a:xfrm>
            <a:off x="551591" y="-4402"/>
            <a:ext cx="8568952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Conclusions (and lessons learned)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2121-EFF5-AED2-21A3-2A6EA7F17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51" y="555526"/>
            <a:ext cx="8207697" cy="426840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ea typeface="Times New Roman" panose="02020603050405020304" pitchFamily="18" charset="0"/>
              </a:rPr>
              <a:t>Intermediate steps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for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revision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of documentation is proven to be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effective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coils, magnets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 and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avoid unnecessary overload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to everyone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at th</a:t>
            </a:r>
            <a:r>
              <a:rPr lang="en-US" sz="2000" b="1" dirty="0">
                <a:ea typeface="Times New Roman" panose="02020603050405020304" pitchFamily="18" charset="0"/>
              </a:rPr>
              <a:t>e end</a:t>
            </a:r>
            <a:r>
              <a:rPr lang="en-US" sz="2000" dirty="0">
                <a:ea typeface="Times New Roman" panose="02020603050405020304" pitchFamily="18" charset="0"/>
              </a:rPr>
              <a:t> of the </a:t>
            </a:r>
            <a:r>
              <a:rPr lang="en-US" sz="2000" b="1" dirty="0">
                <a:ea typeface="Times New Roman" panose="02020603050405020304" pitchFamily="18" charset="0"/>
              </a:rPr>
              <a:t>production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a typeface="Calibri" panose="020F0502020204030204" pitchFamily="34" charset="0"/>
              </a:rPr>
              <a:t>Timely issuing </a:t>
            </a:r>
            <a:r>
              <a:rPr lang="en-US" sz="2000" dirty="0">
                <a:ea typeface="Calibri" panose="020F0502020204030204" pitchFamily="34" charset="0"/>
              </a:rPr>
              <a:t>of </a:t>
            </a:r>
            <a:r>
              <a:rPr lang="en-US" sz="2000" b="1" dirty="0">
                <a:ea typeface="Calibri" panose="020F0502020204030204" pitchFamily="34" charset="0"/>
              </a:rPr>
              <a:t>critical NCRs </a:t>
            </a:r>
            <a:r>
              <a:rPr lang="en-US" sz="2000" dirty="0">
                <a:ea typeface="Calibri" panose="020F0502020204030204" pitchFamily="34" charset="0"/>
              </a:rPr>
              <a:t>(i.e. </a:t>
            </a:r>
            <a:r>
              <a:rPr lang="en-US" sz="2000" b="1" dirty="0">
                <a:ea typeface="Calibri" panose="020F0502020204030204" pitchFamily="34" charset="0"/>
              </a:rPr>
              <a:t>leak test NCR</a:t>
            </a:r>
            <a:r>
              <a:rPr lang="en-US" sz="2000" dirty="0">
                <a:ea typeface="Calibri" panose="020F0502020204030204" pitchFamily="34" charset="0"/>
              </a:rPr>
              <a:t>) to trigger the </a:t>
            </a:r>
            <a:r>
              <a:rPr lang="en-US" sz="2000" b="1" dirty="0">
                <a:ea typeface="Calibri" panose="020F0502020204030204" pitchFamily="34" charset="0"/>
              </a:rPr>
              <a:t>discussions</a:t>
            </a:r>
            <a:r>
              <a:rPr lang="en-US" sz="2000" dirty="0">
                <a:ea typeface="Calibri" panose="020F0502020204030204" pitchFamily="34" charset="0"/>
              </a:rPr>
              <a:t> and the </a:t>
            </a:r>
            <a:r>
              <a:rPr lang="en-US" sz="2000" b="1" dirty="0">
                <a:ea typeface="Calibri" panose="020F0502020204030204" pitchFamily="34" charset="0"/>
              </a:rPr>
              <a:t>formal approval process</a:t>
            </a:r>
            <a:r>
              <a:rPr lang="en-US" sz="2000" dirty="0">
                <a:ea typeface="Calibri" panose="020F0502020204030204" pitchFamily="34" charset="0"/>
              </a:rPr>
              <a:t>. We sometimes need </a:t>
            </a:r>
            <a:r>
              <a:rPr lang="en-US" sz="2000" b="1" dirty="0">
                <a:ea typeface="Calibri" panose="020F0502020204030204" pitchFamily="34" charset="0"/>
              </a:rPr>
              <a:t>external colleagues </a:t>
            </a:r>
            <a:r>
              <a:rPr lang="en-US" sz="2000" dirty="0">
                <a:ea typeface="Calibri" panose="020F0502020204030204" pitchFamily="34" charset="0"/>
              </a:rPr>
              <a:t>to </a:t>
            </a:r>
            <a:r>
              <a:rPr lang="en-US" sz="2000" b="1" dirty="0">
                <a:ea typeface="Calibri" panose="020F0502020204030204" pitchFamily="34" charset="0"/>
              </a:rPr>
              <a:t>WP3</a:t>
            </a:r>
            <a:r>
              <a:rPr lang="en-US" sz="2000" dirty="0">
                <a:ea typeface="Calibri" panose="020F0502020204030204" pitchFamily="34" charset="0"/>
              </a:rPr>
              <a:t> (or even </a:t>
            </a:r>
            <a:r>
              <a:rPr lang="en-US" sz="2000" b="1" dirty="0">
                <a:ea typeface="Calibri" panose="020F0502020204030204" pitchFamily="34" charset="0"/>
              </a:rPr>
              <a:t>the Project</a:t>
            </a:r>
            <a:r>
              <a:rPr lang="en-US" sz="2000" dirty="0">
                <a:ea typeface="Calibri" panose="020F0502020204030204" pitchFamily="34" charset="0"/>
              </a:rPr>
              <a:t>) to </a:t>
            </a:r>
            <a:r>
              <a:rPr lang="en-US" sz="2000" b="1" dirty="0">
                <a:ea typeface="Calibri" panose="020F0502020204030204" pitchFamily="34" charset="0"/>
              </a:rPr>
              <a:t>give feedback and grant concessions</a:t>
            </a:r>
            <a:r>
              <a:rPr lang="en-US" sz="2000" dirty="0">
                <a:ea typeface="Calibri" panose="020F0502020204030204" pitchFamily="34" charset="0"/>
              </a:rPr>
              <a:t> (if any)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</a:rPr>
              <a:t>Documentation is in </a:t>
            </a:r>
            <a:r>
              <a:rPr lang="en-US" sz="2000" b="1" dirty="0">
                <a:ea typeface="Calibri" panose="020F0502020204030204" pitchFamily="34" charset="0"/>
              </a:rPr>
              <a:t>good shape for CA01 and main subassemblies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</a:rPr>
              <a:t>Deviation request fully approved </a:t>
            </a:r>
            <a:r>
              <a:rPr lang="en-US" sz="2000" dirty="0">
                <a:effectLst/>
                <a:ea typeface="Calibri" panose="020F0502020204030204" pitchFamily="34" charset="0"/>
              </a:rPr>
              <a:t>by </a:t>
            </a:r>
            <a:r>
              <a:rPr lang="en-US" sz="2000" b="1" dirty="0">
                <a:effectLst/>
                <a:ea typeface="Calibri" panose="020F0502020204030204" pitchFamily="34" charset="0"/>
              </a:rPr>
              <a:t>HSE granting the use of CA01 for testing in SM18 and later installation in the IT String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a typeface="Calibri" panose="020F0502020204030204" pitchFamily="34" charset="0"/>
              </a:rPr>
              <a:t>Critical NCRs closed</a:t>
            </a:r>
            <a:r>
              <a:rPr lang="en-US" sz="2000" dirty="0">
                <a:ea typeface="Calibri" panose="020F0502020204030204" pitchFamily="34" charset="0"/>
              </a:rPr>
              <a:t> or </a:t>
            </a:r>
            <a:r>
              <a:rPr lang="en-US" sz="2000" b="1" dirty="0">
                <a:ea typeface="Calibri" panose="020F0502020204030204" pitchFamily="34" charset="0"/>
              </a:rPr>
              <a:t>on the way to be closed </a:t>
            </a:r>
            <a:r>
              <a:rPr lang="en-US" sz="2000" dirty="0">
                <a:ea typeface="Calibri" panose="020F0502020204030204" pitchFamily="34" charset="0"/>
              </a:rPr>
              <a:t>(all of them have at least been treated and main feedback is given). </a:t>
            </a:r>
            <a:r>
              <a:rPr lang="en-US" sz="2000" b="1" dirty="0">
                <a:ea typeface="Calibri" panose="020F0502020204030204" pitchFamily="34" charset="0"/>
              </a:rPr>
              <a:t>Formal closure (with warnings) will come shortly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</a:rPr>
              <a:t>We all should make sure to feed forward </a:t>
            </a:r>
            <a:r>
              <a:rPr lang="en-US" sz="2000" b="1" dirty="0">
                <a:effectLst/>
                <a:ea typeface="Calibri" panose="020F0502020204030204" pitchFamily="34" charset="0"/>
              </a:rPr>
              <a:t>lessons learned </a:t>
            </a:r>
            <a:r>
              <a:rPr lang="en-US" sz="2000" dirty="0">
                <a:effectLst/>
                <a:ea typeface="Calibri" panose="020F0502020204030204" pitchFamily="34" charset="0"/>
              </a:rPr>
              <a:t>and improve workflow and procedures/test-protocols where applicable </a:t>
            </a:r>
            <a:r>
              <a:rPr lang="en-US" sz="2000" b="1" dirty="0">
                <a:effectLst/>
                <a:ea typeface="Calibri" panose="020F0502020204030204" pitchFamily="34" charset="0"/>
              </a:rPr>
              <a:t>as of CA02</a:t>
            </a:r>
          </a:p>
        </p:txBody>
      </p:sp>
    </p:spTree>
    <p:extLst>
      <p:ext uri="{BB962C8B-B14F-4D97-AF65-F5344CB8AC3E}">
        <p14:creationId xmlns:p14="http://schemas.microsoft.com/office/powerpoint/2010/main" val="286899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B6C073C-DA82-939A-9F3C-3F1ECEF9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92" y="1851670"/>
            <a:ext cx="6964616" cy="1225800"/>
          </a:xfrm>
        </p:spPr>
        <p:txBody>
          <a:bodyPr/>
          <a:lstStyle/>
          <a:p>
            <a:r>
              <a:rPr lang="en-GB" dirty="0"/>
              <a:t>Looking forward to receiving CA01 at CERN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F04F5-1ADD-D782-5244-648D5C6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9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D14FE5-E608-7753-09DC-58D9E08A8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38"/>
            <a:ext cx="3722833" cy="4072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373850-6E1F-2381-51F1-1035F7751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13" y="1326382"/>
            <a:ext cx="5400000" cy="2577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1" y="-4402"/>
            <a:ext cx="8568952" cy="540000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dirty="0" err="1"/>
              <a:t>Cryossembly</a:t>
            </a:r>
            <a:r>
              <a:rPr lang="en-GB" dirty="0"/>
              <a:t> built by AUP (LQXFA/B01)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CF0AA-2395-6875-C21D-1508621F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600112-DFEA-A8FF-36EF-AFDA68A72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8" b="14716"/>
          <a:stretch/>
        </p:blipFill>
        <p:spPr bwMode="auto">
          <a:xfrm>
            <a:off x="3298588" y="3566617"/>
            <a:ext cx="2880000" cy="141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15F73-B8F6-2777-4760-40C42BA8524D}"/>
              </a:ext>
            </a:extLst>
          </p:cNvPr>
          <p:cNvSpPr txBox="1"/>
          <p:nvPr/>
        </p:nvSpPr>
        <p:spPr>
          <a:xfrm>
            <a:off x="3640390" y="604987"/>
            <a:ext cx="26335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accent5"/>
                </a:solidFill>
              </a:rPr>
              <a:t>Cold Mass LMQXFA01 / CM01 (HCLMQXFA002-FL000001)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382F0-F65A-B28A-D463-4AE253A57EBD}"/>
              </a:ext>
            </a:extLst>
          </p:cNvPr>
          <p:cNvSpPr txBox="1"/>
          <p:nvPr/>
        </p:nvSpPr>
        <p:spPr>
          <a:xfrm>
            <a:off x="3648768" y="739157"/>
            <a:ext cx="20760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accent5"/>
                </a:solidFill>
              </a:rPr>
              <a:t>Magnet MQXFA03 (HCMQXFA001-LB000001)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197FD-9752-316B-C36D-FD7283C859C5}"/>
              </a:ext>
            </a:extLst>
          </p:cNvPr>
          <p:cNvSpPr txBox="1"/>
          <p:nvPr/>
        </p:nvSpPr>
        <p:spPr>
          <a:xfrm>
            <a:off x="3648768" y="850872"/>
            <a:ext cx="20760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accent5"/>
                </a:solidFill>
              </a:rPr>
              <a:t>Magnet MQXFA04 (HCMQXFA001-LB000002)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70BD0-3C7D-4698-831B-4C4C788E4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588" y="1125344"/>
            <a:ext cx="1800000" cy="1169314"/>
          </a:xfrm>
          <a:prstGeom prst="rect">
            <a:avLst/>
          </a:prstGeom>
        </p:spPr>
      </p:pic>
      <p:pic>
        <p:nvPicPr>
          <p:cNvPr id="10" name="Picture 9" descr="A collage of several images of a factory&#10;&#10;Description automatically generated">
            <a:extLst>
              <a:ext uri="{FF2B5EF4-FFF2-40B4-BE49-F238E27FC236}">
                <a16:creationId xmlns:a16="http://schemas.microsoft.com/office/drawing/2014/main" id="{B34F538B-1BC6-D3D0-7FB7-B718FBE78C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919" t="18801" r="52276" b="47105"/>
          <a:stretch/>
        </p:blipFill>
        <p:spPr>
          <a:xfrm>
            <a:off x="6960493" y="3696357"/>
            <a:ext cx="2160000" cy="14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1" y="-4402"/>
            <a:ext cx="8568952" cy="540000"/>
          </a:xfrm>
        </p:spPr>
        <p:txBody>
          <a:bodyPr/>
          <a:lstStyle/>
          <a:p>
            <a:r>
              <a:rPr lang="en-GB" dirty="0"/>
              <a:t>Magnets – MQXFA03 and MQXFA04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CF0AA-2395-6875-C21D-1508621F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4B1C8-D1C2-F573-C614-535C349F2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2983"/>
            <a:ext cx="2520000" cy="2204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9C8A8-4C41-BDCC-8350-FFCDE99D3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604097"/>
            <a:ext cx="2520000" cy="252310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9F1565-A167-A0CB-FFD6-33311106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31242"/>
            <a:ext cx="8568952" cy="1208161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dirty="0">
                <a:effectLst/>
                <a:ea typeface="Times New Roman" panose="02020603050405020304" pitchFamily="18" charset="0"/>
              </a:rPr>
              <a:t>Documentation </a:t>
            </a:r>
            <a:r>
              <a:rPr lang="fr-CH" sz="1800" dirty="0" err="1">
                <a:effectLst/>
                <a:ea typeface="Times New Roman" panose="02020603050405020304" pitchFamily="18" charset="0"/>
              </a:rPr>
              <a:t>related</a:t>
            </a:r>
            <a:r>
              <a:rPr lang="fr-CH" sz="1800" dirty="0">
                <a:effectLst/>
                <a:ea typeface="Times New Roman" panose="02020603050405020304" pitchFamily="18" charset="0"/>
              </a:rPr>
              <a:t> to </a:t>
            </a:r>
            <a:r>
              <a:rPr lang="fr-CH" sz="1800" b="1" dirty="0">
                <a:effectLst/>
                <a:ea typeface="Times New Roman" panose="02020603050405020304" pitchFamily="18" charset="0"/>
              </a:rPr>
              <a:t>MQXFA03 and MQXF04 </a:t>
            </a:r>
            <a:r>
              <a:rPr lang="fr-CH" sz="1800" dirty="0">
                <a:effectLst/>
                <a:ea typeface="Times New Roman" panose="02020603050405020304" pitchFamily="18" charset="0"/>
              </a:rPr>
              <a:t>(</a:t>
            </a:r>
            <a:r>
              <a:rPr lang="fr-CH" sz="1800" b="1" dirty="0" err="1">
                <a:effectLst/>
                <a:ea typeface="Times New Roman" panose="02020603050405020304" pitchFamily="18" charset="0"/>
              </a:rPr>
              <a:t>including</a:t>
            </a:r>
            <a:r>
              <a:rPr lang="fr-CH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fr-CH" sz="1800" b="1" dirty="0" err="1">
                <a:effectLst/>
                <a:ea typeface="Times New Roman" panose="02020603050405020304" pitchFamily="18" charset="0"/>
              </a:rPr>
              <a:t>cables</a:t>
            </a:r>
            <a:r>
              <a:rPr lang="fr-CH" sz="1800" b="1" dirty="0">
                <a:effectLst/>
                <a:ea typeface="Times New Roman" panose="02020603050405020304" pitchFamily="18" charset="0"/>
              </a:rPr>
              <a:t> and </a:t>
            </a:r>
            <a:r>
              <a:rPr lang="fr-CH" sz="1800" b="1" dirty="0" err="1">
                <a:effectLst/>
                <a:ea typeface="Times New Roman" panose="02020603050405020304" pitchFamily="18" charset="0"/>
              </a:rPr>
              <a:t>coils</a:t>
            </a:r>
            <a:r>
              <a:rPr lang="fr-CH" sz="1800" dirty="0">
                <a:effectLst/>
                <a:ea typeface="Times New Roman" panose="02020603050405020304" pitchFamily="18" charset="0"/>
              </a:rPr>
              <a:t>) </a:t>
            </a:r>
            <a:r>
              <a:rPr lang="fr-CH" sz="1800" dirty="0" err="1">
                <a:effectLst/>
                <a:ea typeface="Times New Roman" panose="02020603050405020304" pitchFamily="18" charset="0"/>
              </a:rPr>
              <a:t>is</a:t>
            </a:r>
            <a:r>
              <a:rPr lang="fr-CH" sz="1800" dirty="0">
                <a:effectLst/>
                <a:ea typeface="Times New Roman" panose="02020603050405020304" pitchFamily="18" charset="0"/>
              </a:rPr>
              <a:t> </a:t>
            </a:r>
            <a:r>
              <a:rPr lang="fr-CH" sz="1800" b="1" dirty="0" err="1">
                <a:effectLst/>
                <a:ea typeface="Times New Roman" panose="02020603050405020304" pitchFamily="18" charset="0"/>
              </a:rPr>
              <a:t>complete</a:t>
            </a:r>
            <a:r>
              <a:rPr lang="fr-CH" sz="1800" b="1" dirty="0">
                <a:effectLst/>
                <a:ea typeface="Times New Roman" panose="02020603050405020304" pitchFamily="18" charset="0"/>
              </a:rPr>
              <a:t> and released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(1st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of the workflow), the data of the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assessed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validated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magnet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(Hold Point by CERN)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2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F04F5-1ADD-D782-5244-648D5C6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3E6C7-444B-1E3B-74DE-5A3F720821CE}"/>
              </a:ext>
            </a:extLst>
          </p:cNvPr>
          <p:cNvSpPr txBox="1">
            <a:spLocks/>
          </p:cNvSpPr>
          <p:nvPr/>
        </p:nvSpPr>
        <p:spPr>
          <a:xfrm>
            <a:off x="551591" y="-4402"/>
            <a:ext cx="8568952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Cold mass – LMQXFA01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767A7-9435-3DB2-5FB5-6946B04F9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" y="1059582"/>
            <a:ext cx="3857675" cy="323411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4A9022-2C22-1ACF-9F00-70DB7C742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318" y="913254"/>
            <a:ext cx="4824536" cy="3674720"/>
          </a:xfrm>
        </p:spPr>
        <p:txBody>
          <a:bodyPr>
            <a:normAutofit fontScale="92500"/>
          </a:bodyPr>
          <a:lstStyle/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dirty="0">
                <a:effectLst/>
                <a:ea typeface="Times New Roman" panose="02020603050405020304" pitchFamily="18" charset="0"/>
              </a:rPr>
              <a:t>Documentation </a:t>
            </a:r>
            <a:r>
              <a:rPr lang="fr-CH" sz="1800" dirty="0" err="1">
                <a:effectLst/>
                <a:ea typeface="Times New Roman" panose="02020603050405020304" pitchFamily="18" charset="0"/>
              </a:rPr>
              <a:t>related</a:t>
            </a:r>
            <a:r>
              <a:rPr lang="fr-CH" sz="1800" dirty="0">
                <a:effectLst/>
                <a:ea typeface="Times New Roman" panose="02020603050405020304" pitchFamily="18" charset="0"/>
              </a:rPr>
              <a:t> to </a:t>
            </a:r>
            <a:r>
              <a:rPr lang="fr-CH" sz="1800" b="1" dirty="0">
                <a:ea typeface="Times New Roman" panose="02020603050405020304" pitchFamily="18" charset="0"/>
              </a:rPr>
              <a:t>CM01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</a:rPr>
              <a:t>is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</a:rPr>
              <a:t>now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b="1" dirty="0" err="1">
                <a:ea typeface="Times New Roman" panose="02020603050405020304" pitchFamily="18" charset="0"/>
              </a:rPr>
              <a:t>mostly</a:t>
            </a:r>
            <a:r>
              <a:rPr lang="fr-CH" sz="1800" b="1" dirty="0">
                <a:ea typeface="Times New Roman" panose="02020603050405020304" pitchFamily="18" charset="0"/>
              </a:rPr>
              <a:t> </a:t>
            </a:r>
            <a:r>
              <a:rPr lang="fr-CH" sz="1800" b="1" dirty="0" err="1">
                <a:ea typeface="Times New Roman" panose="02020603050405020304" pitchFamily="18" charset="0"/>
              </a:rPr>
              <a:t>complete</a:t>
            </a:r>
            <a:r>
              <a:rPr lang="fr-CH" sz="1800" b="1" dirty="0">
                <a:ea typeface="Times New Roman" panose="02020603050405020304" pitchFamily="18" charset="0"/>
              </a:rPr>
              <a:t> </a:t>
            </a:r>
            <a:r>
              <a:rPr lang="fr-CH" sz="1800" dirty="0">
                <a:ea typeface="Times New Roman" panose="02020603050405020304" pitchFamily="18" charset="0"/>
              </a:rPr>
              <a:t>(</a:t>
            </a:r>
            <a:r>
              <a:rPr lang="fr-CH" sz="1800" b="1" dirty="0" err="1">
                <a:ea typeface="Times New Roman" panose="02020603050405020304" pitchFamily="18" charset="0"/>
              </a:rPr>
              <a:t>still</a:t>
            </a:r>
            <a:r>
              <a:rPr lang="fr-CH" sz="1800" b="1" dirty="0">
                <a:ea typeface="Times New Roman" panose="02020603050405020304" pitchFamily="18" charset="0"/>
              </a:rPr>
              <a:t> to be released</a:t>
            </a:r>
            <a:r>
              <a:rPr lang="fr-CH" sz="1800" dirty="0">
                <a:ea typeface="Times New Roman" panose="02020603050405020304" pitchFamily="18" charset="0"/>
              </a:rPr>
              <a:t>)</a:t>
            </a:r>
            <a:endParaRPr lang="fr-CH" sz="1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fr-CH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point 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H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documentation 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AUP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not close the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traveller due to the NCR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the nodal points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document </a:t>
            </a:r>
            <a:r>
              <a:rPr lang="fr-CH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1800" b="1">
                <a:ea typeface="Times New Roman" panose="02020603050405020304" pitchFamily="18" charset="0"/>
                <a:cs typeface="Times New Roman" panose="02020603050405020304" pitchFamily="18" charset="0"/>
              </a:rPr>
              <a:t>leak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test report 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of the cold mass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cryostating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future cold mass, </a:t>
            </a:r>
            <a:r>
              <a:rPr lang="fr-CH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 important to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validate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compliance of the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manufacutring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H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cryostating</a:t>
            </a:r>
            <a:r>
              <a:rPr lang="fr-CH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process </a:t>
            </a:r>
            <a:r>
              <a:rPr lang="fr-CH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followed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for the magnets)</a:t>
            </a:r>
          </a:p>
        </p:txBody>
      </p:sp>
    </p:spTree>
    <p:extLst>
      <p:ext uri="{BB962C8B-B14F-4D97-AF65-F5344CB8AC3E}">
        <p14:creationId xmlns:p14="http://schemas.microsoft.com/office/powerpoint/2010/main" val="64596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F04F5-1ADD-D782-5244-648D5C6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3E6C7-444B-1E3B-74DE-5A3F720821CE}"/>
              </a:ext>
            </a:extLst>
          </p:cNvPr>
          <p:cNvSpPr txBox="1">
            <a:spLocks/>
          </p:cNvSpPr>
          <p:nvPr/>
        </p:nvSpPr>
        <p:spPr>
          <a:xfrm>
            <a:off x="551591" y="-4402"/>
            <a:ext cx="8568952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Cryoassmbly</a:t>
            </a:r>
            <a:r>
              <a:rPr lang="en-GB" dirty="0"/>
              <a:t> Standard Section – LQXFA01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FB9CD-8630-AD6C-F85F-E3A1DF2CA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00639"/>
            <a:ext cx="4320000" cy="30331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35C7EC-0258-AF8D-B380-E3B7C93C5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310919"/>
            <a:ext cx="4320000" cy="2612632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b="1" dirty="0">
                <a:effectLst/>
                <a:ea typeface="Times New Roman" panose="02020603050405020304" pitchFamily="18" charset="0"/>
              </a:rPr>
              <a:t>Documentation </a:t>
            </a:r>
            <a:r>
              <a:rPr lang="fr-CH" sz="1800" dirty="0" err="1">
                <a:effectLst/>
                <a:ea typeface="Times New Roman" panose="02020603050405020304" pitchFamily="18" charset="0"/>
              </a:rPr>
              <a:t>related</a:t>
            </a:r>
            <a:r>
              <a:rPr lang="fr-CH" sz="1800" dirty="0">
                <a:effectLst/>
                <a:ea typeface="Times New Roman" panose="02020603050405020304" pitchFamily="18" charset="0"/>
              </a:rPr>
              <a:t> to </a:t>
            </a:r>
            <a:r>
              <a:rPr lang="fr-CH" sz="1800" dirty="0">
                <a:ea typeface="Times New Roman" panose="02020603050405020304" pitchFamily="18" charset="0"/>
              </a:rPr>
              <a:t>CA01 </a:t>
            </a:r>
            <a:r>
              <a:rPr lang="fr-CH" sz="1800" dirty="0" err="1">
                <a:ea typeface="Times New Roman" panose="02020603050405020304" pitchFamily="18" charset="0"/>
              </a:rPr>
              <a:t>is</a:t>
            </a:r>
            <a:r>
              <a:rPr lang="fr-CH" sz="1800" dirty="0">
                <a:ea typeface="Times New Roman" panose="02020603050405020304" pitchFamily="18" charset="0"/>
              </a:rPr>
              <a:t> </a:t>
            </a:r>
            <a:r>
              <a:rPr lang="fr-CH" sz="1800" b="1" dirty="0" err="1">
                <a:ea typeface="Times New Roman" panose="02020603050405020304" pitchFamily="18" charset="0"/>
              </a:rPr>
              <a:t>complete</a:t>
            </a:r>
            <a:r>
              <a:rPr lang="fr-CH" sz="1800" dirty="0">
                <a:ea typeface="Times New Roman" panose="02020603050405020304" pitchFamily="18" charset="0"/>
              </a:rPr>
              <a:t> (</a:t>
            </a:r>
            <a:r>
              <a:rPr lang="fr-CH" sz="1800" b="1" dirty="0" err="1">
                <a:ea typeface="Times New Roman" panose="02020603050405020304" pitchFamily="18" charset="0"/>
              </a:rPr>
              <a:t>still</a:t>
            </a:r>
            <a:r>
              <a:rPr lang="fr-CH" sz="1800" b="1" dirty="0">
                <a:ea typeface="Times New Roman" panose="02020603050405020304" pitchFamily="18" charset="0"/>
              </a:rPr>
              <a:t> to be released</a:t>
            </a:r>
            <a:r>
              <a:rPr lang="fr-CH" sz="1800" dirty="0">
                <a:ea typeface="Times New Roman" panose="02020603050405020304" pitchFamily="18" charset="0"/>
              </a:rPr>
              <a:t>)</a:t>
            </a:r>
            <a:endParaRPr lang="fr-CH" sz="1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batch of documents </a:t>
            </a:r>
            <a:r>
              <a:rPr lang="fr-CH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fr-CH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August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fr-CH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document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Horizontal cold test report 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fr-CH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Non-critical NCRs to be closed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DRs (Discrepancy Reports)</a:t>
            </a: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have been issued </a:t>
            </a:r>
            <a:r>
              <a:rPr lang="en-US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by AUP </a:t>
            </a:r>
            <a:r>
              <a:rPr lang="en-US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deviations found (see slide #8)</a:t>
            </a:r>
            <a:endParaRPr lang="fr-CH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8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F04F5-1ADD-D782-5244-648D5C6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3E6C7-444B-1E3B-74DE-5A3F720821CE}"/>
              </a:ext>
            </a:extLst>
          </p:cNvPr>
          <p:cNvSpPr txBox="1">
            <a:spLocks/>
          </p:cNvSpPr>
          <p:nvPr/>
        </p:nvSpPr>
        <p:spPr>
          <a:xfrm>
            <a:off x="551591" y="-4402"/>
            <a:ext cx="8568952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Main Nonconformities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2121-EFF5-AED2-21A3-2A6EA7F17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84" y="518712"/>
            <a:ext cx="8207697" cy="4483004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Total of ~180 AUP-internal Discrepancy/Nonconformance reports (integrated for cables, coils, magnets, cold mass and cryo-assembly CA01); most were minor and handled within AUP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Total of five major nonconformances for which we are working closely with CERN to resolve: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742950" marR="0" lvl="1" indent="-285750" algn="just" fontAlgn="ctr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EDMS 2515070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"nodal" distance between two magnets out of spec; NCR accepted and </a:t>
            </a:r>
            <a:r>
              <a:rPr lang="en-US" sz="1800" b="1" dirty="0">
                <a:solidFill>
                  <a:srgbClr val="00CC6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closed with warnings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Decision to wait for the results of CM02 before changing the acceptance criteria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ctr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EDMS 2905753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leak check of CM in the CA was not able to achieve necessary background to verify spec; NCR has been accepted by WP3 and CERN TE-VSC – Waiting for final approval from TE DH and HL PL (already given offline), will be </a:t>
            </a:r>
            <a:r>
              <a:rPr lang="en-US" sz="1800" b="1" dirty="0">
                <a:solidFill>
                  <a:srgbClr val="00CC6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closed with warnings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Results of the Leak Test to be done at CERN after phase II </a:t>
            </a:r>
            <a:r>
              <a:rPr lang="en-US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cryostating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shall be</a:t>
            </a:r>
            <a:r>
              <a:rPr lang="en-US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added to this NCR. Leak Test procedure to be shared with CERN/TE-VSC before the next test and results to be immediately share with CERN/TE-VSC for validation. OK for installation in the IT String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ctr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EDMS 2937955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VT EE152 is open; NCR under review. 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Suggestion from TE-MPE to disconnect </a:t>
            </a:r>
            <a:r>
              <a:rPr lang="en-GB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VT EE152 completely at the IFS, and use VT EE151 instead (bridge at IFS).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en-GB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closed with warning 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adding </a:t>
            </a:r>
            <a:r>
              <a:rPr lang="en-GB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remark 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also </a:t>
            </a:r>
            <a:r>
              <a:rPr lang="en-GB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adding preventive actions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ctr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EDMS 2769128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2883868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two QH failures; NCR under review –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OK for installation in the IT String. The NC shall be repaired </a:t>
            </a:r>
            <a:r>
              <a:rPr lang="en-GB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via a disassembly of the cold mass and (if needed) a magnet replacement prior to installing the machine (or to be considered as spare)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5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F04F5-1ADD-D782-5244-648D5C6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3E6C7-444B-1E3B-74DE-5A3F720821CE}"/>
              </a:ext>
            </a:extLst>
          </p:cNvPr>
          <p:cNvSpPr txBox="1">
            <a:spLocks/>
          </p:cNvSpPr>
          <p:nvPr/>
        </p:nvSpPr>
        <p:spPr>
          <a:xfrm>
            <a:off x="551591" y="-4402"/>
            <a:ext cx="8568952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Deviation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2121-EFF5-AED2-21A3-2A6EA7F17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4" y="554259"/>
            <a:ext cx="8207697" cy="4321747"/>
          </a:xfrm>
        </p:spPr>
        <p:txBody>
          <a:bodyPr>
            <a:normAutofit/>
          </a:bodyPr>
          <a:lstStyle/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Deviation Request (</a:t>
            </a:r>
            <a:r>
              <a:rPr lang="en-US" sz="1800" b="1" dirty="0">
                <a:effectLst/>
                <a:ea typeface="Times New Roman" panose="02020603050405020304" pitchFamily="18" charset="0"/>
                <a:hlinkClick r:id="rId3"/>
              </a:rPr>
              <a:t>EDMS 2939701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) for CM01 which was welded prior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to formal and timely (i.e. before weld execution) approval of WPS/PQR by CERN. Discrepancies related to the ASME vs ISO requirements during the qualification (this was solved during the discussion held in Q1 2023)   </a:t>
            </a:r>
            <a:br>
              <a:rPr lang="en-GB" sz="1800" dirty="0">
                <a:effectLst/>
                <a:ea typeface="Times New Roman" panose="02020603050405020304" pitchFamily="18" charset="0"/>
              </a:rPr>
            </a:br>
            <a:r>
              <a:rPr lang="en-US" sz="1800" dirty="0">
                <a:effectLst/>
                <a:ea typeface="Times New Roman" panose="02020603050405020304" pitchFamily="18" charset="0"/>
              </a:rPr>
              <a:t>Deviation accepted by WP3, TE-MSC, TE DH, HL PL and HSE Head -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OK for testing </a:t>
            </a:r>
            <a:r>
              <a:rPr lang="en-US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 SM18 test bench and later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installation in the IT String</a:t>
            </a:r>
          </a:p>
          <a:p>
            <a:pPr marL="342900" marR="0" lvl="0" indent="-342900" algn="just" font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font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“This is a clear example that we might need approval from external bodies at CERN, which is usually a long and tedious process for everyone </a:t>
            </a:r>
            <a:b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(we must avoid this kind of situation as much as we can in the future)”</a:t>
            </a:r>
            <a:endParaRPr lang="en-US" sz="18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7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18F2-87C3-D36E-F854-82E8C03E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Discrepancy Reports (by AUP)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6DCE-AC10-2BD2-351C-A5357DDB0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 13367 (EDMS </a:t>
            </a:r>
            <a:r>
              <a:rPr lang="en-US" sz="2400" dirty="0">
                <a:hlinkClick r:id="rId2"/>
              </a:rPr>
              <a:t>2959632</a:t>
            </a:r>
            <a:r>
              <a:rPr lang="en-US" sz="2400" dirty="0"/>
              <a:t>) for length of CM (0.46mm above max 10.1m)</a:t>
            </a:r>
          </a:p>
          <a:p>
            <a:r>
              <a:rPr lang="en-US" sz="2400" dirty="0"/>
              <a:t>DR 13366 (EDMS </a:t>
            </a:r>
            <a:r>
              <a:rPr lang="en-US" sz="2400" dirty="0">
                <a:hlinkClick r:id="rId3"/>
              </a:rPr>
              <a:t>2959633</a:t>
            </a:r>
            <a:r>
              <a:rPr lang="en-US" sz="2400" dirty="0"/>
              <a:t>) for a3 and a8 field harmonics outside expected values</a:t>
            </a:r>
          </a:p>
          <a:p>
            <a:r>
              <a:rPr lang="en-US" sz="2400" dirty="0"/>
              <a:t>DR 13368 (EDMS </a:t>
            </a:r>
            <a:r>
              <a:rPr lang="en-US" sz="2400" dirty="0">
                <a:hlinkClick r:id="rId4"/>
              </a:rPr>
              <a:t>2959634</a:t>
            </a:r>
            <a:r>
              <a:rPr lang="en-US" sz="2400" dirty="0"/>
              <a:t>) for magnetic axis alignment (MQXFA04 ~0.68mm, spec is 0.5mm max)</a:t>
            </a:r>
          </a:p>
          <a:p>
            <a:endParaRPr lang="en-US" sz="2400" dirty="0"/>
          </a:p>
          <a:p>
            <a:r>
              <a:rPr lang="en-US" sz="2400" dirty="0"/>
              <a:t>These are being treated as minor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E9222-5FB5-1B77-0FDF-F6DFE5C4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03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5758-D470-32FD-77BF-B50E7350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35000"/>
            <a:ext cx="8074800" cy="540000"/>
          </a:xfrm>
        </p:spPr>
        <p:txBody>
          <a:bodyPr/>
          <a:lstStyle/>
          <a:p>
            <a:r>
              <a:rPr lang="en-US" dirty="0"/>
              <a:t>Additional Documents to be Delivered (by AUP)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3895-2545-0194-F02B-436133C0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Report</a:t>
            </a:r>
          </a:p>
          <a:p>
            <a:r>
              <a:rPr lang="en-US" dirty="0"/>
              <a:t>Acceptance Criteria Report</a:t>
            </a:r>
          </a:p>
          <a:p>
            <a:pPr lvl="1"/>
            <a:r>
              <a:rPr lang="en-US" dirty="0"/>
              <a:t>Spreadsheet listing all MQXFA, LMQXFA, and LQXFA Acceptance Criteria, their results, and references to the records that support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4FC4B-74F0-7CA8-9E9E-3616552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414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35075</TotalTime>
  <Words>992</Words>
  <Application>Microsoft Office PowerPoint</Application>
  <PresentationFormat>On-screen Show (16:9)</PresentationFormat>
  <Paragraphs>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Wingdings</vt:lpstr>
      <vt:lpstr>Thème Office</vt:lpstr>
      <vt:lpstr> LQXFA/B01 Documentation</vt:lpstr>
      <vt:lpstr>1st Cryossembly built by AUP (LQXFA/B01)</vt:lpstr>
      <vt:lpstr>Magnets – MQXFA03 and MQXFA04</vt:lpstr>
      <vt:lpstr>PowerPoint Presentation</vt:lpstr>
      <vt:lpstr>PowerPoint Presentation</vt:lpstr>
      <vt:lpstr>PowerPoint Presentation</vt:lpstr>
      <vt:lpstr>PowerPoint Presentation</vt:lpstr>
      <vt:lpstr>Recent Discrepancy Reports (by AUP)</vt:lpstr>
      <vt:lpstr>Additional Documents to be Delivered (by AUP)</vt:lpstr>
      <vt:lpstr>PowerPoint Presentation</vt:lpstr>
      <vt:lpstr>Looking forward to receiving CA01 at CERN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Hector Garcia Gavela</dc:creator>
  <cp:lastModifiedBy>Hector Garcia Gavela</cp:lastModifiedBy>
  <cp:revision>2395</cp:revision>
  <cp:lastPrinted>2022-11-21T07:30:55Z</cp:lastPrinted>
  <dcterms:created xsi:type="dcterms:W3CDTF">2016-02-11T10:47:23Z</dcterms:created>
  <dcterms:modified xsi:type="dcterms:W3CDTF">2023-10-05T09:35:39Z</dcterms:modified>
</cp:coreProperties>
</file>