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9"/>
  </p:notesMasterIdLst>
  <p:handoutMasterIdLst>
    <p:handoutMasterId r:id="rId10"/>
  </p:handoutMasterIdLst>
  <p:sldIdLst>
    <p:sldId id="316" r:id="rId2"/>
    <p:sldId id="317" r:id="rId3"/>
    <p:sldId id="319" r:id="rId4"/>
    <p:sldId id="320" r:id="rId5"/>
    <p:sldId id="321" r:id="rId6"/>
    <p:sldId id="322" r:id="rId7"/>
    <p:sldId id="323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56" userDrawn="1">
          <p15:clr>
            <a:srgbClr val="A4A3A4"/>
          </p15:clr>
        </p15:guide>
        <p15:guide id="3" orient="horz" pos="3720" userDrawn="1">
          <p15:clr>
            <a:srgbClr val="A4A3A4"/>
          </p15:clr>
        </p15:guide>
        <p15:guide id="4" orient="horz" pos="960" userDrawn="1">
          <p15:clr>
            <a:srgbClr val="A4A3A4"/>
          </p15:clr>
        </p15:guide>
        <p15:guide id="5" orient="horz" pos="1872" userDrawn="1">
          <p15:clr>
            <a:srgbClr val="A4A3A4"/>
          </p15:clr>
        </p15:guide>
        <p15:guide id="6" orient="horz" pos="3600" userDrawn="1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40" userDrawn="1">
          <p15:clr>
            <a:srgbClr val="A4A3A4"/>
          </p15:clr>
        </p15:guide>
        <p15:guide id="10" pos="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8"/>
    <a:srgbClr val="EFBF8E"/>
    <a:srgbClr val="F37C23"/>
    <a:srgbClr val="090403"/>
    <a:srgbClr val="7676FF"/>
    <a:srgbClr val="FF83FF"/>
    <a:srgbClr val="E95125"/>
    <a:srgbClr val="3C5A77"/>
    <a:srgbClr val="BC5F2B"/>
    <a:srgbClr val="325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0" autoAdjust="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2456" y="168"/>
      </p:cViewPr>
      <p:guideLst>
        <p:guide orient="horz" pos="4204"/>
        <p:guide orient="horz" pos="456"/>
        <p:guide orient="horz" pos="3720"/>
        <p:guide orient="horz" pos="960"/>
        <p:guide orient="horz" pos="1872"/>
        <p:guide orient="horz" pos="3600"/>
        <p:guide pos="2190"/>
        <p:guide pos="2188"/>
        <p:guide pos="5040"/>
        <p:guide pos="2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cc/Desktop/COLDATA_5_7_9_10_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Extrapolation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25643241469816275"/>
                  <c:y val="-0.3075973315835520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y = 19.362x - 7.2679</a:t>
                    </a:r>
                    <a:endParaRPr lang="en-US" sz="12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Extrapolation!$I$2:$I$4</c:f>
              <c:numCache>
                <c:formatCode>0.00</c:formatCode>
                <c:ptCount val="3"/>
                <c:pt idx="0">
                  <c:v>0.4</c:v>
                </c:pt>
                <c:pt idx="1">
                  <c:v>0.44444444444444442</c:v>
                </c:pt>
                <c:pt idx="2">
                  <c:v>0.5</c:v>
                </c:pt>
              </c:numCache>
            </c:numRef>
          </c:xVal>
          <c:yVal>
            <c:numRef>
              <c:f>Extrapolation!$K$2:$K$4</c:f>
              <c:numCache>
                <c:formatCode>0.00</c:formatCode>
                <c:ptCount val="3"/>
                <c:pt idx="0">
                  <c:v>0.3979400086720376</c:v>
                </c:pt>
                <c:pt idx="1">
                  <c:v>1.4771212547196624</c:v>
                </c:pt>
                <c:pt idx="2">
                  <c:v>2.3521825181113627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C9-E342-9388-C54D76088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4703695"/>
        <c:axId val="1743940943"/>
      </c:scatterChart>
      <c:valAx>
        <c:axId val="1744703695"/>
        <c:scaling>
          <c:orientation val="minMax"/>
          <c:max val="0.95"/>
          <c:min val="0.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1/V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3940943"/>
        <c:crosses val="autoZero"/>
        <c:crossBetween val="midCat"/>
      </c:valAx>
      <c:valAx>
        <c:axId val="1743940943"/>
        <c:scaling>
          <c:orientation val="minMax"/>
          <c:max val="1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log_10(time in 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47036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589" y="6549548"/>
            <a:ext cx="4898796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4115" y="6549548"/>
            <a:ext cx="4886270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436814"/>
            <a:ext cx="4911322" cy="308452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923848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dms.cern.ch/document/2954805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4FCA6-34FC-B0B6-4855-B006E509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1440164"/>
            <a:ext cx="7086600" cy="647102"/>
          </a:xfrm>
        </p:spPr>
        <p:txBody>
          <a:bodyPr/>
          <a:lstStyle/>
          <a:p>
            <a:pPr algn="ctr"/>
            <a:r>
              <a:rPr lang="en-US" sz="4000" dirty="0"/>
              <a:t>TPC Electronics 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218B9-1D92-A998-E790-41B40A8618BB}"/>
              </a:ext>
            </a:extLst>
          </p:cNvPr>
          <p:cNvSpPr txBox="1"/>
          <p:nvPr/>
        </p:nvSpPr>
        <p:spPr>
          <a:xfrm>
            <a:off x="816429" y="2873829"/>
            <a:ext cx="81425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Cheng-Ju Lin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FD1 Technical Board Meeting</a:t>
            </a:r>
          </a:p>
          <a:p>
            <a:r>
              <a:rPr lang="en-US" sz="2800">
                <a:solidFill>
                  <a:srgbClr val="FF0000"/>
                </a:solidFill>
              </a:rPr>
              <a:t>20 September </a:t>
            </a:r>
            <a:r>
              <a:rPr lang="en-US" sz="2800" dirty="0">
                <a:solidFill>
                  <a:srgbClr val="FF00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5511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2" y="0"/>
            <a:ext cx="3553097" cy="647102"/>
          </a:xfrm>
        </p:spPr>
        <p:txBody>
          <a:bodyPr/>
          <a:lstStyle/>
          <a:p>
            <a:r>
              <a:rPr lang="en-US" sz="3600" dirty="0"/>
              <a:t>Status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2BBC-82E5-7CCA-B184-3AAA3458C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EAE91-035B-939C-53DF-2A2C5FEE699F}"/>
              </a:ext>
            </a:extLst>
          </p:cNvPr>
          <p:cNvSpPr txBox="1"/>
          <p:nvPr/>
        </p:nvSpPr>
        <p:spPr>
          <a:xfrm>
            <a:off x="183278" y="616097"/>
            <a:ext cx="8244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 APAs installed in NP04. Stable noise condition and no new problems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TPC Electronics readout migrated from FELIX to Ethernet.  All four APAs are now on ethernet readout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Prepared a TCO Closure Checklist for the TPC electronics (</a:t>
            </a:r>
            <a:r>
              <a:rPr lang="en-US" sz="2400" dirty="0">
                <a:hlinkClick r:id="rId2"/>
              </a:rPr>
              <a:t>CERN EDMS#2954805</a:t>
            </a:r>
            <a:r>
              <a:rPr lang="en-US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B1F6A172-B8A3-30FD-07FE-E36C9BF5A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12" y="3015344"/>
            <a:ext cx="4675151" cy="330653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855120-D779-EDBE-9E79-CCDCFA6E1C84}"/>
              </a:ext>
            </a:extLst>
          </p:cNvPr>
          <p:cNvCxnSpPr>
            <a:cxnSpLocks/>
          </p:cNvCxnSpPr>
          <p:nvPr/>
        </p:nvCxnSpPr>
        <p:spPr>
          <a:xfrm>
            <a:off x="4948522" y="4223398"/>
            <a:ext cx="4075735" cy="0"/>
          </a:xfrm>
          <a:prstGeom prst="line">
            <a:avLst/>
          </a:prstGeom>
          <a:ln w="15875">
            <a:solidFill>
              <a:srgbClr val="004C9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AEC26DD-053B-D087-6788-314287BFEF93}"/>
              </a:ext>
            </a:extLst>
          </p:cNvPr>
          <p:cNvSpPr txBox="1"/>
          <p:nvPr/>
        </p:nvSpPr>
        <p:spPr>
          <a:xfrm>
            <a:off x="5197896" y="3607791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4C97"/>
                </a:solidFill>
                <a:highlight>
                  <a:srgbClr val="FFFF00"/>
                </a:highlight>
              </a:rPr>
              <a:t>DUNE Requirement</a:t>
            </a:r>
          </a:p>
          <a:p>
            <a:r>
              <a:rPr lang="en-US" sz="1200" dirty="0">
                <a:solidFill>
                  <a:srgbClr val="004C97"/>
                </a:solidFill>
                <a:highlight>
                  <a:srgbClr val="FFFF00"/>
                </a:highlight>
              </a:rPr>
              <a:t>&lt; 1000 e</a:t>
            </a:r>
            <a:r>
              <a:rPr lang="en-US" sz="1200" baseline="30000" dirty="0">
                <a:solidFill>
                  <a:srgbClr val="004C97"/>
                </a:solidFill>
                <a:highlight>
                  <a:srgbClr val="FFFF00"/>
                </a:highlight>
              </a:rPr>
              <a:t>-</a:t>
            </a:r>
            <a:r>
              <a:rPr lang="en-US" sz="1200" dirty="0">
                <a:solidFill>
                  <a:srgbClr val="004C97"/>
                </a:solidFill>
                <a:highlight>
                  <a:srgbClr val="FFFF00"/>
                </a:highlight>
              </a:rPr>
              <a:t> (ENC) in </a:t>
            </a:r>
            <a:r>
              <a:rPr lang="en-US" sz="1200" dirty="0" err="1">
                <a:solidFill>
                  <a:srgbClr val="004C97"/>
                </a:solidFill>
                <a:highlight>
                  <a:srgbClr val="FFFF00"/>
                </a:highlight>
              </a:rPr>
              <a:t>LAr</a:t>
            </a:r>
            <a:endParaRPr lang="en-US" sz="1200" dirty="0">
              <a:solidFill>
                <a:srgbClr val="004C97"/>
              </a:solidFill>
              <a:highlight>
                <a:srgbClr val="FFFF00"/>
              </a:highligh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A36E1F-7229-AB8C-42D9-2DB581F025D4}"/>
              </a:ext>
            </a:extLst>
          </p:cNvPr>
          <p:cNvCxnSpPr>
            <a:cxnSpLocks/>
          </p:cNvCxnSpPr>
          <p:nvPr/>
        </p:nvCxnSpPr>
        <p:spPr>
          <a:xfrm>
            <a:off x="5568740" y="3966694"/>
            <a:ext cx="0" cy="256704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3E48B2-0959-2ABE-F700-D0E8EF172590}"/>
              </a:ext>
            </a:extLst>
          </p:cNvPr>
          <p:cNvSpPr txBox="1"/>
          <p:nvPr/>
        </p:nvSpPr>
        <p:spPr>
          <a:xfrm>
            <a:off x="188756" y="2928256"/>
            <a:ext cx="4497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Working with DAQ group on the integration between readout electronics and the DAQ control, configuration and monitoring system.  Have a joint session at the Collaboration meeting next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553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7" y="10886"/>
            <a:ext cx="6705599" cy="647102"/>
          </a:xfrm>
        </p:spPr>
        <p:txBody>
          <a:bodyPr/>
          <a:lstStyle/>
          <a:p>
            <a:r>
              <a:rPr lang="en-US" sz="3600" dirty="0"/>
              <a:t>Power &amp; Timing Card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2BBC-82E5-7CCA-B184-3AAA3458C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EAE91-035B-939C-53DF-2A2C5FEE699F}"/>
              </a:ext>
            </a:extLst>
          </p:cNvPr>
          <p:cNvSpPr txBox="1"/>
          <p:nvPr/>
        </p:nvSpPr>
        <p:spPr>
          <a:xfrm>
            <a:off x="261257" y="917068"/>
            <a:ext cx="87847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ProtoDUNE</a:t>
            </a:r>
            <a:r>
              <a:rPr lang="en-US" sz="2400" dirty="0"/>
              <a:t>-I PTC has limited functionality: distribute power to the WIBs and FEMBs, and also the timing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PTC (v4) has a FPGA for monitoring and controlling the cold electronics, can communicate with the slow control, and has a dedicated interface to the cold electronics safety interlock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 PTC has been tested at CERN with a full crate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performed all functionality of the old PTC; no additional noise introduced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Another new PTC has been integrated into the ICEBERG test-stand at Fermilab for integration with the cold electronics safety interlock system (Beckhoff PLC)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848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7" y="10886"/>
            <a:ext cx="6705599" cy="647102"/>
          </a:xfrm>
        </p:spPr>
        <p:txBody>
          <a:bodyPr/>
          <a:lstStyle/>
          <a:p>
            <a:r>
              <a:rPr lang="en-US" sz="3600" dirty="0"/>
              <a:t>Power &amp; Timing Card (v4)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2BBC-82E5-7CCA-B184-3AAA3458C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3F0C5E2F-070D-3BAC-09D4-6B6E1B6DA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00" y="657988"/>
            <a:ext cx="7421055" cy="55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2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86" y="0"/>
            <a:ext cx="6705599" cy="647102"/>
          </a:xfrm>
        </p:spPr>
        <p:txBody>
          <a:bodyPr/>
          <a:lstStyle/>
          <a:p>
            <a:r>
              <a:rPr lang="en-US" sz="3600" dirty="0"/>
              <a:t>COLDATA Lifetime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BB2BBC-82E5-7CCA-B184-3AAA3458C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79972-FD29-346F-62F8-01AF92635F26}"/>
              </a:ext>
            </a:extLst>
          </p:cNvPr>
          <p:cNvSpPr txBox="1"/>
          <p:nvPr/>
        </p:nvSpPr>
        <p:spPr>
          <a:xfrm>
            <a:off x="261257" y="647102"/>
            <a:ext cx="8784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CMOS circuits can suffer from premature aging when operated at cryogenic temperature due to hot carrier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Performed accelerated aging study by stressing the chips to higher operating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LArASIC</a:t>
            </a:r>
            <a:r>
              <a:rPr lang="en-US" sz="2400" dirty="0"/>
              <a:t>, </a:t>
            </a:r>
            <a:r>
              <a:rPr lang="en-US" sz="2400" dirty="0" err="1"/>
              <a:t>ColdADC</a:t>
            </a:r>
            <a:r>
              <a:rPr lang="en-US" sz="2400" dirty="0"/>
              <a:t>, COLDATA and other CMOS components have been studied.  All have a lifetime well exceed the lifetime of DUNE</a:t>
            </a:r>
          </a:p>
          <a:p>
            <a:endParaRPr lang="en-US" sz="2400" dirty="0"/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042AF8AD-6C3C-0BBB-0DCD-93E828594B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788728"/>
              </p:ext>
            </p:extLst>
          </p:nvPr>
        </p:nvGraphicFramePr>
        <p:xfrm>
          <a:off x="97971" y="4252708"/>
          <a:ext cx="4474025" cy="1652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4805">
                  <a:extLst>
                    <a:ext uri="{9D8B030D-6E8A-4147-A177-3AD203B41FA5}">
                      <a16:colId xmlns:a16="http://schemas.microsoft.com/office/drawing/2014/main" val="515596163"/>
                    </a:ext>
                  </a:extLst>
                </a:gridCol>
                <a:gridCol w="894805">
                  <a:extLst>
                    <a:ext uri="{9D8B030D-6E8A-4147-A177-3AD203B41FA5}">
                      <a16:colId xmlns:a16="http://schemas.microsoft.com/office/drawing/2014/main" val="287152029"/>
                    </a:ext>
                  </a:extLst>
                </a:gridCol>
                <a:gridCol w="894805">
                  <a:extLst>
                    <a:ext uri="{9D8B030D-6E8A-4147-A177-3AD203B41FA5}">
                      <a16:colId xmlns:a16="http://schemas.microsoft.com/office/drawing/2014/main" val="673426023"/>
                    </a:ext>
                  </a:extLst>
                </a:gridCol>
                <a:gridCol w="894805">
                  <a:extLst>
                    <a:ext uri="{9D8B030D-6E8A-4147-A177-3AD203B41FA5}">
                      <a16:colId xmlns:a16="http://schemas.microsoft.com/office/drawing/2014/main" val="3042155206"/>
                    </a:ext>
                  </a:extLst>
                </a:gridCol>
                <a:gridCol w="894805">
                  <a:extLst>
                    <a:ext uri="{9D8B030D-6E8A-4147-A177-3AD203B41FA5}">
                      <a16:colId xmlns:a16="http://schemas.microsoft.com/office/drawing/2014/main" val="3381604312"/>
                    </a:ext>
                  </a:extLst>
                </a:gridCol>
              </a:tblGrid>
              <a:tr h="3967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V_stress (volts)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1/V_stress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time (hrs)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log_10(time)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time(years)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784314"/>
                  </a:ext>
                </a:extLst>
              </a:tr>
              <a:tr h="21482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2.5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0.40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2.5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9067108"/>
                  </a:ext>
                </a:extLst>
              </a:tr>
              <a:tr h="21482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highlight>
                            <a:srgbClr val="FFFF00"/>
                          </a:highlight>
                        </a:rPr>
                        <a:t>2.25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highlight>
                            <a:srgbClr val="FFFF00"/>
                          </a:highlight>
                        </a:rPr>
                        <a:t>0.44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30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2113483"/>
                  </a:ext>
                </a:extLst>
              </a:tr>
              <a:tr h="21482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highlight>
                            <a:srgbClr val="FFFF00"/>
                          </a:highlight>
                        </a:rPr>
                        <a:t>0.50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225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0339208"/>
                  </a:ext>
                </a:extLst>
              </a:tr>
              <a:tr h="21482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736376635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8.87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86186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0642658"/>
                  </a:ext>
                </a:extLst>
              </a:tr>
              <a:tr h="39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2.1573E+10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2524974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6868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7EF6229-0714-407B-BAAC-42A37CEF07AD}"/>
              </a:ext>
            </a:extLst>
          </p:cNvPr>
          <p:cNvSpPr txBox="1"/>
          <p:nvPr/>
        </p:nvSpPr>
        <p:spPr>
          <a:xfrm>
            <a:off x="210793" y="3330135"/>
            <a:ext cx="339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“failure” = 1% loss in I(</a:t>
            </a:r>
            <a:r>
              <a:rPr lang="en-US" dirty="0" err="1"/>
              <a:t>Vdda</a:t>
            </a:r>
            <a:r>
              <a:rPr lang="en-US" dirty="0"/>
              <a:t>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0147C23-DC89-0C7F-D9BA-9AD1A6B4C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392515"/>
              </p:ext>
            </p:extLst>
          </p:nvPr>
        </p:nvGraphicFramePr>
        <p:xfrm>
          <a:off x="4572000" y="351480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86CC04-A867-C49E-AB4D-B9437E9FE1EA}"/>
              </a:ext>
            </a:extLst>
          </p:cNvPr>
          <p:cNvCxnSpPr/>
          <p:nvPr/>
        </p:nvCxnSpPr>
        <p:spPr>
          <a:xfrm flipV="1">
            <a:off x="5557294" y="4012710"/>
            <a:ext cx="3356975" cy="16033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DCF26F-5B1E-4B21-7D97-F7AC9E9AA98B}"/>
              </a:ext>
            </a:extLst>
          </p:cNvPr>
          <p:cNvCxnSpPr/>
          <p:nvPr/>
        </p:nvCxnSpPr>
        <p:spPr>
          <a:xfrm>
            <a:off x="8187760" y="3737138"/>
            <a:ext cx="0" cy="20915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93F30-1BFF-015E-154B-11B3A2EBD55E}"/>
              </a:ext>
            </a:extLst>
          </p:cNvPr>
          <p:cNvCxnSpPr/>
          <p:nvPr/>
        </p:nvCxnSpPr>
        <p:spPr>
          <a:xfrm>
            <a:off x="8816149" y="3737138"/>
            <a:ext cx="0" cy="209152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8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86" y="0"/>
            <a:ext cx="6705599" cy="647102"/>
          </a:xfrm>
        </p:spPr>
        <p:txBody>
          <a:bodyPr/>
          <a:lstStyle/>
          <a:p>
            <a:r>
              <a:rPr lang="en-US" sz="3600" dirty="0"/>
              <a:t>Robotic Test System (RTS)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79972-FD29-346F-62F8-01AF92635F26}"/>
              </a:ext>
            </a:extLst>
          </p:cNvPr>
          <p:cNvSpPr txBox="1"/>
          <p:nvPr/>
        </p:nvSpPr>
        <p:spPr>
          <a:xfrm>
            <a:off x="124002" y="1133356"/>
            <a:ext cx="33129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</a:t>
            </a:r>
            <a:r>
              <a:rPr lang="en-US" sz="2400" dirty="0" err="1"/>
              <a:t>ProtoDUNE</a:t>
            </a:r>
            <a:r>
              <a:rPr lang="en-US" sz="2400" dirty="0"/>
              <a:t>, we tested the custom ASICs manually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production QC, plan to use a robotic system to handle the chips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FD1+FD2, need to test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~40K </a:t>
            </a:r>
            <a:r>
              <a:rPr lang="en-US" sz="2400" dirty="0" err="1"/>
              <a:t>LArASICs</a:t>
            </a:r>
            <a:r>
              <a:rPr lang="en-US" sz="24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~40K </a:t>
            </a:r>
            <a:r>
              <a:rPr lang="en-US" sz="2400" dirty="0" err="1"/>
              <a:t>ColdADC</a:t>
            </a:r>
            <a:r>
              <a:rPr lang="en-US" sz="24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~10K COLDATA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RTS-swap16-2048k">
            <a:hlinkClick r:id="" action="ppaction://media"/>
            <a:extLst>
              <a:ext uri="{FF2B5EF4-FFF2-40B4-BE49-F238E27FC236}">
                <a16:creationId xmlns:a16="http://schemas.microsoft.com/office/drawing/2014/main" id="{97283CD1-9B7D-B67B-C309-A08FBD473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8772" y="723900"/>
            <a:ext cx="2747162" cy="4883845"/>
          </a:xfrm>
          <a:prstGeom prst="rect">
            <a:avLst/>
          </a:prstGeom>
        </p:spPr>
      </p:pic>
      <p:pic>
        <p:nvPicPr>
          <p:cNvPr id="5" name="PXL_20230808_160413181.TS.mp4">
            <a:hlinkClick r:id="" action="ppaction://media"/>
            <a:extLst>
              <a:ext uri="{FF2B5EF4-FFF2-40B4-BE49-F238E27FC236}">
                <a16:creationId xmlns:a16="http://schemas.microsoft.com/office/drawing/2014/main" id="{416FE071-96AF-C640-243D-E4D8A85905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5142" y="707221"/>
            <a:ext cx="2765926" cy="4917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4609F-6C3D-12DF-58D2-EB2E00A241A1}"/>
              </a:ext>
            </a:extLst>
          </p:cNvPr>
          <p:cNvSpPr txBox="1"/>
          <p:nvPr/>
        </p:nvSpPr>
        <p:spPr>
          <a:xfrm>
            <a:off x="3418770" y="5653887"/>
            <a:ext cx="2747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A</a:t>
            </a:r>
            <a:r>
              <a:rPr lang="en-US" sz="1200" kern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 timelapse of the RTS swapping a batch of 8 chips in the sockets in the current prototype setup</a:t>
            </a: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734A19-1191-A82A-E84F-5813DC4E29E6}"/>
              </a:ext>
            </a:extLst>
          </p:cNvPr>
          <p:cNvSpPr txBox="1"/>
          <p:nvPr/>
        </p:nvSpPr>
        <p:spPr>
          <a:xfrm>
            <a:off x="6325142" y="5715000"/>
            <a:ext cx="2871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highlight>
                  <a:srgbClr val="FFFF00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Testing the cryogenic operation with liquid nitrogen</a:t>
            </a:r>
            <a:endParaRPr lang="en-US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745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27A0-7D85-99DC-67D8-7A063D8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86" y="0"/>
            <a:ext cx="6705599" cy="647102"/>
          </a:xfrm>
        </p:spPr>
        <p:txBody>
          <a:bodyPr/>
          <a:lstStyle/>
          <a:p>
            <a:r>
              <a:rPr lang="en-US" sz="3600" dirty="0"/>
              <a:t>FD1 Procurement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6621D-5A34-E51F-EE13-4D86CCC89158}"/>
              </a:ext>
            </a:extLst>
          </p:cNvPr>
          <p:cNvSpPr txBox="1">
            <a:spLocks/>
          </p:cNvSpPr>
          <p:nvPr/>
        </p:nvSpPr>
        <p:spPr>
          <a:xfrm>
            <a:off x="114300" y="816428"/>
            <a:ext cx="8833757" cy="522514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/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CD-3a (long lead items) procurements are progressing well !</a:t>
            </a:r>
          </a:p>
          <a:p>
            <a:pPr marL="514350" indent="-457200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LArASIC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for FD1 and FD2 : all 250 wafers received from vendor</a:t>
            </a:r>
          </a:p>
          <a:p>
            <a:pPr marL="514350" indent="-45720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First 25 wafers of packaged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LArASIC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chips (~78k P5B chips) are undergoing QC </a:t>
            </a:r>
          </a:p>
          <a:p>
            <a:pPr marL="514350" indent="-45720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Next 50 wafers of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LArASIC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wafers have been sent to the packaging house</a:t>
            </a:r>
          </a:p>
          <a:p>
            <a:pPr marL="514350" indent="-45720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WIB FPGA (FD1): All 800 FPGAs received from vendor (~5 months ahead of schedule)</a:t>
            </a:r>
          </a:p>
          <a:p>
            <a:pPr marL="514350" indent="-457200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ColdADC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/COLDATA (FD1) production: CERN submitted the PO to TSMC in July. Expect to receive the wafers before the end of 2023</a:t>
            </a:r>
          </a:p>
          <a:p>
            <a:pPr marL="514350" indent="-45720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WIB and FEMB discrete components: received some components already. About 50% of the orders have gone out to the vendors</a:t>
            </a:r>
          </a:p>
          <a:p>
            <a:pPr marL="514350" indent="-45720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PTC FPGA for FD1 order is ready to go out, pending the UPenn subcontract to go through the Fermilab procurement system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40942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7208</TotalTime>
  <Words>568</Words>
  <Application>Microsoft Macintosh PowerPoint</Application>
  <PresentationFormat>On-screen Show (4:3)</PresentationFormat>
  <Paragraphs>82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Helvetica</vt:lpstr>
      <vt:lpstr>Lucida Grande</vt:lpstr>
      <vt:lpstr>LBNF Content-Footer Theme</vt:lpstr>
      <vt:lpstr>TPC Electronics Update</vt:lpstr>
      <vt:lpstr>Status at CERN</vt:lpstr>
      <vt:lpstr>Power &amp; Timing Card Upgrade</vt:lpstr>
      <vt:lpstr>Power &amp; Timing Card (v4)</vt:lpstr>
      <vt:lpstr>COLDATA Lifetime Study</vt:lpstr>
      <vt:lpstr>Robotic Test System (RTS)</vt:lpstr>
      <vt:lpstr>FD1 Procurement Status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subject/>
  <dc:creator>Sandbox Studio</dc:creator>
  <cp:keywords/>
  <dc:description>Modified by A. Weber</dc:description>
  <cp:lastModifiedBy>Cheng-Ju Stephen Lin</cp:lastModifiedBy>
  <cp:revision>169</cp:revision>
  <dcterms:created xsi:type="dcterms:W3CDTF">2015-04-30T14:29:22Z</dcterms:created>
  <dcterms:modified xsi:type="dcterms:W3CDTF">2023-09-20T06:51:04Z</dcterms:modified>
  <cp:category/>
</cp:coreProperties>
</file>