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7"/>
  </p:normalViewPr>
  <p:slideViewPr>
    <p:cSldViewPr snapToGrid="0" showGuides="1">
      <p:cViewPr varScale="1">
        <p:scale>
          <a:sx n="104" d="100"/>
          <a:sy n="104" d="100"/>
        </p:scale>
        <p:origin x="800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CC76F-C376-3E55-440D-93D5880619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FBFDAC-A3F7-9FE6-4DAB-BCCB62CC57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54BAF3-28BE-C3F5-ECC1-404688843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4E94E-E1DF-6F43-80DF-038ACEE381C6}" type="datetimeFigureOut">
              <a:rPr lang="en-US" smtClean="0"/>
              <a:t>9/20/23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16B5E-5F13-8469-8E6B-0ECF906FC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8E999C-F19D-0A65-7620-736D6AD43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BF55F-C625-6A41-84EE-29EFFBEC1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973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F49EC-FB2F-A75E-F610-6E35903AA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51CCE4-8368-2A5D-1014-621038FDF5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F7839B-11C7-4FFF-3D1A-6AFA766E8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4E94E-E1DF-6F43-80DF-038ACEE381C6}" type="datetimeFigureOut">
              <a:rPr lang="en-US" smtClean="0"/>
              <a:t>9/20/23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5FD837-E860-D1DA-DCC9-71446FDBB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9D69B6-8954-EF39-CFBA-242A662DE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BF55F-C625-6A41-84EE-29EFFBEC1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207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D14640-61D7-64A8-DDBC-EC700EA538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721D98-C91A-4924-57E7-60AC17DEA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32BE6-73A1-7F70-4435-B8ECEEAA2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4E94E-E1DF-6F43-80DF-038ACEE381C6}" type="datetimeFigureOut">
              <a:rPr lang="en-US" smtClean="0"/>
              <a:t>9/20/23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0E477-A34E-9FB4-453E-F8E79DF76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7AA4E-CC26-FA06-4A99-6B1257281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BF55F-C625-6A41-84EE-29EFFBEC1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070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D8989-C08F-257C-B4B7-FEDA76164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29250-BCD9-CF9A-1B26-B3C5A2E81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A42C97-37CD-16BC-5EB4-6DC98C60D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4E94E-E1DF-6F43-80DF-038ACEE381C6}" type="datetimeFigureOut">
              <a:rPr lang="en-US" smtClean="0"/>
              <a:t>9/20/23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1A59EB-4E3D-59F7-5155-3C63E9C84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808FC-4A68-CFB0-9EA7-2D9700397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BF55F-C625-6A41-84EE-29EFFBEC1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069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1197D-2BA8-6D3D-EB9E-DC5366C4D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D01953-C369-3F9D-6BA7-176AA64278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B9A9D-910C-A175-B6C3-B16B633AF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4E94E-E1DF-6F43-80DF-038ACEE381C6}" type="datetimeFigureOut">
              <a:rPr lang="en-US" smtClean="0"/>
              <a:t>9/20/23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410691-2DDC-F835-4471-DEF698C31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6E1ED3-D856-4DD4-0C1B-95D007D87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BF55F-C625-6A41-84EE-29EFFBEC1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83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62549-9FC8-56FD-2627-037014EE1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058F08-418C-47D3-C508-2E4CEABF51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0A7FA1-CB43-D825-7002-E26E0F83AC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3418A0-A8CE-FC57-758E-3CB9D5C34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4E94E-E1DF-6F43-80DF-038ACEE381C6}" type="datetimeFigureOut">
              <a:rPr lang="en-US" smtClean="0"/>
              <a:t>9/20/23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9B7B8E-B1D1-F20B-5043-9E2B1423A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536275-D471-41ED-B78B-CF06F8FD7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BF55F-C625-6A41-84EE-29EFFBEC1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938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565CB-5992-982C-9229-E09E01CFE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C45445-DC15-ED75-F3CC-BE45160375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748F15-EFE1-C7F3-8E06-416455E22F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11A347-AEC0-4161-7128-63849BA026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EE1016-2D94-5F4F-519D-D5A5BA8892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048FFA-8759-0E30-F894-8C45B77C0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4E94E-E1DF-6F43-80DF-038ACEE381C6}" type="datetimeFigureOut">
              <a:rPr lang="en-US" smtClean="0"/>
              <a:t>9/20/23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D15421-C401-75BC-AC0C-C1C66FAC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FBE380-0D2D-B874-6525-C0C2306AB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BF55F-C625-6A41-84EE-29EFFBEC1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108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D0079-3C24-E79B-30DA-BC05BA5C7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C56EF6-D988-2E7B-8595-A4658AA8E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4E94E-E1DF-6F43-80DF-038ACEE381C6}" type="datetimeFigureOut">
              <a:rPr lang="en-US" smtClean="0"/>
              <a:t>9/20/23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D5A24C-9068-EE3D-5784-72721A955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A14FF7-0254-1D6A-842C-03D67CA1F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BF55F-C625-6A41-84EE-29EFFBEC1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611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99ED9F-6C4A-687F-3A92-18B6AFA52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4E94E-E1DF-6F43-80DF-038ACEE381C6}" type="datetimeFigureOut">
              <a:rPr lang="en-US" smtClean="0"/>
              <a:t>9/20/23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ADAC7F-0881-B01A-4FE3-CC2B40751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E9DAA2-FFBD-E94B-01E8-DD5AB828D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BF55F-C625-6A41-84EE-29EFFBEC1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79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D5848-0F54-4E57-EF53-529536057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33A54-6478-007B-8120-E24C25E19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8AE605-FEE4-15FD-180B-F20ADF1698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855394-A6A4-2CD5-8B3B-C40FCC625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4E94E-E1DF-6F43-80DF-038ACEE381C6}" type="datetimeFigureOut">
              <a:rPr lang="en-US" smtClean="0"/>
              <a:t>9/20/23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F17C92-6449-054B-ED5F-011771645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A88999-D53E-1E69-1E6D-02A53977B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BF55F-C625-6A41-84EE-29EFFBEC1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541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F1CB0-96A5-53C6-1F0E-A1FDD1F72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75C2D5-F293-E411-AAD9-61391B6563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6A30C4-42B4-4789-4FA4-A076464DAD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B68A7A-7F85-0A53-809F-58D775602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4E94E-E1DF-6F43-80DF-038ACEE381C6}" type="datetimeFigureOut">
              <a:rPr lang="en-US" smtClean="0"/>
              <a:t>9/20/23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22DB7D-C1D2-4FA0-7AF9-8DD5AC65E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A961C1-8418-6B5A-55CC-E47054F72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BF55F-C625-6A41-84EE-29EFFBEC1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03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01CEF4-F10A-3414-05B2-297637EB4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1878EA-80A4-DA8A-D845-D88F511A00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07AF7D-40DF-B421-E419-BF232A53A4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4E94E-E1DF-6F43-80DF-038ACEE381C6}" type="datetimeFigureOut">
              <a:rPr lang="en-US" smtClean="0"/>
              <a:t>9/20/23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2AEB6F-E726-EBED-1874-E6DE42BE9F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86700E-F44C-4DC6-F397-EA690640CD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BF55F-C625-6A41-84EE-29EFFBEC1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11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31A95-2509-CA0D-AD23-384E4D9031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DAPHNE Status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AE0AC5-8B6D-70C0-AF28-82ECD73538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David Christian</a:t>
            </a:r>
          </a:p>
          <a:p>
            <a:r>
              <a:rPr lang="en-US" dirty="0"/>
              <a:t>FNAL</a:t>
            </a:r>
          </a:p>
          <a:p>
            <a:r>
              <a:rPr lang="en-US" dirty="0"/>
              <a:t>September 20, 2023</a:t>
            </a:r>
          </a:p>
        </p:txBody>
      </p:sp>
    </p:spTree>
    <p:extLst>
      <p:ext uri="{BB962C8B-B14F-4D97-AF65-F5344CB8AC3E}">
        <p14:creationId xmlns:p14="http://schemas.microsoft.com/office/powerpoint/2010/main" val="1276609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9ADCA-6B28-C88F-D36A-7809F9C4D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DAPHNE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46D4B-BA40-7660-9C48-D5E2A8BB0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DAPHNE is the DUNE photodetector readout module</a:t>
            </a:r>
          </a:p>
          <a:p>
            <a:r>
              <a:rPr lang="en-US" dirty="0"/>
              <a:t>Developed for the horizontal drift detector</a:t>
            </a:r>
          </a:p>
          <a:p>
            <a:pPr lvl="1"/>
            <a:r>
              <a:rPr lang="en-US" dirty="0"/>
              <a:t>40 channels per module (to read out PDS from 1 APA)</a:t>
            </a:r>
          </a:p>
          <a:p>
            <a:pPr lvl="1"/>
            <a:r>
              <a:rPr lang="en-US" dirty="0"/>
              <a:t>Intended to operate in self-triggered mode with threshold = 1.5 PE</a:t>
            </a:r>
          </a:p>
          <a:p>
            <a:r>
              <a:rPr lang="en-US" dirty="0"/>
              <a:t>Developed by a Latin America/US collaboration</a:t>
            </a:r>
          </a:p>
          <a:p>
            <a:r>
              <a:rPr lang="en-US" dirty="0"/>
              <a:t>Inspired by the Mu2e </a:t>
            </a:r>
            <a:r>
              <a:rPr lang="en-US" dirty="0" err="1"/>
              <a:t>SiPM</a:t>
            </a:r>
            <a:r>
              <a:rPr lang="en-US" dirty="0"/>
              <a:t> readout module</a:t>
            </a:r>
          </a:p>
          <a:p>
            <a:pPr lvl="1"/>
            <a:r>
              <a:rPr lang="en-US" dirty="0"/>
              <a:t>Uses a low cost “Analog Front End” chip made by Texas Instruments for ultrasound applications</a:t>
            </a:r>
          </a:p>
          <a:p>
            <a:pPr lvl="1"/>
            <a:r>
              <a:rPr lang="en-US" dirty="0"/>
              <a:t>8 channel AFE5808A includes amplifiers, filters, 14-bit ADCs</a:t>
            </a:r>
          </a:p>
          <a:p>
            <a:pPr lvl="1"/>
            <a:r>
              <a:rPr lang="en-US" dirty="0"/>
              <a:t>Digitizes analog </a:t>
            </a:r>
            <a:r>
              <a:rPr lang="en-US" dirty="0" err="1"/>
              <a:t>SiPM</a:t>
            </a:r>
            <a:r>
              <a:rPr lang="en-US" dirty="0"/>
              <a:t> signals and provides bias voltage for </a:t>
            </a:r>
            <a:r>
              <a:rPr lang="en-US" dirty="0" err="1"/>
              <a:t>SiPMs</a:t>
            </a:r>
            <a:r>
              <a:rPr lang="en-US" dirty="0"/>
              <a:t> and bias voltage for cold </a:t>
            </a:r>
            <a:r>
              <a:rPr lang="en-US" dirty="0" err="1"/>
              <a:t>SiPM</a:t>
            </a:r>
            <a:r>
              <a:rPr lang="en-US" dirty="0"/>
              <a:t> active ganging circuitry; can measure </a:t>
            </a:r>
            <a:r>
              <a:rPr lang="en-US" dirty="0" err="1"/>
              <a:t>SiPM</a:t>
            </a:r>
            <a:r>
              <a:rPr lang="en-US" dirty="0"/>
              <a:t> bias current.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186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07468-A63C-EEFB-04A3-5F964C45D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DAPHNE Development History (1/3)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FD4D1-7E22-B873-1BC6-41EADE0E16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DAPHNE_V1 (2021)</a:t>
            </a:r>
          </a:p>
          <a:p>
            <a:pPr lvl="1"/>
            <a:r>
              <a:rPr lang="en-US" dirty="0"/>
              <a:t>1U enclosure</a:t>
            </a:r>
          </a:p>
          <a:p>
            <a:pPr lvl="1"/>
            <a:r>
              <a:rPr lang="en-US" dirty="0"/>
              <a:t>ST microprocessor to configure AFEs, set </a:t>
            </a:r>
            <a:r>
              <a:rPr lang="en-US" dirty="0" err="1"/>
              <a:t>SiPM</a:t>
            </a:r>
            <a:r>
              <a:rPr lang="en-US" dirty="0"/>
              <a:t> bias voltages, configure multiplexing circuitry to measure </a:t>
            </a:r>
            <a:r>
              <a:rPr lang="en-US" dirty="0" err="1"/>
              <a:t>SiPM</a:t>
            </a:r>
            <a:r>
              <a:rPr lang="en-US" dirty="0"/>
              <a:t> bias currents.</a:t>
            </a:r>
          </a:p>
          <a:p>
            <a:pPr lvl="1"/>
            <a:r>
              <a:rPr lang="en-US" dirty="0"/>
              <a:t>Xilinx Artix-7 FPGA to accept data from AFEs, detect signals, extract waveform snippets, and send data to FELIX on a 4.8 Gbps link (1/2 normal FELIX speed).</a:t>
            </a:r>
          </a:p>
          <a:p>
            <a:pPr lvl="2"/>
            <a:r>
              <a:rPr lang="en-US" dirty="0"/>
              <a:t>High speed link can also be configured as 1 GbE; facilitates test bench use with “spy buffer” readout.</a:t>
            </a:r>
          </a:p>
          <a:p>
            <a:pPr lvl="1"/>
            <a:r>
              <a:rPr lang="en-US" dirty="0"/>
              <a:t>Suffered from noise on voltages provided to the FE, difficulty communicating with the ST microprocessor as intended (100 Mbps Ethernet), noise in current and voltage monitoring,…</a:t>
            </a:r>
          </a:p>
        </p:txBody>
      </p:sp>
    </p:spTree>
    <p:extLst>
      <p:ext uri="{BB962C8B-B14F-4D97-AF65-F5344CB8AC3E}">
        <p14:creationId xmlns:p14="http://schemas.microsoft.com/office/powerpoint/2010/main" val="2495327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9BE4E-7723-D3E2-D9AB-A2C472F6C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DAPHNE Development History (2/3)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9B264-7ABC-4F9C-FD4A-BF8B4318CB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DAPHNE_V2 (2022)</a:t>
            </a:r>
          </a:p>
          <a:p>
            <a:pPr lvl="1"/>
            <a:r>
              <a:rPr lang="en-US" dirty="0"/>
              <a:t>Same configuration as V1 (microprocessor + </a:t>
            </a:r>
            <a:r>
              <a:rPr lang="en-US" dirty="0" err="1"/>
              <a:t>Artix</a:t>
            </a:r>
            <a:r>
              <a:rPr lang="en-US" dirty="0"/>
              <a:t> 7; 1U enclosure)</a:t>
            </a:r>
          </a:p>
          <a:p>
            <a:pPr lvl="1"/>
            <a:r>
              <a:rPr lang="en-US" dirty="0"/>
              <a:t>Better filtering to eliminate noise</a:t>
            </a:r>
          </a:p>
          <a:p>
            <a:pPr lvl="1"/>
            <a:r>
              <a:rPr lang="en-US" dirty="0"/>
              <a:t>Modifications to enable 100 Mbps Ethernet link</a:t>
            </a:r>
          </a:p>
          <a:p>
            <a:pPr lvl="1"/>
            <a:r>
              <a:rPr lang="en-US" dirty="0"/>
              <a:t>Modifications to enable 1 GbE control through FPGA concurrent with 4.8 Gbps output to FELIX; number of FELIX output links increased to 4</a:t>
            </a:r>
          </a:p>
          <a:p>
            <a:pPr lvl="1"/>
            <a:r>
              <a:rPr lang="en-US" dirty="0"/>
              <a:t>Supports 2 output modes to FELIX</a:t>
            </a:r>
          </a:p>
          <a:p>
            <a:pPr lvl="2"/>
            <a:r>
              <a:rPr lang="en-US" dirty="0"/>
              <a:t>Can stream data from 4 channels per FELIX link (max of 16/40 channels) – demonstrated October 2022</a:t>
            </a:r>
          </a:p>
          <a:p>
            <a:pPr lvl="2"/>
            <a:r>
              <a:rPr lang="en-US" dirty="0"/>
              <a:t>Self triggered mode</a:t>
            </a:r>
          </a:p>
          <a:p>
            <a:pPr lvl="3"/>
            <a:r>
              <a:rPr lang="en-US" dirty="0"/>
              <a:t>Simple threshold trigger – demonstrated Spring/summer 2023</a:t>
            </a:r>
          </a:p>
          <a:p>
            <a:pPr lvl="3"/>
            <a:r>
              <a:rPr lang="en-US" dirty="0"/>
              <a:t>64 x 16 ns trigger latency allows development of more complex triggers (underway)</a:t>
            </a:r>
          </a:p>
        </p:txBody>
      </p:sp>
    </p:spTree>
    <p:extLst>
      <p:ext uri="{BB962C8B-B14F-4D97-AF65-F5344CB8AC3E}">
        <p14:creationId xmlns:p14="http://schemas.microsoft.com/office/powerpoint/2010/main" val="4087523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60C8C-CACD-6F0C-50BB-AEE381E04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DAPHNE Development History (3/3)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DC5699-D8C2-C6A7-4FC5-559618990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DAPHNE_V3 (2023)</a:t>
            </a:r>
          </a:p>
          <a:p>
            <a:pPr lvl="1"/>
            <a:r>
              <a:rPr lang="en-US" dirty="0"/>
              <a:t>Xilinx </a:t>
            </a:r>
            <a:r>
              <a:rPr lang="en-US" dirty="0" err="1"/>
              <a:t>Artix</a:t>
            </a:r>
            <a:r>
              <a:rPr lang="en-US" dirty="0"/>
              <a:t> 7 &amp; ST microprocessor replaced by Xilinx Zynq </a:t>
            </a:r>
            <a:r>
              <a:rPr lang="en-US" dirty="0" err="1"/>
              <a:t>Ultrascale</a:t>
            </a:r>
            <a:r>
              <a:rPr lang="en-US" dirty="0"/>
              <a:t> SOM (</a:t>
            </a:r>
            <a:r>
              <a:rPr lang="en-US" dirty="0" err="1"/>
              <a:t>Kria</a:t>
            </a:r>
            <a:r>
              <a:rPr lang="en-US" dirty="0"/>
              <a:t> K26)</a:t>
            </a:r>
          </a:p>
          <a:p>
            <a:pPr lvl="2"/>
            <a:r>
              <a:rPr lang="en-US" dirty="0" err="1"/>
              <a:t>Artix</a:t>
            </a:r>
            <a:r>
              <a:rPr lang="en-US" dirty="0"/>
              <a:t> firmware is relatively easy to implement on Zynq; K26 provides similar FPGA resources and supports much higher speed I/O.</a:t>
            </a:r>
          </a:p>
          <a:p>
            <a:pPr lvl="1"/>
            <a:r>
              <a:rPr lang="en-US" dirty="0"/>
              <a:t>2U enclosure to allow space for </a:t>
            </a:r>
            <a:r>
              <a:rPr lang="en-US" dirty="0" err="1"/>
              <a:t>Kria</a:t>
            </a:r>
            <a:r>
              <a:rPr lang="en-US" dirty="0"/>
              <a:t> SOM (system-on-module) and better cooling.</a:t>
            </a:r>
          </a:p>
          <a:p>
            <a:pPr lvl="1"/>
            <a:r>
              <a:rPr lang="en-US" dirty="0"/>
              <a:t>10 GbE output; 4 links (can stream 10 channels per link or operate in self-triggered mode)</a:t>
            </a:r>
          </a:p>
          <a:p>
            <a:pPr lvl="1"/>
            <a:r>
              <a:rPr lang="en-US" dirty="0"/>
              <a:t>Control/spy buffer readout over 1 GbE</a:t>
            </a:r>
          </a:p>
          <a:p>
            <a:pPr lvl="1"/>
            <a:r>
              <a:rPr lang="en-US" dirty="0"/>
              <a:t>Analog section essentially unchanged from V2 (different transformer used in differential to single-ended conversion allows more flexibility to tune digitized pulse shape)</a:t>
            </a:r>
          </a:p>
          <a:p>
            <a:pPr lvl="1"/>
            <a:r>
              <a:rPr lang="en-US" dirty="0"/>
              <a:t>Redesigned power distribution; LDOs used for all analog rails</a:t>
            </a:r>
          </a:p>
          <a:p>
            <a:pPr lvl="1"/>
            <a:r>
              <a:rPr lang="en-US" dirty="0"/>
              <a:t>Design completed recently and submitted for fabrication; first boards expected in early November.</a:t>
            </a:r>
          </a:p>
          <a:p>
            <a:pPr lvl="1"/>
            <a:r>
              <a:rPr lang="en-US" dirty="0" err="1"/>
              <a:t>Kria</a:t>
            </a:r>
            <a:r>
              <a:rPr lang="en-US" dirty="0"/>
              <a:t> test board designed and built earlier in 2023</a:t>
            </a:r>
          </a:p>
          <a:p>
            <a:pPr lvl="2"/>
            <a:r>
              <a:rPr lang="en-US" dirty="0"/>
              <a:t>Allowed most control features of DAPHNE to be tested</a:t>
            </a:r>
          </a:p>
          <a:p>
            <a:pPr lvl="2"/>
            <a:r>
              <a:rPr lang="en-US" dirty="0"/>
              <a:t>Allowed tests of high speed I/O</a:t>
            </a:r>
          </a:p>
          <a:p>
            <a:pPr lvl="2"/>
            <a:r>
              <a:rPr lang="en-US" dirty="0"/>
              <a:t>Provided local experience with Zynq</a:t>
            </a:r>
          </a:p>
        </p:txBody>
      </p:sp>
    </p:spTree>
    <p:extLst>
      <p:ext uri="{BB962C8B-B14F-4D97-AF65-F5344CB8AC3E}">
        <p14:creationId xmlns:p14="http://schemas.microsoft.com/office/powerpoint/2010/main" val="1122024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4BF7B-E41C-5C0C-9EBF-F4A2038CB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for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C4C01F-8482-6B71-E98A-A9AC0ABA5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DAPHNE_V2 will be used at CERN until V3 is proven.</a:t>
            </a:r>
          </a:p>
          <a:p>
            <a:r>
              <a:rPr lang="en-US" dirty="0"/>
              <a:t>Development for optical interface required for FD2/NP02 will continue using V2.</a:t>
            </a:r>
          </a:p>
          <a:p>
            <a:pPr lvl="1"/>
            <a:r>
              <a:rPr lang="en-US"/>
              <a:t>European effort, led by APC (Paris).</a:t>
            </a:r>
            <a:endParaRPr lang="en-US" dirty="0"/>
          </a:p>
          <a:p>
            <a:r>
              <a:rPr lang="en-US" dirty="0"/>
              <a:t>If NP02 runs first, expected configuration is:</a:t>
            </a:r>
          </a:p>
          <a:p>
            <a:pPr lvl="1"/>
            <a:r>
              <a:rPr lang="en-US" dirty="0"/>
              <a:t>1 DAPHNE_V2 with prototype optical interface will be used to read out 8 cathode-mounted </a:t>
            </a:r>
            <a:r>
              <a:rPr lang="en-US" dirty="0" err="1"/>
              <a:t>XArapucas</a:t>
            </a:r>
            <a:r>
              <a:rPr lang="en-US" dirty="0"/>
              <a:t>; 16 channels of data; streaming output to FELIX (4 links)</a:t>
            </a:r>
          </a:p>
          <a:p>
            <a:pPr lvl="1"/>
            <a:r>
              <a:rPr lang="en-US" dirty="0"/>
              <a:t>1 DAPHNE_V2 (unmodified) will be used to read out 4 membrane-mounted </a:t>
            </a:r>
            <a:r>
              <a:rPr lang="en-US" dirty="0" err="1"/>
              <a:t>XArapucas</a:t>
            </a:r>
            <a:r>
              <a:rPr lang="en-US" dirty="0"/>
              <a:t> with “FD1-style” CE; 8 channels of data; streaming output to FELIX (2 links)</a:t>
            </a:r>
          </a:p>
          <a:p>
            <a:pPr lvl="1"/>
            <a:r>
              <a:rPr lang="en-US" dirty="0"/>
              <a:t>1 DAPHNE_V2 (modified to separate CE signals from power) will be used to read out 4 membrane-mounted </a:t>
            </a:r>
            <a:r>
              <a:rPr lang="en-US" dirty="0" err="1"/>
              <a:t>XArapucas</a:t>
            </a:r>
            <a:r>
              <a:rPr lang="en-US" dirty="0"/>
              <a:t> with “FD2-style” CE; 8 channels of data; streaming output to FELIX (2 links).</a:t>
            </a:r>
          </a:p>
          <a:p>
            <a:r>
              <a:rPr lang="en-US" dirty="0"/>
              <a:t>Transition to V3 will proceed ASAP</a:t>
            </a:r>
          </a:p>
          <a:p>
            <a:pPr lvl="1"/>
            <a:r>
              <a:rPr lang="en-US" dirty="0"/>
              <a:t>Expect to use V3 for NP04 (1 APA with streaming output, 3 with self-triggered output)</a:t>
            </a:r>
          </a:p>
          <a:p>
            <a:pPr lvl="1"/>
            <a:r>
              <a:rPr lang="en-US" dirty="0"/>
              <a:t>NP04 cold box may continue to use V2 for part of 2024</a:t>
            </a:r>
          </a:p>
        </p:txBody>
      </p:sp>
    </p:spTree>
    <p:extLst>
      <p:ext uri="{BB962C8B-B14F-4D97-AF65-F5344CB8AC3E}">
        <p14:creationId xmlns:p14="http://schemas.microsoft.com/office/powerpoint/2010/main" val="3907582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711</Words>
  <Application>Microsoft Macintosh PowerPoint</Application>
  <PresentationFormat>Widescreen</PresentationFormat>
  <Paragraphs>57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DAPHNE Status</vt:lpstr>
      <vt:lpstr>DAPHNE</vt:lpstr>
      <vt:lpstr>DAPHNE Development History (1/3)</vt:lpstr>
      <vt:lpstr>DAPHNE Development History (2/3)</vt:lpstr>
      <vt:lpstr>DAPHNE Development History (3/3)</vt:lpstr>
      <vt:lpstr>Plan for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DAPHNE Status</dc:title>
  <dc:creator>Microsoft Office User</dc:creator>
  <cp:lastModifiedBy>Microsoft Office User</cp:lastModifiedBy>
  <cp:revision>5</cp:revision>
  <dcterms:created xsi:type="dcterms:W3CDTF">2023-09-20T11:04:10Z</dcterms:created>
  <dcterms:modified xsi:type="dcterms:W3CDTF">2023-09-20T12:55:54Z</dcterms:modified>
</cp:coreProperties>
</file>