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5" r:id="rId3"/>
    <p:sldMasterId id="2147483707" r:id="rId4"/>
  </p:sldMasterIdLst>
  <p:notesMasterIdLst>
    <p:notesMasterId r:id="rId22"/>
  </p:notesMasterIdLst>
  <p:sldIdLst>
    <p:sldId id="256" r:id="rId5"/>
    <p:sldId id="282" r:id="rId6"/>
    <p:sldId id="292" r:id="rId7"/>
    <p:sldId id="278" r:id="rId8"/>
    <p:sldId id="289" r:id="rId9"/>
    <p:sldId id="290" r:id="rId10"/>
    <p:sldId id="291" r:id="rId11"/>
    <p:sldId id="293" r:id="rId12"/>
    <p:sldId id="294" r:id="rId13"/>
    <p:sldId id="296" r:id="rId14"/>
    <p:sldId id="297" r:id="rId15"/>
    <p:sldId id="298" r:id="rId16"/>
    <p:sldId id="299" r:id="rId17"/>
    <p:sldId id="300" r:id="rId18"/>
    <p:sldId id="301" r:id="rId19"/>
    <p:sldId id="302" r:id="rId20"/>
    <p:sldId id="28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1D9339"/>
    <a:srgbClr val="B8087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8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37AFCD-B982-4EE7-B2B6-48B39C1776C3}" type="datetimeFigureOut">
              <a:rPr lang="en-US" smtClean="0"/>
              <a:pPr/>
              <a:t>11/14/2012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1BCAFF-CC81-4581-ABB6-949870C75C8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55300" name="Footer Placeholder 3"/>
          <p:cNvSpPr>
            <a:spLocks noGrp="1"/>
          </p:cNvSpPr>
          <p:nvPr>
            <p:ph type="ftr" sz="quarter" idx="4"/>
          </p:nvPr>
        </p:nvSpPr>
        <p:spPr>
          <a:noFill/>
        </p:spPr>
        <p:txBody>
          <a:bodyPr/>
          <a:lstStyle/>
          <a:p>
            <a:r>
              <a:rPr lang="en-US" smtClean="0"/>
              <a:t>IIFC Meeting, April 7-8, 2011 at Fermi Lab</a:t>
            </a:r>
          </a:p>
        </p:txBody>
      </p:sp>
      <p:sp>
        <p:nvSpPr>
          <p:cNvPr id="55301" name="Slide Number Placeholder 4"/>
          <p:cNvSpPr>
            <a:spLocks noGrp="1"/>
          </p:cNvSpPr>
          <p:nvPr>
            <p:ph type="sldNum" sz="quarter" idx="5"/>
          </p:nvPr>
        </p:nvSpPr>
        <p:spPr>
          <a:noFill/>
        </p:spPr>
        <p:txBody>
          <a:bodyPr/>
          <a:lstStyle/>
          <a:p>
            <a:fld id="{E1E38D5C-4B73-4D5D-86C1-FD3E240EA52A}" type="slidenum">
              <a:rPr lang="en-US" smtClean="0"/>
              <a:pPr/>
              <a:t>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55300" name="Footer Placeholder 3"/>
          <p:cNvSpPr>
            <a:spLocks noGrp="1"/>
          </p:cNvSpPr>
          <p:nvPr>
            <p:ph type="ftr" sz="quarter" idx="4"/>
          </p:nvPr>
        </p:nvSpPr>
        <p:spPr>
          <a:noFill/>
        </p:spPr>
        <p:txBody>
          <a:bodyPr/>
          <a:lstStyle/>
          <a:p>
            <a:r>
              <a:rPr lang="en-US" smtClean="0"/>
              <a:t>IIFC Meeting, April 7-8, 2011 at Fermi Lab</a:t>
            </a:r>
          </a:p>
        </p:txBody>
      </p:sp>
      <p:sp>
        <p:nvSpPr>
          <p:cNvPr id="55301" name="Slide Number Placeholder 4"/>
          <p:cNvSpPr>
            <a:spLocks noGrp="1"/>
          </p:cNvSpPr>
          <p:nvPr>
            <p:ph type="sldNum" sz="quarter" idx="5"/>
          </p:nvPr>
        </p:nvSpPr>
        <p:spPr>
          <a:noFill/>
        </p:spPr>
        <p:txBody>
          <a:bodyPr/>
          <a:lstStyle/>
          <a:p>
            <a:fld id="{E1E38D5C-4B73-4D5D-86C1-FD3E240EA52A}" type="slidenum">
              <a:rPr lang="en-US" smtClean="0"/>
              <a:pPr/>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55300" name="Footer Placeholder 3"/>
          <p:cNvSpPr>
            <a:spLocks noGrp="1"/>
          </p:cNvSpPr>
          <p:nvPr>
            <p:ph type="ftr" sz="quarter" idx="4"/>
          </p:nvPr>
        </p:nvSpPr>
        <p:spPr>
          <a:noFill/>
        </p:spPr>
        <p:txBody>
          <a:bodyPr/>
          <a:lstStyle/>
          <a:p>
            <a:r>
              <a:rPr lang="en-US" smtClean="0"/>
              <a:t>IIFC Meeting, April 7-8, 2011 at Fermi Lab</a:t>
            </a:r>
          </a:p>
        </p:txBody>
      </p:sp>
      <p:sp>
        <p:nvSpPr>
          <p:cNvPr id="55301" name="Slide Number Placeholder 4"/>
          <p:cNvSpPr>
            <a:spLocks noGrp="1"/>
          </p:cNvSpPr>
          <p:nvPr>
            <p:ph type="sldNum" sz="quarter" idx="5"/>
          </p:nvPr>
        </p:nvSpPr>
        <p:spPr>
          <a:noFill/>
        </p:spPr>
        <p:txBody>
          <a:bodyPr/>
          <a:lstStyle/>
          <a:p>
            <a:fld id="{E1E38D5C-4B73-4D5D-86C1-FD3E240EA52A}" type="slidenum">
              <a:rPr lang="en-US" smtClean="0"/>
              <a:pPr/>
              <a:t>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55300" name="Footer Placeholder 3"/>
          <p:cNvSpPr>
            <a:spLocks noGrp="1"/>
          </p:cNvSpPr>
          <p:nvPr>
            <p:ph type="ftr" sz="quarter" idx="4"/>
          </p:nvPr>
        </p:nvSpPr>
        <p:spPr>
          <a:noFill/>
        </p:spPr>
        <p:txBody>
          <a:bodyPr/>
          <a:lstStyle/>
          <a:p>
            <a:r>
              <a:rPr lang="en-US" smtClean="0"/>
              <a:t>IIFC Meeting, April 7-8, 2011 at Fermi Lab</a:t>
            </a:r>
          </a:p>
        </p:txBody>
      </p:sp>
      <p:sp>
        <p:nvSpPr>
          <p:cNvPr id="55301" name="Slide Number Placeholder 4"/>
          <p:cNvSpPr>
            <a:spLocks noGrp="1"/>
          </p:cNvSpPr>
          <p:nvPr>
            <p:ph type="sldNum" sz="quarter" idx="5"/>
          </p:nvPr>
        </p:nvSpPr>
        <p:spPr>
          <a:noFill/>
        </p:spPr>
        <p:txBody>
          <a:bodyPr/>
          <a:lstStyle/>
          <a:p>
            <a:fld id="{E1E38D5C-4B73-4D5D-86C1-FD3E240EA52A}" type="slidenum">
              <a:rPr lang="en-US" smtClean="0"/>
              <a:pPr/>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55300" name="Footer Placeholder 3"/>
          <p:cNvSpPr>
            <a:spLocks noGrp="1"/>
          </p:cNvSpPr>
          <p:nvPr>
            <p:ph type="ftr" sz="quarter" idx="4"/>
          </p:nvPr>
        </p:nvSpPr>
        <p:spPr>
          <a:noFill/>
        </p:spPr>
        <p:txBody>
          <a:bodyPr/>
          <a:lstStyle/>
          <a:p>
            <a:r>
              <a:rPr lang="en-US" smtClean="0"/>
              <a:t>IIFC Meeting, April 7-8, 2011 at Fermi Lab</a:t>
            </a:r>
          </a:p>
        </p:txBody>
      </p:sp>
      <p:sp>
        <p:nvSpPr>
          <p:cNvPr id="55301" name="Slide Number Placeholder 4"/>
          <p:cNvSpPr>
            <a:spLocks noGrp="1"/>
          </p:cNvSpPr>
          <p:nvPr>
            <p:ph type="sldNum" sz="quarter" idx="5"/>
          </p:nvPr>
        </p:nvSpPr>
        <p:spPr>
          <a:noFill/>
        </p:spPr>
        <p:txBody>
          <a:bodyPr/>
          <a:lstStyle/>
          <a:p>
            <a:fld id="{E1E38D5C-4B73-4D5D-86C1-FD3E240EA52A}" type="slidenum">
              <a:rPr lang="en-US" smtClean="0"/>
              <a:pPr/>
              <a:t>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p>
        </p:txBody>
      </p:sp>
      <p:sp>
        <p:nvSpPr>
          <p:cNvPr id="58372" name="Slide Number Placeholder 3"/>
          <p:cNvSpPr>
            <a:spLocks noGrp="1"/>
          </p:cNvSpPr>
          <p:nvPr>
            <p:ph type="sldNum" sz="quarter" idx="5"/>
          </p:nvPr>
        </p:nvSpPr>
        <p:spPr>
          <a:noFill/>
        </p:spPr>
        <p:txBody>
          <a:bodyPr/>
          <a:lstStyle/>
          <a:p>
            <a:fld id="{A6625879-C93D-4CFF-B956-7938BF7A0616}" type="slidenum">
              <a:rPr lang="en-US" smtClean="0"/>
              <a:pPr/>
              <a:t>17</a:t>
            </a:fld>
            <a:endParaRPr lang="en-US" smtClean="0"/>
          </a:p>
        </p:txBody>
      </p:sp>
      <p:sp>
        <p:nvSpPr>
          <p:cNvPr id="5" name="Footer Placeholder 4"/>
          <p:cNvSpPr>
            <a:spLocks noGrp="1"/>
          </p:cNvSpPr>
          <p:nvPr>
            <p:ph type="ftr" sz="quarter" idx="10"/>
          </p:nvPr>
        </p:nvSpPr>
        <p:spPr/>
        <p:txBody>
          <a:bodyPr/>
          <a:lstStyle/>
          <a:p>
            <a:pPr>
              <a:defRPr/>
            </a:pPr>
            <a:r>
              <a:rPr lang="en-US" smtClean="0"/>
              <a:t>IIFC Meeting, Oct 26-28, 2010 at RRCAT</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61ED96-95FC-4D02-89BD-8462DE6EE8E9}" type="datetimeFigureOut">
              <a:rPr lang="en-US" smtClean="0"/>
              <a:pPr/>
              <a:t>11/14/2012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19C87-E776-4324-B06E-67539B110D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61ED96-95FC-4D02-89BD-8462DE6EE8E9}" type="datetimeFigureOut">
              <a:rPr lang="en-US" smtClean="0"/>
              <a:pPr/>
              <a:t>11/14/2012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19C87-E776-4324-B06E-67539B110D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61ED96-95FC-4D02-89BD-8462DE6EE8E9}" type="datetimeFigureOut">
              <a:rPr lang="en-US" smtClean="0"/>
              <a:pPr/>
              <a:t>11/14/2012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19C87-E776-4324-B06E-67539B110D3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170" name="Picture 10" descr="Fermi Logo"/>
          <p:cNvPicPr>
            <a:picLocks noChangeAspect="1" noChangeArrowheads="1"/>
          </p:cNvPicPr>
          <p:nvPr/>
        </p:nvPicPr>
        <p:blipFill>
          <a:blip r:embed="rId2"/>
          <a:srcRect/>
          <a:stretch>
            <a:fillRect/>
          </a:stretch>
        </p:blipFill>
        <p:spPr bwMode="auto">
          <a:xfrm>
            <a:off x="0" y="-228600"/>
            <a:ext cx="914400" cy="981075"/>
          </a:xfrm>
          <a:prstGeom prst="rect">
            <a:avLst/>
          </a:prstGeom>
          <a:noFill/>
          <a:ln w="9525">
            <a:noFill/>
            <a:miter lim="800000"/>
            <a:headEnd/>
            <a:tailEnd/>
          </a:ln>
        </p:spPr>
      </p:pic>
      <p:sp>
        <p:nvSpPr>
          <p:cNvPr id="7171" name="Rectangle 2"/>
          <p:cNvSpPr>
            <a:spLocks noGrp="1" noChangeArrowheads="1"/>
          </p:cNvSpPr>
          <p:nvPr>
            <p:ph type="ctrTitle"/>
          </p:nvPr>
        </p:nvSpPr>
        <p:spPr>
          <a:xfrm>
            <a:off x="685800" y="1295400"/>
            <a:ext cx="7772400" cy="1470025"/>
          </a:xfrm>
        </p:spPr>
        <p:txBody>
          <a:bodyPr/>
          <a:lstStyle>
            <a:lvl1pPr>
              <a:defRPr sz="4000"/>
            </a:lvl1pPr>
          </a:lstStyle>
          <a:p>
            <a:r>
              <a:rPr lang="en-US" smtClean="0"/>
              <a:t>Click to edit Master title style</a:t>
            </a:r>
            <a:endParaRPr lang="en-US"/>
          </a:p>
        </p:txBody>
      </p:sp>
      <p:sp>
        <p:nvSpPr>
          <p:cNvPr id="7172" name="Rectangle 3"/>
          <p:cNvSpPr>
            <a:spLocks noGrp="1" noChangeArrowheads="1"/>
          </p:cNvSpPr>
          <p:nvPr>
            <p:ph type="subTitle" idx="1"/>
          </p:nvPr>
        </p:nvSpPr>
        <p:spPr>
          <a:xfrm>
            <a:off x="1371600" y="4114800"/>
            <a:ext cx="6400800" cy="1752600"/>
          </a:xfrm>
        </p:spPr>
        <p:txBody>
          <a:bodyPr/>
          <a:lstStyle>
            <a:lvl1pPr marL="0" indent="0" algn="ctr">
              <a:buFontTx/>
              <a:buNone/>
              <a:defRPr sz="2800"/>
            </a:lvl1pPr>
          </a:lstStyle>
          <a:p>
            <a:r>
              <a:rPr lang="en-US" smtClean="0"/>
              <a:t>Click to edit Master subtitle style</a:t>
            </a:r>
            <a:endParaRPr lang="en-US"/>
          </a:p>
        </p:txBody>
      </p:sp>
      <p:pic>
        <p:nvPicPr>
          <p:cNvPr id="7176" name="Picture 8"/>
          <p:cNvPicPr>
            <a:picLocks noChangeAspect="1" noChangeArrowheads="1"/>
          </p:cNvPicPr>
          <p:nvPr/>
        </p:nvPicPr>
        <p:blipFill>
          <a:blip r:embed="rId3" cstate="print"/>
          <a:srcRect/>
          <a:stretch>
            <a:fillRect/>
          </a:stretch>
        </p:blipFill>
        <p:spPr bwMode="auto">
          <a:xfrm>
            <a:off x="8464550" y="0"/>
            <a:ext cx="679450" cy="762000"/>
          </a:xfrm>
          <a:prstGeom prst="rect">
            <a:avLst/>
          </a:prstGeom>
          <a:noFill/>
          <a:ln w="9525">
            <a:noFill/>
            <a:miter lim="800000"/>
            <a:headEnd/>
            <a:tailEnd/>
          </a:ln>
          <a:effec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14400"/>
            <a:ext cx="42291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14400"/>
            <a:ext cx="42291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61ED96-95FC-4D02-89BD-8462DE6EE8E9}" type="datetimeFigureOut">
              <a:rPr lang="en-US" smtClean="0"/>
              <a:pPr/>
              <a:t>11/14/2012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19C87-E776-4324-B06E-67539B110D3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BA6B61-7CCD-4CC1-B0AE-B2BD86AA39EA}" type="datetimeFigureOut">
              <a:rPr lang="en-US" smtClean="0"/>
              <a:pPr/>
              <a:t>11/14/2012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FBA1C-C2E5-4EE0-9437-34755A8FC64D}"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BA6B61-7CCD-4CC1-B0AE-B2BD86AA39EA}" type="datetimeFigureOut">
              <a:rPr lang="en-US" smtClean="0"/>
              <a:pPr/>
              <a:t>11/14/2012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FBA1C-C2E5-4EE0-9437-34755A8FC64D}"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BA6B61-7CCD-4CC1-B0AE-B2BD86AA39EA}" type="datetimeFigureOut">
              <a:rPr lang="en-US" smtClean="0"/>
              <a:pPr/>
              <a:t>11/14/2012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FBA1C-C2E5-4EE0-9437-34755A8FC64D}"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BA6B61-7CCD-4CC1-B0AE-B2BD86AA39EA}" type="datetimeFigureOut">
              <a:rPr lang="en-US" smtClean="0"/>
              <a:pPr/>
              <a:t>11/14/2012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FBA1C-C2E5-4EE0-9437-34755A8FC64D}"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BA6B61-7CCD-4CC1-B0AE-B2BD86AA39EA}" type="datetimeFigureOut">
              <a:rPr lang="en-US" smtClean="0"/>
              <a:pPr/>
              <a:t>11/14/2012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AFBA1C-C2E5-4EE0-9437-34755A8FC64D}"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BA6B61-7CCD-4CC1-B0AE-B2BD86AA39EA}" type="datetimeFigureOut">
              <a:rPr lang="en-US" smtClean="0"/>
              <a:pPr/>
              <a:t>11/14/2012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AFBA1C-C2E5-4EE0-9437-34755A8FC64D}"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BA6B61-7CCD-4CC1-B0AE-B2BD86AA39EA}" type="datetimeFigureOut">
              <a:rPr lang="en-US" smtClean="0"/>
              <a:pPr/>
              <a:t>11/14/2012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AFBA1C-C2E5-4EE0-9437-34755A8FC64D}"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BA6B61-7CCD-4CC1-B0AE-B2BD86AA39EA}" type="datetimeFigureOut">
              <a:rPr lang="en-US" smtClean="0"/>
              <a:pPr/>
              <a:t>11/14/2012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FBA1C-C2E5-4EE0-9437-34755A8FC64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61ED96-95FC-4D02-89BD-8462DE6EE8E9}" type="datetimeFigureOut">
              <a:rPr lang="en-US" smtClean="0"/>
              <a:pPr/>
              <a:t>11/14/2012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19C87-E776-4324-B06E-67539B110D3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BA6B61-7CCD-4CC1-B0AE-B2BD86AA39EA}" type="datetimeFigureOut">
              <a:rPr lang="en-US" smtClean="0"/>
              <a:pPr/>
              <a:t>11/14/2012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FBA1C-C2E5-4EE0-9437-34755A8FC64D}"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BA6B61-7CCD-4CC1-B0AE-B2BD86AA39EA}" type="datetimeFigureOut">
              <a:rPr lang="en-US" smtClean="0"/>
              <a:pPr/>
              <a:t>11/14/2012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FBA1C-C2E5-4EE0-9437-34755A8FC64D}"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BA6B61-7CCD-4CC1-B0AE-B2BD86AA39EA}" type="datetimeFigureOut">
              <a:rPr lang="en-US" smtClean="0"/>
              <a:pPr/>
              <a:t>11/14/2012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FBA1C-C2E5-4EE0-9437-34755A8FC64D}"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ctrTitle"/>
          </p:nvPr>
        </p:nvSpPr>
        <p:spPr>
          <a:xfrm>
            <a:off x="381000" y="762000"/>
            <a:ext cx="8458200" cy="1222375"/>
          </a:xfrm>
          <a:ln cmpd="sng">
            <a:solidFill>
              <a:schemeClr val="tx1"/>
            </a:solidFill>
          </a:ln>
          <a:effectLst/>
          <a:scene3d>
            <a:camera prst="orthographicFront"/>
            <a:lightRig rig="flat" dir="t"/>
          </a:scene3d>
          <a:sp3d extrusionH="76200" contourW="12700" prstMaterial="flat">
            <a:extrusionClr>
              <a:schemeClr val="bg1"/>
            </a:extrusionClr>
            <a:contourClr>
              <a:schemeClr val="bg1"/>
            </a:contourClr>
          </a:sp3d>
        </p:spPr>
        <p:txBody>
          <a:bodyPr anchor="t"/>
          <a:lstStyle>
            <a:lvl1pPr>
              <a:defRPr b="1" cap="none" spc="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mj-lt"/>
              </a:defRPr>
            </a:lvl1pPr>
          </a:lstStyle>
          <a:p>
            <a:r>
              <a:rPr lang="en-US" smtClean="0"/>
              <a:t>Click to edit Master title style</a:t>
            </a:r>
            <a:endParaRPr lang="en-US" dirty="0"/>
          </a:p>
        </p:txBody>
      </p:sp>
      <p:sp>
        <p:nvSpPr>
          <p:cNvPr id="9" name="Subtitle 8"/>
          <p:cNvSpPr>
            <a:spLocks noGrp="1"/>
          </p:cNvSpPr>
          <p:nvPr>
            <p:ph type="subTitle" idx="1"/>
          </p:nvPr>
        </p:nvSpPr>
        <p:spPr>
          <a:xfrm>
            <a:off x="381000" y="21336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5" name="Date Placeholder 15"/>
          <p:cNvSpPr>
            <a:spLocks noGrp="1"/>
          </p:cNvSpPr>
          <p:nvPr>
            <p:ph type="dt" sz="half" idx="10"/>
          </p:nvPr>
        </p:nvSpPr>
        <p:spPr>
          <a:xfrm>
            <a:off x="4191000" y="6477000"/>
            <a:ext cx="2514600" cy="288925"/>
          </a:xfrm>
        </p:spPr>
        <p:txBody>
          <a:bodyPr/>
          <a:lstStyle>
            <a:lvl1pPr>
              <a:defRPr/>
            </a:lvl1pPr>
          </a:lstStyle>
          <a:p>
            <a:pPr>
              <a:defRPr/>
            </a:pPr>
            <a:endParaRPr lang="en-US"/>
          </a:p>
        </p:txBody>
      </p:sp>
      <p:sp>
        <p:nvSpPr>
          <p:cNvPr id="6" name="Footer Placeholder 1"/>
          <p:cNvSpPr>
            <a:spLocks noGrp="1"/>
          </p:cNvSpPr>
          <p:nvPr>
            <p:ph type="ftr" sz="quarter" idx="11"/>
          </p:nvPr>
        </p:nvSpPr>
        <p:spPr>
          <a:xfrm>
            <a:off x="228600" y="6477000"/>
            <a:ext cx="3352800" cy="288925"/>
          </a:xfrm>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B39FEB78-6B89-418C-84FD-2F91F5128333}"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68952E4A-5934-4970-B073-C8445DE15EC9}"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5" name="Rectangle 4"/>
          <p:cNvSpPr/>
          <p:nvPr/>
        </p:nvSpPr>
        <p:spPr>
          <a:xfrm>
            <a:off x="7543800" y="0"/>
            <a:ext cx="1600200" cy="58477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solidFill>
                  <a:srgbClr val="00B0F0"/>
                </a:solidFill>
                <a:effectLst>
                  <a:outerShdw blurRad="50800" dist="39000" dir="5460000" algn="tl">
                    <a:srgbClr val="000000">
                      <a:alpha val="38000"/>
                    </a:srgbClr>
                  </a:outerShdw>
                </a:effectLst>
              </a:rPr>
              <a:t>RRCAT</a:t>
            </a:r>
          </a:p>
        </p:txBody>
      </p:sp>
      <p:pic>
        <p:nvPicPr>
          <p:cNvPr id="7" name="Picture 2" descr="logorrcat"/>
          <p:cNvPicPr>
            <a:picLocks noChangeAspect="1" noChangeArrowheads="1"/>
          </p:cNvPicPr>
          <p:nvPr/>
        </p:nvPicPr>
        <p:blipFill>
          <a:blip r:embed="rId2"/>
          <a:srcRect/>
          <a:stretch>
            <a:fillRect/>
          </a:stretch>
        </p:blipFill>
        <p:spPr bwMode="auto">
          <a:xfrm>
            <a:off x="0" y="0"/>
            <a:ext cx="914400" cy="625475"/>
          </a:xfrm>
          <a:prstGeom prst="rect">
            <a:avLst/>
          </a:prstGeom>
          <a:noFill/>
          <a:ln w="9525">
            <a:noFill/>
            <a:miter lim="800000"/>
            <a:headEnd/>
            <a:tailEnd/>
          </a:ln>
        </p:spPr>
      </p:pic>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9" name="Date Placeholder 18"/>
          <p:cNvSpPr>
            <a:spLocks noGrp="1"/>
          </p:cNvSpPr>
          <p:nvPr>
            <p:ph type="dt" sz="half" idx="10"/>
          </p:nvPr>
        </p:nvSpPr>
        <p:spPr/>
        <p:txBody>
          <a:bodyPr/>
          <a:lstStyle>
            <a:lvl1pPr>
              <a:defRPr/>
            </a:lvl1pPr>
          </a:lstStyle>
          <a:p>
            <a:pPr>
              <a:defRPr/>
            </a:pPr>
            <a:endParaRPr lang="en-US"/>
          </a:p>
        </p:txBody>
      </p:sp>
      <p:sp>
        <p:nvSpPr>
          <p:cNvPr id="10" name="Footer Placeholder 10"/>
          <p:cNvSpPr>
            <a:spLocks noGrp="1"/>
          </p:cNvSpPr>
          <p:nvPr>
            <p:ph type="ftr" sz="quarter" idx="11"/>
          </p:nvPr>
        </p:nvSpPr>
        <p:spPr/>
        <p:txBody>
          <a:bodyPr/>
          <a:lstStyle>
            <a:lvl1pPr>
              <a:defRPr/>
            </a:lvl1pPr>
          </a:lstStyle>
          <a:p>
            <a:pPr>
              <a:defRPr/>
            </a:pPr>
            <a:endParaRPr lang="en-US"/>
          </a:p>
        </p:txBody>
      </p:sp>
      <p:sp>
        <p:nvSpPr>
          <p:cNvPr id="11" name="Slide Number Placeholder 15"/>
          <p:cNvSpPr>
            <a:spLocks noGrp="1"/>
          </p:cNvSpPr>
          <p:nvPr>
            <p:ph type="sldNum" sz="quarter" idx="12"/>
          </p:nvPr>
        </p:nvSpPr>
        <p:spPr/>
        <p:txBody>
          <a:bodyPr/>
          <a:lstStyle>
            <a:lvl1pPr>
              <a:defRPr/>
            </a:lvl1pPr>
          </a:lstStyle>
          <a:p>
            <a:pPr>
              <a:defRPr/>
            </a:pPr>
            <a:fld id="{6325C9BF-DA9B-48EC-A922-F5BD685ED04E}"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7AC56DD7-25D9-4766-ABB6-931CB589C00C}"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8" name="Rectangle 7"/>
          <p:cNvSpPr/>
          <p:nvPr/>
        </p:nvSpPr>
        <p:spPr>
          <a:xfrm>
            <a:off x="7543800" y="0"/>
            <a:ext cx="1600200" cy="58477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solidFill>
                  <a:srgbClr val="00B0F0"/>
                </a:solidFill>
                <a:effectLst>
                  <a:outerShdw blurRad="50800" dist="39000" dir="5460000" algn="tl">
                    <a:srgbClr val="000000">
                      <a:alpha val="38000"/>
                    </a:srgbClr>
                  </a:outerShdw>
                </a:effectLst>
              </a:rPr>
              <a:t>RRCAT</a:t>
            </a:r>
          </a:p>
        </p:txBody>
      </p:sp>
      <p:pic>
        <p:nvPicPr>
          <p:cNvPr id="9" name="Picture 2" descr="logorrcat"/>
          <p:cNvPicPr>
            <a:picLocks noChangeAspect="1" noChangeArrowheads="1"/>
          </p:cNvPicPr>
          <p:nvPr/>
        </p:nvPicPr>
        <p:blipFill>
          <a:blip r:embed="rId2"/>
          <a:srcRect/>
          <a:stretch>
            <a:fillRect/>
          </a:stretch>
        </p:blipFill>
        <p:spPr bwMode="auto">
          <a:xfrm>
            <a:off x="0" y="0"/>
            <a:ext cx="914400" cy="625475"/>
          </a:xfrm>
          <a:prstGeom prst="rect">
            <a:avLst/>
          </a:prstGeom>
          <a:noFill/>
          <a:ln w="9525">
            <a:noFill/>
            <a:miter lim="800000"/>
            <a:headEnd/>
            <a:tailEnd/>
          </a:ln>
        </p:spPr>
      </p:pic>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lvl1pPr>
              <a:defRPr/>
            </a:lvl1pPr>
          </a:lstStyle>
          <a:p>
            <a:pPr>
              <a:defRPr/>
            </a:pPr>
            <a:endParaRPr lang="en-US"/>
          </a:p>
        </p:txBody>
      </p:sp>
      <p:sp>
        <p:nvSpPr>
          <p:cNvPr id="11" name="Footer Placeholder 5"/>
          <p:cNvSpPr>
            <a:spLocks noGrp="1"/>
          </p:cNvSpPr>
          <p:nvPr>
            <p:ph type="ftr" sz="quarter" idx="11"/>
          </p:nvPr>
        </p:nvSpPr>
        <p:spPr/>
        <p:txBody>
          <a:bodyPr/>
          <a:lstStyle>
            <a:lvl1pPr>
              <a:defRPr/>
            </a:lvl1pPr>
          </a:lstStyle>
          <a:p>
            <a:pPr>
              <a:defRPr/>
            </a:pPr>
            <a:endParaRPr lang="en-US"/>
          </a:p>
        </p:txBody>
      </p:sp>
      <p:sp>
        <p:nvSpPr>
          <p:cNvPr id="12" name="Slide Number Placeholder 6"/>
          <p:cNvSpPr>
            <a:spLocks noGrp="1"/>
          </p:cNvSpPr>
          <p:nvPr>
            <p:ph type="sldNum" sz="quarter" idx="12"/>
          </p:nvPr>
        </p:nvSpPr>
        <p:spPr>
          <a:xfrm>
            <a:off x="8229600" y="6477000"/>
            <a:ext cx="762000" cy="247650"/>
          </a:xfrm>
        </p:spPr>
        <p:txBody>
          <a:bodyPr/>
          <a:lstStyle>
            <a:lvl1pPr>
              <a:defRPr/>
            </a:lvl1pPr>
          </a:lstStyle>
          <a:p>
            <a:pPr>
              <a:defRPr/>
            </a:pPr>
            <a:fld id="{6F5A6336-C5DF-4B1B-BF24-9883F0665C9E}"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lvl1pPr>
              <a:defRP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r>
              <a:rPr lang="en-US" smtClean="0"/>
              <a:t>Click to edit Master title style</a:t>
            </a:r>
            <a:endParaRPr lang="en-US" dirty="0"/>
          </a:p>
        </p:txBody>
      </p:sp>
      <p:sp>
        <p:nvSpPr>
          <p:cNvPr id="3" name="Date Placeholder 10"/>
          <p:cNvSpPr>
            <a:spLocks noGrp="1"/>
          </p:cNvSpPr>
          <p:nvPr>
            <p:ph type="dt" sz="half" idx="10"/>
          </p:nvPr>
        </p:nvSpPr>
        <p:spPr/>
        <p:txBody>
          <a:bodyPr/>
          <a:lstStyle>
            <a:lvl1pPr>
              <a:defRPr/>
            </a:lvl1pPr>
          </a:lstStyle>
          <a:p>
            <a:pPr>
              <a:defRPr/>
            </a:pPr>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1F442AE1-272F-4B97-AB09-EB347111C283}"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7543800" y="0"/>
            <a:ext cx="1600200" cy="58477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solidFill>
                  <a:srgbClr val="00B0F0"/>
                </a:solidFill>
                <a:effectLst>
                  <a:outerShdw blurRad="50800" dist="39000" dir="5460000" algn="tl">
                    <a:srgbClr val="000000">
                      <a:alpha val="38000"/>
                    </a:srgbClr>
                  </a:outerShdw>
                </a:effectLst>
              </a:rPr>
              <a:t>RRCAT</a:t>
            </a:r>
          </a:p>
        </p:txBody>
      </p:sp>
      <p:pic>
        <p:nvPicPr>
          <p:cNvPr id="3" name="Picture 14" descr="logorrcat"/>
          <p:cNvPicPr>
            <a:picLocks noChangeAspect="1" noChangeArrowheads="1"/>
          </p:cNvPicPr>
          <p:nvPr/>
        </p:nvPicPr>
        <p:blipFill>
          <a:blip r:embed="rId2"/>
          <a:srcRect/>
          <a:stretch>
            <a:fillRect/>
          </a:stretch>
        </p:blipFill>
        <p:spPr bwMode="auto">
          <a:xfrm>
            <a:off x="0" y="0"/>
            <a:ext cx="914400" cy="625475"/>
          </a:xfrm>
          <a:prstGeom prst="rect">
            <a:avLst/>
          </a:prstGeom>
          <a:noFill/>
          <a:ln w="9525">
            <a:noFill/>
            <a:miter lim="800000"/>
            <a:headEnd/>
            <a:tailEnd/>
          </a:ln>
        </p:spPr>
      </p:pic>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23"/>
          <p:cNvSpPr>
            <a:spLocks noGrp="1"/>
          </p:cNvSpPr>
          <p:nvPr>
            <p:ph type="ftr" sz="quarter" idx="11"/>
          </p:nvPr>
        </p:nvSpPr>
        <p:spPr/>
        <p:txBody>
          <a:bodyPr/>
          <a:lstStyle>
            <a:lvl1pPr>
              <a:defRPr/>
            </a:lvl1pPr>
          </a:lstStyle>
          <a:p>
            <a:pPr>
              <a:defRPr/>
            </a:pPr>
            <a:endParaRPr lang="en-US"/>
          </a:p>
        </p:txBody>
      </p:sp>
      <p:sp>
        <p:nvSpPr>
          <p:cNvPr id="6" name="Slide Number Placeholder 6"/>
          <p:cNvSpPr>
            <a:spLocks noGrp="1"/>
          </p:cNvSpPr>
          <p:nvPr>
            <p:ph type="sldNum" sz="quarter" idx="12"/>
          </p:nvPr>
        </p:nvSpPr>
        <p:spPr/>
        <p:txBody>
          <a:bodyPr/>
          <a:lstStyle>
            <a:lvl1pPr>
              <a:defRPr/>
            </a:lvl1pPr>
          </a:lstStyle>
          <a:p>
            <a:pPr>
              <a:defRPr/>
            </a:pPr>
            <a:fld id="{05CB6CDE-6C40-4228-B7AA-EAA6591D4C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61ED96-95FC-4D02-89BD-8462DE6EE8E9}" type="datetimeFigureOut">
              <a:rPr lang="en-US" smtClean="0"/>
              <a:pPr/>
              <a:t>11/14/2012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19C87-E776-4324-B06E-67539B110D3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Rectangle 5"/>
          <p:cNvSpPr/>
          <p:nvPr/>
        </p:nvSpPr>
        <p:spPr>
          <a:xfrm>
            <a:off x="7543800" y="0"/>
            <a:ext cx="1600200" cy="58477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solidFill>
                  <a:srgbClr val="00B0F0"/>
                </a:solidFill>
                <a:effectLst>
                  <a:outerShdw blurRad="50800" dist="39000" dir="5460000" algn="tl">
                    <a:srgbClr val="000000">
                      <a:alpha val="38000"/>
                    </a:srgbClr>
                  </a:outerShdw>
                </a:effectLst>
              </a:rPr>
              <a:t>RRCAT</a:t>
            </a:r>
          </a:p>
        </p:txBody>
      </p:sp>
      <p:pic>
        <p:nvPicPr>
          <p:cNvPr id="7" name="Picture 2" descr="logorrcat"/>
          <p:cNvPicPr>
            <a:picLocks noChangeAspect="1" noChangeArrowheads="1"/>
          </p:cNvPicPr>
          <p:nvPr/>
        </p:nvPicPr>
        <p:blipFill>
          <a:blip r:embed="rId2"/>
          <a:srcRect/>
          <a:stretch>
            <a:fillRect/>
          </a:stretch>
        </p:blipFill>
        <p:spPr bwMode="auto">
          <a:xfrm>
            <a:off x="0" y="0"/>
            <a:ext cx="914400" cy="625475"/>
          </a:xfrm>
          <a:prstGeom prst="rect">
            <a:avLst/>
          </a:prstGeom>
          <a:noFill/>
          <a:ln w="9525">
            <a:noFill/>
            <a:miter lim="800000"/>
            <a:headEnd/>
            <a:tailEnd/>
          </a:ln>
        </p:spPr>
      </p:pic>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24"/>
          <p:cNvSpPr>
            <a:spLocks noGrp="1"/>
          </p:cNvSpPr>
          <p:nvPr>
            <p:ph type="dt" sz="half" idx="10"/>
          </p:nvPr>
        </p:nvSpPr>
        <p:spPr/>
        <p:txBody>
          <a:bodyPr/>
          <a:lstStyle>
            <a:lvl1pPr>
              <a:defRPr/>
            </a:lvl1pPr>
          </a:lstStyle>
          <a:p>
            <a:pPr>
              <a:defRPr/>
            </a:pPr>
            <a:endParaRPr lang="en-US"/>
          </a:p>
        </p:txBody>
      </p:sp>
      <p:sp>
        <p:nvSpPr>
          <p:cNvPr id="9" name="Footer Placeholder 28"/>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4FAC04E7-325B-4545-BDE7-9E32E2A7C546}"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543800" y="0"/>
            <a:ext cx="1600200" cy="58477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solidFill>
                  <a:srgbClr val="00B0F0"/>
                </a:solidFill>
                <a:effectLst>
                  <a:outerShdw blurRad="50800" dist="39000" dir="5460000" algn="tl">
                    <a:srgbClr val="000000">
                      <a:alpha val="38000"/>
                    </a:srgbClr>
                  </a:outerShdw>
                </a:effectLst>
              </a:rPr>
              <a:t>RRCAT</a:t>
            </a:r>
          </a:p>
        </p:txBody>
      </p:sp>
      <p:pic>
        <p:nvPicPr>
          <p:cNvPr id="6" name="Picture 2" descr="logorrcat"/>
          <p:cNvPicPr>
            <a:picLocks noChangeAspect="1" noChangeArrowheads="1"/>
          </p:cNvPicPr>
          <p:nvPr/>
        </p:nvPicPr>
        <p:blipFill>
          <a:blip r:embed="rId2"/>
          <a:srcRect/>
          <a:stretch>
            <a:fillRect/>
          </a:stretch>
        </p:blipFill>
        <p:spPr bwMode="auto">
          <a:xfrm>
            <a:off x="0" y="0"/>
            <a:ext cx="914400" cy="625475"/>
          </a:xfrm>
          <a:prstGeom prst="rect">
            <a:avLst/>
          </a:prstGeom>
          <a:noFill/>
          <a:ln w="9525">
            <a:noFill/>
            <a:miter lim="800000"/>
            <a:headEnd/>
            <a:tailEnd/>
          </a:ln>
        </p:spPr>
      </p:pic>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30"/>
          <p:cNvSpPr>
            <a:spLocks noGrp="1"/>
          </p:cNvSpPr>
          <p:nvPr>
            <p:ph type="sldNum" sz="quarter" idx="12"/>
          </p:nvPr>
        </p:nvSpPr>
        <p:spPr/>
        <p:txBody>
          <a:bodyPr/>
          <a:lstStyle>
            <a:lvl1pPr>
              <a:defRPr/>
            </a:lvl1pPr>
          </a:lstStyle>
          <a:p>
            <a:pPr>
              <a:defRPr/>
            </a:pPr>
            <a:fld id="{ECD6B01E-F4CF-416B-9701-7CD3DA75FC22}"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7D3CF7DD-193A-4642-B298-BDED61B08E73}"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2A7F8F-020C-44B9-A040-14034C0633B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61ED96-95FC-4D02-89BD-8462DE6EE8E9}" type="datetimeFigureOut">
              <a:rPr lang="en-US" smtClean="0"/>
              <a:pPr/>
              <a:t>11/14/2012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919C87-E776-4324-B06E-67539B110D3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61ED96-95FC-4D02-89BD-8462DE6EE8E9}" type="datetimeFigureOut">
              <a:rPr lang="en-US" smtClean="0"/>
              <a:pPr/>
              <a:t>11/14/2012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919C87-E776-4324-B06E-67539B110D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61ED96-95FC-4D02-89BD-8462DE6EE8E9}" type="datetimeFigureOut">
              <a:rPr lang="en-US" smtClean="0"/>
              <a:pPr/>
              <a:t>11/14/2012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919C87-E776-4324-B06E-67539B110D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61ED96-95FC-4D02-89BD-8462DE6EE8E9}" type="datetimeFigureOut">
              <a:rPr lang="en-US" smtClean="0"/>
              <a:pPr/>
              <a:t>11/14/2012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19C87-E776-4324-B06E-67539B110D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61ED96-95FC-4D02-89BD-8462DE6EE8E9}" type="datetimeFigureOut">
              <a:rPr lang="en-US" smtClean="0"/>
              <a:pPr/>
              <a:t>11/14/2012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19C87-E776-4324-B06E-67539B110D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5.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1ED96-95FC-4D02-89BD-8462DE6EE8E9}" type="datetimeFigureOut">
              <a:rPr lang="en-US" smtClean="0"/>
              <a:pPr/>
              <a:t>11/14/2012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19C87-E776-4324-B06E-67539B110D3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8792" name="Rectangle 8"/>
          <p:cNvSpPr>
            <a:spLocks noChangeArrowheads="1"/>
          </p:cNvSpPr>
          <p:nvPr/>
        </p:nvSpPr>
        <p:spPr bwMode="auto">
          <a:xfrm>
            <a:off x="228600" y="762000"/>
            <a:ext cx="8153400" cy="76200"/>
          </a:xfrm>
          <a:prstGeom prst="rect">
            <a:avLst/>
          </a:prstGeom>
          <a:solidFill>
            <a:srgbClr val="0000FF"/>
          </a:solidFill>
          <a:ln w="9525">
            <a:solidFill>
              <a:schemeClr val="tx1"/>
            </a:solidFill>
            <a:miter lim="800000"/>
            <a:headEnd/>
            <a:tailEnd/>
          </a:ln>
          <a:effectLst/>
        </p:spPr>
        <p:txBody>
          <a:bodyPr wrap="none" anchor="ctr"/>
          <a:lstStyle/>
          <a:p>
            <a:pPr eaLnBrk="0" hangingPunct="0">
              <a:defRPr/>
            </a:pPr>
            <a:endParaRPr lang="en-US">
              <a:latin typeface="Arial" pitchFamily="34" charset="0"/>
            </a:endParaRPr>
          </a:p>
        </p:txBody>
      </p:sp>
      <p:pic>
        <p:nvPicPr>
          <p:cNvPr id="6147" name="Picture 10" descr="Fermi Logo"/>
          <p:cNvPicPr>
            <a:picLocks noChangeAspect="1" noChangeArrowheads="1"/>
          </p:cNvPicPr>
          <p:nvPr/>
        </p:nvPicPr>
        <p:blipFill>
          <a:blip r:embed="rId12"/>
          <a:srcRect/>
          <a:stretch>
            <a:fillRect/>
          </a:stretch>
        </p:blipFill>
        <p:spPr bwMode="auto">
          <a:xfrm>
            <a:off x="0" y="-228600"/>
            <a:ext cx="914400" cy="981075"/>
          </a:xfrm>
          <a:prstGeom prst="rect">
            <a:avLst/>
          </a:prstGeom>
          <a:noFill/>
          <a:ln w="9525">
            <a:noFill/>
            <a:miter lim="800000"/>
            <a:headEnd/>
            <a:tailEnd/>
          </a:ln>
        </p:spPr>
      </p:pic>
      <p:sp>
        <p:nvSpPr>
          <p:cNvPr id="6148" name="Rectangle 2"/>
          <p:cNvSpPr>
            <a:spLocks noGrp="1" noChangeArrowheads="1"/>
          </p:cNvSpPr>
          <p:nvPr>
            <p:ph type="title"/>
          </p:nvPr>
        </p:nvSpPr>
        <p:spPr bwMode="auto">
          <a:xfrm>
            <a:off x="914400" y="0"/>
            <a:ext cx="7467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9" name="Rectangle 3"/>
          <p:cNvSpPr>
            <a:spLocks noGrp="1" noChangeArrowheads="1"/>
          </p:cNvSpPr>
          <p:nvPr>
            <p:ph type="body" idx="1"/>
          </p:nvPr>
        </p:nvSpPr>
        <p:spPr bwMode="auto">
          <a:xfrm>
            <a:off x="304800" y="914400"/>
            <a:ext cx="8610600" cy="5562600"/>
          </a:xfrm>
          <a:prstGeom prst="rect">
            <a:avLst/>
          </a:prstGeom>
          <a:noFill/>
          <a:ln w="19050">
            <a:solidFill>
              <a:srgbClr val="006600"/>
            </a:solid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6153" name="Picture 9"/>
          <p:cNvPicPr>
            <a:picLocks noChangeAspect="1" noChangeArrowheads="1"/>
          </p:cNvPicPr>
          <p:nvPr/>
        </p:nvPicPr>
        <p:blipFill>
          <a:blip r:embed="rId13" cstate="print"/>
          <a:srcRect/>
          <a:stretch>
            <a:fillRect/>
          </a:stretch>
        </p:blipFill>
        <p:spPr bwMode="auto">
          <a:xfrm>
            <a:off x="8464550" y="0"/>
            <a:ext cx="679450" cy="76200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hf sldNum="0" hdr="0" ftr="0" dt="0"/>
  <p:txStyles>
    <p:titleStyle>
      <a:lvl1pPr algn="ctr" rtl="0" eaLnBrk="1" fontAlgn="base" hangingPunct="1">
        <a:spcBef>
          <a:spcPct val="0"/>
        </a:spcBef>
        <a:spcAft>
          <a:spcPct val="0"/>
        </a:spcAft>
        <a:defRPr sz="3600" b="1">
          <a:solidFill>
            <a:srgbClr val="008000"/>
          </a:solidFill>
          <a:latin typeface="+mj-lt"/>
          <a:ea typeface="+mj-ea"/>
          <a:cs typeface="+mj-cs"/>
        </a:defRPr>
      </a:lvl1pPr>
      <a:lvl2pPr algn="ctr" rtl="0" eaLnBrk="1" fontAlgn="base" hangingPunct="1">
        <a:spcBef>
          <a:spcPct val="0"/>
        </a:spcBef>
        <a:spcAft>
          <a:spcPct val="0"/>
        </a:spcAft>
        <a:defRPr sz="3600" b="1">
          <a:solidFill>
            <a:srgbClr val="008000"/>
          </a:solidFill>
          <a:latin typeface="Arial Rounded MT Bold" pitchFamily="34" charset="0"/>
        </a:defRPr>
      </a:lvl2pPr>
      <a:lvl3pPr algn="ctr" rtl="0" eaLnBrk="1" fontAlgn="base" hangingPunct="1">
        <a:spcBef>
          <a:spcPct val="0"/>
        </a:spcBef>
        <a:spcAft>
          <a:spcPct val="0"/>
        </a:spcAft>
        <a:defRPr sz="3600" b="1">
          <a:solidFill>
            <a:srgbClr val="008000"/>
          </a:solidFill>
          <a:latin typeface="Arial Rounded MT Bold" pitchFamily="34" charset="0"/>
        </a:defRPr>
      </a:lvl3pPr>
      <a:lvl4pPr algn="ctr" rtl="0" eaLnBrk="1" fontAlgn="base" hangingPunct="1">
        <a:spcBef>
          <a:spcPct val="0"/>
        </a:spcBef>
        <a:spcAft>
          <a:spcPct val="0"/>
        </a:spcAft>
        <a:defRPr sz="3600" b="1">
          <a:solidFill>
            <a:srgbClr val="008000"/>
          </a:solidFill>
          <a:latin typeface="Arial Rounded MT Bold" pitchFamily="34" charset="0"/>
        </a:defRPr>
      </a:lvl4pPr>
      <a:lvl5pPr algn="ctr" rtl="0" eaLnBrk="1" fontAlgn="base" hangingPunct="1">
        <a:spcBef>
          <a:spcPct val="0"/>
        </a:spcBef>
        <a:spcAft>
          <a:spcPct val="0"/>
        </a:spcAft>
        <a:defRPr sz="3600" b="1">
          <a:solidFill>
            <a:srgbClr val="008000"/>
          </a:solidFill>
          <a:latin typeface="Arial Rounded MT Bold" pitchFamily="34" charset="0"/>
        </a:defRPr>
      </a:lvl5pPr>
      <a:lvl6pPr marL="457200" algn="ctr" rtl="0" eaLnBrk="1" fontAlgn="base" hangingPunct="1">
        <a:spcBef>
          <a:spcPct val="0"/>
        </a:spcBef>
        <a:spcAft>
          <a:spcPct val="0"/>
        </a:spcAft>
        <a:defRPr sz="3600" b="1">
          <a:solidFill>
            <a:srgbClr val="008000"/>
          </a:solidFill>
          <a:latin typeface="Arial Rounded MT Bold" pitchFamily="34" charset="0"/>
        </a:defRPr>
      </a:lvl6pPr>
      <a:lvl7pPr marL="914400" algn="ctr" rtl="0" eaLnBrk="1" fontAlgn="base" hangingPunct="1">
        <a:spcBef>
          <a:spcPct val="0"/>
        </a:spcBef>
        <a:spcAft>
          <a:spcPct val="0"/>
        </a:spcAft>
        <a:defRPr sz="3600" b="1">
          <a:solidFill>
            <a:srgbClr val="008000"/>
          </a:solidFill>
          <a:latin typeface="Arial Rounded MT Bold" pitchFamily="34" charset="0"/>
        </a:defRPr>
      </a:lvl7pPr>
      <a:lvl8pPr marL="1371600" algn="ctr" rtl="0" eaLnBrk="1" fontAlgn="base" hangingPunct="1">
        <a:spcBef>
          <a:spcPct val="0"/>
        </a:spcBef>
        <a:spcAft>
          <a:spcPct val="0"/>
        </a:spcAft>
        <a:defRPr sz="3600" b="1">
          <a:solidFill>
            <a:srgbClr val="008000"/>
          </a:solidFill>
          <a:latin typeface="Arial Rounded MT Bold" pitchFamily="34" charset="0"/>
        </a:defRPr>
      </a:lvl8pPr>
      <a:lvl9pPr marL="1828800" algn="ctr" rtl="0" eaLnBrk="1" fontAlgn="base" hangingPunct="1">
        <a:spcBef>
          <a:spcPct val="0"/>
        </a:spcBef>
        <a:spcAft>
          <a:spcPct val="0"/>
        </a:spcAft>
        <a:defRPr sz="3600" b="1">
          <a:solidFill>
            <a:srgbClr val="008000"/>
          </a:solidFill>
          <a:latin typeface="Arial Rounded MT Bold" pitchFamily="34"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1">
          <a:solidFill>
            <a:srgbClr val="000099"/>
          </a:solidFill>
          <a:latin typeface="+mn-lt"/>
        </a:defRPr>
      </a:lvl2pPr>
      <a:lvl3pPr marL="1143000" indent="-228600" algn="l" rtl="0" eaLnBrk="1" fontAlgn="base" hangingPunct="1">
        <a:spcBef>
          <a:spcPct val="20000"/>
        </a:spcBef>
        <a:spcAft>
          <a:spcPct val="0"/>
        </a:spcAft>
        <a:buChar char="•"/>
        <a:defRPr b="1">
          <a:solidFill>
            <a:srgbClr val="378614"/>
          </a:solidFill>
          <a:latin typeface="+mn-lt"/>
        </a:defRPr>
      </a:lvl3pPr>
      <a:lvl4pPr marL="1600200" indent="-228600" algn="l" rtl="0" eaLnBrk="1" fontAlgn="base" hangingPunct="1">
        <a:spcBef>
          <a:spcPct val="20000"/>
        </a:spcBef>
        <a:spcAft>
          <a:spcPct val="0"/>
        </a:spcAft>
        <a:buChar char="–"/>
        <a:defRPr sz="1600" b="1">
          <a:solidFill>
            <a:srgbClr val="FF3300"/>
          </a:solidFill>
          <a:latin typeface="+mn-lt"/>
        </a:defRPr>
      </a:lvl4pPr>
      <a:lvl5pPr marL="2057400" indent="-228600" algn="l" rtl="0" eaLnBrk="1" fontAlgn="base" hangingPunct="1">
        <a:spcBef>
          <a:spcPct val="20000"/>
        </a:spcBef>
        <a:spcAft>
          <a:spcPct val="0"/>
        </a:spcAft>
        <a:buChar char="»"/>
        <a:defRPr sz="1400" b="1">
          <a:solidFill>
            <a:schemeClr val="tx1"/>
          </a:solidFill>
          <a:latin typeface="+mn-lt"/>
        </a:defRPr>
      </a:lvl5pPr>
      <a:lvl6pPr marL="2514600" indent="-228600" algn="l" rtl="0" eaLnBrk="1" fontAlgn="base" hangingPunct="1">
        <a:spcBef>
          <a:spcPct val="20000"/>
        </a:spcBef>
        <a:spcAft>
          <a:spcPct val="0"/>
        </a:spcAft>
        <a:buChar char="»"/>
        <a:defRPr sz="1400" b="1">
          <a:solidFill>
            <a:schemeClr val="tx1"/>
          </a:solidFill>
          <a:latin typeface="+mn-lt"/>
        </a:defRPr>
      </a:lvl6pPr>
      <a:lvl7pPr marL="2971800" indent="-228600" algn="l" rtl="0" eaLnBrk="1" fontAlgn="base" hangingPunct="1">
        <a:spcBef>
          <a:spcPct val="20000"/>
        </a:spcBef>
        <a:spcAft>
          <a:spcPct val="0"/>
        </a:spcAft>
        <a:buChar char="»"/>
        <a:defRPr sz="1400" b="1">
          <a:solidFill>
            <a:schemeClr val="tx1"/>
          </a:solidFill>
          <a:latin typeface="+mn-lt"/>
        </a:defRPr>
      </a:lvl7pPr>
      <a:lvl8pPr marL="3429000" indent="-228600" algn="l" rtl="0" eaLnBrk="1" fontAlgn="base" hangingPunct="1">
        <a:spcBef>
          <a:spcPct val="20000"/>
        </a:spcBef>
        <a:spcAft>
          <a:spcPct val="0"/>
        </a:spcAft>
        <a:buChar char="»"/>
        <a:defRPr sz="1400" b="1">
          <a:solidFill>
            <a:schemeClr val="tx1"/>
          </a:solidFill>
          <a:latin typeface="+mn-lt"/>
        </a:defRPr>
      </a:lvl8pPr>
      <a:lvl9pPr marL="3886200" indent="-228600" algn="l" rtl="0" eaLnBrk="1" fontAlgn="base" hangingPunct="1">
        <a:spcBef>
          <a:spcPct val="20000"/>
        </a:spcBef>
        <a:spcAft>
          <a:spcPct val="0"/>
        </a:spcAft>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BA6B61-7CCD-4CC1-B0AE-B2BD86AA39EA}" type="datetimeFigureOut">
              <a:rPr lang="en-US" smtClean="0"/>
              <a:pPr/>
              <a:t>11/14/2012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AFBA1C-C2E5-4EE0-9437-34755A8FC64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053"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3733800" y="6400800"/>
            <a:ext cx="2514600" cy="288925"/>
          </a:xfrm>
          <a:prstGeom prst="rect">
            <a:avLst/>
          </a:prstGeom>
        </p:spPr>
        <p:txBody>
          <a:bodyPr vert="horz"/>
          <a:lstStyle>
            <a:lvl1pPr algn="l" eaLnBrk="1" latinLnBrk="0" hangingPunct="1">
              <a:defRPr kumimoji="0" sz="1200">
                <a:solidFill>
                  <a:schemeClr val="accent1">
                    <a:shade val="75000"/>
                  </a:schemeClr>
                </a:solidFill>
                <a:latin typeface="Arial" charset="0"/>
                <a:cs typeface="Arial" charset="0"/>
              </a:defRPr>
            </a:lvl1pPr>
          </a:lstStyle>
          <a:p>
            <a:pPr>
              <a:defRPr/>
            </a:pPr>
            <a:endParaRPr lang="en-US"/>
          </a:p>
        </p:txBody>
      </p:sp>
      <p:sp>
        <p:nvSpPr>
          <p:cNvPr id="28" name="Footer Placeholder 27"/>
          <p:cNvSpPr>
            <a:spLocks noGrp="1"/>
          </p:cNvSpPr>
          <p:nvPr>
            <p:ph type="ftr" sz="quarter" idx="3"/>
          </p:nvPr>
        </p:nvSpPr>
        <p:spPr>
          <a:xfrm>
            <a:off x="152400" y="6400800"/>
            <a:ext cx="3352800" cy="288925"/>
          </a:xfrm>
          <a:prstGeom prst="rect">
            <a:avLst/>
          </a:prstGeom>
        </p:spPr>
        <p:txBody>
          <a:bodyPr vert="horz"/>
          <a:lstStyle>
            <a:lvl1pPr algn="r" eaLnBrk="1" latinLnBrk="0" hangingPunct="1">
              <a:defRPr kumimoji="0" sz="1200">
                <a:solidFill>
                  <a:schemeClr val="accent1">
                    <a:shade val="75000"/>
                  </a:schemeClr>
                </a:solidFill>
                <a:latin typeface="Arial" charset="0"/>
                <a:cs typeface="Arial" charset="0"/>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latin typeface="Arial" charset="0"/>
                <a:cs typeface="Arial" charset="0"/>
              </a:defRPr>
            </a:lvl1pPr>
          </a:lstStyle>
          <a:p>
            <a:pPr>
              <a:defRPr/>
            </a:pPr>
            <a:fld id="{DC0DE37F-F9BA-4168-8393-D92F4333EC20}" type="slidenum">
              <a:rPr lang="en-US"/>
              <a:pPr>
                <a:defRPr/>
              </a:pPr>
              <a:t>‹#›</a:t>
            </a:fld>
            <a:endParaRPr lang="en-US"/>
          </a:p>
        </p:txBody>
      </p:sp>
      <p:sp>
        <p:nvSpPr>
          <p:cNvPr id="10" name="Title Placeholder 9"/>
          <p:cNvSpPr>
            <a:spLocks noGrp="1"/>
          </p:cNvSpPr>
          <p:nvPr>
            <p:ph type="title"/>
          </p:nvPr>
        </p:nvSpPr>
        <p:spPr>
          <a:xfrm>
            <a:off x="838200" y="533400"/>
            <a:ext cx="81534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3" name="Rectangle 12"/>
          <p:cNvSpPr/>
          <p:nvPr/>
        </p:nvSpPr>
        <p:spPr>
          <a:xfrm>
            <a:off x="7543800" y="0"/>
            <a:ext cx="1600200" cy="58477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solidFill>
                  <a:srgbClr val="00B0F0"/>
                </a:solidFill>
                <a:effectLst>
                  <a:outerShdw blurRad="50800" dist="39000" dir="5460000" algn="tl">
                    <a:srgbClr val="000000">
                      <a:alpha val="38000"/>
                    </a:srgbClr>
                  </a:outerShdw>
                </a:effectLst>
              </a:rPr>
              <a:t>RRCAT</a:t>
            </a:r>
          </a:p>
        </p:txBody>
      </p:sp>
      <p:pic>
        <p:nvPicPr>
          <p:cNvPr id="2065" name="Picture 2" descr="logorrcat"/>
          <p:cNvPicPr>
            <a:picLocks noChangeAspect="1" noChangeArrowheads="1"/>
          </p:cNvPicPr>
          <p:nvPr/>
        </p:nvPicPr>
        <p:blipFill>
          <a:blip r:embed="rId13"/>
          <a:srcRect/>
          <a:stretch>
            <a:fillRect/>
          </a:stretch>
        </p:blipFill>
        <p:spPr bwMode="auto">
          <a:xfrm>
            <a:off x="0" y="0"/>
            <a:ext cx="914400" cy="625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rtl="0" eaLnBrk="0" fontAlgn="base" hangingPunct="0">
        <a:spcBef>
          <a:spcPct val="0"/>
        </a:spcBef>
        <a:spcAft>
          <a:spcPct val="0"/>
        </a:spcAft>
        <a:defRPr sz="3600" b="1" kern="120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j-lt"/>
          <a:ea typeface="+mj-ea"/>
          <a:cs typeface="+mj-cs"/>
        </a:defRPr>
      </a:lvl1pPr>
      <a:lvl2pPr algn="l" rtl="0" eaLnBrk="0" fontAlgn="base" hangingPunct="0">
        <a:spcBef>
          <a:spcPct val="0"/>
        </a:spcBef>
        <a:spcAft>
          <a:spcPct val="0"/>
        </a:spcAft>
        <a:defRPr sz="3600" b="1">
          <a:solidFill>
            <a:srgbClr val="0070C0"/>
          </a:solidFill>
          <a:latin typeface="Lucida Sans Unicode" pitchFamily="34" charset="0"/>
        </a:defRPr>
      </a:lvl2pPr>
      <a:lvl3pPr algn="l" rtl="0" eaLnBrk="0" fontAlgn="base" hangingPunct="0">
        <a:spcBef>
          <a:spcPct val="0"/>
        </a:spcBef>
        <a:spcAft>
          <a:spcPct val="0"/>
        </a:spcAft>
        <a:defRPr sz="3600" b="1">
          <a:solidFill>
            <a:srgbClr val="0070C0"/>
          </a:solidFill>
          <a:latin typeface="Lucida Sans Unicode" pitchFamily="34" charset="0"/>
        </a:defRPr>
      </a:lvl3pPr>
      <a:lvl4pPr algn="l" rtl="0" eaLnBrk="0" fontAlgn="base" hangingPunct="0">
        <a:spcBef>
          <a:spcPct val="0"/>
        </a:spcBef>
        <a:spcAft>
          <a:spcPct val="0"/>
        </a:spcAft>
        <a:defRPr sz="3600" b="1">
          <a:solidFill>
            <a:srgbClr val="0070C0"/>
          </a:solidFill>
          <a:latin typeface="Lucida Sans Unicode" pitchFamily="34" charset="0"/>
        </a:defRPr>
      </a:lvl4pPr>
      <a:lvl5pPr algn="l" rtl="0" eaLnBrk="0" fontAlgn="base" hangingPunct="0">
        <a:spcBef>
          <a:spcPct val="0"/>
        </a:spcBef>
        <a:spcAft>
          <a:spcPct val="0"/>
        </a:spcAft>
        <a:defRPr sz="3600" b="1">
          <a:solidFill>
            <a:srgbClr val="0070C0"/>
          </a:solidFill>
          <a:latin typeface="Lucida Sans Unicode" pitchFamily="34" charset="0"/>
        </a:defRPr>
      </a:lvl5pPr>
      <a:lvl6pPr marL="457200" algn="l" rtl="0" eaLnBrk="1" fontAlgn="base" hangingPunct="1">
        <a:spcBef>
          <a:spcPct val="0"/>
        </a:spcBef>
        <a:spcAft>
          <a:spcPct val="0"/>
        </a:spcAft>
        <a:defRPr sz="3600" b="1">
          <a:solidFill>
            <a:srgbClr val="0070C0"/>
          </a:solidFill>
          <a:latin typeface="Lucida Sans Unicode" pitchFamily="34" charset="0"/>
        </a:defRPr>
      </a:lvl6pPr>
      <a:lvl7pPr marL="914400" algn="l" rtl="0" eaLnBrk="1" fontAlgn="base" hangingPunct="1">
        <a:spcBef>
          <a:spcPct val="0"/>
        </a:spcBef>
        <a:spcAft>
          <a:spcPct val="0"/>
        </a:spcAft>
        <a:defRPr sz="3600" b="1">
          <a:solidFill>
            <a:srgbClr val="0070C0"/>
          </a:solidFill>
          <a:latin typeface="Lucida Sans Unicode" pitchFamily="34" charset="0"/>
        </a:defRPr>
      </a:lvl7pPr>
      <a:lvl8pPr marL="1371600" algn="l" rtl="0" eaLnBrk="1" fontAlgn="base" hangingPunct="1">
        <a:spcBef>
          <a:spcPct val="0"/>
        </a:spcBef>
        <a:spcAft>
          <a:spcPct val="0"/>
        </a:spcAft>
        <a:defRPr sz="3600" b="1">
          <a:solidFill>
            <a:srgbClr val="0070C0"/>
          </a:solidFill>
          <a:latin typeface="Lucida Sans Unicode" pitchFamily="34" charset="0"/>
        </a:defRPr>
      </a:lvl8pPr>
      <a:lvl9pPr marL="1828800" algn="l" rtl="0" eaLnBrk="1" fontAlgn="base" hangingPunct="1">
        <a:spcBef>
          <a:spcPct val="0"/>
        </a:spcBef>
        <a:spcAft>
          <a:spcPct val="0"/>
        </a:spcAft>
        <a:defRPr sz="3600" b="1">
          <a:solidFill>
            <a:srgbClr val="0070C0"/>
          </a:solidFill>
          <a:latin typeface="Lucida Sans Unicode"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4.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4.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4.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4.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600200"/>
          </a:xfrm>
          <a:ln>
            <a:noFill/>
          </a:ln>
        </p:spPr>
        <p:style>
          <a:lnRef idx="2">
            <a:schemeClr val="accent2"/>
          </a:lnRef>
          <a:fillRef idx="1">
            <a:schemeClr val="lt1"/>
          </a:fillRef>
          <a:effectRef idx="0">
            <a:schemeClr val="accent2"/>
          </a:effectRef>
          <a:fontRef idx="minor">
            <a:schemeClr val="dk1"/>
          </a:fontRef>
        </p:style>
        <p:txBody>
          <a:bodyPr>
            <a:normAutofit/>
          </a:bodyPr>
          <a:lstStyle/>
          <a:p>
            <a:r>
              <a:rPr lang="en-IN" sz="3600" dirty="0" smtClean="0">
                <a:ln>
                  <a:solidFill>
                    <a:srgbClr val="C00000"/>
                  </a:solidFill>
                </a:ln>
                <a:solidFill>
                  <a:srgbClr val="FF0000"/>
                </a:solidFill>
              </a:rPr>
              <a:t>Status of </a:t>
            </a:r>
            <a:r>
              <a:rPr lang="en-US" sz="3600" dirty="0" smtClean="0">
                <a:ln>
                  <a:solidFill>
                    <a:srgbClr val="C00000"/>
                  </a:solidFill>
                </a:ln>
                <a:solidFill>
                  <a:srgbClr val="FF0000"/>
                </a:solidFill>
              </a:rPr>
              <a:t>Vertical Test Stand </a:t>
            </a:r>
            <a:br>
              <a:rPr lang="en-US" sz="3600" dirty="0" smtClean="0">
                <a:ln>
                  <a:solidFill>
                    <a:srgbClr val="C00000"/>
                  </a:solidFill>
                </a:ln>
                <a:solidFill>
                  <a:srgbClr val="FF0000"/>
                </a:solidFill>
              </a:rPr>
            </a:br>
            <a:r>
              <a:rPr lang="en-US" sz="3600" dirty="0" smtClean="0">
                <a:ln>
                  <a:solidFill>
                    <a:srgbClr val="C00000"/>
                  </a:solidFill>
                </a:ln>
                <a:solidFill>
                  <a:srgbClr val="FF0000"/>
                </a:solidFill>
              </a:rPr>
              <a:t>at RRCAT</a:t>
            </a:r>
            <a:endParaRPr lang="en-US" sz="3600" dirty="0">
              <a:ln>
                <a:solidFill>
                  <a:srgbClr val="C00000"/>
                </a:solidFill>
              </a:ln>
              <a:solidFill>
                <a:srgbClr val="FF0000"/>
              </a:solidFill>
            </a:endParaRPr>
          </a:p>
        </p:txBody>
      </p:sp>
      <p:sp>
        <p:nvSpPr>
          <p:cNvPr id="3" name="Subtitle 2"/>
          <p:cNvSpPr>
            <a:spLocks noGrp="1"/>
          </p:cNvSpPr>
          <p:nvPr>
            <p:ph type="subTitle" idx="1"/>
          </p:nvPr>
        </p:nvSpPr>
        <p:spPr>
          <a:xfrm>
            <a:off x="228600" y="5334000"/>
            <a:ext cx="8686800" cy="1295400"/>
          </a:xfrm>
          <a:solidFill>
            <a:schemeClr val="accent4">
              <a:lumMod val="20000"/>
              <a:lumOff val="80000"/>
            </a:schemeClr>
          </a:solidFill>
        </p:spPr>
        <p:txBody>
          <a:bodyPr>
            <a:normAutofit lnSpcReduction="10000"/>
          </a:bodyPr>
          <a:lstStyle/>
          <a:p>
            <a:r>
              <a:rPr lang="en-IN" sz="2400" b="1" dirty="0" smtClean="0">
                <a:solidFill>
                  <a:schemeClr val="tx1"/>
                </a:solidFill>
              </a:rPr>
              <a:t>S C Joshi, S </a:t>
            </a:r>
            <a:r>
              <a:rPr lang="en-IN" sz="2400" b="1" dirty="0" err="1" smtClean="0">
                <a:solidFill>
                  <a:schemeClr val="tx1"/>
                </a:solidFill>
              </a:rPr>
              <a:t>Raghavendra</a:t>
            </a:r>
            <a:r>
              <a:rPr lang="en-IN" sz="2400" b="1" dirty="0" smtClean="0">
                <a:solidFill>
                  <a:schemeClr val="tx1"/>
                </a:solidFill>
              </a:rPr>
              <a:t>, S K Suhane</a:t>
            </a:r>
          </a:p>
          <a:p>
            <a:r>
              <a:rPr lang="en-US" sz="2400" b="1" dirty="0" smtClean="0">
                <a:solidFill>
                  <a:schemeClr val="tx1"/>
                </a:solidFill>
              </a:rPr>
              <a:t>P </a:t>
            </a:r>
            <a:r>
              <a:rPr lang="en-US" sz="2400" b="1" dirty="0" err="1" smtClean="0">
                <a:solidFill>
                  <a:schemeClr val="tx1"/>
                </a:solidFill>
              </a:rPr>
              <a:t>Shrivastava</a:t>
            </a:r>
            <a:r>
              <a:rPr lang="en-US" sz="2400" b="1" dirty="0" smtClean="0">
                <a:solidFill>
                  <a:schemeClr val="tx1"/>
                </a:solidFill>
              </a:rPr>
              <a:t>, P </a:t>
            </a:r>
            <a:r>
              <a:rPr lang="en-US" sz="2400" b="1" dirty="0" err="1" smtClean="0">
                <a:solidFill>
                  <a:schemeClr val="tx1"/>
                </a:solidFill>
              </a:rPr>
              <a:t>Mohania</a:t>
            </a:r>
            <a:endParaRPr lang="en-US" sz="2400" b="1" dirty="0" smtClean="0">
              <a:solidFill>
                <a:schemeClr val="tx1"/>
              </a:solidFill>
            </a:endParaRPr>
          </a:p>
          <a:p>
            <a:r>
              <a:rPr lang="en-US" sz="2400" b="1" dirty="0" smtClean="0">
                <a:solidFill>
                  <a:schemeClr val="tx1"/>
                </a:solidFill>
              </a:rPr>
              <a:t>RRCAT, Indore</a:t>
            </a:r>
            <a:endParaRPr lang="en-IN" sz="2400" b="1" dirty="0" smtClean="0">
              <a:solidFill>
                <a:schemeClr val="tx1"/>
              </a:solidFill>
            </a:endParaRPr>
          </a:p>
          <a:p>
            <a:endParaRPr lang="en-US" sz="2400" b="1" dirty="0">
              <a:solidFill>
                <a:schemeClr val="tx1"/>
              </a:solidFill>
            </a:endParaRPr>
          </a:p>
        </p:txBody>
      </p:sp>
      <p:sp>
        <p:nvSpPr>
          <p:cNvPr id="4" name="Subtitle 2"/>
          <p:cNvSpPr txBox="1">
            <a:spLocks/>
          </p:cNvSpPr>
          <p:nvPr/>
        </p:nvSpPr>
        <p:spPr>
          <a:xfrm>
            <a:off x="533400" y="4876800"/>
            <a:ext cx="7696200" cy="457200"/>
          </a:xfrm>
          <a:prstGeom prst="rect">
            <a:avLst/>
          </a:prstGeom>
          <a:noFill/>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2400" b="1" i="0" u="none" strike="noStrike" kern="1200" cap="none" spc="0" normalizeH="0" baseline="0" noProof="0" dirty="0" smtClean="0">
                <a:ln>
                  <a:noFill/>
                </a:ln>
                <a:solidFill>
                  <a:srgbClr val="002060"/>
                </a:solidFill>
                <a:effectLst/>
                <a:uLnTx/>
                <a:uFillTx/>
                <a:latin typeface="+mn-lt"/>
                <a:ea typeface="+mn-ea"/>
                <a:cs typeface="+mn-cs"/>
              </a:rPr>
              <a:t>November 14, 2012</a:t>
            </a:r>
            <a:endParaRPr kumimoji="0" lang="en-US" sz="2400" b="1" i="0" u="none" strike="noStrike" kern="1200" cap="none" spc="0" normalizeH="0" baseline="0" noProof="0" dirty="0">
              <a:ln>
                <a:noFill/>
              </a:ln>
              <a:solidFill>
                <a:srgbClr val="00206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571500" y="1125538"/>
            <a:ext cx="8572500" cy="928687"/>
          </a:xfrm>
        </p:spPr>
        <p:txBody>
          <a:bodyPr>
            <a:normAutofit fontScale="90000"/>
          </a:bodyPr>
          <a:lstStyle/>
          <a:p>
            <a:r>
              <a:rPr lang="en-US" sz="3600" smtClean="0"/>
              <a:t>VTS Block Diagram &amp; Software Description</a:t>
            </a:r>
            <a:endParaRPr lang="en-IN" sz="3600" smtClean="0"/>
          </a:p>
        </p:txBody>
      </p:sp>
      <p:pic>
        <p:nvPicPr>
          <p:cNvPr id="4099" name="Picture 2" descr="vts"/>
          <p:cNvPicPr>
            <a:picLocks noChangeAspect="1" noChangeArrowheads="1"/>
          </p:cNvPicPr>
          <p:nvPr/>
        </p:nvPicPr>
        <p:blipFill>
          <a:blip r:embed="rId2"/>
          <a:srcRect/>
          <a:stretch>
            <a:fillRect/>
          </a:stretch>
        </p:blipFill>
        <p:spPr bwMode="auto">
          <a:xfrm>
            <a:off x="0" y="2165350"/>
            <a:ext cx="5089525" cy="3857625"/>
          </a:xfrm>
          <a:prstGeom prst="rect">
            <a:avLst/>
          </a:prstGeom>
          <a:noFill/>
          <a:ln w="9525">
            <a:noFill/>
            <a:miter lim="800000"/>
            <a:headEnd/>
            <a:tailEnd/>
          </a:ln>
        </p:spPr>
      </p:pic>
      <p:pic>
        <p:nvPicPr>
          <p:cNvPr id="4100" name="Picture 22" descr="Picture1.png"/>
          <p:cNvPicPr>
            <a:picLocks noChangeAspect="1"/>
          </p:cNvPicPr>
          <p:nvPr/>
        </p:nvPicPr>
        <p:blipFill>
          <a:blip r:embed="rId3"/>
          <a:srcRect/>
          <a:stretch>
            <a:fillRect/>
          </a:stretch>
        </p:blipFill>
        <p:spPr bwMode="auto">
          <a:xfrm>
            <a:off x="5214938" y="2308225"/>
            <a:ext cx="3635375" cy="3929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Status of RF System </a:t>
            </a:r>
            <a:endParaRPr lang="en-IN" smtClean="0"/>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US" dirty="0" smtClean="0"/>
              <a:t>High Power RF Supply has been developed and tested up to 430W of CW Power (sufficient for up to 5 cell cavity).  </a:t>
            </a:r>
          </a:p>
          <a:p>
            <a:pPr fontAlgn="auto">
              <a:spcAft>
                <a:spcPts val="0"/>
              </a:spcAft>
              <a:buFont typeface="Arial" pitchFamily="34" charset="0"/>
              <a:buChar char="•"/>
              <a:defRPr/>
            </a:pPr>
            <a:r>
              <a:rPr lang="en-US" dirty="0" smtClean="0"/>
              <a:t>RF Switching Network has been developed and integrated with the high power amplifier.</a:t>
            </a:r>
          </a:p>
          <a:p>
            <a:pPr fontAlgn="auto">
              <a:spcAft>
                <a:spcPts val="0"/>
              </a:spcAft>
              <a:buFont typeface="Arial" pitchFamily="34" charset="0"/>
              <a:buChar char="•"/>
              <a:defRPr/>
            </a:pPr>
            <a:r>
              <a:rPr lang="en-US" dirty="0" smtClean="0"/>
              <a:t>All sub modules of the VTS have been developed and tested except PLL module.</a:t>
            </a:r>
          </a:p>
          <a:p>
            <a:pPr fontAlgn="auto">
              <a:spcAft>
                <a:spcPts val="0"/>
              </a:spcAft>
              <a:buFont typeface="Arial" pitchFamily="34" charset="0"/>
              <a:buNone/>
              <a:defRPr/>
            </a:pPr>
            <a:r>
              <a:rPr lang="en-US" dirty="0" smtClean="0"/>
              <a:t>-  The “Loop AMP” PCB in PLL Module was found to be faulty,  new PCB has been designed. Fabrication of PCB underway</a:t>
            </a:r>
          </a:p>
          <a:p>
            <a:pPr fontAlgn="auto">
              <a:spcAft>
                <a:spcPts val="0"/>
              </a:spcAft>
              <a:buFont typeface="Arial" pitchFamily="34" charset="0"/>
              <a:buChar char="•"/>
              <a:defRPr/>
            </a:pPr>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39750" y="0"/>
            <a:ext cx="8229600" cy="1143000"/>
          </a:xfrm>
        </p:spPr>
        <p:txBody>
          <a:bodyPr/>
          <a:lstStyle/>
          <a:p>
            <a:r>
              <a:rPr lang="en-US" dirty="0" smtClean="0"/>
              <a:t>      RRCAT VTS Status </a:t>
            </a:r>
            <a:endParaRPr lang="en-IN" dirty="0" smtClean="0"/>
          </a:p>
        </p:txBody>
      </p:sp>
      <p:sp>
        <p:nvSpPr>
          <p:cNvPr id="6147" name="Content Placeholder 2"/>
          <p:cNvSpPr>
            <a:spLocks noGrp="1"/>
          </p:cNvSpPr>
          <p:nvPr>
            <p:ph idx="1"/>
          </p:nvPr>
        </p:nvSpPr>
        <p:spPr>
          <a:xfrm>
            <a:off x="457200" y="1600200"/>
            <a:ext cx="8147050" cy="1181100"/>
          </a:xfrm>
        </p:spPr>
        <p:txBody>
          <a:bodyPr/>
          <a:lstStyle/>
          <a:p>
            <a:pPr>
              <a:buFont typeface="Arial" charset="0"/>
              <a:buNone/>
            </a:pPr>
            <a:r>
              <a:rPr lang="en-US" dirty="0" smtClean="0"/>
              <a:t>-  	</a:t>
            </a:r>
            <a:r>
              <a:rPr lang="en-US" sz="2800" dirty="0" smtClean="0"/>
              <a:t>High power RF Supply for VTS has been developed and tested on passive load.</a:t>
            </a:r>
            <a:endParaRPr lang="en-IN" dirty="0" smtClean="0"/>
          </a:p>
        </p:txBody>
      </p:sp>
      <p:pic>
        <p:nvPicPr>
          <p:cNvPr id="6148" name="Picture 3" descr="C:\Users\ASHISH MAHAWAR\Desktop\500 W Ampr\DSC00622.JPG"/>
          <p:cNvPicPr>
            <a:picLocks noChangeAspect="1" noChangeArrowheads="1"/>
          </p:cNvPicPr>
          <p:nvPr/>
        </p:nvPicPr>
        <p:blipFill>
          <a:blip r:embed="rId2" cstate="print"/>
          <a:srcRect/>
          <a:stretch>
            <a:fillRect/>
          </a:stretch>
        </p:blipFill>
        <p:spPr bwMode="auto">
          <a:xfrm>
            <a:off x="6732588" y="3306763"/>
            <a:ext cx="2411412" cy="3551237"/>
          </a:xfrm>
          <a:prstGeom prst="rect">
            <a:avLst/>
          </a:prstGeom>
          <a:noFill/>
          <a:ln w="9525">
            <a:noFill/>
            <a:miter lim="800000"/>
            <a:headEnd/>
            <a:tailEnd/>
          </a:ln>
        </p:spPr>
      </p:pic>
      <p:pic>
        <p:nvPicPr>
          <p:cNvPr id="6149" name="Picture 4" descr="D:\Praveen\projects\VTS\vts images\DSC01246.JPG"/>
          <p:cNvPicPr>
            <a:picLocks noChangeAspect="1" noChangeArrowheads="1"/>
          </p:cNvPicPr>
          <p:nvPr/>
        </p:nvPicPr>
        <p:blipFill>
          <a:blip r:embed="rId3"/>
          <a:srcRect/>
          <a:stretch>
            <a:fillRect/>
          </a:stretch>
        </p:blipFill>
        <p:spPr bwMode="auto">
          <a:xfrm>
            <a:off x="0" y="3287713"/>
            <a:ext cx="2376488" cy="3570287"/>
          </a:xfrm>
          <a:prstGeom prst="rect">
            <a:avLst/>
          </a:prstGeom>
          <a:noFill/>
          <a:ln w="9525">
            <a:noFill/>
            <a:miter lim="800000"/>
            <a:headEnd/>
            <a:tailEnd/>
          </a:ln>
        </p:spPr>
      </p:pic>
      <p:sp>
        <p:nvSpPr>
          <p:cNvPr id="6150" name="TextBox 8"/>
          <p:cNvSpPr txBox="1">
            <a:spLocks noChangeArrowheads="1"/>
          </p:cNvSpPr>
          <p:nvPr/>
        </p:nvSpPr>
        <p:spPr bwMode="auto">
          <a:xfrm>
            <a:off x="0" y="2852738"/>
            <a:ext cx="2376488" cy="369887"/>
          </a:xfrm>
          <a:prstGeom prst="rect">
            <a:avLst/>
          </a:prstGeom>
          <a:noFill/>
          <a:ln w="9525">
            <a:noFill/>
            <a:miter lim="800000"/>
            <a:headEnd/>
            <a:tailEnd/>
          </a:ln>
        </p:spPr>
        <p:txBody>
          <a:bodyPr>
            <a:spAutoFit/>
          </a:bodyPr>
          <a:lstStyle/>
          <a:p>
            <a:r>
              <a:rPr lang="en-US">
                <a:latin typeface="Calibri" pitchFamily="34" charset="0"/>
              </a:rPr>
              <a:t>Front View</a:t>
            </a:r>
            <a:endParaRPr lang="en-IN">
              <a:latin typeface="Calibri" pitchFamily="34" charset="0"/>
            </a:endParaRPr>
          </a:p>
        </p:txBody>
      </p:sp>
      <p:sp>
        <p:nvSpPr>
          <p:cNvPr id="6151" name="TextBox 9"/>
          <p:cNvSpPr txBox="1">
            <a:spLocks noChangeArrowheads="1"/>
          </p:cNvSpPr>
          <p:nvPr/>
        </p:nvSpPr>
        <p:spPr bwMode="auto">
          <a:xfrm>
            <a:off x="6767513" y="2852738"/>
            <a:ext cx="2376487" cy="369887"/>
          </a:xfrm>
          <a:prstGeom prst="rect">
            <a:avLst/>
          </a:prstGeom>
          <a:noFill/>
          <a:ln w="9525">
            <a:noFill/>
            <a:miter lim="800000"/>
            <a:headEnd/>
            <a:tailEnd/>
          </a:ln>
        </p:spPr>
        <p:txBody>
          <a:bodyPr>
            <a:spAutoFit/>
          </a:bodyPr>
          <a:lstStyle/>
          <a:p>
            <a:r>
              <a:rPr lang="en-US">
                <a:latin typeface="Calibri" pitchFamily="34" charset="0"/>
              </a:rPr>
              <a:t>Rear View</a:t>
            </a:r>
            <a:endParaRPr lang="en-IN">
              <a:latin typeface="Calibri" pitchFamily="34" charset="0"/>
            </a:endParaRPr>
          </a:p>
        </p:txBody>
      </p:sp>
      <p:sp>
        <p:nvSpPr>
          <p:cNvPr id="6152" name="TextBox 11"/>
          <p:cNvSpPr txBox="1">
            <a:spLocks noChangeArrowheads="1"/>
          </p:cNvSpPr>
          <p:nvPr/>
        </p:nvSpPr>
        <p:spPr bwMode="auto">
          <a:xfrm>
            <a:off x="4284663" y="5084763"/>
            <a:ext cx="1871662" cy="369887"/>
          </a:xfrm>
          <a:prstGeom prst="rect">
            <a:avLst/>
          </a:prstGeom>
          <a:noFill/>
          <a:ln w="9525">
            <a:noFill/>
            <a:miter lim="800000"/>
            <a:headEnd/>
            <a:tailEnd/>
          </a:ln>
        </p:spPr>
        <p:txBody>
          <a:bodyPr>
            <a:spAutoFit/>
          </a:bodyPr>
          <a:lstStyle/>
          <a:p>
            <a:r>
              <a:rPr lang="en-US">
                <a:latin typeface="Calibri" pitchFamily="34" charset="0"/>
              </a:rPr>
              <a:t>Driver Amplifier</a:t>
            </a:r>
            <a:endParaRPr lang="en-IN">
              <a:latin typeface="Calibri" pitchFamily="34" charset="0"/>
            </a:endParaRPr>
          </a:p>
        </p:txBody>
      </p:sp>
      <p:sp>
        <p:nvSpPr>
          <p:cNvPr id="6153" name="TextBox 12"/>
          <p:cNvSpPr txBox="1">
            <a:spLocks noChangeArrowheads="1"/>
          </p:cNvSpPr>
          <p:nvPr/>
        </p:nvSpPr>
        <p:spPr bwMode="auto">
          <a:xfrm>
            <a:off x="4284663" y="5876925"/>
            <a:ext cx="1871662" cy="646113"/>
          </a:xfrm>
          <a:prstGeom prst="rect">
            <a:avLst/>
          </a:prstGeom>
          <a:noFill/>
          <a:ln w="9525">
            <a:noFill/>
            <a:miter lim="800000"/>
            <a:headEnd/>
            <a:tailEnd/>
          </a:ln>
        </p:spPr>
        <p:txBody>
          <a:bodyPr>
            <a:spAutoFit/>
          </a:bodyPr>
          <a:lstStyle/>
          <a:p>
            <a:r>
              <a:rPr lang="en-US">
                <a:latin typeface="Calibri" pitchFamily="34" charset="0"/>
              </a:rPr>
              <a:t>High Power Amplifier</a:t>
            </a:r>
            <a:endParaRPr lang="en-IN">
              <a:latin typeface="Calibri" pitchFamily="34" charset="0"/>
            </a:endParaRPr>
          </a:p>
        </p:txBody>
      </p:sp>
      <p:sp>
        <p:nvSpPr>
          <p:cNvPr id="6154" name="TextBox 13"/>
          <p:cNvSpPr txBox="1">
            <a:spLocks noChangeArrowheads="1"/>
          </p:cNvSpPr>
          <p:nvPr/>
        </p:nvSpPr>
        <p:spPr bwMode="auto">
          <a:xfrm>
            <a:off x="3132138" y="4652963"/>
            <a:ext cx="2879725" cy="369887"/>
          </a:xfrm>
          <a:prstGeom prst="rect">
            <a:avLst/>
          </a:prstGeom>
          <a:noFill/>
          <a:ln w="9525">
            <a:noFill/>
            <a:miter lim="800000"/>
            <a:headEnd/>
            <a:tailEnd/>
          </a:ln>
        </p:spPr>
        <p:txBody>
          <a:bodyPr>
            <a:spAutoFit/>
          </a:bodyPr>
          <a:lstStyle/>
          <a:p>
            <a:r>
              <a:rPr lang="en-US">
                <a:latin typeface="Calibri" pitchFamily="34" charset="0"/>
              </a:rPr>
              <a:t>HP Switching Network</a:t>
            </a:r>
            <a:endParaRPr lang="en-IN">
              <a:latin typeface="Calibri" pitchFamily="34" charset="0"/>
            </a:endParaRPr>
          </a:p>
        </p:txBody>
      </p:sp>
      <p:sp>
        <p:nvSpPr>
          <p:cNvPr id="6155" name="TextBox 14"/>
          <p:cNvSpPr txBox="1">
            <a:spLocks noChangeArrowheads="1"/>
          </p:cNvSpPr>
          <p:nvPr/>
        </p:nvSpPr>
        <p:spPr bwMode="auto">
          <a:xfrm>
            <a:off x="4284663" y="5445125"/>
            <a:ext cx="2303462" cy="369888"/>
          </a:xfrm>
          <a:prstGeom prst="rect">
            <a:avLst/>
          </a:prstGeom>
          <a:noFill/>
          <a:ln w="9525">
            <a:noFill/>
            <a:miter lim="800000"/>
            <a:headEnd/>
            <a:tailEnd/>
          </a:ln>
        </p:spPr>
        <p:txBody>
          <a:bodyPr>
            <a:spAutoFit/>
          </a:bodyPr>
          <a:lstStyle/>
          <a:p>
            <a:r>
              <a:rPr lang="en-US">
                <a:latin typeface="Calibri" pitchFamily="34" charset="0"/>
              </a:rPr>
              <a:t>Circulator and load</a:t>
            </a:r>
            <a:endParaRPr lang="en-IN">
              <a:latin typeface="Calibri" pitchFamily="34" charset="0"/>
            </a:endParaRPr>
          </a:p>
        </p:txBody>
      </p:sp>
      <p:sp>
        <p:nvSpPr>
          <p:cNvPr id="6156" name="TextBox 15"/>
          <p:cNvSpPr txBox="1">
            <a:spLocks noChangeArrowheads="1"/>
          </p:cNvSpPr>
          <p:nvPr/>
        </p:nvSpPr>
        <p:spPr bwMode="auto">
          <a:xfrm>
            <a:off x="2700338" y="3284538"/>
            <a:ext cx="2592387" cy="369887"/>
          </a:xfrm>
          <a:prstGeom prst="rect">
            <a:avLst/>
          </a:prstGeom>
          <a:noFill/>
          <a:ln w="9525">
            <a:noFill/>
            <a:miter lim="800000"/>
            <a:headEnd/>
            <a:tailEnd/>
          </a:ln>
        </p:spPr>
        <p:txBody>
          <a:bodyPr>
            <a:spAutoFit/>
          </a:bodyPr>
          <a:lstStyle/>
          <a:p>
            <a:r>
              <a:rPr lang="en-US">
                <a:latin typeface="Calibri" pitchFamily="34" charset="0"/>
              </a:rPr>
              <a:t>Power Supplies</a:t>
            </a:r>
            <a:endParaRPr lang="en-IN">
              <a:latin typeface="Calibri" pitchFamily="34" charset="0"/>
            </a:endParaRPr>
          </a:p>
        </p:txBody>
      </p:sp>
      <p:cxnSp>
        <p:nvCxnSpPr>
          <p:cNvPr id="18" name="Straight Arrow Connector 17"/>
          <p:cNvCxnSpPr/>
          <p:nvPr/>
        </p:nvCxnSpPr>
        <p:spPr>
          <a:xfrm flipH="1">
            <a:off x="1908175" y="3644900"/>
            <a:ext cx="719138" cy="72072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908175" y="3357563"/>
            <a:ext cx="719138" cy="71913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835150" y="4005263"/>
            <a:ext cx="720725" cy="71913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227763" y="5661025"/>
            <a:ext cx="165735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237288" y="6173788"/>
            <a:ext cx="165576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508625" y="4868863"/>
            <a:ext cx="1655763"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154" idx="1"/>
          </p:cNvCxnSpPr>
          <p:nvPr/>
        </p:nvCxnSpPr>
        <p:spPr>
          <a:xfrm flipH="1">
            <a:off x="1763713" y="4837113"/>
            <a:ext cx="1368425" cy="17621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940425" y="5229225"/>
            <a:ext cx="15113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68313" y="1484313"/>
            <a:ext cx="8229600" cy="1143000"/>
          </a:xfrm>
        </p:spPr>
        <p:txBody>
          <a:bodyPr/>
          <a:lstStyle/>
          <a:p>
            <a:r>
              <a:rPr lang="en-US" smtClean="0"/>
              <a:t>50 W &amp; 500 W CW Amplifier</a:t>
            </a:r>
          </a:p>
        </p:txBody>
      </p:sp>
      <p:pic>
        <p:nvPicPr>
          <p:cNvPr id="7171" name="Picture 2" descr="C:\Users\ASHISH MAHAWAR\Desktop\500 W Ampr\DSC00150.JPG"/>
          <p:cNvPicPr>
            <a:picLocks noGrp="1" noChangeAspect="1" noChangeArrowheads="1"/>
          </p:cNvPicPr>
          <p:nvPr>
            <p:ph sz="half" idx="1"/>
          </p:nvPr>
        </p:nvPicPr>
        <p:blipFill>
          <a:blip r:embed="rId2"/>
          <a:srcRect/>
          <a:stretch>
            <a:fillRect/>
          </a:stretch>
        </p:blipFill>
        <p:spPr>
          <a:xfrm>
            <a:off x="4876800" y="2876550"/>
            <a:ext cx="4038600" cy="2819400"/>
          </a:xfrm>
        </p:spPr>
      </p:pic>
      <p:pic>
        <p:nvPicPr>
          <p:cNvPr id="7172" name="Picture 4" descr="C:\Users\ASHISH MAHAWAR\Desktop\500 W Ampr\DSC09546.JPG"/>
          <p:cNvPicPr>
            <a:picLocks noGrp="1" noChangeAspect="1" noChangeArrowheads="1"/>
          </p:cNvPicPr>
          <p:nvPr>
            <p:ph sz="half" idx="2"/>
          </p:nvPr>
        </p:nvPicPr>
        <p:blipFill>
          <a:blip r:embed="rId3"/>
          <a:srcRect/>
          <a:stretch>
            <a:fillRect/>
          </a:stretch>
        </p:blipFill>
        <p:spPr>
          <a:xfrm>
            <a:off x="457200" y="2876550"/>
            <a:ext cx="4038600" cy="2743200"/>
          </a:xfrm>
        </p:spPr>
      </p:pic>
      <p:cxnSp>
        <p:nvCxnSpPr>
          <p:cNvPr id="9" name="Straight Arrow Connector 8"/>
          <p:cNvCxnSpPr/>
          <p:nvPr/>
        </p:nvCxnSpPr>
        <p:spPr>
          <a:xfrm rot="5400000" flipH="1" flipV="1">
            <a:off x="2095501" y="5734050"/>
            <a:ext cx="5334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5868194" y="5542756"/>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75" name="TextBox 11"/>
          <p:cNvSpPr txBox="1">
            <a:spLocks noChangeArrowheads="1"/>
          </p:cNvSpPr>
          <p:nvPr/>
        </p:nvSpPr>
        <p:spPr bwMode="auto">
          <a:xfrm>
            <a:off x="1371600" y="6000750"/>
            <a:ext cx="2286000" cy="307975"/>
          </a:xfrm>
          <a:prstGeom prst="rect">
            <a:avLst/>
          </a:prstGeom>
          <a:noFill/>
          <a:ln w="9525">
            <a:noFill/>
            <a:miter lim="800000"/>
            <a:headEnd/>
            <a:tailEnd/>
          </a:ln>
        </p:spPr>
        <p:txBody>
          <a:bodyPr>
            <a:spAutoFit/>
          </a:bodyPr>
          <a:lstStyle/>
          <a:p>
            <a:r>
              <a:rPr lang="en-US" sz="1400">
                <a:latin typeface="Calibri" pitchFamily="34" charset="0"/>
              </a:rPr>
              <a:t>50 W Amplifier Module</a:t>
            </a:r>
          </a:p>
        </p:txBody>
      </p:sp>
      <p:sp>
        <p:nvSpPr>
          <p:cNvPr id="7176" name="TextBox 12"/>
          <p:cNvSpPr txBox="1">
            <a:spLocks noChangeArrowheads="1"/>
          </p:cNvSpPr>
          <p:nvPr/>
        </p:nvSpPr>
        <p:spPr bwMode="auto">
          <a:xfrm>
            <a:off x="5562600" y="6000750"/>
            <a:ext cx="2286000" cy="307975"/>
          </a:xfrm>
          <a:prstGeom prst="rect">
            <a:avLst/>
          </a:prstGeom>
          <a:noFill/>
          <a:ln w="9525">
            <a:noFill/>
            <a:miter lim="800000"/>
            <a:headEnd/>
            <a:tailEnd/>
          </a:ln>
        </p:spPr>
        <p:txBody>
          <a:bodyPr>
            <a:spAutoFit/>
          </a:bodyPr>
          <a:lstStyle/>
          <a:p>
            <a:r>
              <a:rPr lang="en-US" sz="1400">
                <a:latin typeface="Calibri" pitchFamily="34" charset="0"/>
              </a:rPr>
              <a:t>500 W Amplifier Module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b="1" smtClean="0"/>
              <a:t>Difficulties</a:t>
            </a:r>
            <a:endParaRPr lang="en-IN" b="1" smtClean="0"/>
          </a:p>
        </p:txBody>
      </p:sp>
      <p:sp>
        <p:nvSpPr>
          <p:cNvPr id="3" name="Content Placeholder 2"/>
          <p:cNvSpPr>
            <a:spLocks noGrp="1"/>
          </p:cNvSpPr>
          <p:nvPr>
            <p:ph idx="1"/>
          </p:nvPr>
        </p:nvSpPr>
        <p:spPr>
          <a:xfrm>
            <a:off x="457200" y="1600200"/>
            <a:ext cx="8229600" cy="4997450"/>
          </a:xfrm>
        </p:spPr>
        <p:txBody>
          <a:bodyPr rtlCol="0">
            <a:normAutofit fontScale="55000" lnSpcReduction="20000"/>
          </a:bodyPr>
          <a:lstStyle/>
          <a:p>
            <a:pPr fontAlgn="auto">
              <a:spcAft>
                <a:spcPts val="0"/>
              </a:spcAft>
              <a:buFont typeface="Arial" pitchFamily="34" charset="0"/>
              <a:buChar char="•"/>
              <a:defRPr/>
            </a:pPr>
            <a:r>
              <a:rPr lang="en-US" dirty="0" smtClean="0">
                <a:solidFill>
                  <a:srgbClr val="FF0000"/>
                </a:solidFill>
              </a:rPr>
              <a:t>Lack of practical exposure to similar systems. </a:t>
            </a:r>
            <a:r>
              <a:rPr lang="en-US" dirty="0" smtClean="0"/>
              <a:t>Visit of personnel shall help</a:t>
            </a:r>
            <a:endParaRPr lang="en-IN" dirty="0" smtClean="0"/>
          </a:p>
          <a:p>
            <a:pPr fontAlgn="auto">
              <a:spcAft>
                <a:spcPts val="0"/>
              </a:spcAft>
              <a:buFont typeface="Arial" pitchFamily="34" charset="0"/>
              <a:buChar char="•"/>
              <a:defRPr/>
            </a:pPr>
            <a:r>
              <a:rPr lang="en-US" dirty="0" smtClean="0">
                <a:solidFill>
                  <a:srgbClr val="FF0000"/>
                </a:solidFill>
              </a:rPr>
              <a:t>Missing interface circuit information (PXI-digital-IO interface card)</a:t>
            </a:r>
          </a:p>
          <a:p>
            <a:pPr fontAlgn="auto">
              <a:spcAft>
                <a:spcPts val="0"/>
              </a:spcAft>
              <a:buFont typeface="Arial" pitchFamily="34" charset="0"/>
              <a:buNone/>
              <a:defRPr/>
            </a:pPr>
            <a:r>
              <a:rPr lang="en-US" dirty="0" smtClean="0">
                <a:solidFill>
                  <a:srgbClr val="FF0000"/>
                </a:solidFill>
              </a:rPr>
              <a:t>	</a:t>
            </a:r>
            <a:r>
              <a:rPr lang="en-US" dirty="0" smtClean="0"/>
              <a:t>-  Problem reported to FNAL, in absence of information PCB was analyzed and components identified.</a:t>
            </a:r>
          </a:p>
          <a:p>
            <a:pPr fontAlgn="auto">
              <a:spcAft>
                <a:spcPts val="0"/>
              </a:spcAft>
              <a:buFont typeface="Arial" pitchFamily="34" charset="0"/>
              <a:buNone/>
              <a:defRPr/>
            </a:pPr>
            <a:r>
              <a:rPr lang="en-US" dirty="0" smtClean="0"/>
              <a:t>	-  After assembly PCB is functional.</a:t>
            </a:r>
          </a:p>
          <a:p>
            <a:pPr fontAlgn="auto">
              <a:spcAft>
                <a:spcPts val="0"/>
              </a:spcAft>
              <a:buFont typeface="Arial" pitchFamily="34" charset="0"/>
              <a:buChar char="•"/>
              <a:defRPr/>
            </a:pPr>
            <a:r>
              <a:rPr lang="en-US" dirty="0" smtClean="0">
                <a:solidFill>
                  <a:srgbClr val="C00000"/>
                </a:solidFill>
              </a:rPr>
              <a:t>Minor software issues </a:t>
            </a:r>
          </a:p>
          <a:p>
            <a:pPr fontAlgn="auto">
              <a:spcAft>
                <a:spcPts val="0"/>
              </a:spcAft>
              <a:buFont typeface="Arial" pitchFamily="34" charset="0"/>
              <a:buNone/>
              <a:defRPr/>
            </a:pPr>
            <a:r>
              <a:rPr lang="en-US" dirty="0" smtClean="0"/>
              <a:t>	-In main LLRF control software some data acquisition linking and loops needs further clarifications.</a:t>
            </a:r>
            <a:endParaRPr lang="en-US" dirty="0" smtClean="0">
              <a:solidFill>
                <a:srgbClr val="C00000"/>
              </a:solidFill>
            </a:endParaRPr>
          </a:p>
          <a:p>
            <a:pPr fontAlgn="auto">
              <a:spcAft>
                <a:spcPts val="0"/>
              </a:spcAft>
              <a:buFont typeface="Arial" pitchFamily="34" charset="0"/>
              <a:buChar char="•"/>
              <a:defRPr/>
            </a:pPr>
            <a:r>
              <a:rPr lang="en-US" dirty="0" smtClean="0">
                <a:solidFill>
                  <a:srgbClr val="C00000"/>
                </a:solidFill>
              </a:rPr>
              <a:t>“Loop Amp” PCB file received contains several errors</a:t>
            </a:r>
          </a:p>
          <a:p>
            <a:pPr fontAlgn="auto">
              <a:spcAft>
                <a:spcPts val="0"/>
              </a:spcAft>
              <a:buFont typeface="Arial" pitchFamily="34" charset="0"/>
              <a:buNone/>
              <a:defRPr/>
            </a:pPr>
            <a:r>
              <a:rPr lang="en-US" dirty="0" smtClean="0">
                <a:solidFill>
                  <a:srgbClr val="C00000"/>
                </a:solidFill>
              </a:rPr>
              <a:t>	</a:t>
            </a:r>
            <a:r>
              <a:rPr lang="en-US" dirty="0" smtClean="0"/>
              <a:t>- Problem reported to FNAL</a:t>
            </a:r>
          </a:p>
          <a:p>
            <a:pPr fontAlgn="auto">
              <a:spcAft>
                <a:spcPts val="0"/>
              </a:spcAft>
              <a:buFont typeface="Arial" pitchFamily="34" charset="0"/>
              <a:buNone/>
              <a:defRPr/>
            </a:pPr>
            <a:r>
              <a:rPr lang="en-US" dirty="0" smtClean="0"/>
              <a:t>	- Response received containing corrections to be made.  Changes were implemented however Short circuit between supply and GND still remains.</a:t>
            </a:r>
          </a:p>
          <a:p>
            <a:pPr fontAlgn="auto">
              <a:spcAft>
                <a:spcPts val="0"/>
              </a:spcAft>
              <a:buFont typeface="Arial" pitchFamily="34" charset="0"/>
              <a:buNone/>
              <a:defRPr/>
            </a:pPr>
            <a:r>
              <a:rPr lang="en-US" dirty="0" smtClean="0"/>
              <a:t>	- New PCB designed, fabrication underway.</a:t>
            </a:r>
          </a:p>
          <a:p>
            <a:pPr fontAlgn="auto">
              <a:spcAft>
                <a:spcPts val="0"/>
              </a:spcAft>
              <a:buFont typeface="Arial" pitchFamily="34" charset="0"/>
              <a:buChar char="•"/>
              <a:defRPr/>
            </a:pPr>
            <a:r>
              <a:rPr lang="en-US" dirty="0" smtClean="0">
                <a:solidFill>
                  <a:srgbClr val="C00000"/>
                </a:solidFill>
              </a:rPr>
              <a:t>PCB for IQ modulator contains errors</a:t>
            </a:r>
          </a:p>
          <a:p>
            <a:pPr fontAlgn="auto">
              <a:spcAft>
                <a:spcPts val="0"/>
              </a:spcAft>
              <a:buFont typeface="Arial" pitchFamily="34" charset="0"/>
              <a:buNone/>
              <a:defRPr/>
            </a:pPr>
            <a:r>
              <a:rPr lang="en-US" dirty="0" smtClean="0">
                <a:solidFill>
                  <a:srgbClr val="C00000"/>
                </a:solidFill>
              </a:rPr>
              <a:t>	- </a:t>
            </a:r>
            <a:r>
              <a:rPr lang="en-US" dirty="0" smtClean="0"/>
              <a:t>After analysis problems were identified and connections were rectified. </a:t>
            </a:r>
          </a:p>
          <a:p>
            <a:pPr fontAlgn="auto">
              <a:spcAft>
                <a:spcPts val="0"/>
              </a:spcAft>
              <a:buFont typeface="Arial" pitchFamily="34" charset="0"/>
              <a:buNone/>
              <a:defRPr/>
            </a:pPr>
            <a:r>
              <a:rPr lang="en-US" dirty="0" smtClean="0"/>
              <a:t>	- PCB functional now</a:t>
            </a:r>
          </a:p>
          <a:p>
            <a:pPr fontAlgn="auto">
              <a:spcAft>
                <a:spcPts val="0"/>
              </a:spcAft>
              <a:buFont typeface="Arial" pitchFamily="34" charset="0"/>
              <a:buNone/>
              <a:defRPr/>
            </a:pPr>
            <a:endParaRPr lang="en-US" dirty="0" smtClean="0">
              <a:solidFill>
                <a:srgbClr val="C00000"/>
              </a:solidFill>
            </a:endParaRPr>
          </a:p>
          <a:p>
            <a:pPr fontAlgn="auto">
              <a:spcAft>
                <a:spcPts val="0"/>
              </a:spcAft>
              <a:buFont typeface="Arial" pitchFamily="34" charset="0"/>
              <a:buNone/>
              <a:defRPr/>
            </a:pPr>
            <a:endParaRPr lang="en-U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11188" y="908050"/>
            <a:ext cx="8229600" cy="360363"/>
          </a:xfrm>
        </p:spPr>
        <p:txBody>
          <a:bodyPr>
            <a:normAutofit fontScale="90000"/>
          </a:bodyPr>
          <a:lstStyle/>
          <a:p>
            <a:r>
              <a:rPr lang="en-US" sz="3200" smtClean="0"/>
              <a:t>PCB connection errors shown in white</a:t>
            </a:r>
          </a:p>
        </p:txBody>
      </p:sp>
      <p:pic>
        <p:nvPicPr>
          <p:cNvPr id="9219" name="Picture 4" descr="Loop_Amp_pic2.jpg"/>
          <p:cNvPicPr>
            <a:picLocks noChangeAspect="1"/>
          </p:cNvPicPr>
          <p:nvPr/>
        </p:nvPicPr>
        <p:blipFill>
          <a:blip r:embed="rId2"/>
          <a:srcRect/>
          <a:stretch>
            <a:fillRect/>
          </a:stretch>
        </p:blipFill>
        <p:spPr bwMode="auto">
          <a:xfrm>
            <a:off x="590550" y="1484313"/>
            <a:ext cx="4032250" cy="2520950"/>
          </a:xfrm>
          <a:prstGeom prst="rect">
            <a:avLst/>
          </a:prstGeom>
          <a:noFill/>
          <a:ln w="9525">
            <a:noFill/>
            <a:miter lim="800000"/>
            <a:headEnd/>
            <a:tailEnd/>
          </a:ln>
        </p:spPr>
      </p:pic>
      <p:pic>
        <p:nvPicPr>
          <p:cNvPr id="9220" name="Picture 6" descr="Loop_Amp_pic3.jpg"/>
          <p:cNvPicPr>
            <a:picLocks noChangeAspect="1"/>
          </p:cNvPicPr>
          <p:nvPr/>
        </p:nvPicPr>
        <p:blipFill>
          <a:blip r:embed="rId3"/>
          <a:srcRect/>
          <a:stretch>
            <a:fillRect/>
          </a:stretch>
        </p:blipFill>
        <p:spPr bwMode="auto">
          <a:xfrm>
            <a:off x="4767263" y="1557338"/>
            <a:ext cx="4032250" cy="2519362"/>
          </a:xfrm>
          <a:prstGeom prst="rect">
            <a:avLst/>
          </a:prstGeom>
          <a:noFill/>
          <a:ln w="9525">
            <a:noFill/>
            <a:miter lim="800000"/>
            <a:headEnd/>
            <a:tailEnd/>
          </a:ln>
        </p:spPr>
      </p:pic>
      <p:pic>
        <p:nvPicPr>
          <p:cNvPr id="9221" name="Picture 7" descr="Loop_Amp_pic4.jpg"/>
          <p:cNvPicPr>
            <a:picLocks noChangeAspect="1"/>
          </p:cNvPicPr>
          <p:nvPr/>
        </p:nvPicPr>
        <p:blipFill>
          <a:blip r:embed="rId4"/>
          <a:srcRect/>
          <a:stretch>
            <a:fillRect/>
          </a:stretch>
        </p:blipFill>
        <p:spPr bwMode="auto">
          <a:xfrm>
            <a:off x="519113" y="4221163"/>
            <a:ext cx="4032250" cy="2520950"/>
          </a:xfrm>
          <a:prstGeom prst="rect">
            <a:avLst/>
          </a:prstGeom>
          <a:noFill/>
          <a:ln w="9525">
            <a:noFill/>
            <a:miter lim="800000"/>
            <a:headEnd/>
            <a:tailEnd/>
          </a:ln>
        </p:spPr>
      </p:pic>
      <p:pic>
        <p:nvPicPr>
          <p:cNvPr id="9222" name="Picture 8" descr="Loop_Amp_pic5.jpg"/>
          <p:cNvPicPr>
            <a:picLocks noChangeAspect="1"/>
          </p:cNvPicPr>
          <p:nvPr/>
        </p:nvPicPr>
        <p:blipFill>
          <a:blip r:embed="rId5" cstate="print"/>
          <a:srcRect/>
          <a:stretch>
            <a:fillRect/>
          </a:stretch>
        </p:blipFill>
        <p:spPr bwMode="auto">
          <a:xfrm>
            <a:off x="4838700" y="4221163"/>
            <a:ext cx="3889375" cy="243046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755650" y="476250"/>
            <a:ext cx="7777163" cy="6556375"/>
          </a:xfrm>
          <a:prstGeom prst="rect">
            <a:avLst/>
          </a:prstGeom>
          <a:noFill/>
          <a:ln w="9525">
            <a:noFill/>
            <a:miter lim="800000"/>
            <a:headEnd/>
            <a:tailEnd/>
          </a:ln>
        </p:spPr>
        <p:txBody>
          <a:bodyPr>
            <a:spAutoFit/>
          </a:bodyPr>
          <a:lstStyle/>
          <a:p>
            <a:r>
              <a:rPr lang="en-US" sz="2800">
                <a:solidFill>
                  <a:srgbClr val="0000FF"/>
                </a:solidFill>
                <a:latin typeface="Calibri" pitchFamily="34" charset="0"/>
              </a:rPr>
              <a:t>Conclusion:</a:t>
            </a:r>
          </a:p>
          <a:p>
            <a:pPr>
              <a:buFont typeface="Arial" charset="0"/>
              <a:buChar char="•"/>
            </a:pPr>
            <a:endParaRPr lang="en-US" sz="2800">
              <a:solidFill>
                <a:srgbClr val="0000FF"/>
              </a:solidFill>
              <a:latin typeface="Calibri" pitchFamily="34" charset="0"/>
            </a:endParaRPr>
          </a:p>
          <a:p>
            <a:pPr>
              <a:buFont typeface="Arial" charset="0"/>
              <a:buChar char="•"/>
            </a:pPr>
            <a:r>
              <a:rPr lang="en-US" sz="2800">
                <a:solidFill>
                  <a:srgbClr val="0000FF"/>
                </a:solidFill>
                <a:latin typeface="Calibri" pitchFamily="34" charset="0"/>
              </a:rPr>
              <a:t> The 500 W RF system for the VTS at 1.3 GHz has been developed and tested.</a:t>
            </a:r>
          </a:p>
          <a:p>
            <a:pPr>
              <a:buFont typeface="Arial" charset="0"/>
              <a:buChar char="•"/>
            </a:pPr>
            <a:endParaRPr lang="en-US" sz="2800">
              <a:solidFill>
                <a:srgbClr val="0000FF"/>
              </a:solidFill>
              <a:latin typeface="Calibri" pitchFamily="34" charset="0"/>
            </a:endParaRPr>
          </a:p>
          <a:p>
            <a:pPr>
              <a:buFont typeface="Arial" charset="0"/>
              <a:buChar char="•"/>
            </a:pPr>
            <a:r>
              <a:rPr lang="en-US" sz="2800">
                <a:solidFill>
                  <a:srgbClr val="0000FF"/>
                </a:solidFill>
                <a:latin typeface="Calibri" pitchFamily="34" charset="0"/>
              </a:rPr>
              <a:t> The microwave equipments have been procured and interfaced with PC using LabView.</a:t>
            </a:r>
          </a:p>
          <a:p>
            <a:pPr>
              <a:buFont typeface="Arial" charset="0"/>
              <a:buChar char="•"/>
            </a:pPr>
            <a:endParaRPr lang="en-US" sz="2800">
              <a:solidFill>
                <a:srgbClr val="0000FF"/>
              </a:solidFill>
              <a:latin typeface="Calibri" pitchFamily="34" charset="0"/>
            </a:endParaRPr>
          </a:p>
          <a:p>
            <a:pPr>
              <a:buFont typeface="Arial" charset="0"/>
              <a:buChar char="•"/>
            </a:pPr>
            <a:r>
              <a:rPr lang="en-US" sz="2800">
                <a:solidFill>
                  <a:srgbClr val="0000FF"/>
                </a:solidFill>
                <a:latin typeface="Calibri" pitchFamily="34" charset="0"/>
              </a:rPr>
              <a:t> All sub modules have been designed and developed pending only the PLL module as  “Loop AMP” PCB in PLL Module was found to be faulty,  new PCB has been designed by RRCAT engineers. Fabrication of PCB underway</a:t>
            </a:r>
          </a:p>
          <a:p>
            <a:endParaRPr lang="en-US" sz="2800">
              <a:solidFill>
                <a:srgbClr val="0000FF"/>
              </a:solidFill>
              <a:latin typeface="Calibri" pitchFamily="34" charset="0"/>
            </a:endParaRPr>
          </a:p>
          <a:p>
            <a:endParaRPr lang="en-IN" sz="2800">
              <a:solidFill>
                <a:srgbClr val="0000FF"/>
              </a:solidFill>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685800"/>
            <a:ext cx="4267200" cy="83099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800" b="1" dirty="0">
                <a:ln w="11430"/>
                <a:solidFill>
                  <a:srgbClr val="FFC000"/>
                </a:solidFill>
                <a:effectLst>
                  <a:outerShdw blurRad="50800" dist="39000" dir="5460000" algn="tl">
                    <a:srgbClr val="000000">
                      <a:alpha val="38000"/>
                    </a:srgbClr>
                  </a:outerShdw>
                </a:effectLst>
              </a:rPr>
              <a:t>Thank </a:t>
            </a:r>
            <a:r>
              <a:rPr lang="en-US" sz="4800" b="1" dirty="0" smtClean="0">
                <a:ln w="11430"/>
                <a:solidFill>
                  <a:srgbClr val="FFC000"/>
                </a:solidFill>
                <a:effectLst>
                  <a:outerShdw blurRad="50800" dist="39000" dir="5460000" algn="tl">
                    <a:srgbClr val="000000">
                      <a:alpha val="38000"/>
                    </a:srgbClr>
                  </a:outerShdw>
                </a:effectLst>
              </a:rPr>
              <a:t>You</a:t>
            </a:r>
            <a:endParaRPr lang="en-US" sz="4800" b="1" dirty="0">
              <a:ln w="11430"/>
              <a:solidFill>
                <a:srgbClr val="FFC000"/>
              </a:solidFill>
              <a:effectLst>
                <a:outerShdw blurRad="50800" dist="39000" dir="5460000" algn="tl">
                  <a:srgbClr val="000000">
                    <a:alpha val="38000"/>
                  </a:srgbClr>
                </a:outerShdw>
              </a:effectLst>
            </a:endParaRPr>
          </a:p>
        </p:txBody>
      </p:sp>
      <p:pic>
        <p:nvPicPr>
          <p:cNvPr id="33795" name="Picture 4" descr="Picture 063.jpg"/>
          <p:cNvPicPr>
            <a:picLocks noChangeAspect="1"/>
          </p:cNvPicPr>
          <p:nvPr/>
        </p:nvPicPr>
        <p:blipFill>
          <a:blip r:embed="rId3" cstate="print"/>
          <a:srcRect/>
          <a:stretch>
            <a:fillRect/>
          </a:stretch>
        </p:blipFill>
        <p:spPr bwMode="auto">
          <a:xfrm>
            <a:off x="1828800" y="1828800"/>
            <a:ext cx="5283200" cy="396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mph" presetSubtype="0" grpId="0" nodeType="clickEffect">
                                  <p:stCondLst>
                                    <p:cond delay="0"/>
                                  </p:stCondLst>
                                  <p:childTnLst>
                                    <p:set>
                                      <p:cBhvr override="childStyle">
                                        <p:cTn id="6" dur="indefinite"/>
                                        <p:tgtEl>
                                          <p:spTgt spid="2"/>
                                        </p:tgtEl>
                                        <p:attrNameLst>
                                          <p:attrName>style.fontFamily</p:attrName>
                                        </p:attrNameLst>
                                      </p:cBhvr>
                                      <p:to>
                                        <p:strVal val="Times New Roma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Grp="1" noChangeAspect="1" noChangeArrowheads="1"/>
          </p:cNvPicPr>
          <p:nvPr>
            <p:ph idx="1"/>
          </p:nvPr>
        </p:nvPicPr>
        <p:blipFill>
          <a:blip r:embed="rId2"/>
          <a:srcRect/>
          <a:stretch>
            <a:fillRect/>
          </a:stretch>
        </p:blipFill>
        <p:spPr bwMode="auto">
          <a:xfrm>
            <a:off x="457200" y="1120806"/>
            <a:ext cx="8458200" cy="54416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52400"/>
            <a:ext cx="8153400" cy="533400"/>
          </a:xfrm>
        </p:spPr>
        <p:txBody>
          <a:bodyPr>
            <a:normAutofit/>
          </a:bodyPr>
          <a:lstStyle/>
          <a:p>
            <a:pPr algn="ctr"/>
            <a:r>
              <a:rPr lang="en-US" sz="2800" dirty="0" smtClean="0">
                <a:solidFill>
                  <a:srgbClr val="0000CC"/>
                </a:solidFill>
              </a:rPr>
              <a:t>Status of VTS Facility at RRCAT</a:t>
            </a:r>
            <a:endParaRPr lang="en-US" sz="2800" dirty="0">
              <a:solidFill>
                <a:srgbClr val="0000CC"/>
              </a:solidFill>
            </a:endParaRPr>
          </a:p>
        </p:txBody>
      </p:sp>
      <p:sp>
        <p:nvSpPr>
          <p:cNvPr id="9" name="TextBox 8"/>
          <p:cNvSpPr txBox="1"/>
          <p:nvPr/>
        </p:nvSpPr>
        <p:spPr>
          <a:xfrm>
            <a:off x="685800" y="1295400"/>
            <a:ext cx="7848600" cy="3231654"/>
          </a:xfrm>
          <a:prstGeom prst="rect">
            <a:avLst/>
          </a:prstGeom>
          <a:noFill/>
        </p:spPr>
        <p:txBody>
          <a:bodyPr wrap="square" rtlCol="0">
            <a:spAutoFit/>
          </a:bodyPr>
          <a:lstStyle/>
          <a:p>
            <a:pPr marL="739775" lvl="1" indent="-282575"/>
            <a:endParaRPr lang="en-US" dirty="0" smtClean="0">
              <a:solidFill>
                <a:srgbClr val="00B050"/>
              </a:solidFill>
              <a:sym typeface="Symbol"/>
            </a:endParaRPr>
          </a:p>
          <a:p>
            <a:pPr marL="347663" lvl="1" indent="-347663">
              <a:buFont typeface="Wingdings" pitchFamily="2" charset="2"/>
              <a:buChar char="q"/>
            </a:pPr>
            <a:r>
              <a:rPr lang="en-US" sz="2400" dirty="0" smtClean="0">
                <a:solidFill>
                  <a:srgbClr val="1D9339"/>
                </a:solidFill>
                <a:sym typeface="Symbol"/>
              </a:rPr>
              <a:t>Staging towers for insert assembly</a:t>
            </a:r>
          </a:p>
          <a:p>
            <a:pPr marL="347663" lvl="1" indent="-347663">
              <a:buFont typeface="Wingdings" pitchFamily="2" charset="2"/>
              <a:buChar char="q"/>
            </a:pPr>
            <a:endParaRPr lang="en-US" sz="2400" dirty="0" smtClean="0">
              <a:solidFill>
                <a:srgbClr val="1D9339"/>
              </a:solidFill>
              <a:sym typeface="Symbol"/>
            </a:endParaRPr>
          </a:p>
          <a:p>
            <a:pPr marL="347663" lvl="1" indent="-347663">
              <a:buFont typeface="Wingdings" pitchFamily="2" charset="2"/>
              <a:buChar char="q"/>
            </a:pPr>
            <a:r>
              <a:rPr lang="en-US" sz="2400" dirty="0" smtClean="0">
                <a:solidFill>
                  <a:srgbClr val="1D9339"/>
                </a:solidFill>
                <a:sym typeface="Symbol"/>
              </a:rPr>
              <a:t>Assembly of components of Insert assembly</a:t>
            </a:r>
          </a:p>
          <a:p>
            <a:pPr marL="347663" lvl="1" indent="-347663"/>
            <a:endParaRPr lang="en-US" sz="2400" dirty="0" smtClean="0">
              <a:solidFill>
                <a:srgbClr val="1D9339"/>
              </a:solidFill>
              <a:sym typeface="Symbol"/>
            </a:endParaRPr>
          </a:p>
          <a:p>
            <a:pPr marL="347663" lvl="1" indent="-347663">
              <a:buFont typeface="Wingdings" pitchFamily="2" charset="2"/>
              <a:buChar char="q"/>
            </a:pPr>
            <a:r>
              <a:rPr lang="en-US" sz="2400" dirty="0" smtClean="0">
                <a:solidFill>
                  <a:srgbClr val="1D9339"/>
                </a:solidFill>
                <a:sym typeface="Symbol"/>
              </a:rPr>
              <a:t>Installation of the cryostat in the pit is planned in this week.</a:t>
            </a:r>
          </a:p>
          <a:p>
            <a:pPr marL="347663" lvl="1" indent="-347663">
              <a:buFont typeface="Wingdings" pitchFamily="2" charset="2"/>
              <a:buChar char="q"/>
            </a:pPr>
            <a:r>
              <a:rPr lang="en-US" sz="2400" dirty="0" smtClean="0">
                <a:solidFill>
                  <a:srgbClr val="7030A0"/>
                </a:solidFill>
                <a:sym typeface="Symbol"/>
              </a:rPr>
              <a:t>Development of VTS RF System</a:t>
            </a:r>
            <a:endParaRPr lang="en-US" sz="2400" dirty="0" smtClean="0">
              <a:solidFill>
                <a:srgbClr val="7030A0"/>
              </a:solidFill>
            </a:endParaRP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3400" y="228600"/>
            <a:ext cx="8153400" cy="533400"/>
          </a:xfrm>
        </p:spPr>
        <p:txBody>
          <a:bodyPr>
            <a:normAutofit/>
          </a:bodyPr>
          <a:lstStyle/>
          <a:p>
            <a:pPr algn="ctr"/>
            <a:r>
              <a:rPr lang="en-US" sz="2800" dirty="0" smtClean="0"/>
              <a:t>Installation of staging towers</a:t>
            </a:r>
            <a:endParaRPr lang="en-US" sz="2800" dirty="0"/>
          </a:p>
        </p:txBody>
      </p:sp>
      <p:sp>
        <p:nvSpPr>
          <p:cNvPr id="7" name="TextBox 6"/>
          <p:cNvSpPr txBox="1"/>
          <p:nvPr/>
        </p:nvSpPr>
        <p:spPr>
          <a:xfrm>
            <a:off x="228600" y="1143000"/>
            <a:ext cx="8534400" cy="923330"/>
          </a:xfrm>
          <a:prstGeom prst="rect">
            <a:avLst/>
          </a:prstGeom>
          <a:noFill/>
        </p:spPr>
        <p:txBody>
          <a:bodyPr wrap="square" rtlCol="0">
            <a:spAutoFit/>
          </a:bodyPr>
          <a:lstStyle/>
          <a:p>
            <a:r>
              <a:rPr lang="en-US" dirty="0" smtClean="0">
                <a:solidFill>
                  <a:srgbClr val="7030A0"/>
                </a:solidFill>
              </a:rPr>
              <a:t>	The installation of staging towers for cavity insert assembly is in progress. Two staging towers have been erected. Installation of HEPA filters, anti-static PVC curtains etc is in progress.</a:t>
            </a:r>
            <a:endParaRPr lang="en-US" dirty="0"/>
          </a:p>
        </p:txBody>
      </p:sp>
      <p:pic>
        <p:nvPicPr>
          <p:cNvPr id="11" name="Picture 10" descr="DSC03327.JPG"/>
          <p:cNvPicPr>
            <a:picLocks noChangeAspect="1"/>
          </p:cNvPicPr>
          <p:nvPr/>
        </p:nvPicPr>
        <p:blipFill>
          <a:blip r:embed="rId3" cstate="print"/>
          <a:stretch>
            <a:fillRect/>
          </a:stretch>
        </p:blipFill>
        <p:spPr>
          <a:xfrm>
            <a:off x="4419600" y="2057400"/>
            <a:ext cx="3314700" cy="4419600"/>
          </a:xfrm>
          <a:prstGeom prst="rect">
            <a:avLst/>
          </a:prstGeom>
        </p:spPr>
      </p:pic>
      <p:pic>
        <p:nvPicPr>
          <p:cNvPr id="12" name="Picture 11" descr="DSC03327.JPG"/>
          <p:cNvPicPr>
            <a:picLocks noChangeAspect="1"/>
          </p:cNvPicPr>
          <p:nvPr/>
        </p:nvPicPr>
        <p:blipFill>
          <a:blip r:embed="rId4" cstate="print"/>
          <a:stretch>
            <a:fillRect/>
          </a:stretch>
        </p:blipFill>
        <p:spPr>
          <a:xfrm>
            <a:off x="838200" y="2057400"/>
            <a:ext cx="3314700" cy="4419600"/>
          </a:xfrm>
          <a:prstGeom prst="rect">
            <a:avLst/>
          </a:prstGeom>
        </p:spPr>
      </p:pic>
      <p:sp>
        <p:nvSpPr>
          <p:cNvPr id="13" name="TextBox 12"/>
          <p:cNvSpPr txBox="1"/>
          <p:nvPr/>
        </p:nvSpPr>
        <p:spPr>
          <a:xfrm>
            <a:off x="762000" y="6488668"/>
            <a:ext cx="7010400" cy="369332"/>
          </a:xfrm>
          <a:prstGeom prst="rect">
            <a:avLst/>
          </a:prstGeom>
          <a:noFill/>
        </p:spPr>
        <p:txBody>
          <a:bodyPr wrap="square" rtlCol="0">
            <a:spAutoFit/>
          </a:bodyPr>
          <a:lstStyle/>
          <a:p>
            <a:pPr algn="ctr"/>
            <a:r>
              <a:rPr lang="en-US" dirty="0" smtClean="0"/>
              <a:t>Staging Towers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28600"/>
            <a:ext cx="8153400" cy="533400"/>
          </a:xfrm>
        </p:spPr>
        <p:txBody>
          <a:bodyPr>
            <a:normAutofit/>
          </a:bodyPr>
          <a:lstStyle/>
          <a:p>
            <a:pPr algn="ctr"/>
            <a:r>
              <a:rPr lang="en-US" sz="2800" dirty="0" smtClean="0"/>
              <a:t>Cavity Insert Assembly</a:t>
            </a:r>
            <a:endParaRPr lang="en-US" sz="2800" dirty="0"/>
          </a:p>
        </p:txBody>
      </p:sp>
      <p:sp>
        <p:nvSpPr>
          <p:cNvPr id="9" name="TextBox 8"/>
          <p:cNvSpPr txBox="1"/>
          <p:nvPr/>
        </p:nvSpPr>
        <p:spPr>
          <a:xfrm>
            <a:off x="228600" y="1143000"/>
            <a:ext cx="8534400" cy="815608"/>
          </a:xfrm>
          <a:prstGeom prst="rect">
            <a:avLst/>
          </a:prstGeom>
          <a:noFill/>
        </p:spPr>
        <p:txBody>
          <a:bodyPr wrap="square" rtlCol="0">
            <a:spAutoFit/>
          </a:bodyPr>
          <a:lstStyle/>
          <a:p>
            <a:pPr>
              <a:buFont typeface="Arial" pitchFamily="34" charset="0"/>
              <a:buChar char="•"/>
            </a:pPr>
            <a:r>
              <a:rPr lang="en-US" dirty="0" smtClean="0">
                <a:solidFill>
                  <a:srgbClr val="7030A0"/>
                </a:solidFill>
              </a:rPr>
              <a:t>    All the components of the insert assembly have been fabricated</a:t>
            </a:r>
          </a:p>
          <a:p>
            <a:endParaRPr lang="en-US" sz="1000" dirty="0" smtClean="0">
              <a:solidFill>
                <a:srgbClr val="7030A0"/>
              </a:solidFill>
            </a:endParaRPr>
          </a:p>
          <a:p>
            <a:pPr>
              <a:buFont typeface="Arial" pitchFamily="34" charset="0"/>
              <a:buChar char="•"/>
            </a:pPr>
            <a:r>
              <a:rPr lang="en-US" dirty="0" smtClean="0">
                <a:solidFill>
                  <a:srgbClr val="00B0F0"/>
                </a:solidFill>
              </a:rPr>
              <a:t>    Assembly of the insert is in progress</a:t>
            </a:r>
            <a:endParaRPr lang="en-US" dirty="0">
              <a:solidFill>
                <a:srgbClr val="00B0F0"/>
              </a:solidFill>
            </a:endParaRPr>
          </a:p>
        </p:txBody>
      </p:sp>
      <p:pic>
        <p:nvPicPr>
          <p:cNvPr id="14" name="Picture 13" descr="DSC03327.JPG"/>
          <p:cNvPicPr>
            <a:picLocks noChangeAspect="1"/>
          </p:cNvPicPr>
          <p:nvPr/>
        </p:nvPicPr>
        <p:blipFill>
          <a:blip r:embed="rId3" cstate="print"/>
          <a:stretch>
            <a:fillRect/>
          </a:stretch>
        </p:blipFill>
        <p:spPr>
          <a:xfrm>
            <a:off x="914400" y="2057400"/>
            <a:ext cx="3314700" cy="4419600"/>
          </a:xfrm>
          <a:prstGeom prst="rect">
            <a:avLst/>
          </a:prstGeom>
        </p:spPr>
      </p:pic>
      <p:pic>
        <p:nvPicPr>
          <p:cNvPr id="15" name="Picture 14" descr="DSC03327.JPG"/>
          <p:cNvPicPr>
            <a:picLocks noChangeAspect="1"/>
          </p:cNvPicPr>
          <p:nvPr/>
        </p:nvPicPr>
        <p:blipFill>
          <a:blip r:embed="rId4" cstate="print"/>
          <a:stretch>
            <a:fillRect/>
          </a:stretch>
        </p:blipFill>
        <p:spPr>
          <a:xfrm>
            <a:off x="4724400" y="2209800"/>
            <a:ext cx="3314700" cy="2486025"/>
          </a:xfrm>
          <a:prstGeom prst="rect">
            <a:avLst/>
          </a:prstGeom>
        </p:spPr>
      </p:pic>
      <p:sp>
        <p:nvSpPr>
          <p:cNvPr id="16" name="TextBox 15"/>
          <p:cNvSpPr txBox="1"/>
          <p:nvPr/>
        </p:nvSpPr>
        <p:spPr>
          <a:xfrm>
            <a:off x="838200" y="6488668"/>
            <a:ext cx="3581400" cy="369332"/>
          </a:xfrm>
          <a:prstGeom prst="rect">
            <a:avLst/>
          </a:prstGeom>
          <a:noFill/>
        </p:spPr>
        <p:txBody>
          <a:bodyPr wrap="square" rtlCol="0">
            <a:spAutoFit/>
          </a:bodyPr>
          <a:lstStyle/>
          <a:p>
            <a:pPr algn="ctr"/>
            <a:r>
              <a:rPr lang="en-US" dirty="0" smtClean="0"/>
              <a:t>Insert Assembly</a:t>
            </a:r>
            <a:endParaRPr lang="en-US" dirty="0"/>
          </a:p>
        </p:txBody>
      </p:sp>
      <p:sp>
        <p:nvSpPr>
          <p:cNvPr id="17" name="TextBox 16"/>
          <p:cNvSpPr txBox="1"/>
          <p:nvPr/>
        </p:nvSpPr>
        <p:spPr>
          <a:xfrm>
            <a:off x="4724400" y="4724400"/>
            <a:ext cx="3352800" cy="646331"/>
          </a:xfrm>
          <a:prstGeom prst="rect">
            <a:avLst/>
          </a:prstGeom>
          <a:noFill/>
        </p:spPr>
        <p:txBody>
          <a:bodyPr wrap="square" rtlCol="0">
            <a:spAutoFit/>
          </a:bodyPr>
          <a:lstStyle/>
          <a:p>
            <a:pPr algn="ctr"/>
            <a:r>
              <a:rPr lang="en-US" dirty="0" smtClean="0"/>
              <a:t>Thermal baffle assembly of insert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28600"/>
            <a:ext cx="8153400" cy="533400"/>
          </a:xfrm>
        </p:spPr>
        <p:txBody>
          <a:bodyPr>
            <a:normAutofit/>
          </a:bodyPr>
          <a:lstStyle/>
          <a:p>
            <a:pPr algn="ctr"/>
            <a:r>
              <a:rPr lang="en-US" sz="2800" dirty="0" smtClean="0"/>
              <a:t>External Magnetic Shield</a:t>
            </a:r>
            <a:endParaRPr lang="en-US" sz="2800" dirty="0"/>
          </a:p>
        </p:txBody>
      </p:sp>
      <p:sp>
        <p:nvSpPr>
          <p:cNvPr id="8" name="TextBox 7"/>
          <p:cNvSpPr txBox="1"/>
          <p:nvPr/>
        </p:nvSpPr>
        <p:spPr>
          <a:xfrm>
            <a:off x="304800" y="1143000"/>
            <a:ext cx="4495800" cy="2585323"/>
          </a:xfrm>
          <a:prstGeom prst="rect">
            <a:avLst/>
          </a:prstGeom>
          <a:noFill/>
        </p:spPr>
        <p:txBody>
          <a:bodyPr wrap="square" rtlCol="0">
            <a:spAutoFit/>
          </a:bodyPr>
          <a:lstStyle/>
          <a:p>
            <a:pPr marL="282575" indent="-282575">
              <a:buFont typeface="Arial" pitchFamily="34" charset="0"/>
              <a:buChar char="•"/>
            </a:pPr>
            <a:r>
              <a:rPr lang="en-US" sz="1600" dirty="0" smtClean="0">
                <a:solidFill>
                  <a:srgbClr val="7030A0"/>
                </a:solidFill>
              </a:rPr>
              <a:t>External magnetic shield segments have been fabricated</a:t>
            </a:r>
          </a:p>
          <a:p>
            <a:pPr marL="282575" indent="-282575">
              <a:buFont typeface="Arial" pitchFamily="34" charset="0"/>
              <a:buChar char="•"/>
            </a:pPr>
            <a:endParaRPr lang="en-US" sz="1600" dirty="0" smtClean="0">
              <a:solidFill>
                <a:srgbClr val="7030A0"/>
              </a:solidFill>
            </a:endParaRPr>
          </a:p>
          <a:p>
            <a:pPr marL="282575" indent="-282575">
              <a:buFont typeface="Arial" pitchFamily="34" charset="0"/>
              <a:buChar char="•"/>
            </a:pPr>
            <a:r>
              <a:rPr lang="en-US" sz="1600" dirty="0" smtClean="0">
                <a:solidFill>
                  <a:srgbClr val="7030A0"/>
                </a:solidFill>
              </a:rPr>
              <a:t>One half of the shield has been trial assembled on the Vacuum vessel (in horizontal position)</a:t>
            </a:r>
          </a:p>
          <a:p>
            <a:pPr marL="282575" indent="-282575">
              <a:buFont typeface="Arial" pitchFamily="34" charset="0"/>
              <a:buChar char="•"/>
            </a:pPr>
            <a:endParaRPr lang="en-US" sz="1600" dirty="0" smtClean="0">
              <a:solidFill>
                <a:srgbClr val="7030A0"/>
              </a:solidFill>
            </a:endParaRPr>
          </a:p>
          <a:p>
            <a:pPr marL="282575" indent="-282575">
              <a:buFont typeface="Arial" pitchFamily="34" charset="0"/>
              <a:buChar char="•"/>
            </a:pPr>
            <a:r>
              <a:rPr lang="en-US" sz="1600" dirty="0" smtClean="0">
                <a:solidFill>
                  <a:srgbClr val="7030A0"/>
                </a:solidFill>
              </a:rPr>
              <a:t>Final assembly shall be carried out once the cryostat is moved in vertical position</a:t>
            </a:r>
          </a:p>
          <a:p>
            <a:pPr marL="282575" indent="-282575">
              <a:buFont typeface="Arial" pitchFamily="34" charset="0"/>
              <a:buChar char="•"/>
            </a:pPr>
            <a:endParaRPr lang="en-US" dirty="0" smtClean="0">
              <a:solidFill>
                <a:srgbClr val="7030A0"/>
              </a:solidFill>
            </a:endParaRPr>
          </a:p>
        </p:txBody>
      </p:sp>
      <p:pic>
        <p:nvPicPr>
          <p:cNvPr id="11" name="Picture 19" descr="C:\Documents and Settings\sylvester\Desktop\GEDC1776.JPG"/>
          <p:cNvPicPr>
            <a:picLocks noChangeAspect="1" noChangeArrowheads="1"/>
          </p:cNvPicPr>
          <p:nvPr/>
        </p:nvPicPr>
        <p:blipFill>
          <a:blip r:embed="rId3" cstate="print"/>
          <a:stretch>
            <a:fillRect/>
          </a:stretch>
        </p:blipFill>
        <p:spPr bwMode="auto">
          <a:xfrm>
            <a:off x="5257800" y="1143000"/>
            <a:ext cx="3048000" cy="2286000"/>
          </a:xfrm>
          <a:prstGeom prst="rect">
            <a:avLst/>
          </a:prstGeom>
          <a:noFill/>
          <a:ln w="9525">
            <a:noFill/>
            <a:miter lim="800000"/>
            <a:headEnd/>
            <a:tailEnd/>
          </a:ln>
        </p:spPr>
      </p:pic>
      <p:pic>
        <p:nvPicPr>
          <p:cNvPr id="7" name="Picture 6" descr="DSC03942.JPG"/>
          <p:cNvPicPr>
            <a:picLocks noChangeAspect="1"/>
          </p:cNvPicPr>
          <p:nvPr/>
        </p:nvPicPr>
        <p:blipFill>
          <a:blip r:embed="rId4" cstate="print"/>
          <a:stretch>
            <a:fillRect/>
          </a:stretch>
        </p:blipFill>
        <p:spPr>
          <a:xfrm>
            <a:off x="533400" y="3657600"/>
            <a:ext cx="3962400" cy="2971800"/>
          </a:xfrm>
          <a:prstGeom prst="rect">
            <a:avLst/>
          </a:prstGeom>
        </p:spPr>
      </p:pic>
      <p:pic>
        <p:nvPicPr>
          <p:cNvPr id="9" name="Picture 8" descr="DSC03942.JPG"/>
          <p:cNvPicPr>
            <a:picLocks noChangeAspect="1"/>
          </p:cNvPicPr>
          <p:nvPr/>
        </p:nvPicPr>
        <p:blipFill>
          <a:blip r:embed="rId5" cstate="print"/>
          <a:stretch>
            <a:fillRect/>
          </a:stretch>
        </p:blipFill>
        <p:spPr>
          <a:xfrm>
            <a:off x="4724400" y="3657600"/>
            <a:ext cx="3962400" cy="29718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28600"/>
            <a:ext cx="8153400" cy="533400"/>
          </a:xfrm>
        </p:spPr>
        <p:txBody>
          <a:bodyPr>
            <a:normAutofit/>
          </a:bodyPr>
          <a:lstStyle/>
          <a:p>
            <a:pPr algn="ctr"/>
            <a:r>
              <a:rPr lang="en-US" sz="2800" dirty="0" smtClean="0"/>
              <a:t>Assembly of Heaters</a:t>
            </a:r>
            <a:endParaRPr lang="en-US" sz="2800" dirty="0"/>
          </a:p>
        </p:txBody>
      </p:sp>
      <p:pic>
        <p:nvPicPr>
          <p:cNvPr id="10" name="Picture 19" descr="C:\Documents and Settings\sylvester\Desktop\GEDC1776.JPG"/>
          <p:cNvPicPr>
            <a:picLocks noChangeAspect="1" noChangeArrowheads="1"/>
          </p:cNvPicPr>
          <p:nvPr/>
        </p:nvPicPr>
        <p:blipFill>
          <a:blip r:embed="rId3" cstate="print"/>
          <a:stretch>
            <a:fillRect/>
          </a:stretch>
        </p:blipFill>
        <p:spPr bwMode="auto">
          <a:xfrm>
            <a:off x="762000" y="2971800"/>
            <a:ext cx="3860800" cy="2895600"/>
          </a:xfrm>
          <a:prstGeom prst="rect">
            <a:avLst/>
          </a:prstGeom>
          <a:noFill/>
          <a:ln w="9525">
            <a:noFill/>
            <a:miter lim="800000"/>
            <a:headEnd/>
            <a:tailEnd/>
          </a:ln>
        </p:spPr>
      </p:pic>
      <p:grpSp>
        <p:nvGrpSpPr>
          <p:cNvPr id="19" name="Group 18"/>
          <p:cNvGrpSpPr/>
          <p:nvPr/>
        </p:nvGrpSpPr>
        <p:grpSpPr>
          <a:xfrm>
            <a:off x="76200" y="3124200"/>
            <a:ext cx="2133600" cy="685800"/>
            <a:chOff x="152400" y="3429000"/>
            <a:chExt cx="2133600" cy="685800"/>
          </a:xfrm>
        </p:grpSpPr>
        <p:cxnSp>
          <p:nvCxnSpPr>
            <p:cNvPr id="14" name="Straight Arrow Connector 13"/>
            <p:cNvCxnSpPr/>
            <p:nvPr/>
          </p:nvCxnSpPr>
          <p:spPr>
            <a:xfrm>
              <a:off x="990600" y="3810000"/>
              <a:ext cx="12954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52400" y="3429000"/>
              <a:ext cx="1143000" cy="338554"/>
            </a:xfrm>
            <a:prstGeom prst="rect">
              <a:avLst/>
            </a:prstGeom>
            <a:noFill/>
          </p:spPr>
          <p:txBody>
            <a:bodyPr wrap="square" rtlCol="0">
              <a:spAutoFit/>
            </a:bodyPr>
            <a:lstStyle/>
            <a:p>
              <a:r>
                <a:rPr lang="en-US" sz="1600" dirty="0" smtClean="0">
                  <a:solidFill>
                    <a:srgbClr val="FF0000"/>
                  </a:solidFill>
                </a:rPr>
                <a:t>Heaters</a:t>
              </a:r>
              <a:endParaRPr lang="en-US" sz="1600" dirty="0">
                <a:solidFill>
                  <a:srgbClr val="FF0000"/>
                </a:solidFill>
              </a:endParaRPr>
            </a:p>
          </p:txBody>
        </p:sp>
      </p:grpSp>
      <p:pic>
        <p:nvPicPr>
          <p:cNvPr id="16" name="Picture 19" descr="C:\Documents and Settings\sylvester\Desktop\GEDC1776.JPG"/>
          <p:cNvPicPr>
            <a:picLocks noChangeAspect="1" noChangeArrowheads="1"/>
          </p:cNvPicPr>
          <p:nvPr/>
        </p:nvPicPr>
        <p:blipFill>
          <a:blip r:embed="rId4" cstate="print"/>
          <a:stretch>
            <a:fillRect/>
          </a:stretch>
        </p:blipFill>
        <p:spPr bwMode="auto">
          <a:xfrm>
            <a:off x="4876800" y="2971800"/>
            <a:ext cx="3860800" cy="2895600"/>
          </a:xfrm>
          <a:prstGeom prst="rect">
            <a:avLst/>
          </a:prstGeom>
          <a:noFill/>
          <a:ln w="9525">
            <a:noFill/>
            <a:miter lim="800000"/>
            <a:headEnd/>
            <a:tailEnd/>
          </a:ln>
        </p:spPr>
      </p:pic>
      <p:sp>
        <p:nvSpPr>
          <p:cNvPr id="17" name="TextBox 16"/>
          <p:cNvSpPr txBox="1"/>
          <p:nvPr/>
        </p:nvSpPr>
        <p:spPr>
          <a:xfrm>
            <a:off x="914400" y="1066800"/>
            <a:ext cx="6705600" cy="1846659"/>
          </a:xfrm>
          <a:prstGeom prst="rect">
            <a:avLst/>
          </a:prstGeom>
          <a:noFill/>
        </p:spPr>
        <p:txBody>
          <a:bodyPr wrap="square" rtlCol="0">
            <a:spAutoFit/>
          </a:bodyPr>
          <a:lstStyle/>
          <a:p>
            <a:pPr marL="282575" indent="-282575">
              <a:buFont typeface="Arial" pitchFamily="34" charset="0"/>
              <a:buChar char="•"/>
            </a:pPr>
            <a:r>
              <a:rPr lang="en-US" sz="1600" dirty="0" smtClean="0">
                <a:solidFill>
                  <a:srgbClr val="7030A0"/>
                </a:solidFill>
              </a:rPr>
              <a:t>Heaters required during </a:t>
            </a:r>
            <a:r>
              <a:rPr lang="en-US" sz="1600" dirty="0" err="1" smtClean="0">
                <a:solidFill>
                  <a:srgbClr val="7030A0"/>
                </a:solidFill>
              </a:rPr>
              <a:t>LHe</a:t>
            </a:r>
            <a:r>
              <a:rPr lang="en-US" sz="1600" dirty="0" smtClean="0">
                <a:solidFill>
                  <a:srgbClr val="7030A0"/>
                </a:solidFill>
              </a:rPr>
              <a:t> boil off have been assembled. Power supply for the heaters have been tested.</a:t>
            </a:r>
          </a:p>
          <a:p>
            <a:pPr marL="282575" indent="-282575">
              <a:buFont typeface="Arial" pitchFamily="34" charset="0"/>
              <a:buChar char="•"/>
            </a:pPr>
            <a:endParaRPr lang="en-US" sz="1600" dirty="0" smtClean="0">
              <a:solidFill>
                <a:srgbClr val="7030A0"/>
              </a:solidFill>
            </a:endParaRPr>
          </a:p>
          <a:p>
            <a:pPr marL="282575" indent="-282575">
              <a:buFont typeface="Arial" pitchFamily="34" charset="0"/>
              <a:buChar char="•"/>
            </a:pPr>
            <a:r>
              <a:rPr lang="en-US" sz="1600" dirty="0" smtClean="0">
                <a:solidFill>
                  <a:srgbClr val="7030A0"/>
                </a:solidFill>
              </a:rPr>
              <a:t>Multi pin connectors for </a:t>
            </a:r>
            <a:r>
              <a:rPr lang="en-US" sz="1600" dirty="0" err="1" smtClean="0">
                <a:solidFill>
                  <a:srgbClr val="7030A0"/>
                </a:solidFill>
              </a:rPr>
              <a:t>Cernox</a:t>
            </a:r>
            <a:r>
              <a:rPr lang="en-US" sz="1600" dirty="0" smtClean="0">
                <a:solidFill>
                  <a:srgbClr val="7030A0"/>
                </a:solidFill>
              </a:rPr>
              <a:t> RTDs installed in the instrumentation tubing have been soldered &amp; tested.</a:t>
            </a:r>
          </a:p>
          <a:p>
            <a:pPr marL="282575" indent="-282575">
              <a:buFont typeface="Arial" pitchFamily="34" charset="0"/>
              <a:buChar char="•"/>
            </a:pPr>
            <a:endParaRPr lang="en-US" sz="1600" dirty="0" smtClean="0">
              <a:solidFill>
                <a:srgbClr val="7030A0"/>
              </a:solidFill>
            </a:endParaRPr>
          </a:p>
          <a:p>
            <a:pPr marL="282575" indent="-282575"/>
            <a:endParaRPr lang="en-US" dirty="0" smtClean="0">
              <a:solidFill>
                <a:srgbClr val="7030A0"/>
              </a:solidFill>
            </a:endParaRPr>
          </a:p>
        </p:txBody>
      </p:sp>
      <p:sp>
        <p:nvSpPr>
          <p:cNvPr id="20" name="Oval 19"/>
          <p:cNvSpPr/>
          <p:nvPr/>
        </p:nvSpPr>
        <p:spPr>
          <a:xfrm>
            <a:off x="5486400" y="3886200"/>
            <a:ext cx="838200" cy="1371600"/>
          </a:xfrm>
          <a:prstGeom prst="ellipse">
            <a:avLst/>
          </a:prstGeom>
          <a:noFill/>
          <a:ln w="539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rot="10800000">
            <a:off x="6324600" y="4648200"/>
            <a:ext cx="762000" cy="1588"/>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086600" y="4267200"/>
            <a:ext cx="1600200" cy="646331"/>
          </a:xfrm>
          <a:prstGeom prst="rect">
            <a:avLst/>
          </a:prstGeom>
          <a:noFill/>
        </p:spPr>
        <p:txBody>
          <a:bodyPr wrap="square" rtlCol="0">
            <a:spAutoFit/>
          </a:bodyPr>
          <a:lstStyle/>
          <a:p>
            <a:r>
              <a:rPr lang="en-US" dirty="0" smtClean="0">
                <a:solidFill>
                  <a:srgbClr val="FFFF00"/>
                </a:solidFill>
              </a:rPr>
              <a:t>Multi pin connectors</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153400" cy="838200"/>
          </a:xfrm>
        </p:spPr>
        <p:txBody>
          <a:bodyPr>
            <a:normAutofit/>
          </a:bodyPr>
          <a:lstStyle/>
          <a:p>
            <a:pPr algn="ctr"/>
            <a:r>
              <a:rPr lang="en-US" sz="2800" dirty="0" smtClean="0"/>
              <a:t>Cryogenic system for VTS</a:t>
            </a:r>
            <a:endParaRPr lang="en-US" sz="2800" dirty="0"/>
          </a:p>
        </p:txBody>
      </p:sp>
      <p:sp>
        <p:nvSpPr>
          <p:cNvPr id="3" name="Content Placeholder 2"/>
          <p:cNvSpPr>
            <a:spLocks noGrp="1"/>
          </p:cNvSpPr>
          <p:nvPr>
            <p:ph idx="1"/>
          </p:nvPr>
        </p:nvSpPr>
        <p:spPr>
          <a:xfrm>
            <a:off x="304800" y="1295400"/>
            <a:ext cx="8686800" cy="4525962"/>
          </a:xfrm>
        </p:spPr>
        <p:txBody>
          <a:bodyPr/>
          <a:lstStyle/>
          <a:p>
            <a:pPr marL="1143000" lvl="1" indent="-685800"/>
            <a:r>
              <a:rPr lang="en-US" sz="2000" dirty="0" smtClean="0"/>
              <a:t>Installation of helium gas recovery lines is in progress.</a:t>
            </a:r>
          </a:p>
          <a:p>
            <a:pPr marL="1143000" lvl="1" indent="-685800"/>
            <a:endParaRPr lang="en-US" sz="2000" dirty="0" smtClean="0"/>
          </a:p>
          <a:p>
            <a:pPr marL="1143000" lvl="1" indent="-685800"/>
            <a:r>
              <a:rPr lang="en-US" sz="2000" dirty="0" smtClean="0">
                <a:solidFill>
                  <a:srgbClr val="0000CC"/>
                </a:solidFill>
              </a:rPr>
              <a:t>Procurement for </a:t>
            </a:r>
            <a:r>
              <a:rPr lang="en-US" sz="2000" dirty="0" smtClean="0">
                <a:solidFill>
                  <a:srgbClr val="0000CC"/>
                </a:solidFill>
              </a:rPr>
              <a:t>Helium gas compressor for pumping recovered helium gas into high pressure storage </a:t>
            </a:r>
            <a:r>
              <a:rPr lang="en-US" sz="2000" dirty="0" smtClean="0">
                <a:solidFill>
                  <a:srgbClr val="0000CC"/>
                </a:solidFill>
              </a:rPr>
              <a:t>cylinders is under advance stage. </a:t>
            </a:r>
            <a:endParaRPr lang="en-US" sz="2000" dirty="0" smtClean="0">
              <a:solidFill>
                <a:srgbClr val="0000CC"/>
              </a:solidFill>
            </a:endParaRPr>
          </a:p>
          <a:p>
            <a:pPr marL="1143000" lvl="1" indent="-685800"/>
            <a:endParaRPr lang="en-US" sz="2000" dirty="0" smtClean="0">
              <a:solidFill>
                <a:srgbClr val="00B0F0"/>
              </a:solidFill>
            </a:endParaRPr>
          </a:p>
          <a:p>
            <a:pPr marL="1143000" lvl="1" indent="-685800">
              <a:buNone/>
            </a:pPr>
            <a:endParaRPr lang="en-US" sz="2000" dirty="0" smtClean="0"/>
          </a:p>
          <a:p>
            <a:pPr>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1143000" y="2667000"/>
            <a:ext cx="7056438" cy="1446212"/>
          </a:xfrm>
          <a:prstGeom prst="rect">
            <a:avLst/>
          </a:prstGeom>
          <a:noFill/>
          <a:ln w="9525">
            <a:noFill/>
            <a:miter lim="800000"/>
            <a:headEnd/>
            <a:tailEnd/>
          </a:ln>
        </p:spPr>
        <p:txBody>
          <a:bodyPr>
            <a:spAutoFit/>
          </a:bodyPr>
          <a:lstStyle/>
          <a:p>
            <a:pPr algn="ctr"/>
            <a:r>
              <a:rPr lang="en-US" sz="4400" dirty="0">
                <a:solidFill>
                  <a:srgbClr val="C00000"/>
                </a:solidFill>
                <a:latin typeface="Calibri" pitchFamily="34" charset="0"/>
              </a:rPr>
              <a:t>Status of VTS RF System  at RRCAT Indore</a:t>
            </a:r>
            <a:endParaRPr lang="en-IN" sz="4400" dirty="0">
              <a:solidFill>
                <a:srgbClr val="C00000"/>
              </a:solidFill>
              <a:latin typeface="Calibri" pitchFamily="34" charset="0"/>
            </a:endParaRPr>
          </a:p>
        </p:txBody>
      </p:sp>
    </p:spTree>
  </p:cSld>
  <p:clrMapOvr>
    <a:masterClrMapping/>
  </p:clrMapOvr>
</p:sld>
</file>

<file path=ppt/theme/_rels/them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DAE-IIFC">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ILC Cavity and Cryomodule">
  <a:themeElements>
    <a:clrScheme name="">
      <a:dk1>
        <a:srgbClr val="000000"/>
      </a:dk1>
      <a:lt1>
        <a:srgbClr val="FFFFF7"/>
      </a:lt1>
      <a:dk2>
        <a:srgbClr val="000000"/>
      </a:dk2>
      <a:lt2>
        <a:srgbClr val="808080"/>
      </a:lt2>
      <a:accent1>
        <a:srgbClr val="00CC99"/>
      </a:accent1>
      <a:accent2>
        <a:srgbClr val="3333CC"/>
      </a:accent2>
      <a:accent3>
        <a:srgbClr val="FFFFFA"/>
      </a:accent3>
      <a:accent4>
        <a:srgbClr val="000000"/>
      </a:accent4>
      <a:accent5>
        <a:srgbClr val="AAE2CA"/>
      </a:accent5>
      <a:accent6>
        <a:srgbClr val="2D2DB9"/>
      </a:accent6>
      <a:hlink>
        <a:srgbClr val="CCCCFF"/>
      </a:hlink>
      <a:folHlink>
        <a:srgbClr val="B2B2B2"/>
      </a:folHlink>
    </a:clrScheme>
    <a:fontScheme name="7_ILC Cavity and Cryomodule">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ILC Cavity and Cryomodu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ILC Cavity and Cryomodu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ILC Cavity and Cryomodu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ILC Cavity and Cryomodu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ILC Cavity and Cryomodu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ILC Cavity and Cryomodu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ILC Cavity and Cryomodu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eme RRCAT">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DAE-IIFC</Template>
  <TotalTime>543</TotalTime>
  <Words>522</Words>
  <Application>Microsoft Office PowerPoint</Application>
  <PresentationFormat>On-screen Show (4:3)</PresentationFormat>
  <Paragraphs>93</Paragraphs>
  <Slides>17</Slides>
  <Notes>6</Notes>
  <HiddenSlides>0</HiddenSlides>
  <MMClips>0</MMClips>
  <ScaleCrop>false</ScaleCrop>
  <HeadingPairs>
    <vt:vector size="4" baseType="variant">
      <vt:variant>
        <vt:lpstr>Theme</vt:lpstr>
      </vt:variant>
      <vt:variant>
        <vt:i4>4</vt:i4>
      </vt:variant>
      <vt:variant>
        <vt:lpstr>Slide Titles</vt:lpstr>
      </vt:variant>
      <vt:variant>
        <vt:i4>17</vt:i4>
      </vt:variant>
    </vt:vector>
  </HeadingPairs>
  <TitlesOfParts>
    <vt:vector size="21" baseType="lpstr">
      <vt:lpstr>DAE-IIFC</vt:lpstr>
      <vt:lpstr>7_ILC Cavity and Cryomodule</vt:lpstr>
      <vt:lpstr>1_Custom Design</vt:lpstr>
      <vt:lpstr>THeme RRCAT</vt:lpstr>
      <vt:lpstr>Status of Vertical Test Stand  at RRCAT</vt:lpstr>
      <vt:lpstr>Slide 2</vt:lpstr>
      <vt:lpstr>Status of VTS Facility at RRCAT</vt:lpstr>
      <vt:lpstr>Installation of staging towers</vt:lpstr>
      <vt:lpstr>Cavity Insert Assembly</vt:lpstr>
      <vt:lpstr>External Magnetic Shield</vt:lpstr>
      <vt:lpstr>Assembly of Heaters</vt:lpstr>
      <vt:lpstr>Cryogenic system for VTS</vt:lpstr>
      <vt:lpstr>Slide 9</vt:lpstr>
      <vt:lpstr>VTS Block Diagram &amp; Software Description</vt:lpstr>
      <vt:lpstr>Status of RF System </vt:lpstr>
      <vt:lpstr>      RRCAT VTS Status </vt:lpstr>
      <vt:lpstr>50 W &amp; 500 W CW Amplifier</vt:lpstr>
      <vt:lpstr>Difficulties</vt:lpstr>
      <vt:lpstr>PCB connection errors shown in white</vt:lpstr>
      <vt:lpstr>Slide 16</vt:lpstr>
      <vt:lpstr>Slide 17</vt:lpstr>
    </vt:vector>
  </TitlesOfParts>
  <Company>RRCAT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 C JOSHI</dc:creator>
  <cp:lastModifiedBy>S C Joshi</cp:lastModifiedBy>
  <cp:revision>46</cp:revision>
  <dcterms:created xsi:type="dcterms:W3CDTF">2011-12-10T10:32:45Z</dcterms:created>
  <dcterms:modified xsi:type="dcterms:W3CDTF">2012-11-14T13:34:31Z</dcterms:modified>
</cp:coreProperties>
</file>