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39B704-32F4-4E96-B79B-2BDFEED22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03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9BEE9-63AB-4320-81B9-B2E22CBB0E80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 descr="Fermi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4EF06022-069C-4E22-AFFF-10DBF39655C3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21C2B-B155-4155-9D67-428ED73E72A0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7EC6E-1934-482F-BAB9-249147BD464A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ABB56-088E-4230-A00B-341C943B3AAE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47436-AC17-4E93-905B-702FCDD39BC6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16B5-3F20-40AD-B5B0-725FB39A7C58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EC95F-CDAE-4AAE-85DF-210F26C018B0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43823-57C0-43EE-843A-F1B2AE7DD10B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CEDA3-A42D-4D3C-8FEC-E56951500EF1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51492-85EC-4D1D-9DEE-5B4E26446AA4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BB04-A89A-418A-8BA4-106B50B0C80E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228600" y="762000"/>
            <a:ext cx="8153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0179" name="Picture 10" descr="Fermi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5626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752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C0AC123-ADDD-436B-BDC8-93B2D0E915B9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64550" y="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37861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FF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HTS2 Update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A. Hocker</a:t>
            </a:r>
            <a:endParaRPr lang="en-US" dirty="0"/>
          </a:p>
          <a:p>
            <a:r>
              <a:rPr lang="en-US" dirty="0" err="1"/>
              <a:t>Fermilab</a:t>
            </a:r>
            <a:endParaRPr lang="en-US" dirty="0"/>
          </a:p>
          <a:p>
            <a:r>
              <a:rPr lang="en-US" dirty="0" smtClean="0"/>
              <a:t>14-NOV-2012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Cryostat: latest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2</a:t>
            </a:fld>
            <a:endParaRPr lang="en-US">
              <a:latin typeface="Times" pitchFamily="18" charset="0"/>
            </a:endParaRPr>
          </a:p>
        </p:txBody>
      </p:sp>
      <p:pic>
        <p:nvPicPr>
          <p:cNvPr id="5" name="Picture 9" descr="I:\HTS2files\HTS-2webex1stNovmeeting\HTS ASSY-1 WEBEX 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31885" b="4774"/>
          <a:stretch>
            <a:fillRect/>
          </a:stretch>
        </p:blipFill>
        <p:spPr bwMode="auto">
          <a:xfrm>
            <a:off x="533400" y="1066800"/>
            <a:ext cx="76962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4562764" y="1634836"/>
            <a:ext cx="1560945" cy="286328"/>
          </a:xfrm>
          <a:custGeom>
            <a:avLst/>
            <a:gdLst>
              <a:gd name="connsiteX0" fmla="*/ 1560945 w 1560945"/>
              <a:gd name="connsiteY0" fmla="*/ 286328 h 286328"/>
              <a:gd name="connsiteX1" fmla="*/ 1542472 w 1560945"/>
              <a:gd name="connsiteY1" fmla="*/ 240146 h 286328"/>
              <a:gd name="connsiteX2" fmla="*/ 1533236 w 1560945"/>
              <a:gd name="connsiteY2" fmla="*/ 212437 h 286328"/>
              <a:gd name="connsiteX3" fmla="*/ 1422400 w 1560945"/>
              <a:gd name="connsiteY3" fmla="*/ 157019 h 286328"/>
              <a:gd name="connsiteX4" fmla="*/ 1385454 w 1560945"/>
              <a:gd name="connsiteY4" fmla="*/ 147782 h 286328"/>
              <a:gd name="connsiteX5" fmla="*/ 1330036 w 1560945"/>
              <a:gd name="connsiteY5" fmla="*/ 129309 h 286328"/>
              <a:gd name="connsiteX6" fmla="*/ 1237672 w 1560945"/>
              <a:gd name="connsiteY6" fmla="*/ 101600 h 286328"/>
              <a:gd name="connsiteX7" fmla="*/ 1154545 w 1560945"/>
              <a:gd name="connsiteY7" fmla="*/ 73891 h 286328"/>
              <a:gd name="connsiteX8" fmla="*/ 1126836 w 1560945"/>
              <a:gd name="connsiteY8" fmla="*/ 64655 h 286328"/>
              <a:gd name="connsiteX9" fmla="*/ 1099127 w 1560945"/>
              <a:gd name="connsiteY9" fmla="*/ 55419 h 286328"/>
              <a:gd name="connsiteX10" fmla="*/ 1080654 w 1560945"/>
              <a:gd name="connsiteY10" fmla="*/ 27709 h 286328"/>
              <a:gd name="connsiteX11" fmla="*/ 914400 w 1560945"/>
              <a:gd name="connsiteY11" fmla="*/ 0 h 286328"/>
              <a:gd name="connsiteX12" fmla="*/ 498763 w 1560945"/>
              <a:gd name="connsiteY12" fmla="*/ 9237 h 286328"/>
              <a:gd name="connsiteX13" fmla="*/ 406400 w 1560945"/>
              <a:gd name="connsiteY13" fmla="*/ 27709 h 286328"/>
              <a:gd name="connsiteX14" fmla="*/ 378691 w 1560945"/>
              <a:gd name="connsiteY14" fmla="*/ 36946 h 286328"/>
              <a:gd name="connsiteX15" fmla="*/ 332509 w 1560945"/>
              <a:gd name="connsiteY15" fmla="*/ 46182 h 286328"/>
              <a:gd name="connsiteX16" fmla="*/ 286327 w 1560945"/>
              <a:gd name="connsiteY16" fmla="*/ 64655 h 286328"/>
              <a:gd name="connsiteX17" fmla="*/ 258618 w 1560945"/>
              <a:gd name="connsiteY17" fmla="*/ 73891 h 286328"/>
              <a:gd name="connsiteX18" fmla="*/ 147781 w 1560945"/>
              <a:gd name="connsiteY18" fmla="*/ 83128 h 286328"/>
              <a:gd name="connsiteX19" fmla="*/ 92363 w 1560945"/>
              <a:gd name="connsiteY19" fmla="*/ 101600 h 286328"/>
              <a:gd name="connsiteX20" fmla="*/ 64654 w 1560945"/>
              <a:gd name="connsiteY20" fmla="*/ 110837 h 286328"/>
              <a:gd name="connsiteX21" fmla="*/ 9236 w 1560945"/>
              <a:gd name="connsiteY21" fmla="*/ 138546 h 286328"/>
              <a:gd name="connsiteX22" fmla="*/ 0 w 1560945"/>
              <a:gd name="connsiteY22" fmla="*/ 138546 h 28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0945" h="286328">
                <a:moveTo>
                  <a:pt x="1560945" y="286328"/>
                </a:moveTo>
                <a:cubicBezTo>
                  <a:pt x="1554787" y="270934"/>
                  <a:pt x="1548294" y="255670"/>
                  <a:pt x="1542472" y="240146"/>
                </a:cubicBezTo>
                <a:cubicBezTo>
                  <a:pt x="1539054" y="231030"/>
                  <a:pt x="1540120" y="219321"/>
                  <a:pt x="1533236" y="212437"/>
                </a:cubicBezTo>
                <a:cubicBezTo>
                  <a:pt x="1503134" y="182334"/>
                  <a:pt x="1462468" y="167036"/>
                  <a:pt x="1422400" y="157019"/>
                </a:cubicBezTo>
                <a:cubicBezTo>
                  <a:pt x="1410085" y="153940"/>
                  <a:pt x="1397613" y="151430"/>
                  <a:pt x="1385454" y="147782"/>
                </a:cubicBezTo>
                <a:cubicBezTo>
                  <a:pt x="1366803" y="142187"/>
                  <a:pt x="1348927" y="134032"/>
                  <a:pt x="1330036" y="129309"/>
                </a:cubicBezTo>
                <a:cubicBezTo>
                  <a:pt x="1274198" y="115350"/>
                  <a:pt x="1305137" y="124088"/>
                  <a:pt x="1237672" y="101600"/>
                </a:cubicBezTo>
                <a:lnTo>
                  <a:pt x="1154545" y="73891"/>
                </a:lnTo>
                <a:lnTo>
                  <a:pt x="1126836" y="64655"/>
                </a:lnTo>
                <a:lnTo>
                  <a:pt x="1099127" y="55419"/>
                </a:lnTo>
                <a:cubicBezTo>
                  <a:pt x="1092969" y="46182"/>
                  <a:pt x="1090583" y="32674"/>
                  <a:pt x="1080654" y="27709"/>
                </a:cubicBezTo>
                <a:cubicBezTo>
                  <a:pt x="1041692" y="8228"/>
                  <a:pt x="952873" y="3848"/>
                  <a:pt x="914400" y="0"/>
                </a:cubicBezTo>
                <a:lnTo>
                  <a:pt x="498763" y="9237"/>
                </a:lnTo>
                <a:cubicBezTo>
                  <a:pt x="477733" y="10062"/>
                  <a:pt x="429717" y="21047"/>
                  <a:pt x="406400" y="27709"/>
                </a:cubicBezTo>
                <a:cubicBezTo>
                  <a:pt x="397039" y="30384"/>
                  <a:pt x="388136" y="34585"/>
                  <a:pt x="378691" y="36946"/>
                </a:cubicBezTo>
                <a:cubicBezTo>
                  <a:pt x="363461" y="40754"/>
                  <a:pt x="347903" y="43103"/>
                  <a:pt x="332509" y="46182"/>
                </a:cubicBezTo>
                <a:cubicBezTo>
                  <a:pt x="317115" y="52340"/>
                  <a:pt x="301851" y="58833"/>
                  <a:pt x="286327" y="64655"/>
                </a:cubicBezTo>
                <a:cubicBezTo>
                  <a:pt x="277211" y="68073"/>
                  <a:pt x="268269" y="72604"/>
                  <a:pt x="258618" y="73891"/>
                </a:cubicBezTo>
                <a:cubicBezTo>
                  <a:pt x="221869" y="78791"/>
                  <a:pt x="184727" y="80049"/>
                  <a:pt x="147781" y="83128"/>
                </a:cubicBezTo>
                <a:lnTo>
                  <a:pt x="92363" y="101600"/>
                </a:lnTo>
                <a:cubicBezTo>
                  <a:pt x="83127" y="104679"/>
                  <a:pt x="72755" y="105437"/>
                  <a:pt x="64654" y="110837"/>
                </a:cubicBezTo>
                <a:cubicBezTo>
                  <a:pt x="37565" y="128896"/>
                  <a:pt x="39827" y="130898"/>
                  <a:pt x="9236" y="138546"/>
                </a:cubicBezTo>
                <a:cubicBezTo>
                  <a:pt x="6249" y="139293"/>
                  <a:pt x="3079" y="138546"/>
                  <a:pt x="0" y="1385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572000" y="1791855"/>
            <a:ext cx="175491" cy="73890"/>
          </a:xfrm>
          <a:custGeom>
            <a:avLst/>
            <a:gdLst>
              <a:gd name="connsiteX0" fmla="*/ 0 w 175491"/>
              <a:gd name="connsiteY0" fmla="*/ 0 h 73890"/>
              <a:gd name="connsiteX1" fmla="*/ 101600 w 175491"/>
              <a:gd name="connsiteY1" fmla="*/ 27709 h 73890"/>
              <a:gd name="connsiteX2" fmla="*/ 175491 w 175491"/>
              <a:gd name="connsiteY2" fmla="*/ 73890 h 7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91" h="73890">
                <a:moveTo>
                  <a:pt x="0" y="0"/>
                </a:moveTo>
                <a:cubicBezTo>
                  <a:pt x="24787" y="4957"/>
                  <a:pt x="81509" y="14315"/>
                  <a:pt x="101600" y="27709"/>
                </a:cubicBezTo>
                <a:cubicBezTo>
                  <a:pt x="162746" y="68473"/>
                  <a:pt x="137160" y="54726"/>
                  <a:pt x="175491" y="738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581236" y="1625526"/>
            <a:ext cx="73891" cy="157092"/>
          </a:xfrm>
          <a:custGeom>
            <a:avLst/>
            <a:gdLst>
              <a:gd name="connsiteX0" fmla="*/ 0 w 73891"/>
              <a:gd name="connsiteY0" fmla="*/ 157092 h 157092"/>
              <a:gd name="connsiteX1" fmla="*/ 18473 w 73891"/>
              <a:gd name="connsiteY1" fmla="*/ 110910 h 157092"/>
              <a:gd name="connsiteX2" fmla="*/ 36946 w 73891"/>
              <a:gd name="connsiteY2" fmla="*/ 55492 h 157092"/>
              <a:gd name="connsiteX3" fmla="*/ 55419 w 73891"/>
              <a:gd name="connsiteY3" fmla="*/ 27783 h 157092"/>
              <a:gd name="connsiteX4" fmla="*/ 73891 w 73891"/>
              <a:gd name="connsiteY4" fmla="*/ 74 h 15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91" h="157092">
                <a:moveTo>
                  <a:pt x="0" y="157092"/>
                </a:moveTo>
                <a:cubicBezTo>
                  <a:pt x="6158" y="141698"/>
                  <a:pt x="12807" y="126492"/>
                  <a:pt x="18473" y="110910"/>
                </a:cubicBezTo>
                <a:cubicBezTo>
                  <a:pt x="25127" y="92610"/>
                  <a:pt x="26145" y="71694"/>
                  <a:pt x="36946" y="55492"/>
                </a:cubicBezTo>
                <a:lnTo>
                  <a:pt x="55419" y="27783"/>
                </a:lnTo>
                <a:cubicBezTo>
                  <a:pt x="65629" y="-2847"/>
                  <a:pt x="54919" y="74"/>
                  <a:pt x="73891" y="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05400" y="1067229"/>
            <a:ext cx="11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needs to swing around to here</a:t>
            </a:r>
          </a:p>
        </p:txBody>
      </p:sp>
    </p:spTree>
    <p:extLst>
      <p:ext uri="{BB962C8B-B14F-4D97-AF65-F5344CB8AC3E}">
        <p14:creationId xmlns:p14="http://schemas.microsoft.com/office/powerpoint/2010/main" val="159078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piping</a:t>
            </a:r>
            <a:r>
              <a:rPr lang="en-US" smtClean="0"/>
              <a:t>: snapshot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823-57C0-43EE-843A-F1B2AE7DD10B}" type="slidenum">
              <a:rPr lang="en-US" smtClean="0"/>
              <a:pPr/>
              <a:t>3</a:t>
            </a:fld>
            <a:endParaRPr lang="en-US">
              <a:latin typeface="Times" pitchFamily="18" charset="0"/>
            </a:endParaRPr>
          </a:p>
        </p:txBody>
      </p:sp>
      <p:pic>
        <p:nvPicPr>
          <p:cNvPr id="4" name="Picture 2" descr="I:\HTS2files\HTS-2webex1stNovmeeting\SHIELD-2 WEBEX 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7686" b="754"/>
          <a:stretch>
            <a:fillRect/>
          </a:stretch>
        </p:blipFill>
        <p:spPr bwMode="auto">
          <a:xfrm>
            <a:off x="1219200" y="1143000"/>
            <a:ext cx="67818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6002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LN2 (80K shield)</a:t>
            </a:r>
          </a:p>
          <a:p>
            <a:r>
              <a:rPr lang="en-US" dirty="0" smtClean="0"/>
              <a:t>1ph He (5K intercepts, rail)</a:t>
            </a:r>
          </a:p>
          <a:p>
            <a:r>
              <a:rPr lang="en-US" dirty="0" smtClean="0"/>
              <a:t>2ph He w/ relief (cavity)</a:t>
            </a:r>
          </a:p>
          <a:p>
            <a:r>
              <a:rPr lang="en-US" dirty="0" err="1" smtClean="0"/>
              <a:t>Warmup</a:t>
            </a:r>
            <a:r>
              <a:rPr lang="en-US" dirty="0" smtClean="0"/>
              <a:t>/</a:t>
            </a:r>
            <a:r>
              <a:rPr lang="en-US" dirty="0" err="1" smtClean="0"/>
              <a:t>cooldown</a:t>
            </a:r>
            <a:r>
              <a:rPr lang="en-US" dirty="0" smtClean="0"/>
              <a:t> (cavity)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0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Cryostat: to do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of cavity pumping lines (in progress)</a:t>
            </a:r>
          </a:p>
          <a:p>
            <a:r>
              <a:rPr lang="en-US" dirty="0" err="1" smtClean="0"/>
              <a:t>Incoporating</a:t>
            </a:r>
            <a:r>
              <a:rPr lang="en-US" dirty="0" smtClean="0"/>
              <a:t> couplers</a:t>
            </a:r>
          </a:p>
          <a:p>
            <a:pPr lvl="1"/>
            <a:r>
              <a:rPr lang="en-US" dirty="0" smtClean="0"/>
              <a:t>Supports, intercepts</a:t>
            </a:r>
          </a:p>
          <a:p>
            <a:r>
              <a:rPr lang="en-US" dirty="0" smtClean="0"/>
              <a:t>Magnet leads</a:t>
            </a:r>
          </a:p>
          <a:p>
            <a:pPr lvl="1"/>
            <a:r>
              <a:rPr lang="en-US" dirty="0" err="1" smtClean="0"/>
              <a:t>Feedthroughs</a:t>
            </a:r>
            <a:r>
              <a:rPr lang="en-US" dirty="0" smtClean="0"/>
              <a:t>, intercepts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823-57C0-43EE-843A-F1B2AE7DD10B}" type="slidenum">
              <a:rPr lang="en-US" smtClean="0"/>
              <a:pPr/>
              <a:t>4</a:t>
            </a:fld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9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FNAL has agreed to take on </a:t>
            </a:r>
            <a:r>
              <a:rPr lang="en-US" dirty="0" err="1" smtClean="0"/>
              <a:t>feedcan</a:t>
            </a:r>
            <a:r>
              <a:rPr lang="en-US" dirty="0" smtClean="0"/>
              <a:t> design in parallel with remaining cryostat work</a:t>
            </a:r>
          </a:p>
          <a:p>
            <a:pPr lvl="1"/>
            <a:r>
              <a:rPr lang="en-US" dirty="0" smtClean="0"/>
              <a:t>Engineering: Michael Geynisman, Ronak Patel</a:t>
            </a:r>
          </a:p>
          <a:p>
            <a:pPr lvl="1"/>
            <a:r>
              <a:rPr lang="en-US" dirty="0" smtClean="0"/>
              <a:t>Design/drafting: Frank </a:t>
            </a:r>
            <a:r>
              <a:rPr lang="en-US" dirty="0" err="1" smtClean="0"/>
              <a:t>McConologue</a:t>
            </a:r>
            <a:r>
              <a:rPr lang="en-US" dirty="0" smtClean="0"/>
              <a:t>, Clark Reid</a:t>
            </a:r>
          </a:p>
          <a:p>
            <a:pPr lvl="1"/>
            <a:r>
              <a:rPr lang="en-US" dirty="0" smtClean="0"/>
              <a:t>Wisdom: Tom Peterson, Brian </a:t>
            </a:r>
            <a:r>
              <a:rPr lang="en-US" dirty="0" err="1" smtClean="0"/>
              <a:t>DeGraff</a:t>
            </a:r>
            <a:endParaRPr lang="en-US" dirty="0" smtClean="0"/>
          </a:p>
          <a:p>
            <a:r>
              <a:rPr lang="en-US" dirty="0" smtClean="0"/>
              <a:t>FNAL will deliver a set of “build-to-print” drawings to RRCAT for fabrication in India</a:t>
            </a:r>
          </a:p>
          <a:p>
            <a:pPr lvl="1"/>
            <a:r>
              <a:rPr lang="en-US" dirty="0" smtClean="0"/>
              <a:t>Also some specialized hardware (e.g. bayonets)</a:t>
            </a:r>
          </a:p>
          <a:p>
            <a:r>
              <a:rPr lang="en-US" dirty="0" smtClean="0"/>
              <a:t>RRCAT will be responsible for assembly, QC (leak-checking etc.), and documentation for integrated system</a:t>
            </a:r>
          </a:p>
          <a:p>
            <a:r>
              <a:rPr lang="en-US" dirty="0" smtClean="0"/>
              <a:t>Line/valves sized, HX chosen, first modeling underway to make it all </a:t>
            </a:r>
            <a:r>
              <a:rPr lang="en-US" smtClean="0"/>
              <a:t>fit together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5</a:t>
            </a:fld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1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Feedcan</a:t>
            </a:r>
            <a:r>
              <a:rPr lang="en-US" dirty="0" smtClean="0"/>
              <a:t> interface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6</a:t>
            </a:fld>
            <a:endParaRPr lang="en-US">
              <a:latin typeface="Times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06450"/>
            <a:ext cx="7848600" cy="5899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943600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RRCAT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9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Feedcan</a:t>
            </a:r>
            <a:r>
              <a:rPr lang="en-US" dirty="0" smtClean="0"/>
              <a:t> P&amp;ID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823-57C0-43EE-843A-F1B2AE7DD10B}" type="slidenum">
              <a:rPr lang="en-US" smtClean="0"/>
              <a:pPr/>
              <a:t>7</a:t>
            </a:fld>
            <a:endParaRPr lang="en-US">
              <a:latin typeface="Times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5" y="838200"/>
            <a:ext cx="84806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5412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-DAE">
  <a:themeElements>
    <a:clrScheme name="">
      <a:dk1>
        <a:srgbClr val="000000"/>
      </a:dk1>
      <a:lt1>
        <a:srgbClr val="FFFFF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ILC Cavity and Cryomodul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ILC Cavity and Cryo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LC Cavity and Cryomodu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Fermilab-DAE</Template>
  <TotalTime>97</TotalTime>
  <Words>177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Fermilab-DAE</vt:lpstr>
      <vt:lpstr>HTS2 Update</vt:lpstr>
      <vt:lpstr>Cryostat: latest snapshot</vt:lpstr>
      <vt:lpstr>Internal piping: snapshot</vt:lpstr>
      <vt:lpstr>Cryostat: to do</vt:lpstr>
      <vt:lpstr>Feedcan</vt:lpstr>
      <vt:lpstr>Feedcan interface layout</vt:lpstr>
      <vt:lpstr>Feedcan P&amp;ID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HTS2 Update</dc:title>
  <dc:creator>hocker</dc:creator>
  <cp:lastModifiedBy>hocker</cp:lastModifiedBy>
  <cp:revision>8</cp:revision>
  <dcterms:created xsi:type="dcterms:W3CDTF">2012-08-14T20:42:54Z</dcterms:created>
  <dcterms:modified xsi:type="dcterms:W3CDTF">2012-11-14T06:01:41Z</dcterms:modified>
</cp:coreProperties>
</file>