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Lst>
  <p:notesMasterIdLst>
    <p:notesMasterId r:id="rId21"/>
  </p:notesMasterIdLst>
  <p:handoutMasterIdLst>
    <p:handoutMasterId r:id="rId22"/>
  </p:handoutMasterIdLst>
  <p:sldIdLst>
    <p:sldId id="294" r:id="rId5"/>
    <p:sldId id="298" r:id="rId6"/>
    <p:sldId id="320" r:id="rId7"/>
    <p:sldId id="315" r:id="rId8"/>
    <p:sldId id="321" r:id="rId9"/>
    <p:sldId id="322" r:id="rId10"/>
    <p:sldId id="316" r:id="rId11"/>
    <p:sldId id="323" r:id="rId12"/>
    <p:sldId id="300" r:id="rId13"/>
    <p:sldId id="302" r:id="rId14"/>
    <p:sldId id="301" r:id="rId15"/>
    <p:sldId id="299" r:id="rId16"/>
    <p:sldId id="324" r:id="rId17"/>
    <p:sldId id="317" r:id="rId18"/>
    <p:sldId id="318" r:id="rId19"/>
    <p:sldId id="319"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FFFFFF"/>
    <a:srgbClr val="D9D9D9"/>
    <a:srgbClr val="99D6EA"/>
    <a:srgbClr val="000000"/>
    <a:srgbClr val="4E4E4E"/>
    <a:srgbClr val="404040"/>
    <a:srgbClr val="004C97"/>
    <a:srgbClr val="63666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4F0A8-8BDA-4589-9C17-201674A5EDCB}" v="1" dt="2023-09-26T13:51:40.6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 Russell" userId="132c36a9-e9b1-43b5-9bdf-310d75f13836" providerId="ADAL" clId="{71A4F0A8-8BDA-4589-9C17-201674A5EDCB}"/>
    <pc:docChg chg="custSel addSld modSld sldOrd">
      <pc:chgData name="Benjamin R. Russell" userId="132c36a9-e9b1-43b5-9bdf-310d75f13836" providerId="ADAL" clId="{71A4F0A8-8BDA-4589-9C17-201674A5EDCB}" dt="2023-09-26T13:52:53.282" v="1900" actId="14100"/>
      <pc:docMkLst>
        <pc:docMk/>
      </pc:docMkLst>
      <pc:sldChg chg="modSp mod">
        <pc:chgData name="Benjamin R. Russell" userId="132c36a9-e9b1-43b5-9bdf-310d75f13836" providerId="ADAL" clId="{71A4F0A8-8BDA-4589-9C17-201674A5EDCB}" dt="2023-09-25T13:43:43.272" v="133" actId="20577"/>
        <pc:sldMkLst>
          <pc:docMk/>
          <pc:sldMk cId="1989597527" sldId="294"/>
        </pc:sldMkLst>
        <pc:spChg chg="mod">
          <ac:chgData name="Benjamin R. Russell" userId="132c36a9-e9b1-43b5-9bdf-310d75f13836" providerId="ADAL" clId="{71A4F0A8-8BDA-4589-9C17-201674A5EDCB}" dt="2023-09-25T13:43:43.272" v="133" actId="20577"/>
          <ac:spMkLst>
            <pc:docMk/>
            <pc:sldMk cId="1989597527" sldId="294"/>
            <ac:spMk id="2" creationId="{00000000-0000-0000-0000-000000000000}"/>
          </ac:spMkLst>
        </pc:spChg>
        <pc:spChg chg="mod">
          <ac:chgData name="Benjamin R. Russell" userId="132c36a9-e9b1-43b5-9bdf-310d75f13836" providerId="ADAL" clId="{71A4F0A8-8BDA-4589-9C17-201674A5EDCB}" dt="2023-09-25T13:43:14.275" v="71" actId="20577"/>
          <ac:spMkLst>
            <pc:docMk/>
            <pc:sldMk cId="1989597527" sldId="294"/>
            <ac:spMk id="3" creationId="{00000000-0000-0000-0000-000000000000}"/>
          </ac:spMkLst>
        </pc:spChg>
      </pc:sldChg>
      <pc:sldChg chg="modSp mod">
        <pc:chgData name="Benjamin R. Russell" userId="132c36a9-e9b1-43b5-9bdf-310d75f13836" providerId="ADAL" clId="{71A4F0A8-8BDA-4589-9C17-201674A5EDCB}" dt="2023-09-25T13:43:54.522" v="135" actId="20577"/>
        <pc:sldMkLst>
          <pc:docMk/>
          <pc:sldMk cId="3215651064" sldId="298"/>
        </pc:sldMkLst>
        <pc:spChg chg="mod">
          <ac:chgData name="Benjamin R. Russell" userId="132c36a9-e9b1-43b5-9bdf-310d75f13836" providerId="ADAL" clId="{71A4F0A8-8BDA-4589-9C17-201674A5EDCB}" dt="2023-09-25T13:43:54.522" v="135" actId="20577"/>
          <ac:spMkLst>
            <pc:docMk/>
            <pc:sldMk cId="3215651064" sldId="298"/>
            <ac:spMk id="4" creationId="{E425DD96-1C42-D284-C659-6F9140077BD4}"/>
          </ac:spMkLst>
        </pc:spChg>
      </pc:sldChg>
      <pc:sldChg chg="modSp mod">
        <pc:chgData name="Benjamin R. Russell" userId="132c36a9-e9b1-43b5-9bdf-310d75f13836" providerId="ADAL" clId="{71A4F0A8-8BDA-4589-9C17-201674A5EDCB}" dt="2023-09-25T13:44:25.261" v="147" actId="20577"/>
        <pc:sldMkLst>
          <pc:docMk/>
          <pc:sldMk cId="1763795010" sldId="299"/>
        </pc:sldMkLst>
        <pc:spChg chg="mod">
          <ac:chgData name="Benjamin R. Russell" userId="132c36a9-e9b1-43b5-9bdf-310d75f13836" providerId="ADAL" clId="{71A4F0A8-8BDA-4589-9C17-201674A5EDCB}" dt="2023-09-25T13:44:25.261" v="147" actId="20577"/>
          <ac:spMkLst>
            <pc:docMk/>
            <pc:sldMk cId="1763795010" sldId="299"/>
            <ac:spMk id="4" creationId="{E425DD96-1C42-D284-C659-6F9140077BD4}"/>
          </ac:spMkLst>
        </pc:spChg>
      </pc:sldChg>
      <pc:sldChg chg="modSp mod">
        <pc:chgData name="Benjamin R. Russell" userId="132c36a9-e9b1-43b5-9bdf-310d75f13836" providerId="ADAL" clId="{71A4F0A8-8BDA-4589-9C17-201674A5EDCB}" dt="2023-09-26T13:42:48.065" v="1882" actId="6549"/>
        <pc:sldMkLst>
          <pc:docMk/>
          <pc:sldMk cId="919859274" sldId="300"/>
        </pc:sldMkLst>
        <pc:spChg chg="mod">
          <ac:chgData name="Benjamin R. Russell" userId="132c36a9-e9b1-43b5-9bdf-310d75f13836" providerId="ADAL" clId="{71A4F0A8-8BDA-4589-9C17-201674A5EDCB}" dt="2023-09-25T13:44:15.106" v="142" actId="20577"/>
          <ac:spMkLst>
            <pc:docMk/>
            <pc:sldMk cId="919859274" sldId="300"/>
            <ac:spMk id="4" creationId="{E425DD96-1C42-D284-C659-6F9140077BD4}"/>
          </ac:spMkLst>
        </pc:spChg>
        <pc:spChg chg="mod">
          <ac:chgData name="Benjamin R. Russell" userId="132c36a9-e9b1-43b5-9bdf-310d75f13836" providerId="ADAL" clId="{71A4F0A8-8BDA-4589-9C17-201674A5EDCB}" dt="2023-09-26T13:42:48.065" v="1882" actId="6549"/>
          <ac:spMkLst>
            <pc:docMk/>
            <pc:sldMk cId="919859274" sldId="300"/>
            <ac:spMk id="9" creationId="{6FB308CF-3FB8-4646-9719-B8EEF19F40CF}"/>
          </ac:spMkLst>
        </pc:spChg>
        <pc:spChg chg="mod">
          <ac:chgData name="Benjamin R. Russell" userId="132c36a9-e9b1-43b5-9bdf-310d75f13836" providerId="ADAL" clId="{71A4F0A8-8BDA-4589-9C17-201674A5EDCB}" dt="2023-09-26T13:41:55.723" v="1871" actId="14100"/>
          <ac:spMkLst>
            <pc:docMk/>
            <pc:sldMk cId="919859274" sldId="300"/>
            <ac:spMk id="11" creationId="{F812F154-D622-3076-14CC-E2909C86A03C}"/>
          </ac:spMkLst>
        </pc:spChg>
        <pc:cxnChg chg="mod">
          <ac:chgData name="Benjamin R. Russell" userId="132c36a9-e9b1-43b5-9bdf-310d75f13836" providerId="ADAL" clId="{71A4F0A8-8BDA-4589-9C17-201674A5EDCB}" dt="2023-09-26T13:41:55.723" v="1871" actId="14100"/>
          <ac:cxnSpMkLst>
            <pc:docMk/>
            <pc:sldMk cId="919859274" sldId="300"/>
            <ac:cxnSpMk id="28" creationId="{A296030B-AB13-AC1B-CD96-B0404CFDA283}"/>
          </ac:cxnSpMkLst>
        </pc:cxnChg>
      </pc:sldChg>
      <pc:sldChg chg="modSp mod">
        <pc:chgData name="Benjamin R. Russell" userId="132c36a9-e9b1-43b5-9bdf-310d75f13836" providerId="ADAL" clId="{71A4F0A8-8BDA-4589-9C17-201674A5EDCB}" dt="2023-09-26T13:42:19.544" v="1881" actId="14100"/>
        <pc:sldMkLst>
          <pc:docMk/>
          <pc:sldMk cId="3248761655" sldId="301"/>
        </pc:sldMkLst>
        <pc:spChg chg="mod">
          <ac:chgData name="Benjamin R. Russell" userId="132c36a9-e9b1-43b5-9bdf-310d75f13836" providerId="ADAL" clId="{71A4F0A8-8BDA-4589-9C17-201674A5EDCB}" dt="2023-09-25T13:44:22.456" v="146" actId="20577"/>
          <ac:spMkLst>
            <pc:docMk/>
            <pc:sldMk cId="3248761655" sldId="301"/>
            <ac:spMk id="4" creationId="{E425DD96-1C42-D284-C659-6F9140077BD4}"/>
          </ac:spMkLst>
        </pc:spChg>
        <pc:spChg chg="mod">
          <ac:chgData name="Benjamin R. Russell" userId="132c36a9-e9b1-43b5-9bdf-310d75f13836" providerId="ADAL" clId="{71A4F0A8-8BDA-4589-9C17-201674A5EDCB}" dt="2023-09-26T13:42:19.544" v="1881" actId="14100"/>
          <ac:spMkLst>
            <pc:docMk/>
            <pc:sldMk cId="3248761655" sldId="301"/>
            <ac:spMk id="11" creationId="{F812F154-D622-3076-14CC-E2909C86A03C}"/>
          </ac:spMkLst>
        </pc:spChg>
      </pc:sldChg>
      <pc:sldChg chg="modSp mod">
        <pc:chgData name="Benjamin R. Russell" userId="132c36a9-e9b1-43b5-9bdf-310d75f13836" providerId="ADAL" clId="{71A4F0A8-8BDA-4589-9C17-201674A5EDCB}" dt="2023-09-25T13:44:18.034" v="143" actId="20577"/>
        <pc:sldMkLst>
          <pc:docMk/>
          <pc:sldMk cId="2419549272" sldId="302"/>
        </pc:sldMkLst>
        <pc:spChg chg="mod">
          <ac:chgData name="Benjamin R. Russell" userId="132c36a9-e9b1-43b5-9bdf-310d75f13836" providerId="ADAL" clId="{71A4F0A8-8BDA-4589-9C17-201674A5EDCB}" dt="2023-09-25T13:44:18.034" v="143" actId="20577"/>
          <ac:spMkLst>
            <pc:docMk/>
            <pc:sldMk cId="2419549272" sldId="302"/>
            <ac:spMk id="4" creationId="{E425DD96-1C42-D284-C659-6F9140077BD4}"/>
          </ac:spMkLst>
        </pc:spChg>
      </pc:sldChg>
      <pc:sldChg chg="modSp mod">
        <pc:chgData name="Benjamin R. Russell" userId="132c36a9-e9b1-43b5-9bdf-310d75f13836" providerId="ADAL" clId="{71A4F0A8-8BDA-4589-9C17-201674A5EDCB}" dt="2023-09-25T13:44:05.272" v="139" actId="20577"/>
        <pc:sldMkLst>
          <pc:docMk/>
          <pc:sldMk cId="2306160487" sldId="315"/>
        </pc:sldMkLst>
        <pc:spChg chg="mod">
          <ac:chgData name="Benjamin R. Russell" userId="132c36a9-e9b1-43b5-9bdf-310d75f13836" providerId="ADAL" clId="{71A4F0A8-8BDA-4589-9C17-201674A5EDCB}" dt="2023-09-25T13:44:05.272" v="139" actId="20577"/>
          <ac:spMkLst>
            <pc:docMk/>
            <pc:sldMk cId="2306160487" sldId="315"/>
            <ac:spMk id="4" creationId="{E425DD96-1C42-D284-C659-6F9140077BD4}"/>
          </ac:spMkLst>
        </pc:spChg>
      </pc:sldChg>
      <pc:sldChg chg="modSp mod">
        <pc:chgData name="Benjamin R. Russell" userId="132c36a9-e9b1-43b5-9bdf-310d75f13836" providerId="ADAL" clId="{71A4F0A8-8BDA-4589-9C17-201674A5EDCB}" dt="2023-09-25T13:44:11.516" v="141" actId="20577"/>
        <pc:sldMkLst>
          <pc:docMk/>
          <pc:sldMk cId="1011643047" sldId="316"/>
        </pc:sldMkLst>
        <pc:spChg chg="mod">
          <ac:chgData name="Benjamin R. Russell" userId="132c36a9-e9b1-43b5-9bdf-310d75f13836" providerId="ADAL" clId="{71A4F0A8-8BDA-4589-9C17-201674A5EDCB}" dt="2023-09-25T13:44:11.516" v="141" actId="20577"/>
          <ac:spMkLst>
            <pc:docMk/>
            <pc:sldMk cId="1011643047" sldId="316"/>
            <ac:spMk id="4" creationId="{E425DD96-1C42-D284-C659-6F9140077BD4}"/>
          </ac:spMkLst>
        </pc:spChg>
      </pc:sldChg>
      <pc:sldChg chg="modSp mod">
        <pc:chgData name="Benjamin R. Russell" userId="132c36a9-e9b1-43b5-9bdf-310d75f13836" providerId="ADAL" clId="{71A4F0A8-8BDA-4589-9C17-201674A5EDCB}" dt="2023-09-25T13:44:28.429" v="148" actId="20577"/>
        <pc:sldMkLst>
          <pc:docMk/>
          <pc:sldMk cId="178000877" sldId="317"/>
        </pc:sldMkLst>
        <pc:spChg chg="mod">
          <ac:chgData name="Benjamin R. Russell" userId="132c36a9-e9b1-43b5-9bdf-310d75f13836" providerId="ADAL" clId="{71A4F0A8-8BDA-4589-9C17-201674A5EDCB}" dt="2023-09-25T13:44:28.429" v="148" actId="20577"/>
          <ac:spMkLst>
            <pc:docMk/>
            <pc:sldMk cId="178000877" sldId="317"/>
            <ac:spMk id="4" creationId="{C73B72F3-60DA-9902-F756-3E7542B6A869}"/>
          </ac:spMkLst>
        </pc:spChg>
      </pc:sldChg>
      <pc:sldChg chg="modSp mod">
        <pc:chgData name="Benjamin R. Russell" userId="132c36a9-e9b1-43b5-9bdf-310d75f13836" providerId="ADAL" clId="{71A4F0A8-8BDA-4589-9C17-201674A5EDCB}" dt="2023-09-25T13:44:30.444" v="149" actId="20577"/>
        <pc:sldMkLst>
          <pc:docMk/>
          <pc:sldMk cId="2302542592" sldId="318"/>
        </pc:sldMkLst>
        <pc:spChg chg="mod">
          <ac:chgData name="Benjamin R. Russell" userId="132c36a9-e9b1-43b5-9bdf-310d75f13836" providerId="ADAL" clId="{71A4F0A8-8BDA-4589-9C17-201674A5EDCB}" dt="2023-09-25T13:44:30.444" v="149" actId="20577"/>
          <ac:spMkLst>
            <pc:docMk/>
            <pc:sldMk cId="2302542592" sldId="318"/>
            <ac:spMk id="4" creationId="{C73B72F3-60DA-9902-F756-3E7542B6A869}"/>
          </ac:spMkLst>
        </pc:spChg>
      </pc:sldChg>
      <pc:sldChg chg="modSp mod">
        <pc:chgData name="Benjamin R. Russell" userId="132c36a9-e9b1-43b5-9bdf-310d75f13836" providerId="ADAL" clId="{71A4F0A8-8BDA-4589-9C17-201674A5EDCB}" dt="2023-09-25T13:44:34.108" v="150" actId="20577"/>
        <pc:sldMkLst>
          <pc:docMk/>
          <pc:sldMk cId="2250578810" sldId="319"/>
        </pc:sldMkLst>
        <pc:spChg chg="mod">
          <ac:chgData name="Benjamin R. Russell" userId="132c36a9-e9b1-43b5-9bdf-310d75f13836" providerId="ADAL" clId="{71A4F0A8-8BDA-4589-9C17-201674A5EDCB}" dt="2023-09-25T13:44:34.108" v="150" actId="20577"/>
          <ac:spMkLst>
            <pc:docMk/>
            <pc:sldMk cId="2250578810" sldId="319"/>
            <ac:spMk id="4" creationId="{C73B72F3-60DA-9902-F756-3E7542B6A869}"/>
          </ac:spMkLst>
        </pc:spChg>
      </pc:sldChg>
      <pc:sldChg chg="modSp mod">
        <pc:chgData name="Benjamin R. Russell" userId="132c36a9-e9b1-43b5-9bdf-310d75f13836" providerId="ADAL" clId="{71A4F0A8-8BDA-4589-9C17-201674A5EDCB}" dt="2023-09-25T13:43:59.517" v="136" actId="20577"/>
        <pc:sldMkLst>
          <pc:docMk/>
          <pc:sldMk cId="1719222766" sldId="320"/>
        </pc:sldMkLst>
        <pc:spChg chg="mod">
          <ac:chgData name="Benjamin R. Russell" userId="132c36a9-e9b1-43b5-9bdf-310d75f13836" providerId="ADAL" clId="{71A4F0A8-8BDA-4589-9C17-201674A5EDCB}" dt="2023-09-25T13:43:59.517" v="136" actId="20577"/>
          <ac:spMkLst>
            <pc:docMk/>
            <pc:sldMk cId="1719222766" sldId="320"/>
            <ac:spMk id="4" creationId="{E425DD96-1C42-D284-C659-6F9140077BD4}"/>
          </ac:spMkLst>
        </pc:spChg>
      </pc:sldChg>
      <pc:sldChg chg="modSp mod">
        <pc:chgData name="Benjamin R. Russell" userId="132c36a9-e9b1-43b5-9bdf-310d75f13836" providerId="ADAL" clId="{71A4F0A8-8BDA-4589-9C17-201674A5EDCB}" dt="2023-09-25T13:44:08.849" v="140" actId="20577"/>
        <pc:sldMkLst>
          <pc:docMk/>
          <pc:sldMk cId="2941590787" sldId="321"/>
        </pc:sldMkLst>
        <pc:spChg chg="mod">
          <ac:chgData name="Benjamin R. Russell" userId="132c36a9-e9b1-43b5-9bdf-310d75f13836" providerId="ADAL" clId="{71A4F0A8-8BDA-4589-9C17-201674A5EDCB}" dt="2023-09-25T13:44:08.849" v="140" actId="20577"/>
          <ac:spMkLst>
            <pc:docMk/>
            <pc:sldMk cId="2941590787" sldId="321"/>
            <ac:spMk id="4" creationId="{E425DD96-1C42-D284-C659-6F9140077BD4}"/>
          </ac:spMkLst>
        </pc:spChg>
      </pc:sldChg>
      <pc:sldChg chg="modSp add mod ord">
        <pc:chgData name="Benjamin R. Russell" userId="132c36a9-e9b1-43b5-9bdf-310d75f13836" providerId="ADAL" clId="{71A4F0A8-8BDA-4589-9C17-201674A5EDCB}" dt="2023-09-25T18:16:08.528" v="1858"/>
        <pc:sldMkLst>
          <pc:docMk/>
          <pc:sldMk cId="318264839" sldId="322"/>
        </pc:sldMkLst>
        <pc:spChg chg="mod">
          <ac:chgData name="Benjamin R. Russell" userId="132c36a9-e9b1-43b5-9bdf-310d75f13836" providerId="ADAL" clId="{71A4F0A8-8BDA-4589-9C17-201674A5EDCB}" dt="2023-09-25T13:58:03.615" v="1371" actId="20577"/>
          <ac:spMkLst>
            <pc:docMk/>
            <pc:sldMk cId="318264839" sldId="322"/>
            <ac:spMk id="2" creationId="{982B9BF2-58BB-5427-8BE6-CF3AFD930FFE}"/>
          </ac:spMkLst>
        </pc:spChg>
      </pc:sldChg>
      <pc:sldChg chg="modSp add mod">
        <pc:chgData name="Benjamin R. Russell" userId="132c36a9-e9b1-43b5-9bdf-310d75f13836" providerId="ADAL" clId="{71A4F0A8-8BDA-4589-9C17-201674A5EDCB}" dt="2023-09-25T18:09:26.827" v="1856" actId="20577"/>
        <pc:sldMkLst>
          <pc:docMk/>
          <pc:sldMk cId="2222104870" sldId="323"/>
        </pc:sldMkLst>
        <pc:spChg chg="mod">
          <ac:chgData name="Benjamin R. Russell" userId="132c36a9-e9b1-43b5-9bdf-310d75f13836" providerId="ADAL" clId="{71A4F0A8-8BDA-4589-9C17-201674A5EDCB}" dt="2023-09-25T18:09:26.827" v="1856" actId="20577"/>
          <ac:spMkLst>
            <pc:docMk/>
            <pc:sldMk cId="2222104870" sldId="323"/>
            <ac:spMk id="2" creationId="{982B9BF2-58BB-5427-8BE6-CF3AFD930FFE}"/>
          </ac:spMkLst>
        </pc:spChg>
        <pc:spChg chg="mod">
          <ac:chgData name="Benjamin R. Russell" userId="132c36a9-e9b1-43b5-9bdf-310d75f13836" providerId="ADAL" clId="{71A4F0A8-8BDA-4589-9C17-201674A5EDCB}" dt="2023-09-25T14:02:13.669" v="1392" actId="20577"/>
          <ac:spMkLst>
            <pc:docMk/>
            <pc:sldMk cId="2222104870" sldId="323"/>
            <ac:spMk id="3" creationId="{DB3AFB3B-E262-180D-3F42-FC0D42E8D482}"/>
          </ac:spMkLst>
        </pc:spChg>
      </pc:sldChg>
      <pc:sldChg chg="addSp delSp modSp add mod">
        <pc:chgData name="Benjamin R. Russell" userId="132c36a9-e9b1-43b5-9bdf-310d75f13836" providerId="ADAL" clId="{71A4F0A8-8BDA-4589-9C17-201674A5EDCB}" dt="2023-09-26T13:52:53.282" v="1900" actId="14100"/>
        <pc:sldMkLst>
          <pc:docMk/>
          <pc:sldMk cId="2554996267" sldId="324"/>
        </pc:sldMkLst>
        <pc:spChg chg="del mod">
          <ac:chgData name="Benjamin R. Russell" userId="132c36a9-e9b1-43b5-9bdf-310d75f13836" providerId="ADAL" clId="{71A4F0A8-8BDA-4589-9C17-201674A5EDCB}" dt="2023-09-26T13:51:39.021" v="1887" actId="478"/>
          <ac:spMkLst>
            <pc:docMk/>
            <pc:sldMk cId="2554996267" sldId="324"/>
            <ac:spMk id="12" creationId="{CB90D521-9D49-50E8-197F-FF329C248BE9}"/>
          </ac:spMkLst>
        </pc:spChg>
        <pc:spChg chg="del">
          <ac:chgData name="Benjamin R. Russell" userId="132c36a9-e9b1-43b5-9bdf-310d75f13836" providerId="ADAL" clId="{71A4F0A8-8BDA-4589-9C17-201674A5EDCB}" dt="2023-09-26T13:51:35.942" v="1885" actId="478"/>
          <ac:spMkLst>
            <pc:docMk/>
            <pc:sldMk cId="2554996267" sldId="324"/>
            <ac:spMk id="55" creationId="{2CD7D8FA-4025-5140-55F3-6BFE585CA21D}"/>
          </ac:spMkLst>
        </pc:spChg>
        <pc:spChg chg="del">
          <ac:chgData name="Benjamin R. Russell" userId="132c36a9-e9b1-43b5-9bdf-310d75f13836" providerId="ADAL" clId="{71A4F0A8-8BDA-4589-9C17-201674A5EDCB}" dt="2023-09-26T13:51:38.016" v="1886" actId="478"/>
          <ac:spMkLst>
            <pc:docMk/>
            <pc:sldMk cId="2554996267" sldId="324"/>
            <ac:spMk id="59" creationId="{B578D0A7-6173-FB69-4C22-5495F9FCE1CE}"/>
          </ac:spMkLst>
        </pc:spChg>
        <pc:graphicFrameChg chg="add mod modGraphic">
          <ac:chgData name="Benjamin R. Russell" userId="132c36a9-e9b1-43b5-9bdf-310d75f13836" providerId="ADAL" clId="{71A4F0A8-8BDA-4589-9C17-201674A5EDCB}" dt="2023-09-26T13:52:53.282" v="1900" actId="14100"/>
          <ac:graphicFrameMkLst>
            <pc:docMk/>
            <pc:sldMk cId="2554996267" sldId="324"/>
            <ac:graphicFrameMk id="2" creationId="{BA97B179-7F33-D803-68D1-BF243C06B9D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8/15/2023</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Russell | Overview of Accelerator Equivalency Process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8/15/2023</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Russell | Overview of Accelerator Equivalency Process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8/15/2023</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Russell | Overview of Accelerator Equivalency Process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Ben Russell, Radiation Safety Officer</a:t>
            </a:r>
          </a:p>
          <a:p>
            <a:r>
              <a:rPr lang="en-US" sz="1600" dirty="0"/>
              <a:t>DOE 420.2D Assist Visit to Fermilab	</a:t>
            </a:r>
          </a:p>
          <a:p>
            <a:r>
              <a:rPr lang="en-US" sz="1600" dirty="0"/>
              <a:t>September, 2023</a:t>
            </a:r>
          </a:p>
          <a:p>
            <a:endParaRPr lang="en-US" dirty="0"/>
          </a:p>
        </p:txBody>
      </p:sp>
      <p:sp>
        <p:nvSpPr>
          <p:cNvPr id="3" name="Text Placeholder 2"/>
          <p:cNvSpPr>
            <a:spLocks noGrp="1"/>
          </p:cNvSpPr>
          <p:nvPr>
            <p:ph type="body" sz="quarter" idx="11"/>
          </p:nvPr>
        </p:nvSpPr>
        <p:spPr/>
        <p:txBody>
          <a:bodyPr>
            <a:noAutofit/>
          </a:bodyPr>
          <a:lstStyle/>
          <a:p>
            <a:r>
              <a:rPr lang="en-US" sz="1800" dirty="0"/>
              <a:t>Radiation Generating Devices (RGDs), Equivalencies, and Accelerators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
        <p:nvSpPr>
          <p:cNvPr id="53" name="Rectangle: Rounded Corners 52">
            <a:extLst>
              <a:ext uri="{FF2B5EF4-FFF2-40B4-BE49-F238E27FC236}">
                <a16:creationId xmlns:a16="http://schemas.microsoft.com/office/drawing/2014/main" id="{F03B2C08-0E0E-B5AA-CF4D-9A449E64FDAE}"/>
              </a:ext>
            </a:extLst>
          </p:cNvPr>
          <p:cNvSpPr/>
          <p:nvPr/>
        </p:nvSpPr>
        <p:spPr>
          <a:xfrm>
            <a:off x="4550497" y="805067"/>
            <a:ext cx="2801388" cy="30300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RGD Requirements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Follow RGD Program Requirements</a:t>
            </a:r>
          </a:p>
          <a:p>
            <a:pPr marL="285750" indent="-285750">
              <a:buFont typeface="Arial" panose="020B0604020202020204" pitchFamily="34" charset="0"/>
              <a:buChar char="•"/>
            </a:pPr>
            <a:r>
              <a:rPr lang="en-US" sz="1600">
                <a:solidFill>
                  <a:srgbClr val="50504E"/>
                </a:solidFill>
              </a:rPr>
              <a:t>Complete RP Form 133</a:t>
            </a:r>
          </a:p>
          <a:p>
            <a:pPr marL="285750" indent="-285750">
              <a:buFont typeface="Arial" panose="020B0604020202020204" pitchFamily="34" charset="0"/>
              <a:buChar char="•"/>
            </a:pPr>
            <a:r>
              <a:rPr lang="en-US" sz="1600">
                <a:solidFill>
                  <a:srgbClr val="50504E"/>
                </a:solidFill>
              </a:rPr>
              <a:t>RWP as Operation Authorization Document</a:t>
            </a:r>
          </a:p>
          <a:p>
            <a:pPr marL="285750" indent="-285750">
              <a:buFont typeface="Arial" panose="020B0604020202020204" pitchFamily="34" charset="0"/>
              <a:buChar char="•"/>
            </a:pPr>
            <a:r>
              <a:rPr lang="en-US" sz="1600">
                <a:solidFill>
                  <a:srgbClr val="50504E"/>
                </a:solidFill>
              </a:rPr>
              <a:t>SRSO and Div. Management approval prior to initial operations</a:t>
            </a:r>
          </a:p>
          <a:p>
            <a:pPr marL="285750" indent="-285750">
              <a:buFont typeface="Arial" panose="020B0604020202020204" pitchFamily="34" charset="0"/>
              <a:buChar char="•"/>
            </a:pPr>
            <a:r>
              <a:rPr lang="en-US" sz="1600">
                <a:solidFill>
                  <a:srgbClr val="50504E"/>
                </a:solidFill>
              </a:rPr>
              <a:t>Identified on RP Form 108 </a:t>
            </a:r>
            <a:r>
              <a:rPr lang="en-US" sz="1600" i="1">
                <a:solidFill>
                  <a:srgbClr val="50504E"/>
                </a:solidFill>
              </a:rPr>
              <a:t>List of Radiation Generating Devices</a:t>
            </a:r>
            <a:endParaRPr lang="en-US" sz="1600">
              <a:solidFill>
                <a:srgbClr val="50504E"/>
              </a:solidFill>
            </a:endParaRPr>
          </a:p>
        </p:txBody>
      </p:sp>
      <p:sp>
        <p:nvSpPr>
          <p:cNvPr id="2" name="Rectangle: Rounded Corners 1">
            <a:extLst>
              <a:ext uri="{FF2B5EF4-FFF2-40B4-BE49-F238E27FC236}">
                <a16:creationId xmlns:a16="http://schemas.microsoft.com/office/drawing/2014/main" id="{16BDC83F-D85C-292B-F9DC-136099647229}"/>
              </a:ext>
            </a:extLst>
          </p:cNvPr>
          <p:cNvSpPr/>
          <p:nvPr/>
        </p:nvSpPr>
        <p:spPr>
          <a:xfrm>
            <a:off x="4572000" y="4738425"/>
            <a:ext cx="2801388" cy="14243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RGDs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JEOL Sem</a:t>
            </a:r>
          </a:p>
          <a:p>
            <a:pPr marL="285750" indent="-285750">
              <a:buFont typeface="Arial" panose="020B0604020202020204" pitchFamily="34" charset="0"/>
              <a:buChar char="•"/>
            </a:pPr>
            <a:r>
              <a:rPr lang="en-US" sz="1600">
                <a:solidFill>
                  <a:srgbClr val="50504E"/>
                </a:solidFill>
              </a:rPr>
              <a:t>Helios SEM</a:t>
            </a:r>
          </a:p>
          <a:p>
            <a:pPr marL="285750" indent="-285750">
              <a:buFont typeface="Arial" panose="020B0604020202020204" pitchFamily="34" charset="0"/>
              <a:buChar char="•"/>
            </a:pPr>
            <a:r>
              <a:rPr lang="en-US" sz="1600">
                <a:solidFill>
                  <a:srgbClr val="50504E"/>
                </a:solidFill>
              </a:rPr>
              <a:t>SPECS KERIOS</a:t>
            </a:r>
          </a:p>
          <a:p>
            <a:pPr marL="285750" indent="-285750">
              <a:buFont typeface="Arial" panose="020B0604020202020204" pitchFamily="34" charset="0"/>
              <a:buChar char="•"/>
            </a:pPr>
            <a:r>
              <a:rPr lang="en-US" sz="1600" err="1">
                <a:solidFill>
                  <a:srgbClr val="50504E"/>
                </a:solidFill>
              </a:rPr>
              <a:t>ToF</a:t>
            </a:r>
            <a:r>
              <a:rPr lang="en-US" sz="1600">
                <a:solidFill>
                  <a:srgbClr val="50504E"/>
                </a:solidFill>
              </a:rPr>
              <a:t> SIMS</a:t>
            </a:r>
          </a:p>
        </p:txBody>
      </p:sp>
      <p:sp>
        <p:nvSpPr>
          <p:cNvPr id="13" name="Rectangle 12">
            <a:extLst>
              <a:ext uri="{FF2B5EF4-FFF2-40B4-BE49-F238E27FC236}">
                <a16:creationId xmlns:a16="http://schemas.microsoft.com/office/drawing/2014/main" id="{D40D1AFE-9D32-4378-06AB-D50D1D4A94A2}"/>
              </a:ext>
            </a:extLst>
          </p:cNvPr>
          <p:cNvSpPr/>
          <p:nvPr/>
        </p:nvSpPr>
        <p:spPr>
          <a:xfrm>
            <a:off x="804053" y="2712109"/>
            <a:ext cx="2388758" cy="7155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is an RGD</a:t>
            </a:r>
          </a:p>
        </p:txBody>
      </p:sp>
    </p:spTree>
    <p:extLst>
      <p:ext uri="{BB962C8B-B14F-4D97-AF65-F5344CB8AC3E}">
        <p14:creationId xmlns:p14="http://schemas.microsoft.com/office/powerpoint/2010/main" val="241954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
        <p:nvSpPr>
          <p:cNvPr id="54" name="Rectangle: Rounded Corners 53">
            <a:extLst>
              <a:ext uri="{FF2B5EF4-FFF2-40B4-BE49-F238E27FC236}">
                <a16:creationId xmlns:a16="http://schemas.microsoft.com/office/drawing/2014/main" id="{C571AFB3-CFE2-84F7-86DA-AC70394E13EE}"/>
              </a:ext>
            </a:extLst>
          </p:cNvPr>
          <p:cNvSpPr/>
          <p:nvPr/>
        </p:nvSpPr>
        <p:spPr>
          <a:xfrm>
            <a:off x="4324629" y="604012"/>
            <a:ext cx="2801388" cy="36049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Equivalent Accelerator Requirements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FSO approval of equivalency request</a:t>
            </a:r>
          </a:p>
          <a:p>
            <a:pPr marL="285750" indent="-285750">
              <a:buFont typeface="Arial" panose="020B0604020202020204" pitchFamily="34" charset="0"/>
              <a:buChar char="•"/>
            </a:pPr>
            <a:r>
              <a:rPr lang="en-US" sz="1600">
                <a:solidFill>
                  <a:srgbClr val="50504E"/>
                </a:solidFill>
              </a:rPr>
              <a:t>Follow RGD Program Requirements</a:t>
            </a:r>
          </a:p>
          <a:p>
            <a:pPr marL="285750" indent="-285750">
              <a:buFont typeface="Arial" panose="020B0604020202020204" pitchFamily="34" charset="0"/>
              <a:buChar char="•"/>
            </a:pPr>
            <a:r>
              <a:rPr lang="en-US" sz="1600">
                <a:solidFill>
                  <a:srgbClr val="50504E"/>
                </a:solidFill>
              </a:rPr>
              <a:t>Complete RP Form 133</a:t>
            </a:r>
          </a:p>
          <a:p>
            <a:pPr marL="285750" indent="-285750">
              <a:buFont typeface="Arial" panose="020B0604020202020204" pitchFamily="34" charset="0"/>
              <a:buChar char="•"/>
            </a:pPr>
            <a:r>
              <a:rPr lang="en-US" sz="1600">
                <a:solidFill>
                  <a:srgbClr val="50504E"/>
                </a:solidFill>
              </a:rPr>
              <a:t>RWP as Operation Authorization Document</a:t>
            </a:r>
          </a:p>
          <a:p>
            <a:pPr marL="285750" indent="-285750">
              <a:buFont typeface="Arial" panose="020B0604020202020204" pitchFamily="34" charset="0"/>
              <a:buChar char="•"/>
            </a:pPr>
            <a:r>
              <a:rPr lang="en-US" sz="1600">
                <a:solidFill>
                  <a:srgbClr val="50504E"/>
                </a:solidFill>
              </a:rPr>
              <a:t>SRSO and Div. Management approval prior to initial operations</a:t>
            </a:r>
          </a:p>
          <a:p>
            <a:pPr marL="285750" indent="-285750">
              <a:buFont typeface="Arial" panose="020B0604020202020204" pitchFamily="34" charset="0"/>
              <a:buChar char="•"/>
            </a:pPr>
            <a:r>
              <a:rPr lang="en-US" sz="1600">
                <a:solidFill>
                  <a:srgbClr val="50504E"/>
                </a:solidFill>
              </a:rPr>
              <a:t>Identified on RP Form 108 </a:t>
            </a:r>
            <a:r>
              <a:rPr lang="en-US" sz="1600" i="1">
                <a:solidFill>
                  <a:srgbClr val="50504E"/>
                </a:solidFill>
              </a:rPr>
              <a:t>List of Radiation Generating Devices</a:t>
            </a:r>
            <a:endParaRPr lang="en-US" sz="1600">
              <a:solidFill>
                <a:srgbClr val="50504E"/>
              </a:solidFill>
            </a:endParaRPr>
          </a:p>
        </p:txBody>
      </p:sp>
      <p:sp>
        <p:nvSpPr>
          <p:cNvPr id="2" name="Rectangle: Rounded Corners 1">
            <a:extLst>
              <a:ext uri="{FF2B5EF4-FFF2-40B4-BE49-F238E27FC236}">
                <a16:creationId xmlns:a16="http://schemas.microsoft.com/office/drawing/2014/main" id="{18C680D3-E91D-B18F-4C95-18F3A13CBA28}"/>
              </a:ext>
            </a:extLst>
          </p:cNvPr>
          <p:cNvSpPr/>
          <p:nvPr/>
        </p:nvSpPr>
        <p:spPr>
          <a:xfrm>
            <a:off x="4324629" y="4644418"/>
            <a:ext cx="2801388" cy="14243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Equivalent Accelerators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DD Generator</a:t>
            </a:r>
          </a:p>
          <a:p>
            <a:pPr marL="285750" indent="-285750">
              <a:buFont typeface="Arial" panose="020B0604020202020204" pitchFamily="34" charset="0"/>
              <a:buChar char="•"/>
            </a:pPr>
            <a:r>
              <a:rPr lang="en-US" sz="1600">
                <a:solidFill>
                  <a:srgbClr val="50504E"/>
                </a:solidFill>
              </a:rPr>
              <a:t>DT Generator</a:t>
            </a:r>
          </a:p>
          <a:p>
            <a:pPr marL="285750" indent="-285750">
              <a:buFont typeface="Arial" panose="020B0604020202020204" pitchFamily="34" charset="0"/>
              <a:buChar char="•"/>
            </a:pPr>
            <a:r>
              <a:rPr lang="en-US" sz="1600">
                <a:solidFill>
                  <a:srgbClr val="50504E"/>
                </a:solidFill>
              </a:rPr>
              <a:t>A2D2 </a:t>
            </a:r>
          </a:p>
          <a:p>
            <a:pPr marL="285750" indent="-285750">
              <a:buFont typeface="Arial" panose="020B0604020202020204" pitchFamily="34" charset="0"/>
              <a:buChar char="•"/>
            </a:pPr>
            <a:r>
              <a:rPr lang="en-US" sz="1600">
                <a:solidFill>
                  <a:srgbClr val="50504E"/>
                </a:solidFill>
              </a:rPr>
              <a:t>Brucker S1 Turbo</a:t>
            </a:r>
          </a:p>
          <a:p>
            <a:pPr marL="285750" indent="-285750">
              <a:buFont typeface="Arial" panose="020B0604020202020204" pitchFamily="34" charset="0"/>
              <a:buChar char="•"/>
            </a:pPr>
            <a:r>
              <a:rPr lang="en-US" sz="1600">
                <a:solidFill>
                  <a:srgbClr val="50504E"/>
                </a:solidFill>
              </a:rPr>
              <a:t>Spoke Test Cave (STC)</a:t>
            </a:r>
          </a:p>
        </p:txBody>
      </p:sp>
      <p:sp>
        <p:nvSpPr>
          <p:cNvPr id="11" name="Rectangle 10">
            <a:extLst>
              <a:ext uri="{FF2B5EF4-FFF2-40B4-BE49-F238E27FC236}">
                <a16:creationId xmlns:a16="http://schemas.microsoft.com/office/drawing/2014/main" id="{F812F154-D622-3076-14CC-E2909C86A03C}"/>
              </a:ext>
            </a:extLst>
          </p:cNvPr>
          <p:cNvSpPr/>
          <p:nvPr/>
        </p:nvSpPr>
        <p:spPr>
          <a:xfrm>
            <a:off x="610691" y="2554664"/>
            <a:ext cx="2388758" cy="123212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0504E"/>
                </a:solidFill>
              </a:rPr>
              <a:t>ISM or may request equivalency</a:t>
            </a:r>
          </a:p>
        </p:txBody>
      </p:sp>
    </p:spTree>
    <p:extLst>
      <p:ext uri="{BB962C8B-B14F-4D97-AF65-F5344CB8AC3E}">
        <p14:creationId xmlns:p14="http://schemas.microsoft.com/office/powerpoint/2010/main" val="324876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sp>
        <p:nvSpPr>
          <p:cNvPr id="55" name="Rectangle: Rounded Corners 54">
            <a:extLst>
              <a:ext uri="{FF2B5EF4-FFF2-40B4-BE49-F238E27FC236}">
                <a16:creationId xmlns:a16="http://schemas.microsoft.com/office/drawing/2014/main" id="{2CD7D8FA-4025-5140-55F3-6BFE585CA21D}"/>
              </a:ext>
            </a:extLst>
          </p:cNvPr>
          <p:cNvSpPr/>
          <p:nvPr/>
        </p:nvSpPr>
        <p:spPr>
          <a:xfrm>
            <a:off x="5786245" y="530785"/>
            <a:ext cx="2801388" cy="39461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Accelerator Requirements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Follow DOE O 420.2D Requirements (</a:t>
            </a:r>
            <a:r>
              <a:rPr lang="en-US" sz="1100">
                <a:solidFill>
                  <a:srgbClr val="50504E"/>
                </a:solidFill>
              </a:rPr>
              <a:t>FESHM 2010)</a:t>
            </a:r>
          </a:p>
          <a:p>
            <a:pPr marL="285750" indent="-285750">
              <a:buFont typeface="Arial" panose="020B0604020202020204" pitchFamily="34" charset="0"/>
              <a:buChar char="•"/>
            </a:pPr>
            <a:r>
              <a:rPr lang="en-US" sz="1600">
                <a:solidFill>
                  <a:srgbClr val="50504E"/>
                </a:solidFill>
              </a:rPr>
              <a:t>Have a SAD Chapter</a:t>
            </a:r>
          </a:p>
          <a:p>
            <a:pPr marL="285750" indent="-285750">
              <a:buFont typeface="Arial" panose="020B0604020202020204" pitchFamily="34" charset="0"/>
              <a:buChar char="•"/>
            </a:pPr>
            <a:r>
              <a:rPr lang="en-US" sz="1600">
                <a:solidFill>
                  <a:srgbClr val="50504E"/>
                </a:solidFill>
              </a:rPr>
              <a:t>Have an ASE</a:t>
            </a:r>
          </a:p>
          <a:p>
            <a:pPr marL="285750" indent="-285750">
              <a:buFont typeface="Arial" panose="020B0604020202020204" pitchFamily="34" charset="0"/>
              <a:buChar char="•"/>
            </a:pPr>
            <a:r>
              <a:rPr lang="en-US" sz="1600">
                <a:solidFill>
                  <a:srgbClr val="50504E"/>
                </a:solidFill>
              </a:rPr>
              <a:t>Conduct an ARR prior to commissioning and/or operations</a:t>
            </a:r>
          </a:p>
          <a:p>
            <a:pPr marL="285750" indent="-285750">
              <a:buFont typeface="Arial" panose="020B0604020202020204" pitchFamily="34" charset="0"/>
              <a:buChar char="•"/>
            </a:pPr>
            <a:r>
              <a:rPr lang="en-US" sz="1600">
                <a:solidFill>
                  <a:srgbClr val="50504E"/>
                </a:solidFill>
              </a:rPr>
              <a:t>Obtain FSO approval prior to commissioning and/or operations</a:t>
            </a:r>
          </a:p>
          <a:p>
            <a:pPr marL="285750" indent="-285750">
              <a:buFont typeface="Arial" panose="020B0604020202020204" pitchFamily="34" charset="0"/>
              <a:buChar char="•"/>
            </a:pPr>
            <a:r>
              <a:rPr lang="en-US" sz="1600">
                <a:solidFill>
                  <a:srgbClr val="50504E"/>
                </a:solidFill>
              </a:rPr>
              <a:t>Beam Permit/Running Condition (or equivalent) as Operation Authorization Document</a:t>
            </a:r>
          </a:p>
        </p:txBody>
      </p:sp>
      <p:sp>
        <p:nvSpPr>
          <p:cNvPr id="59" name="Rectangle: Rounded Corners 58">
            <a:extLst>
              <a:ext uri="{FF2B5EF4-FFF2-40B4-BE49-F238E27FC236}">
                <a16:creationId xmlns:a16="http://schemas.microsoft.com/office/drawing/2014/main" id="{B578D0A7-6173-FB69-4C22-5495F9FCE1CE}"/>
              </a:ext>
            </a:extLst>
          </p:cNvPr>
          <p:cNvSpPr/>
          <p:nvPr/>
        </p:nvSpPr>
        <p:spPr>
          <a:xfrm>
            <a:off x="2818177" y="4166948"/>
            <a:ext cx="2801388" cy="21354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Accelerators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Main Fermilab Complex </a:t>
            </a:r>
            <a:r>
              <a:rPr lang="en-US" sz="1000">
                <a:solidFill>
                  <a:srgbClr val="50504E"/>
                </a:solidFill>
              </a:rPr>
              <a:t>(Linac to BNB, NuMI, Muon Campus, SY)</a:t>
            </a:r>
          </a:p>
          <a:p>
            <a:pPr marL="742950" lvl="1" indent="-285750">
              <a:buFont typeface="Arial" panose="020B0604020202020204" pitchFamily="34" charset="0"/>
              <a:buChar char="•"/>
            </a:pPr>
            <a:r>
              <a:rPr lang="en-US" sz="1050">
                <a:solidFill>
                  <a:srgbClr val="50504E"/>
                </a:solidFill>
              </a:rPr>
              <a:t>Now also includes Pre-Acc</a:t>
            </a:r>
          </a:p>
          <a:p>
            <a:pPr marL="285750" indent="-285750">
              <a:buFont typeface="Arial" panose="020B0604020202020204" pitchFamily="34" charset="0"/>
              <a:buChar char="•"/>
            </a:pPr>
            <a:r>
              <a:rPr lang="en-US" sz="1600">
                <a:solidFill>
                  <a:srgbClr val="50504E"/>
                </a:solidFill>
              </a:rPr>
              <a:t>FAST</a:t>
            </a:r>
          </a:p>
          <a:p>
            <a:pPr marL="285750" indent="-285750">
              <a:buFont typeface="Arial" panose="020B0604020202020204" pitchFamily="34" charset="0"/>
              <a:buChar char="•"/>
            </a:pPr>
            <a:r>
              <a:rPr lang="en-US" sz="1600">
                <a:solidFill>
                  <a:srgbClr val="50504E"/>
                </a:solidFill>
              </a:rPr>
              <a:t>VTS</a:t>
            </a:r>
          </a:p>
          <a:p>
            <a:pPr marL="285750" indent="-285750">
              <a:buFont typeface="Arial" panose="020B0604020202020204" pitchFamily="34" charset="0"/>
              <a:buChar char="•"/>
            </a:pPr>
            <a:r>
              <a:rPr lang="en-US" sz="1600">
                <a:solidFill>
                  <a:srgbClr val="50504E"/>
                </a:solidFill>
              </a:rPr>
              <a:t>CMTS1</a:t>
            </a:r>
          </a:p>
          <a:p>
            <a:pPr marL="285750" indent="-285750">
              <a:buFont typeface="Arial" panose="020B0604020202020204" pitchFamily="34" charset="0"/>
              <a:buChar char="•"/>
            </a:pPr>
            <a:r>
              <a:rPr lang="en-US" sz="1600">
                <a:solidFill>
                  <a:srgbClr val="50504E"/>
                </a:solidFill>
              </a:rPr>
              <a:t>PIP-II IT </a:t>
            </a:r>
            <a:r>
              <a:rPr lang="en-US" sz="1600" err="1">
                <a:solidFill>
                  <a:srgbClr val="50504E"/>
                </a:solidFill>
              </a:rPr>
              <a:t>Cryo</a:t>
            </a:r>
            <a:r>
              <a:rPr lang="en-US" sz="1600">
                <a:solidFill>
                  <a:srgbClr val="50504E"/>
                </a:solidFill>
              </a:rPr>
              <a:t> Cave</a:t>
            </a:r>
          </a:p>
        </p:txBody>
      </p:sp>
      <p:sp>
        <p:nvSpPr>
          <p:cNvPr id="12" name="Rectangle 11">
            <a:extLst>
              <a:ext uri="{FF2B5EF4-FFF2-40B4-BE49-F238E27FC236}">
                <a16:creationId xmlns:a16="http://schemas.microsoft.com/office/drawing/2014/main" id="{CB90D521-9D49-50E8-197F-FF329C248BE9}"/>
              </a:ext>
            </a:extLst>
          </p:cNvPr>
          <p:cNvSpPr/>
          <p:nvPr/>
        </p:nvSpPr>
        <p:spPr>
          <a:xfrm>
            <a:off x="429419" y="2736691"/>
            <a:ext cx="2388758" cy="715586"/>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May NOT have an equivalency</a:t>
            </a:r>
          </a:p>
        </p:txBody>
      </p:sp>
    </p:spTree>
    <p:extLst>
      <p:ext uri="{BB962C8B-B14F-4D97-AF65-F5344CB8AC3E}">
        <p14:creationId xmlns:p14="http://schemas.microsoft.com/office/powerpoint/2010/main" val="176379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a:p>
        </p:txBody>
      </p:sp>
      <p:graphicFrame>
        <p:nvGraphicFramePr>
          <p:cNvPr id="2" name="Table 1">
            <a:extLst>
              <a:ext uri="{FF2B5EF4-FFF2-40B4-BE49-F238E27FC236}">
                <a16:creationId xmlns:a16="http://schemas.microsoft.com/office/drawing/2014/main" id="{BA97B179-7F33-D803-68D1-BF243C06B9D1}"/>
              </a:ext>
            </a:extLst>
          </p:cNvPr>
          <p:cNvGraphicFramePr>
            <a:graphicFrameLocks noGrp="1"/>
          </p:cNvGraphicFramePr>
          <p:nvPr>
            <p:extLst>
              <p:ext uri="{D42A27DB-BD31-4B8C-83A1-F6EECF244321}">
                <p14:modId xmlns:p14="http://schemas.microsoft.com/office/powerpoint/2010/main" val="35393809"/>
              </p:ext>
            </p:extLst>
          </p:nvPr>
        </p:nvGraphicFramePr>
        <p:xfrm>
          <a:off x="546756" y="754144"/>
          <a:ext cx="7748833" cy="5533531"/>
        </p:xfrm>
        <a:graphic>
          <a:graphicData uri="http://schemas.openxmlformats.org/drawingml/2006/table">
            <a:tbl>
              <a:tblPr firstRow="1" bandRow="1">
                <a:tableStyleId>{5C22544A-7EE6-4342-B048-85BDC9FD1C3A}</a:tableStyleId>
              </a:tblPr>
              <a:tblGrid>
                <a:gridCol w="2588734">
                  <a:extLst>
                    <a:ext uri="{9D8B030D-6E8A-4147-A177-3AD203B41FA5}">
                      <a16:colId xmlns:a16="http://schemas.microsoft.com/office/drawing/2014/main" val="3941719042"/>
                    </a:ext>
                  </a:extLst>
                </a:gridCol>
                <a:gridCol w="1720033">
                  <a:extLst>
                    <a:ext uri="{9D8B030D-6E8A-4147-A177-3AD203B41FA5}">
                      <a16:colId xmlns:a16="http://schemas.microsoft.com/office/drawing/2014/main" val="2254350980"/>
                    </a:ext>
                  </a:extLst>
                </a:gridCol>
                <a:gridCol w="1720033">
                  <a:extLst>
                    <a:ext uri="{9D8B030D-6E8A-4147-A177-3AD203B41FA5}">
                      <a16:colId xmlns:a16="http://schemas.microsoft.com/office/drawing/2014/main" val="3088969007"/>
                    </a:ext>
                  </a:extLst>
                </a:gridCol>
                <a:gridCol w="1720033">
                  <a:extLst>
                    <a:ext uri="{9D8B030D-6E8A-4147-A177-3AD203B41FA5}">
                      <a16:colId xmlns:a16="http://schemas.microsoft.com/office/drawing/2014/main" val="2591152761"/>
                    </a:ext>
                  </a:extLst>
                </a:gridCol>
              </a:tblGrid>
              <a:tr h="503049">
                <a:tc>
                  <a:txBody>
                    <a:bodyPr/>
                    <a:lstStyle/>
                    <a:p>
                      <a:pPr algn="ctr" fontAlgn="b"/>
                      <a:r>
                        <a:rPr lang="en-US" sz="1050" b="0" u="none" strike="noStrike" dirty="0">
                          <a:effectLst/>
                        </a:rPr>
                        <a:t>Device</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b="0" u="none" strike="noStrike" dirty="0">
                          <a:effectLst/>
                        </a:rPr>
                        <a:t>Potential Device Classification under 420.2D</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b="0" u="none" strike="noStrike" dirty="0">
                          <a:effectLst/>
                        </a:rPr>
                        <a:t>Accelerating Potential</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b="0" u="none" strike="noStrike" dirty="0">
                          <a:effectLst/>
                        </a:rPr>
                        <a:t>Greater than 5 </a:t>
                      </a:r>
                      <a:r>
                        <a:rPr lang="en-US" sz="1050" b="0" u="none" strike="noStrike" dirty="0" err="1">
                          <a:effectLst/>
                        </a:rPr>
                        <a:t>mR</a:t>
                      </a:r>
                      <a:r>
                        <a:rPr lang="en-US" sz="1050" b="0" u="none" strike="noStrike" dirty="0">
                          <a:effectLst/>
                        </a:rPr>
                        <a:t>/</a:t>
                      </a:r>
                      <a:r>
                        <a:rPr lang="en-US" sz="1050" b="0" u="none" strike="noStrike" dirty="0" err="1">
                          <a:effectLst/>
                        </a:rPr>
                        <a:t>hr</a:t>
                      </a:r>
                      <a:r>
                        <a:rPr lang="en-US" sz="1050" b="0" u="none" strike="noStrike" dirty="0">
                          <a:effectLst/>
                        </a:rPr>
                        <a:t> at 1 ft?</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1005575087"/>
                  </a:ext>
                </a:extLst>
              </a:tr>
              <a:tr h="335365">
                <a:tc>
                  <a:txBody>
                    <a:bodyPr/>
                    <a:lstStyle/>
                    <a:p>
                      <a:pPr algn="ctr" fontAlgn="b"/>
                      <a:r>
                        <a:rPr lang="en-US" sz="1050" u="none" strike="noStrike" dirty="0">
                          <a:effectLst/>
                        </a:rPr>
                        <a:t>A2D2</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Equivalent Accelerator</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9 MeV electrons or gamma</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4020042021"/>
                  </a:ext>
                </a:extLst>
              </a:tr>
              <a:tr h="503049">
                <a:tc>
                  <a:txBody>
                    <a:bodyPr/>
                    <a:lstStyle/>
                    <a:p>
                      <a:pPr algn="ctr" fontAlgn="b"/>
                      <a:r>
                        <a:rPr lang="en-US" sz="1050" u="none" strike="noStrike" dirty="0">
                          <a:effectLst/>
                        </a:rPr>
                        <a:t>Bruker S1 Turbo</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Equivalent Accelerator</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40 kV and 20 </a:t>
                      </a:r>
                      <a:r>
                        <a:rPr lang="en-US" sz="1050" u="none" strike="noStrike" dirty="0" err="1">
                          <a:effectLst/>
                        </a:rPr>
                        <a:t>uA</a:t>
                      </a:r>
                      <a:r>
                        <a:rPr lang="en-US" sz="1050" u="none" strike="noStrike" dirty="0">
                          <a:effectLst/>
                        </a:rPr>
                        <a:t> (15kV and 60 </a:t>
                      </a:r>
                      <a:r>
                        <a:rPr lang="en-US" sz="1050" u="none" strike="noStrike" dirty="0" err="1">
                          <a:effectLst/>
                        </a:rPr>
                        <a:t>uA</a:t>
                      </a:r>
                      <a:r>
                        <a:rPr lang="en-US" sz="1050" u="none" strike="noStrike" dirty="0">
                          <a:effectLst/>
                        </a:rPr>
                        <a:t> without filter)</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3252999210"/>
                  </a:ext>
                </a:extLst>
              </a:tr>
              <a:tr h="1341463">
                <a:tc>
                  <a:txBody>
                    <a:bodyPr/>
                    <a:lstStyle/>
                    <a:p>
                      <a:pPr algn="ctr" fontAlgn="b"/>
                      <a:r>
                        <a:rPr lang="en-US" sz="1050" u="none" strike="noStrike" dirty="0">
                          <a:effectLst/>
                        </a:rPr>
                        <a:t>CMTS1 Cave</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Non-Exempt Accelerator</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Cavity vertical test gradient </a:t>
                      </a:r>
                      <a:r>
                        <a:rPr lang="en-US" sz="1050" u="none" strike="noStrike" dirty="0" err="1">
                          <a:effectLst/>
                        </a:rPr>
                        <a:t>Eacc_VTS</a:t>
                      </a:r>
                      <a:r>
                        <a:rPr lang="en-US" sz="1050" u="none" strike="noStrike" dirty="0">
                          <a:effectLst/>
                        </a:rPr>
                        <a:t> &gt;18 MV/m</a:t>
                      </a:r>
                      <a:br>
                        <a:rPr lang="en-US" sz="1050" u="none" strike="noStrike" dirty="0">
                          <a:effectLst/>
                        </a:rPr>
                      </a:br>
                      <a:r>
                        <a:rPr lang="en-US" sz="1050" u="none" strike="noStrike" dirty="0">
                          <a:effectLst/>
                        </a:rPr>
                        <a:t>Cavity horizontal test gradient </a:t>
                      </a:r>
                      <a:r>
                        <a:rPr lang="en-US" sz="1050" u="none" strike="noStrike" dirty="0" err="1">
                          <a:effectLst/>
                        </a:rPr>
                        <a:t>Eacc_HTS</a:t>
                      </a:r>
                      <a:r>
                        <a:rPr lang="en-US" sz="1050" u="none" strike="noStrike" dirty="0">
                          <a:effectLst/>
                        </a:rPr>
                        <a:t> &gt; 18 MV/m</a:t>
                      </a:r>
                      <a:br>
                        <a:rPr lang="en-US" sz="1050" u="none" strike="noStrike" dirty="0">
                          <a:effectLst/>
                        </a:rPr>
                      </a:b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Yes</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1970122383"/>
                  </a:ext>
                </a:extLst>
              </a:tr>
              <a:tr h="1006096">
                <a:tc>
                  <a:txBody>
                    <a:bodyPr/>
                    <a:lstStyle/>
                    <a:p>
                      <a:pPr algn="ctr" fontAlgn="b"/>
                      <a:r>
                        <a:rPr lang="en-US" sz="1050" u="none" strike="noStrike" dirty="0">
                          <a:effectLst/>
                        </a:rPr>
                        <a:t>PIP2IT Cave</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Non-Exempt Accelerator</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Nominal = 18.8 MV/m; Operational maximum = 20.7 MV/m; Administrative limit = 21.6 MV/m</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Yes</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4120485624"/>
                  </a:ext>
                </a:extLst>
              </a:tr>
              <a:tr h="335365">
                <a:tc>
                  <a:txBody>
                    <a:bodyPr/>
                    <a:lstStyle/>
                    <a:p>
                      <a:pPr algn="ctr" fontAlgn="b"/>
                      <a:r>
                        <a:rPr lang="en-US" sz="1050" u="none" strike="noStrike">
                          <a:effectLst/>
                        </a:rPr>
                        <a:t>DD Generator</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Equivalent Accelerator</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100 kV</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4246377241"/>
                  </a:ext>
                </a:extLst>
              </a:tr>
              <a:tr h="335365">
                <a:tc>
                  <a:txBody>
                    <a:bodyPr/>
                    <a:lstStyle/>
                    <a:p>
                      <a:pPr algn="ctr" fontAlgn="b"/>
                      <a:r>
                        <a:rPr lang="en-US" sz="1050" u="none" strike="noStrike" dirty="0">
                          <a:effectLst/>
                        </a:rPr>
                        <a:t>DT Generator</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Equivalent Accelerator</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120 kV</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Yes</a:t>
                      </a:r>
                      <a:endParaRPr lang="en-US" sz="1050" b="0" i="0" u="none" strike="noStrike">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3056226955"/>
                  </a:ext>
                </a:extLst>
              </a:tr>
              <a:tr h="167683">
                <a:tc>
                  <a:txBody>
                    <a:bodyPr/>
                    <a:lstStyle/>
                    <a:p>
                      <a:pPr algn="ctr" fontAlgn="b"/>
                      <a:r>
                        <a:rPr lang="en-US" sz="1050" u="none" strike="noStrike" dirty="0">
                          <a:effectLst/>
                        </a:rPr>
                        <a:t>JEOL SEM</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RGD</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N/A</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No</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2678319015"/>
                  </a:ext>
                </a:extLst>
              </a:tr>
              <a:tr h="167683">
                <a:tc>
                  <a:txBody>
                    <a:bodyPr/>
                    <a:lstStyle/>
                    <a:p>
                      <a:pPr algn="ctr" fontAlgn="b"/>
                      <a:r>
                        <a:rPr lang="en-US" sz="1050" u="none" strike="noStrike" dirty="0">
                          <a:effectLst/>
                        </a:rPr>
                        <a:t>Helios SEM</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RGD</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N/A</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No</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2782372773"/>
                  </a:ext>
                </a:extLst>
              </a:tr>
              <a:tr h="167683">
                <a:tc>
                  <a:txBody>
                    <a:bodyPr/>
                    <a:lstStyle/>
                    <a:p>
                      <a:pPr algn="ctr" fontAlgn="b"/>
                      <a:r>
                        <a:rPr lang="en-US" sz="1050" u="none" strike="noStrike" dirty="0">
                          <a:effectLst/>
                        </a:rPr>
                        <a:t>SPECS KREIOS</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RGD</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N/A</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No</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3895268169"/>
                  </a:ext>
                </a:extLst>
              </a:tr>
              <a:tr h="335365">
                <a:tc>
                  <a:txBody>
                    <a:bodyPr/>
                    <a:lstStyle/>
                    <a:p>
                      <a:pPr algn="ctr" fontAlgn="b"/>
                      <a:r>
                        <a:rPr lang="en-US" sz="1050" u="none" strike="noStrike">
                          <a:effectLst/>
                        </a:rPr>
                        <a:t>STC</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Non-Exempt Accelerator</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A maximum gradient of 39 MV/m. </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Yes</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289458638"/>
                  </a:ext>
                </a:extLst>
              </a:tr>
              <a:tr h="335365">
                <a:tc>
                  <a:txBody>
                    <a:bodyPr/>
                    <a:lstStyle/>
                    <a:p>
                      <a:pPr algn="ctr" fontAlgn="b"/>
                      <a:r>
                        <a:rPr lang="en-US" sz="1050" u="none" strike="noStrike">
                          <a:effectLst/>
                        </a:rPr>
                        <a:t>VTS (VCTF)</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a:effectLst/>
                        </a:rPr>
                        <a:t>Non-Exempt Accelerator</a:t>
                      </a:r>
                      <a:endParaRPr lang="en-US" sz="1050" b="0" i="0" u="none" strike="noStrike">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Maximum reached so far is 47.7 MV/m</a:t>
                      </a:r>
                      <a:endParaRPr lang="en-US" sz="1050" b="0" i="0" u="none" strike="noStrike" dirty="0">
                        <a:solidFill>
                          <a:srgbClr val="000000"/>
                        </a:solidFill>
                        <a:effectLst/>
                        <a:latin typeface="Calibri" panose="020F0502020204030204" pitchFamily="34" charset="0"/>
                      </a:endParaRPr>
                    </a:p>
                  </a:txBody>
                  <a:tcPr marL="5494" marR="5494" marT="5494" marB="0" anchor="ctr"/>
                </a:tc>
                <a:tc>
                  <a:txBody>
                    <a:bodyPr/>
                    <a:lstStyle/>
                    <a:p>
                      <a:pPr algn="ctr" fontAlgn="b"/>
                      <a:r>
                        <a:rPr lang="en-US" sz="1050" u="none" strike="noStrike" dirty="0">
                          <a:effectLst/>
                        </a:rPr>
                        <a:t>Yes</a:t>
                      </a:r>
                      <a:endParaRPr lang="en-US" sz="1050" b="0" i="0" u="none" strike="noStrike" dirty="0">
                        <a:solidFill>
                          <a:srgbClr val="000000"/>
                        </a:solidFill>
                        <a:effectLst/>
                        <a:latin typeface="Calibri" panose="020F0502020204030204" pitchFamily="34" charset="0"/>
                      </a:endParaRPr>
                    </a:p>
                  </a:txBody>
                  <a:tcPr marL="5494" marR="5494" marT="5494" marB="0" anchor="ctr"/>
                </a:tc>
                <a:extLst>
                  <a:ext uri="{0D108BD9-81ED-4DB2-BD59-A6C34878D82A}">
                    <a16:rowId xmlns:a16="http://schemas.microsoft.com/office/drawing/2014/main" val="2686627549"/>
                  </a:ext>
                </a:extLst>
              </a:tr>
            </a:tbl>
          </a:graphicData>
        </a:graphic>
      </p:graphicFrame>
    </p:spTree>
    <p:extLst>
      <p:ext uri="{BB962C8B-B14F-4D97-AF65-F5344CB8AC3E}">
        <p14:creationId xmlns:p14="http://schemas.microsoft.com/office/powerpoint/2010/main" val="255499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83812-B8E0-3BE7-0630-97BEA6AEA780}"/>
              </a:ext>
            </a:extLst>
          </p:cNvPr>
          <p:cNvSpPr>
            <a:spLocks noGrp="1"/>
          </p:cNvSpPr>
          <p:nvPr>
            <p:ph idx="1"/>
          </p:nvPr>
        </p:nvSpPr>
        <p:spPr/>
        <p:txBody>
          <a:bodyPr lIns="0" tIns="0" rIns="0" bIns="0" anchor="t"/>
          <a:lstStyle/>
          <a:p>
            <a:r>
              <a:rPr lang="en-US"/>
              <a:t>Brief Overview</a:t>
            </a:r>
          </a:p>
          <a:p>
            <a:pPr lvl="1"/>
            <a:r>
              <a:rPr lang="en-US">
                <a:ea typeface="ＭＳ Ｐゴシック"/>
              </a:rPr>
              <a:t>Testing of 1.3 and 3.9 GHz LCLS-II HE cryomodules for SLAC</a:t>
            </a:r>
          </a:p>
          <a:p>
            <a:r>
              <a:rPr lang="en-US"/>
              <a:t>SAD Chapter: VI-02 Cryomodule Test Stand 1 (CMTS1)</a:t>
            </a:r>
          </a:p>
          <a:p>
            <a:r>
              <a:rPr lang="en-US"/>
              <a:t>ASE: VII.A-03 Cryomodule Test Stand 1 (CMTS1) Accelerator ASE</a:t>
            </a:r>
          </a:p>
          <a:p>
            <a:r>
              <a:rPr lang="en-US"/>
              <a:t>Operator training/qualification process</a:t>
            </a:r>
          </a:p>
          <a:p>
            <a:pPr lvl="1"/>
            <a:r>
              <a:rPr lang="en-US">
                <a:ea typeface="ＭＳ Ｐゴシック"/>
              </a:rPr>
              <a:t>Cryomodule test operators are restricted to personnel who have been appointed by LCLS-II-HE Senior Team Leader and authorized by SRF Systems Department Head or his/her designee. The prospective operators must follow the test procedure (ED0029229) and have demonstrated competence through 3 consecutive CM tests with qualified operators before they can be appointed.</a:t>
            </a:r>
          </a:p>
          <a:p>
            <a:endParaRPr lang="en-US">
              <a:ea typeface="ＭＳ Ｐゴシック"/>
            </a:endParaRPr>
          </a:p>
          <a:p>
            <a:pPr lvl="1"/>
            <a:endParaRPr lang="en-US">
              <a:ea typeface="ＭＳ Ｐゴシック"/>
            </a:endParaRPr>
          </a:p>
        </p:txBody>
      </p:sp>
      <p:sp>
        <p:nvSpPr>
          <p:cNvPr id="3" name="Title 2">
            <a:extLst>
              <a:ext uri="{FF2B5EF4-FFF2-40B4-BE49-F238E27FC236}">
                <a16:creationId xmlns:a16="http://schemas.microsoft.com/office/drawing/2014/main" id="{6F58F319-584F-7CBD-8E18-6E7CD932CB22}"/>
              </a:ext>
            </a:extLst>
          </p:cNvPr>
          <p:cNvSpPr>
            <a:spLocks noGrp="1"/>
          </p:cNvSpPr>
          <p:nvPr>
            <p:ph type="title"/>
          </p:nvPr>
        </p:nvSpPr>
        <p:spPr/>
        <p:txBody>
          <a:bodyPr/>
          <a:lstStyle/>
          <a:p>
            <a:r>
              <a:rPr lang="en-US"/>
              <a:t>CMTS1 Accelerator</a:t>
            </a:r>
          </a:p>
        </p:txBody>
      </p:sp>
      <p:sp>
        <p:nvSpPr>
          <p:cNvPr id="4" name="Date Placeholder 3">
            <a:extLst>
              <a:ext uri="{FF2B5EF4-FFF2-40B4-BE49-F238E27FC236}">
                <a16:creationId xmlns:a16="http://schemas.microsoft.com/office/drawing/2014/main" id="{C73B72F3-60DA-9902-F756-3E7542B6A869}"/>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1FC2A2D2-BBF3-5E06-AFF4-8F293179AEEF}"/>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4E79B900-E352-0FB7-FE39-42B14073AE7C}"/>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a:p>
        </p:txBody>
      </p:sp>
    </p:spTree>
    <p:extLst>
      <p:ext uri="{BB962C8B-B14F-4D97-AF65-F5344CB8AC3E}">
        <p14:creationId xmlns:p14="http://schemas.microsoft.com/office/powerpoint/2010/main" val="17800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83812-B8E0-3BE7-0630-97BEA6AEA780}"/>
              </a:ext>
            </a:extLst>
          </p:cNvPr>
          <p:cNvSpPr>
            <a:spLocks noGrp="1"/>
          </p:cNvSpPr>
          <p:nvPr>
            <p:ph idx="1"/>
          </p:nvPr>
        </p:nvSpPr>
        <p:spPr>
          <a:xfrm>
            <a:off x="223520" y="971550"/>
            <a:ext cx="8860473" cy="5364163"/>
          </a:xfrm>
        </p:spPr>
        <p:txBody>
          <a:bodyPr lIns="0" tIns="0" rIns="0" bIns="0" anchor="t"/>
          <a:lstStyle/>
          <a:p>
            <a:r>
              <a:rPr lang="en-US"/>
              <a:t>Brief Overview</a:t>
            </a:r>
          </a:p>
          <a:p>
            <a:pPr lvl="1"/>
            <a:r>
              <a:rPr lang="en-US" sz="1600">
                <a:ea typeface="ＭＳ Ｐゴシック"/>
              </a:rPr>
              <a:t>2020-21: PIP-II Injector Test area with H</a:t>
            </a:r>
            <a:r>
              <a:rPr lang="en-US" sz="1600" baseline="30000">
                <a:ea typeface="ＭＳ Ｐゴシック"/>
              </a:rPr>
              <a:t>-</a:t>
            </a:r>
            <a:r>
              <a:rPr lang="en-US" sz="1600">
                <a:ea typeface="ＭＳ Ｐゴシック"/>
              </a:rPr>
              <a:t> beam up to 17 MeV</a:t>
            </a:r>
          </a:p>
          <a:p>
            <a:pPr lvl="1"/>
            <a:r>
              <a:rPr lang="en-US" sz="1600">
                <a:ea typeface="ＭＳ Ｐゴシック"/>
              </a:rPr>
              <a:t>2022: Area decommissioned and retrofit for cryomodule testing</a:t>
            </a:r>
          </a:p>
          <a:p>
            <a:pPr lvl="1"/>
            <a:r>
              <a:rPr lang="en-US" sz="1600">
                <a:ea typeface="ＭＳ Ｐゴシック"/>
              </a:rPr>
              <a:t>2023-28: Test area for PIP-II 650 MHz and 325 MHz cryomodules</a:t>
            </a:r>
            <a:endParaRPr lang="en-US" sz="1600">
              <a:highlight>
                <a:srgbClr val="FFFF00"/>
              </a:highlight>
            </a:endParaRPr>
          </a:p>
          <a:p>
            <a:r>
              <a:rPr lang="en-US"/>
              <a:t>SAD Chapter: VI-03 Proton Improvement Plan II Integration Test (PIP2IT)</a:t>
            </a:r>
          </a:p>
          <a:p>
            <a:r>
              <a:rPr lang="en-US"/>
              <a:t>ASE: VII-A.04 Proton Improvement Plan II Integration Test (PIP2IT) Accelerator ASE</a:t>
            </a:r>
          </a:p>
          <a:p>
            <a:r>
              <a:rPr lang="en-US"/>
              <a:t>Operator training/qualification process</a:t>
            </a:r>
          </a:p>
          <a:p>
            <a:pPr lvl="1"/>
            <a:r>
              <a:rPr lang="en-US" sz="1600">
                <a:ea typeface="ＭＳ Ｐゴシック"/>
              </a:rPr>
              <a:t>Interface Between PIP2IT Control Room and Main Control Room, </a:t>
            </a:r>
            <a:r>
              <a:rPr lang="en-US" sz="1600" i="1">
                <a:ea typeface="ＭＳ Ｐゴシック"/>
              </a:rPr>
              <a:t>PIP-II </a:t>
            </a:r>
            <a:r>
              <a:rPr lang="en-US" sz="1600" i="1" err="1">
                <a:ea typeface="ＭＳ Ｐゴシック"/>
              </a:rPr>
              <a:t>docDB</a:t>
            </a:r>
            <a:r>
              <a:rPr lang="en-US" sz="1600" i="1">
                <a:ea typeface="ＭＳ Ｐゴシック"/>
              </a:rPr>
              <a:t> 4872</a:t>
            </a:r>
          </a:p>
          <a:p>
            <a:pPr lvl="1"/>
            <a:r>
              <a:rPr lang="en-US" sz="1600">
                <a:ea typeface="ＭＳ Ｐゴシック"/>
              </a:rPr>
              <a:t>PIP2IT Access Modes, </a:t>
            </a:r>
            <a:r>
              <a:rPr lang="en-US" sz="1600" i="1">
                <a:ea typeface="ＭＳ Ｐゴシック"/>
              </a:rPr>
              <a:t>PIP-II </a:t>
            </a:r>
            <a:r>
              <a:rPr lang="en-US" sz="1600" i="1" err="1">
                <a:ea typeface="ＭＳ Ｐゴシック"/>
              </a:rPr>
              <a:t>docDB</a:t>
            </a:r>
            <a:r>
              <a:rPr lang="en-US" sz="1600" i="1">
                <a:ea typeface="ＭＳ Ｐゴシック"/>
              </a:rPr>
              <a:t> 4931</a:t>
            </a:r>
          </a:p>
          <a:p>
            <a:pPr lvl="1"/>
            <a:r>
              <a:rPr lang="en-US" sz="1600">
                <a:ea typeface="ＭＳ Ｐゴシック"/>
              </a:rPr>
              <a:t>PIP2IT Search and Secure Procedure, </a:t>
            </a:r>
            <a:r>
              <a:rPr lang="en-US" sz="1600" i="1">
                <a:ea typeface="ＭＳ Ｐゴシック"/>
              </a:rPr>
              <a:t>PIP-II </a:t>
            </a:r>
            <a:r>
              <a:rPr lang="en-US" sz="1600" i="1" err="1">
                <a:ea typeface="ＭＳ Ｐゴシック"/>
              </a:rPr>
              <a:t>docDB</a:t>
            </a:r>
            <a:r>
              <a:rPr lang="en-US" sz="1600" i="1">
                <a:ea typeface="ＭＳ Ｐゴシック"/>
              </a:rPr>
              <a:t> 4946</a:t>
            </a:r>
          </a:p>
          <a:p>
            <a:pPr lvl="1"/>
            <a:r>
              <a:rPr lang="en-US" sz="1600">
                <a:ea typeface="ＭＳ Ｐゴシック"/>
              </a:rPr>
              <a:t>Authorization record maintained </a:t>
            </a:r>
            <a:r>
              <a:rPr lang="en-US" sz="1600">
                <a:ea typeface="ＭＳ Ｐゴシック"/>
                <a:cs typeface="Helvetica"/>
              </a:rPr>
              <a:t>in PIP2IT control room by</a:t>
            </a:r>
            <a:r>
              <a:rPr lang="en-US" sz="1600">
                <a:ea typeface="ＭＳ Ｐゴシック"/>
              </a:rPr>
              <a:t> PIP-II Operations Coordinator</a:t>
            </a:r>
          </a:p>
        </p:txBody>
      </p:sp>
      <p:sp>
        <p:nvSpPr>
          <p:cNvPr id="3" name="Title 2">
            <a:extLst>
              <a:ext uri="{FF2B5EF4-FFF2-40B4-BE49-F238E27FC236}">
                <a16:creationId xmlns:a16="http://schemas.microsoft.com/office/drawing/2014/main" id="{6F58F319-584F-7CBD-8E18-6E7CD932CB22}"/>
              </a:ext>
            </a:extLst>
          </p:cNvPr>
          <p:cNvSpPr>
            <a:spLocks noGrp="1"/>
          </p:cNvSpPr>
          <p:nvPr>
            <p:ph type="title"/>
          </p:nvPr>
        </p:nvSpPr>
        <p:spPr/>
        <p:txBody>
          <a:bodyPr/>
          <a:lstStyle/>
          <a:p>
            <a:r>
              <a:rPr lang="en-US"/>
              <a:t>PIP2IT Accelerator</a:t>
            </a:r>
          </a:p>
        </p:txBody>
      </p:sp>
      <p:sp>
        <p:nvSpPr>
          <p:cNvPr id="4" name="Date Placeholder 3">
            <a:extLst>
              <a:ext uri="{FF2B5EF4-FFF2-40B4-BE49-F238E27FC236}">
                <a16:creationId xmlns:a16="http://schemas.microsoft.com/office/drawing/2014/main" id="{C73B72F3-60DA-9902-F756-3E7542B6A869}"/>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1FC2A2D2-BBF3-5E06-AFF4-8F293179AEEF}"/>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4E79B900-E352-0FB7-FE39-42B14073AE7C}"/>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a:p>
        </p:txBody>
      </p:sp>
    </p:spTree>
    <p:extLst>
      <p:ext uri="{BB962C8B-B14F-4D97-AF65-F5344CB8AC3E}">
        <p14:creationId xmlns:p14="http://schemas.microsoft.com/office/powerpoint/2010/main" val="230254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83812-B8E0-3BE7-0630-97BEA6AEA780}"/>
              </a:ext>
            </a:extLst>
          </p:cNvPr>
          <p:cNvSpPr>
            <a:spLocks noGrp="1"/>
          </p:cNvSpPr>
          <p:nvPr>
            <p:ph idx="1"/>
          </p:nvPr>
        </p:nvSpPr>
        <p:spPr>
          <a:xfrm>
            <a:off x="224304" y="971550"/>
            <a:ext cx="8685402" cy="5153896"/>
          </a:xfrm>
        </p:spPr>
        <p:txBody>
          <a:bodyPr lIns="0" tIns="0" rIns="0" bIns="0" anchor="t"/>
          <a:lstStyle/>
          <a:p>
            <a:r>
              <a:rPr lang="en-US"/>
              <a:t>Brief Overview</a:t>
            </a:r>
          </a:p>
          <a:p>
            <a:pPr lvl="1"/>
            <a:r>
              <a:rPr lang="en-US" sz="1300">
                <a:ea typeface="ＭＳ Ｐゴシック"/>
                <a:cs typeface="Helvetica"/>
              </a:rPr>
              <a:t>The VTS Accelerator is built to test and characterize superconducting radiofrequency (SRF) cavities in liquid helium at temperatures between 1.3 K and 4.4 K. The facility is not designed to accelerate any beams or has no beam sources but some of SRF cavities tested in the facility can produce an accelerating gradient or capacity &gt;10 MeV. </a:t>
            </a:r>
          </a:p>
          <a:p>
            <a:pPr lvl="1"/>
            <a:r>
              <a:rPr lang="en-US" sz="1300">
                <a:ea typeface="ＭＳ Ｐゴシック"/>
                <a:cs typeface="Helvetica"/>
              </a:rPr>
              <a:t>The facility contributes to various projects (especially qualification of cavities for cryomodules) and R&amp;D (e.g., testing new treatments, performing studies of how superconductors behave under different relevant conditions for accelerators and quantum systems, testing of new instrumentation at cryogenic temperatures).</a:t>
            </a:r>
            <a:endParaRPr lang="en-US" sz="1300"/>
          </a:p>
          <a:p>
            <a:pPr lvl="1"/>
            <a:r>
              <a:rPr lang="en-US" sz="1300">
                <a:ea typeface="ＭＳ Ｐゴシック"/>
                <a:cs typeface="Helvetica"/>
              </a:rPr>
              <a:t>The facility has three test stands, each of which features a large cryogenic vessel called a “</a:t>
            </a:r>
            <a:r>
              <a:rPr lang="en-US" sz="1300" err="1">
                <a:ea typeface="ＭＳ Ｐゴシック"/>
                <a:cs typeface="Helvetica"/>
              </a:rPr>
              <a:t>dewar</a:t>
            </a:r>
            <a:r>
              <a:rPr lang="en-US" sz="1300">
                <a:ea typeface="ＭＳ Ｐゴシック"/>
                <a:cs typeface="Helvetica"/>
              </a:rPr>
              <a:t>” and can host and test multiple SRF cavities simultaneously depending on a cavity geometry. Recent statistics show that ~300 RF tests have been carried out in the last 12 month.</a:t>
            </a:r>
          </a:p>
          <a:p>
            <a:r>
              <a:rPr lang="en-US"/>
              <a:t>SAD Chapter: VI-04 Vertical Test Stand (VTS)</a:t>
            </a:r>
          </a:p>
          <a:p>
            <a:r>
              <a:rPr lang="en-US"/>
              <a:t>ASE: VII-A.05 Vertical Test Stand (VTS) Accelerator ASE</a:t>
            </a:r>
          </a:p>
          <a:p>
            <a:r>
              <a:rPr lang="en-US"/>
              <a:t>Operator training/qualification process</a:t>
            </a:r>
          </a:p>
          <a:p>
            <a:pPr lvl="1"/>
            <a:r>
              <a:rPr lang="en-US" sz="1300">
                <a:ea typeface="ＭＳ Ｐゴシック"/>
                <a:cs typeface="Helvetica"/>
              </a:rPr>
              <a:t>Unsupervised operation of the VTS Accelerator is restricted to personnel who have been authorized by the SRF Measurements &amp; Research Department Head or his/her designee. This authorization is contingent upon successful completion of general and facility-specific training as well as demonstrated competence in operating the VTS Accelerator. Details are described in “VCTF RF/Cavity Test Operations Authorized Operators List”.  </a:t>
            </a:r>
          </a:p>
        </p:txBody>
      </p:sp>
      <p:sp>
        <p:nvSpPr>
          <p:cNvPr id="3" name="Title 2">
            <a:extLst>
              <a:ext uri="{FF2B5EF4-FFF2-40B4-BE49-F238E27FC236}">
                <a16:creationId xmlns:a16="http://schemas.microsoft.com/office/drawing/2014/main" id="{6F58F319-584F-7CBD-8E18-6E7CD932CB22}"/>
              </a:ext>
            </a:extLst>
          </p:cNvPr>
          <p:cNvSpPr>
            <a:spLocks noGrp="1"/>
          </p:cNvSpPr>
          <p:nvPr>
            <p:ph type="title"/>
          </p:nvPr>
        </p:nvSpPr>
        <p:spPr/>
        <p:txBody>
          <a:bodyPr/>
          <a:lstStyle/>
          <a:p>
            <a:r>
              <a:rPr lang="en-US"/>
              <a:t>VTS Accelerator</a:t>
            </a:r>
          </a:p>
        </p:txBody>
      </p:sp>
      <p:sp>
        <p:nvSpPr>
          <p:cNvPr id="4" name="Date Placeholder 3">
            <a:extLst>
              <a:ext uri="{FF2B5EF4-FFF2-40B4-BE49-F238E27FC236}">
                <a16:creationId xmlns:a16="http://schemas.microsoft.com/office/drawing/2014/main" id="{C73B72F3-60DA-9902-F756-3E7542B6A869}"/>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1FC2A2D2-BBF3-5E06-AFF4-8F293179AEEF}"/>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4E79B900-E352-0FB7-FE39-42B14073AE7C}"/>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a:p>
        </p:txBody>
      </p:sp>
    </p:spTree>
    <p:extLst>
      <p:ext uri="{BB962C8B-B14F-4D97-AF65-F5344CB8AC3E}">
        <p14:creationId xmlns:p14="http://schemas.microsoft.com/office/powerpoint/2010/main" val="225057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2000">
                <a:latin typeface="+mn-lt"/>
              </a:rPr>
              <a:t>Radiation Generating Device (RGD) in DOE G 441.1-1C: Collective term for devices which produce ionizing radiation, including, certain sealed radioactive sources, small particle accelerators used for </a:t>
            </a:r>
            <a:r>
              <a:rPr lang="en-US" sz="2000" i="1">
                <a:latin typeface="+mn-lt"/>
              </a:rPr>
              <a:t>single purpose</a:t>
            </a:r>
            <a:r>
              <a:rPr lang="en-US" sz="2000">
                <a:latin typeface="+mn-lt"/>
              </a:rPr>
              <a:t> applications which produce ionizing radiation (e.g., radiography), and electron generating devices that produce X-rays incidentally.</a:t>
            </a:r>
          </a:p>
          <a:p>
            <a:pPr lvl="1"/>
            <a:r>
              <a:rPr lang="en-US" sz="1800">
                <a:ea typeface="ＭＳ Ｐゴシック"/>
                <a:cs typeface="Helvetica"/>
              </a:rPr>
              <a:t>For sealed radioactive sources this only applies to a device with a source that produces radiation fields exceeding 100 millirem on out hour at one foot from the source.</a:t>
            </a:r>
            <a:endParaRPr lang="en-US" sz="1800">
              <a:latin typeface="+mn-lt"/>
              <a:ea typeface="ＭＳ Ｐゴシック"/>
            </a:endParaRPr>
          </a:p>
          <a:p>
            <a:r>
              <a:rPr lang="en-US" sz="2000">
                <a:latin typeface="+mn-lt"/>
              </a:rPr>
              <a:t>Updated definition for </a:t>
            </a:r>
            <a:r>
              <a:rPr lang="en-US" sz="2000" b="1" u="sng">
                <a:latin typeface="+mn-lt"/>
              </a:rPr>
              <a:t>accelerator</a:t>
            </a:r>
            <a:r>
              <a:rPr lang="en-US" sz="2000">
                <a:latin typeface="+mn-lt"/>
              </a:rPr>
              <a:t> in DOE O 420.2D: </a:t>
            </a:r>
            <a:r>
              <a:rPr lang="en-US" sz="2000">
                <a:effectLst/>
                <a:latin typeface="+mn-lt"/>
                <a:ea typeface="Calibri" panose="020F0502020204030204" pitchFamily="34" charset="0"/>
                <a:cs typeface="Arial"/>
              </a:rPr>
              <a:t>A device and its components </a:t>
            </a:r>
            <a:r>
              <a:rPr lang="en-US" sz="2000" u="sng">
                <a:effectLst/>
                <a:latin typeface="+mn-lt"/>
                <a:ea typeface="Calibri" panose="020F0502020204030204" pitchFamily="34" charset="0"/>
                <a:cs typeface="Arial"/>
              </a:rPr>
              <a:t>employing electrostatic or electromagnetic fields to impart kinetic energy to molecular, atomic, or sub-atomic particles and capable of creating a radiological area </a:t>
            </a:r>
            <a:r>
              <a:rPr lang="en-US" sz="2000">
                <a:effectLst/>
                <a:latin typeface="+mn-lt"/>
                <a:ea typeface="Calibri" panose="020F0502020204030204" pitchFamily="34" charset="0"/>
                <a:cs typeface="Arial"/>
              </a:rPr>
              <a:t>as defined by 10 CFR Part 835, Occupational Radiation Protection. Accelerator components include injectors, targets, beam dumps, detectors, experimental enclosures, accelerator enclosures, experimental areas, and experimental apparatus utilizing the accelerator. The accelerator also includes associated support and test facilities, equipment, systems, and utilities necessary to operate the accelerator or utilize the accelerated beam.</a:t>
            </a:r>
            <a:endParaRPr lang="en-US" sz="2000">
              <a:latin typeface="+mn-lt"/>
              <a:ea typeface="ＭＳ Ｐゴシック"/>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321565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2000">
                <a:latin typeface="+mn-lt"/>
              </a:rPr>
              <a:t>Interpretation from DOE HQ Assist visit to </a:t>
            </a:r>
            <a:r>
              <a:rPr lang="en-US" sz="2000" err="1">
                <a:latin typeface="+mn-lt"/>
              </a:rPr>
              <a:t>JLab</a:t>
            </a:r>
            <a:r>
              <a:rPr lang="en-US" sz="2000">
                <a:latin typeface="+mn-lt"/>
              </a:rPr>
              <a:t> in June: </a:t>
            </a:r>
            <a:endParaRPr lang="en-US" sz="2000"/>
          </a:p>
          <a:p>
            <a:pPr lvl="1"/>
            <a:r>
              <a:rPr lang="en-US" sz="2000">
                <a:latin typeface="+mn-lt"/>
                <a:ea typeface="ＭＳ Ｐゴシック"/>
              </a:rPr>
              <a:t>If voltage or RF is applied, and there is a potential that a Radiation Area (≥ 5 </a:t>
            </a:r>
            <a:r>
              <a:rPr lang="en-US" sz="2000" err="1">
                <a:latin typeface="+mn-lt"/>
                <a:ea typeface="ＭＳ Ｐゴシック"/>
              </a:rPr>
              <a:t>mR</a:t>
            </a:r>
            <a:r>
              <a:rPr lang="en-US" sz="2000">
                <a:latin typeface="+mn-lt"/>
                <a:ea typeface="ＭＳ Ｐゴシック"/>
              </a:rPr>
              <a:t> / </a:t>
            </a:r>
            <a:r>
              <a:rPr lang="en-US" sz="2000" err="1">
                <a:latin typeface="+mn-lt"/>
                <a:ea typeface="ＭＳ Ｐゴシック"/>
              </a:rPr>
              <a:t>hr</a:t>
            </a:r>
            <a:r>
              <a:rPr lang="en-US" sz="2000">
                <a:latin typeface="+mn-lt"/>
                <a:ea typeface="ＭＳ Ｐゴシック"/>
              </a:rPr>
              <a:t> at 1 foot) may be created, that device is an accelerator</a:t>
            </a:r>
          </a:p>
          <a:p>
            <a:pPr lvl="1"/>
            <a:r>
              <a:rPr lang="en-US" sz="2000">
                <a:latin typeface="+mn-lt"/>
                <a:ea typeface="ＭＳ Ｐゴシック"/>
              </a:rPr>
              <a:t>If the intent is to test a component by simulating its function in the accelerator, and there is a potential that a Radiation Area may be created, that device is an accelerator</a:t>
            </a:r>
          </a:p>
          <a:p>
            <a:pPr lvl="1"/>
            <a:r>
              <a:rPr lang="en-US" sz="2000">
                <a:latin typeface="+mn-lt"/>
                <a:ea typeface="ＭＳ Ｐゴシック"/>
              </a:rPr>
              <a:t>If the device produces an accelerating gradient or capacity &lt; 10 MeV, that device may fall into one of five equivalencies, and may be managed according to applicable invoked standards</a:t>
            </a: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Tree>
    <p:extLst>
      <p:ext uri="{BB962C8B-B14F-4D97-AF65-F5344CB8AC3E}">
        <p14:creationId xmlns:p14="http://schemas.microsoft.com/office/powerpoint/2010/main" val="17192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43338" y="2051876"/>
            <a:ext cx="8770476" cy="5059363"/>
          </a:xfrm>
        </p:spPr>
        <p:txBody>
          <a:bodyPr lIns="0" tIns="0" rIns="0" bIns="0" anchor="t"/>
          <a:lstStyle/>
          <a:p>
            <a:r>
              <a:rPr lang="en-US" sz="2000">
                <a:latin typeface="+mn-lt"/>
              </a:rPr>
              <a:t>All RGDs as determined by DOE O 420.2C were run through the definitions of DOE O 420.2D to determine their new designation. The possibilities are:</a:t>
            </a:r>
          </a:p>
          <a:p>
            <a:pPr lvl="1"/>
            <a:r>
              <a:rPr lang="en-US" sz="1800">
                <a:latin typeface="+mn-lt"/>
                <a:ea typeface="ＭＳ Ｐゴシック"/>
              </a:rPr>
              <a:t>Radiation Generating Device</a:t>
            </a:r>
          </a:p>
          <a:p>
            <a:pPr lvl="1"/>
            <a:r>
              <a:rPr lang="en-US" sz="1800">
                <a:latin typeface="+mn-lt"/>
                <a:ea typeface="ＭＳ Ｐゴシック"/>
              </a:rPr>
              <a:t>Exempt / Equivalent Accelerator</a:t>
            </a:r>
          </a:p>
          <a:p>
            <a:pPr lvl="1"/>
            <a:r>
              <a:rPr lang="en-US" sz="1800">
                <a:latin typeface="+mn-lt"/>
                <a:ea typeface="ＭＳ Ｐゴシック"/>
              </a:rPr>
              <a:t>Non-Exempt / Non-Equivalent Accelerator</a:t>
            </a:r>
          </a:p>
          <a:p>
            <a:pPr lvl="1"/>
            <a:endParaRPr lang="en-US" sz="1400">
              <a:latin typeface="+mn-lt"/>
              <a:ea typeface="ＭＳ Ｐゴシック"/>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Tree>
    <p:extLst>
      <p:ext uri="{BB962C8B-B14F-4D97-AF65-F5344CB8AC3E}">
        <p14:creationId xmlns:p14="http://schemas.microsoft.com/office/powerpoint/2010/main" val="230616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1800">
                <a:latin typeface="+mn-lt"/>
              </a:rPr>
              <a:t>RGDs and Exempt / Equivalent Accelerators (Devices) are handled under the new RGD Program based on 10 CFR 835, DOE G 441.1-1C, and the 5-equivalency category/standards listed in DOE O 420.2D:</a:t>
            </a:r>
            <a:endParaRPr lang="en-US" sz="1800"/>
          </a:p>
          <a:p>
            <a:pPr lvl="1"/>
            <a:r>
              <a:rPr lang="en-US" sz="1600">
                <a:latin typeface="+mn-lt"/>
                <a:ea typeface="ＭＳ Ｐゴシック"/>
              </a:rPr>
              <a:t>Devices operated in accordance with American National Standards Institute/Health Physics Society (ANSI/HPS) N43.2-2021, </a:t>
            </a:r>
            <a:r>
              <a:rPr lang="en-US" sz="1600" i="1">
                <a:latin typeface="+mn-lt"/>
                <a:ea typeface="ＭＳ Ｐゴシック"/>
              </a:rPr>
              <a:t>Radiation Safety for X-Ray Diffraction and Fluorescence Analysis Equipment;</a:t>
            </a:r>
          </a:p>
          <a:p>
            <a:pPr lvl="1"/>
            <a:r>
              <a:rPr lang="en-US" sz="1600">
                <a:latin typeface="+mn-lt"/>
                <a:ea typeface="ＭＳ Ｐゴシック"/>
              </a:rPr>
              <a:t>Devices operated in accordance with ANSI/HPS N43.3-2008, </a:t>
            </a:r>
            <a:r>
              <a:rPr lang="en-US" sz="1600" i="1">
                <a:latin typeface="+mn-lt"/>
                <a:ea typeface="ＭＳ Ｐゴシック"/>
              </a:rPr>
              <a:t>General Radiation Safety Standard for Installations Using Non-Medical X-Ray and Sealed Gamma-Ray Sources, Energies up to 10 MeV; </a:t>
            </a:r>
          </a:p>
          <a:p>
            <a:pPr lvl="1"/>
            <a:r>
              <a:rPr lang="en-US" sz="1600">
                <a:latin typeface="+mn-lt"/>
                <a:ea typeface="ＭＳ Ｐゴシック"/>
              </a:rPr>
              <a:t>Devices operated in accordance with ANSI/HPS N43.5-2005, </a:t>
            </a:r>
            <a:r>
              <a:rPr lang="en-US" sz="1600" i="1">
                <a:latin typeface="+mn-lt"/>
                <a:ea typeface="ＭＳ Ｐゴシック"/>
              </a:rPr>
              <a:t>Radiological Safety Standard for the Design of Radiographic and Radioscopic Non-Medical X-Ray Equipment Below 1 MeV (reaffirmed 2013); </a:t>
            </a:r>
            <a:endParaRPr lang="en-US" sz="1600">
              <a:latin typeface="+mn-lt"/>
            </a:endParaRPr>
          </a:p>
          <a:p>
            <a:pPr lvl="1"/>
            <a:r>
              <a:rPr lang="en-US" sz="1600">
                <a:latin typeface="+mn-lt"/>
                <a:ea typeface="ＭＳ Ｐゴシック"/>
              </a:rPr>
              <a:t>Neutron generators operated below 600 keV in accordance with National Council on Radiation Protection and Measurements (NCRP) Report 72-1983, </a:t>
            </a:r>
            <a:r>
              <a:rPr lang="en-US" sz="1600" i="1">
                <a:latin typeface="+mn-lt"/>
                <a:ea typeface="ＭＳ Ｐゴシック"/>
              </a:rPr>
              <a:t>Radiation Protection and Measurement of Low-Voltage Neutron Generators;</a:t>
            </a:r>
            <a:r>
              <a:rPr lang="en-US" sz="1600">
                <a:latin typeface="+mn-lt"/>
                <a:ea typeface="ＭＳ Ｐゴシック"/>
              </a:rPr>
              <a:t> and </a:t>
            </a:r>
            <a:endParaRPr lang="en-US" sz="1600">
              <a:latin typeface="+mn-lt"/>
            </a:endParaRPr>
          </a:p>
          <a:p>
            <a:pPr lvl="1"/>
            <a:r>
              <a:rPr lang="en-US" sz="1600">
                <a:latin typeface="+mn-lt"/>
                <a:ea typeface="ＭＳ Ｐゴシック"/>
              </a:rPr>
              <a:t>Devices operated at or below 10 MeV in accordance with NCRP Report 144-2003, </a:t>
            </a:r>
            <a:r>
              <a:rPr lang="en-US" sz="1600" i="1">
                <a:latin typeface="+mn-lt"/>
                <a:ea typeface="ＭＳ Ｐゴシック"/>
              </a:rPr>
              <a:t>Radiation Protection for Particle Accelerator Facilities</a:t>
            </a:r>
            <a:r>
              <a:rPr lang="en-US" sz="1600">
                <a:latin typeface="+mn-lt"/>
                <a:ea typeface="ＭＳ Ｐゴシック"/>
              </a:rPr>
              <a:t> and/or ANSI/HPS N43.1-2011, </a:t>
            </a:r>
            <a:r>
              <a:rPr lang="en-US" sz="1600" i="1">
                <a:latin typeface="+mn-lt"/>
                <a:ea typeface="ＭＳ Ｐゴシック"/>
              </a:rPr>
              <a:t>Radiation Safety for the Design and Operation of Particle Accelerators.</a:t>
            </a:r>
            <a:endParaRPr lang="en-US" sz="1600">
              <a:latin typeface="+mn-lt"/>
              <a:ea typeface="ＭＳ Ｐゴシック"/>
            </a:endParaRPr>
          </a:p>
          <a:p>
            <a:endParaRPr lang="en-US" sz="1600">
              <a:latin typeface="+mn-lt"/>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294159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2000" dirty="0">
                <a:latin typeface="+mn-lt"/>
              </a:rPr>
              <a:t>Fermilab Radiation Generating Device Working Group</a:t>
            </a:r>
          </a:p>
          <a:p>
            <a:pPr lvl="1"/>
            <a:r>
              <a:rPr lang="en-US" sz="1800" dirty="0">
                <a:latin typeface="+mn-lt"/>
                <a:ea typeface="ＭＳ Ｐゴシック"/>
              </a:rPr>
              <a:t>The Radiation Generating Device Program approved in August 2022 was developed based on the DOE Guide 441.1-1C Radiation Protection Program Guide</a:t>
            </a:r>
          </a:p>
          <a:p>
            <a:pPr lvl="2"/>
            <a:r>
              <a:rPr lang="en-US" sz="1600" dirty="0">
                <a:latin typeface="+mn-lt"/>
                <a:ea typeface="ＭＳ Ｐゴシック"/>
              </a:rPr>
              <a:t>This Guide incorporates the following documents:</a:t>
            </a:r>
          </a:p>
          <a:p>
            <a:pPr lvl="3"/>
            <a:r>
              <a:rPr lang="en-US" sz="1400" dirty="0">
                <a:latin typeface="+mn-lt"/>
                <a:ea typeface="ＭＳ Ｐゴシック"/>
              </a:rPr>
              <a:t>ANSI N43.3-2008, American National Standard for General Radiation Safety – Installations Using Non-Medical X-Ray and Sealed Gamma-Ray Sources, Energies Up to 10 MeV,</a:t>
            </a:r>
          </a:p>
          <a:p>
            <a:pPr lvl="3"/>
            <a:r>
              <a:rPr lang="en-US" sz="1400" dirty="0">
                <a:latin typeface="+mn-lt"/>
                <a:ea typeface="ＭＳ Ｐゴシック"/>
              </a:rPr>
              <a:t>ANSI/HPS N43.2-2021, Radiation Safety for X-Ray Diffraction and Fluorescence Analysis Equipment, and</a:t>
            </a:r>
          </a:p>
          <a:p>
            <a:pPr lvl="3"/>
            <a:r>
              <a:rPr lang="en-US" sz="1400" dirty="0">
                <a:latin typeface="+mn-lt"/>
                <a:ea typeface="ＭＳ Ｐゴシック"/>
              </a:rPr>
              <a:t>ANSI/HPS N43.5-2005, Radiological Safety Standard for the Design of Radiographic and Fluoroscopic Industrial X-Ray Equipment</a:t>
            </a:r>
          </a:p>
          <a:p>
            <a:pPr lvl="2"/>
            <a:r>
              <a:rPr lang="en-US" sz="1600" dirty="0">
                <a:latin typeface="+mn-lt"/>
                <a:ea typeface="ＭＳ Ｐゴシック"/>
              </a:rPr>
              <a:t>The Working Group performed a detailed Gap Analysis to include the two missing documents referenced in the DOE O 420.2D 3.c.(3) Equivalencies section:</a:t>
            </a:r>
          </a:p>
          <a:p>
            <a:pPr lvl="3"/>
            <a:r>
              <a:rPr lang="en-US" sz="1400" dirty="0">
                <a:latin typeface="+mn-lt"/>
                <a:ea typeface="ＭＳ Ｐゴシック"/>
              </a:rPr>
              <a:t>NCRP Report 72-1983, Radiation Protection and Measurement of Low-Voltage Neutron Generators, and </a:t>
            </a:r>
          </a:p>
          <a:p>
            <a:pPr lvl="3"/>
            <a:r>
              <a:rPr lang="en-US" sz="1400" dirty="0">
                <a:latin typeface="+mn-lt"/>
                <a:ea typeface="ＭＳ Ｐゴシック"/>
              </a:rPr>
              <a:t>NCRP Report 144-2003, Radiation Protection for Particle Accelerator Facilities and/or ANSI-HPS N43.1-2011, Radiation Safety for the Design and Operation of Particle Accelerators.</a:t>
            </a: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Tree>
    <p:extLst>
      <p:ext uri="{BB962C8B-B14F-4D97-AF65-F5344CB8AC3E}">
        <p14:creationId xmlns:p14="http://schemas.microsoft.com/office/powerpoint/2010/main" val="31826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1444850"/>
            <a:ext cx="8770476" cy="5059363"/>
          </a:xfrm>
        </p:spPr>
        <p:txBody>
          <a:bodyPr/>
          <a:lstStyle/>
          <a:p>
            <a:r>
              <a:rPr lang="en-US" sz="1800">
                <a:latin typeface="+mn-lt"/>
              </a:rPr>
              <a:t>The RGD Procedure – ESH-RPO-RGD-01 Radiation Generating Devices was updated to clarify the new requirements and assist in the classification process, record consolidation, and review/approval process for the “Devices.”</a:t>
            </a:r>
          </a:p>
          <a:p>
            <a:r>
              <a:rPr lang="en-US" sz="1800">
                <a:latin typeface="+mn-lt"/>
              </a:rPr>
              <a:t>RP Form 133 – Radiation Generating Device Checklist was updated to walk the RGD Custodian, the assigned RSO, and management through the classification of the Device and the requirements to meet the appropriate standards.</a:t>
            </a:r>
          </a:p>
          <a:p>
            <a:r>
              <a:rPr lang="en-US" sz="1800">
                <a:latin typeface="+mn-lt"/>
              </a:rPr>
              <a:t>RP Form 113 – Preliminary Hazard Assessment Checklist for Deuterium-Based Neutron Generators was updated to include additional requirements not captured in RP Form 133, as well as remove duplicative data.</a:t>
            </a:r>
          </a:p>
          <a:p>
            <a:r>
              <a:rPr lang="en-US" sz="1800">
                <a:latin typeface="+mn-lt"/>
              </a:rPr>
              <a:t>RP Form 108 – List of Radiation Generating Devices (FRCM 362) was updated to include the new necessary categories for classification and record management for each Device under the RGD program.</a:t>
            </a:r>
          </a:p>
          <a:p>
            <a:endParaRPr lang="en-US" sz="1400">
              <a:latin typeface="+mn-lt"/>
            </a:endParaRPr>
          </a:p>
          <a:p>
            <a:endParaRPr lang="en-US" sz="1600">
              <a:latin typeface="+mn-lt"/>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Tree>
    <p:extLst>
      <p:ext uri="{BB962C8B-B14F-4D97-AF65-F5344CB8AC3E}">
        <p14:creationId xmlns:p14="http://schemas.microsoft.com/office/powerpoint/2010/main" val="101164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1444850"/>
            <a:ext cx="8770476" cy="5059363"/>
          </a:xfrm>
        </p:spPr>
        <p:txBody>
          <a:bodyPr/>
          <a:lstStyle/>
          <a:p>
            <a:endParaRPr lang="en-US" sz="1400" dirty="0">
              <a:latin typeface="+mn-lt"/>
            </a:endParaRPr>
          </a:p>
          <a:p>
            <a:r>
              <a:rPr lang="en-US" sz="1600" dirty="0">
                <a:latin typeface="+mn-lt"/>
              </a:rPr>
              <a:t>Section 1 – Appointment of a custodian by Management</a:t>
            </a:r>
          </a:p>
          <a:p>
            <a:r>
              <a:rPr lang="en-US" sz="1600" dirty="0">
                <a:latin typeface="+mn-lt"/>
              </a:rPr>
              <a:t>Section 2 – Collection of information</a:t>
            </a:r>
          </a:p>
          <a:p>
            <a:pPr lvl="1"/>
            <a:r>
              <a:rPr lang="en-US" sz="1400" dirty="0">
                <a:latin typeface="+mn-lt"/>
              </a:rPr>
              <a:t>Device Operating Conditions,</a:t>
            </a:r>
          </a:p>
          <a:p>
            <a:pPr lvl="1"/>
            <a:r>
              <a:rPr lang="en-US" sz="1400" dirty="0">
                <a:latin typeface="+mn-lt"/>
              </a:rPr>
              <a:t>Training,</a:t>
            </a:r>
          </a:p>
          <a:p>
            <a:pPr lvl="1"/>
            <a:r>
              <a:rPr lang="en-US" sz="1400" dirty="0">
                <a:latin typeface="+mn-lt"/>
              </a:rPr>
              <a:t>Shielding Requirements,</a:t>
            </a:r>
          </a:p>
          <a:p>
            <a:pPr lvl="1"/>
            <a:r>
              <a:rPr lang="en-US" sz="1400" dirty="0">
                <a:latin typeface="+mn-lt"/>
              </a:rPr>
              <a:t>Interlocks and Device Controls, and</a:t>
            </a:r>
          </a:p>
          <a:p>
            <a:pPr lvl="1"/>
            <a:r>
              <a:rPr lang="en-US" sz="1400" dirty="0">
                <a:latin typeface="+mn-lt"/>
              </a:rPr>
              <a:t>Other important and relevant safety considerations</a:t>
            </a:r>
          </a:p>
          <a:p>
            <a:r>
              <a:rPr lang="en-US" sz="1600" dirty="0">
                <a:latin typeface="+mn-lt"/>
              </a:rPr>
              <a:t>Section 3 – Official Device Classification (based on information from Section 2)</a:t>
            </a:r>
          </a:p>
          <a:p>
            <a:r>
              <a:rPr lang="en-US" sz="1600" dirty="0">
                <a:latin typeface="+mn-lt"/>
              </a:rPr>
              <a:t>Section 4 – Additional Safety Approvals and Walkdowns necessary for Device Operation</a:t>
            </a:r>
          </a:p>
          <a:p>
            <a:endParaRPr lang="en-US" sz="1600" dirty="0">
              <a:latin typeface="+mn-lt"/>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dirty="0"/>
              <a:t>RP Form 133 Overview</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Tree>
    <p:extLst>
      <p:ext uri="{BB962C8B-B14F-4D97-AF65-F5344CB8AC3E}">
        <p14:creationId xmlns:p14="http://schemas.microsoft.com/office/powerpoint/2010/main" val="222210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dirty="0"/>
              <a:t>9/2023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
        <p:nvSpPr>
          <p:cNvPr id="7" name="Diamond 6">
            <a:extLst>
              <a:ext uri="{FF2B5EF4-FFF2-40B4-BE49-F238E27FC236}">
                <a16:creationId xmlns:a16="http://schemas.microsoft.com/office/drawing/2014/main" id="{A8A278A8-5777-BCD4-3F31-7D472A1E44F6}"/>
              </a:ext>
            </a:extLst>
          </p:cNvPr>
          <p:cNvSpPr/>
          <p:nvPr/>
        </p:nvSpPr>
        <p:spPr>
          <a:xfrm>
            <a:off x="587527" y="920663"/>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Is voltage or RF applied?</a:t>
            </a:r>
          </a:p>
        </p:txBody>
      </p:sp>
      <p:sp>
        <p:nvSpPr>
          <p:cNvPr id="8" name="Diamond 7">
            <a:extLst>
              <a:ext uri="{FF2B5EF4-FFF2-40B4-BE49-F238E27FC236}">
                <a16:creationId xmlns:a16="http://schemas.microsoft.com/office/drawing/2014/main" id="{8C769F85-F68E-D10C-1D96-A2CBE8E8F15F}"/>
              </a:ext>
            </a:extLst>
          </p:cNvPr>
          <p:cNvSpPr/>
          <p:nvPr/>
        </p:nvSpPr>
        <p:spPr>
          <a:xfrm>
            <a:off x="3440177" y="2085119"/>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Radiation Area possible?</a:t>
            </a:r>
          </a:p>
        </p:txBody>
      </p:sp>
      <p:sp>
        <p:nvSpPr>
          <p:cNvPr id="9" name="Diamond 8">
            <a:extLst>
              <a:ext uri="{FF2B5EF4-FFF2-40B4-BE49-F238E27FC236}">
                <a16:creationId xmlns:a16="http://schemas.microsoft.com/office/drawing/2014/main" id="{6FB308CF-3FB8-4646-9719-B8EEF19F40CF}"/>
              </a:ext>
            </a:extLst>
          </p:cNvPr>
          <p:cNvSpPr/>
          <p:nvPr/>
        </p:nvSpPr>
        <p:spPr>
          <a:xfrm>
            <a:off x="3440177" y="4265321"/>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50504E"/>
                </a:solidFill>
              </a:rPr>
              <a:t>≥10 MeV?</a:t>
            </a:r>
          </a:p>
        </p:txBody>
      </p:sp>
      <p:sp>
        <p:nvSpPr>
          <p:cNvPr id="10" name="Rectangle 9">
            <a:extLst>
              <a:ext uri="{FF2B5EF4-FFF2-40B4-BE49-F238E27FC236}">
                <a16:creationId xmlns:a16="http://schemas.microsoft.com/office/drawing/2014/main" id="{ED31C9DB-C746-B96A-1905-5E49D61687C3}"/>
              </a:ext>
            </a:extLst>
          </p:cNvPr>
          <p:cNvSpPr/>
          <p:nvPr/>
        </p:nvSpPr>
        <p:spPr>
          <a:xfrm>
            <a:off x="3592346" y="3249575"/>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is an accelerator</a:t>
            </a:r>
          </a:p>
        </p:txBody>
      </p:sp>
      <p:sp>
        <p:nvSpPr>
          <p:cNvPr id="11" name="Rectangle 10">
            <a:extLst>
              <a:ext uri="{FF2B5EF4-FFF2-40B4-BE49-F238E27FC236}">
                <a16:creationId xmlns:a16="http://schemas.microsoft.com/office/drawing/2014/main" id="{F812F154-D622-3076-14CC-E2909C86A03C}"/>
              </a:ext>
            </a:extLst>
          </p:cNvPr>
          <p:cNvSpPr/>
          <p:nvPr/>
        </p:nvSpPr>
        <p:spPr>
          <a:xfrm>
            <a:off x="6526642" y="3982940"/>
            <a:ext cx="2388758" cy="144683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0504E"/>
                </a:solidFill>
              </a:rPr>
              <a:t>ISM or may request equivalency</a:t>
            </a:r>
          </a:p>
        </p:txBody>
      </p:sp>
      <p:sp>
        <p:nvSpPr>
          <p:cNvPr id="12" name="Rectangle 11">
            <a:extLst>
              <a:ext uri="{FF2B5EF4-FFF2-40B4-BE49-F238E27FC236}">
                <a16:creationId xmlns:a16="http://schemas.microsoft.com/office/drawing/2014/main" id="{CB90D521-9D49-50E8-197F-FF329C248BE9}"/>
              </a:ext>
            </a:extLst>
          </p:cNvPr>
          <p:cNvSpPr/>
          <p:nvPr/>
        </p:nvSpPr>
        <p:spPr>
          <a:xfrm>
            <a:off x="3592346" y="5429778"/>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May NOT have an equivalency</a:t>
            </a:r>
          </a:p>
        </p:txBody>
      </p:sp>
      <p:sp>
        <p:nvSpPr>
          <p:cNvPr id="13" name="Rectangle 12">
            <a:extLst>
              <a:ext uri="{FF2B5EF4-FFF2-40B4-BE49-F238E27FC236}">
                <a16:creationId xmlns:a16="http://schemas.microsoft.com/office/drawing/2014/main" id="{D40D1AFE-9D32-4378-06AB-D50D1D4A94A2}"/>
              </a:ext>
            </a:extLst>
          </p:cNvPr>
          <p:cNvSpPr/>
          <p:nvPr/>
        </p:nvSpPr>
        <p:spPr>
          <a:xfrm>
            <a:off x="6526642" y="2159474"/>
            <a:ext cx="2388758" cy="7155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is an RGD</a:t>
            </a:r>
          </a:p>
        </p:txBody>
      </p:sp>
      <p:cxnSp>
        <p:nvCxnSpPr>
          <p:cNvPr id="15" name="Straight Arrow Connector 14">
            <a:extLst>
              <a:ext uri="{FF2B5EF4-FFF2-40B4-BE49-F238E27FC236}">
                <a16:creationId xmlns:a16="http://schemas.microsoft.com/office/drawing/2014/main" id="{4064872E-5316-FB7D-88B5-23FBBB0A345F}"/>
              </a:ext>
            </a:extLst>
          </p:cNvPr>
          <p:cNvCxnSpPr>
            <a:cxnSpLocks/>
            <a:endCxn id="8" idx="0"/>
          </p:cNvCxnSpPr>
          <p:nvPr/>
        </p:nvCxnSpPr>
        <p:spPr>
          <a:xfrm>
            <a:off x="4786725" y="1784959"/>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15E1F5AE-3DE3-7AEC-40E8-6C6F4F1E0B15}"/>
              </a:ext>
            </a:extLst>
          </p:cNvPr>
          <p:cNvCxnSpPr>
            <a:cxnSpLocks/>
            <a:stCxn id="8" idx="2"/>
            <a:endCxn id="10" idx="0"/>
          </p:cNvCxnSpPr>
          <p:nvPr/>
        </p:nvCxnSpPr>
        <p:spPr>
          <a:xfrm>
            <a:off x="4786725" y="2949415"/>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FE0F846C-2F74-7562-B6FA-03B44D2E2C1C}"/>
              </a:ext>
            </a:extLst>
          </p:cNvPr>
          <p:cNvCxnSpPr>
            <a:cxnSpLocks/>
            <a:stCxn id="10" idx="2"/>
            <a:endCxn id="9" idx="0"/>
          </p:cNvCxnSpPr>
          <p:nvPr/>
        </p:nvCxnSpPr>
        <p:spPr>
          <a:xfrm>
            <a:off x="4786725" y="3965161"/>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0876AAFA-3D71-4B76-3C73-F0F5FD7D5EC0}"/>
              </a:ext>
            </a:extLst>
          </p:cNvPr>
          <p:cNvCxnSpPr>
            <a:cxnSpLocks/>
            <a:stCxn id="9" idx="2"/>
            <a:endCxn id="12" idx="0"/>
          </p:cNvCxnSpPr>
          <p:nvPr/>
        </p:nvCxnSpPr>
        <p:spPr>
          <a:xfrm>
            <a:off x="4786725" y="5129617"/>
            <a:ext cx="0" cy="3001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4397219C-476C-0C99-8A04-74806944B2DD}"/>
              </a:ext>
            </a:extLst>
          </p:cNvPr>
          <p:cNvCxnSpPr>
            <a:cxnSpLocks/>
          </p:cNvCxnSpPr>
          <p:nvPr/>
        </p:nvCxnSpPr>
        <p:spPr>
          <a:xfrm>
            <a:off x="3191100" y="1369673"/>
            <a:ext cx="26473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A296030B-AB13-AC1B-CD96-B0404CFDA283}"/>
              </a:ext>
            </a:extLst>
          </p:cNvPr>
          <p:cNvCxnSpPr>
            <a:cxnSpLocks/>
            <a:stCxn id="9" idx="3"/>
            <a:endCxn id="11" idx="1"/>
          </p:cNvCxnSpPr>
          <p:nvPr/>
        </p:nvCxnSpPr>
        <p:spPr>
          <a:xfrm>
            <a:off x="6133273" y="4697469"/>
            <a:ext cx="393369" cy="889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4" name="TextBox 43">
            <a:extLst>
              <a:ext uri="{FF2B5EF4-FFF2-40B4-BE49-F238E27FC236}">
                <a16:creationId xmlns:a16="http://schemas.microsoft.com/office/drawing/2014/main" id="{0E881D66-1A70-F588-1B01-9C344DFC8782}"/>
              </a:ext>
            </a:extLst>
          </p:cNvPr>
          <p:cNvSpPr txBox="1"/>
          <p:nvPr/>
        </p:nvSpPr>
        <p:spPr>
          <a:xfrm>
            <a:off x="3139290" y="926861"/>
            <a:ext cx="457882" cy="338554"/>
          </a:xfrm>
          <a:prstGeom prst="rect">
            <a:avLst/>
          </a:prstGeom>
          <a:noFill/>
        </p:spPr>
        <p:txBody>
          <a:bodyPr wrap="none" rtlCol="0">
            <a:spAutoFit/>
          </a:bodyPr>
          <a:lstStyle/>
          <a:p>
            <a:r>
              <a:rPr lang="en-US" sz="1600">
                <a:solidFill>
                  <a:srgbClr val="50504E"/>
                </a:solidFill>
              </a:rPr>
              <a:t>yes</a:t>
            </a:r>
          </a:p>
        </p:txBody>
      </p:sp>
      <p:sp>
        <p:nvSpPr>
          <p:cNvPr id="45" name="TextBox 44">
            <a:extLst>
              <a:ext uri="{FF2B5EF4-FFF2-40B4-BE49-F238E27FC236}">
                <a16:creationId xmlns:a16="http://schemas.microsoft.com/office/drawing/2014/main" id="{C9E4D591-23BF-1332-970A-455E4E9FD55C}"/>
              </a:ext>
            </a:extLst>
          </p:cNvPr>
          <p:cNvSpPr txBox="1"/>
          <p:nvPr/>
        </p:nvSpPr>
        <p:spPr>
          <a:xfrm>
            <a:off x="4756185" y="2872724"/>
            <a:ext cx="457882" cy="338554"/>
          </a:xfrm>
          <a:prstGeom prst="rect">
            <a:avLst/>
          </a:prstGeom>
          <a:noFill/>
        </p:spPr>
        <p:txBody>
          <a:bodyPr wrap="none" rtlCol="0">
            <a:spAutoFit/>
          </a:bodyPr>
          <a:lstStyle/>
          <a:p>
            <a:r>
              <a:rPr lang="en-US" sz="1600">
                <a:solidFill>
                  <a:srgbClr val="50504E"/>
                </a:solidFill>
              </a:rPr>
              <a:t>yes</a:t>
            </a:r>
          </a:p>
        </p:txBody>
      </p:sp>
      <p:sp>
        <p:nvSpPr>
          <p:cNvPr id="46" name="TextBox 45">
            <a:extLst>
              <a:ext uri="{FF2B5EF4-FFF2-40B4-BE49-F238E27FC236}">
                <a16:creationId xmlns:a16="http://schemas.microsoft.com/office/drawing/2014/main" id="{53BE12B5-B110-6853-B776-51CCE54BBE09}"/>
              </a:ext>
            </a:extLst>
          </p:cNvPr>
          <p:cNvSpPr txBox="1"/>
          <p:nvPr/>
        </p:nvSpPr>
        <p:spPr>
          <a:xfrm>
            <a:off x="4747873" y="3886080"/>
            <a:ext cx="457882" cy="338554"/>
          </a:xfrm>
          <a:prstGeom prst="rect">
            <a:avLst/>
          </a:prstGeom>
          <a:noFill/>
        </p:spPr>
        <p:txBody>
          <a:bodyPr wrap="none" rtlCol="0">
            <a:spAutoFit/>
          </a:bodyPr>
          <a:lstStyle/>
          <a:p>
            <a:r>
              <a:rPr lang="en-US" sz="1600">
                <a:solidFill>
                  <a:srgbClr val="50504E"/>
                </a:solidFill>
              </a:rPr>
              <a:t>yes</a:t>
            </a:r>
          </a:p>
        </p:txBody>
      </p:sp>
      <p:sp>
        <p:nvSpPr>
          <p:cNvPr id="47" name="TextBox 46">
            <a:extLst>
              <a:ext uri="{FF2B5EF4-FFF2-40B4-BE49-F238E27FC236}">
                <a16:creationId xmlns:a16="http://schemas.microsoft.com/office/drawing/2014/main" id="{DDB897CB-BB94-908E-B2B5-D7EA874C06D5}"/>
              </a:ext>
            </a:extLst>
          </p:cNvPr>
          <p:cNvSpPr txBox="1"/>
          <p:nvPr/>
        </p:nvSpPr>
        <p:spPr>
          <a:xfrm>
            <a:off x="4756185" y="5048210"/>
            <a:ext cx="457882" cy="338554"/>
          </a:xfrm>
          <a:prstGeom prst="rect">
            <a:avLst/>
          </a:prstGeom>
          <a:noFill/>
        </p:spPr>
        <p:txBody>
          <a:bodyPr wrap="none" rtlCol="0">
            <a:spAutoFit/>
          </a:bodyPr>
          <a:lstStyle/>
          <a:p>
            <a:r>
              <a:rPr lang="en-US" sz="1600">
                <a:solidFill>
                  <a:srgbClr val="50504E"/>
                </a:solidFill>
              </a:rPr>
              <a:t>yes</a:t>
            </a:r>
          </a:p>
        </p:txBody>
      </p:sp>
      <p:sp>
        <p:nvSpPr>
          <p:cNvPr id="52" name="TextBox 51">
            <a:extLst>
              <a:ext uri="{FF2B5EF4-FFF2-40B4-BE49-F238E27FC236}">
                <a16:creationId xmlns:a16="http://schemas.microsoft.com/office/drawing/2014/main" id="{0E95B6A4-5FF3-125E-4872-344B37F69DAE}"/>
              </a:ext>
            </a:extLst>
          </p:cNvPr>
          <p:cNvSpPr txBox="1"/>
          <p:nvPr/>
        </p:nvSpPr>
        <p:spPr>
          <a:xfrm>
            <a:off x="6150890" y="4408793"/>
            <a:ext cx="401072" cy="338554"/>
          </a:xfrm>
          <a:prstGeom prst="rect">
            <a:avLst/>
          </a:prstGeom>
          <a:noFill/>
        </p:spPr>
        <p:txBody>
          <a:bodyPr wrap="none" rtlCol="0">
            <a:spAutoFit/>
          </a:bodyPr>
          <a:lstStyle/>
          <a:p>
            <a:r>
              <a:rPr lang="en-US" sz="1600">
                <a:solidFill>
                  <a:srgbClr val="50504E"/>
                </a:solidFill>
              </a:rPr>
              <a:t>no</a:t>
            </a:r>
          </a:p>
        </p:txBody>
      </p:sp>
      <p:sp>
        <p:nvSpPr>
          <p:cNvPr id="17" name="Diamond 16">
            <a:extLst>
              <a:ext uri="{FF2B5EF4-FFF2-40B4-BE49-F238E27FC236}">
                <a16:creationId xmlns:a16="http://schemas.microsoft.com/office/drawing/2014/main" id="{1793BD2B-6FED-E522-00AB-F7ABC85EE438}"/>
              </a:ext>
            </a:extLst>
          </p:cNvPr>
          <p:cNvSpPr/>
          <p:nvPr/>
        </p:nvSpPr>
        <p:spPr>
          <a:xfrm>
            <a:off x="3460644" y="958960"/>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Is ionizing radiation possible?</a:t>
            </a:r>
          </a:p>
        </p:txBody>
      </p:sp>
      <p:sp>
        <p:nvSpPr>
          <p:cNvPr id="23" name="TextBox 22">
            <a:extLst>
              <a:ext uri="{FF2B5EF4-FFF2-40B4-BE49-F238E27FC236}">
                <a16:creationId xmlns:a16="http://schemas.microsoft.com/office/drawing/2014/main" id="{B8BD7171-98C1-6102-70FE-B515E5E3790D}"/>
              </a:ext>
            </a:extLst>
          </p:cNvPr>
          <p:cNvSpPr txBox="1"/>
          <p:nvPr/>
        </p:nvSpPr>
        <p:spPr>
          <a:xfrm>
            <a:off x="6150890" y="2228591"/>
            <a:ext cx="401072" cy="338554"/>
          </a:xfrm>
          <a:prstGeom prst="rect">
            <a:avLst/>
          </a:prstGeom>
          <a:noFill/>
        </p:spPr>
        <p:txBody>
          <a:bodyPr wrap="none" rtlCol="0">
            <a:spAutoFit/>
          </a:bodyPr>
          <a:lstStyle/>
          <a:p>
            <a:r>
              <a:rPr lang="en-US" sz="1600">
                <a:solidFill>
                  <a:srgbClr val="50504E"/>
                </a:solidFill>
              </a:rPr>
              <a:t>no</a:t>
            </a:r>
          </a:p>
        </p:txBody>
      </p:sp>
      <p:cxnSp>
        <p:nvCxnSpPr>
          <p:cNvPr id="24" name="Straight Arrow Connector 23">
            <a:extLst>
              <a:ext uri="{FF2B5EF4-FFF2-40B4-BE49-F238E27FC236}">
                <a16:creationId xmlns:a16="http://schemas.microsoft.com/office/drawing/2014/main" id="{01D7DEF2-4DC4-F0DD-55CB-60E6A8E7B23A}"/>
              </a:ext>
            </a:extLst>
          </p:cNvPr>
          <p:cNvCxnSpPr>
            <a:cxnSpLocks/>
          </p:cNvCxnSpPr>
          <p:nvPr/>
        </p:nvCxnSpPr>
        <p:spPr>
          <a:xfrm>
            <a:off x="6107953" y="2568606"/>
            <a:ext cx="39336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29B84FB0-F56E-FAE2-7F12-6061A2F74D47}"/>
              </a:ext>
            </a:extLst>
          </p:cNvPr>
          <p:cNvSpPr txBox="1"/>
          <p:nvPr/>
        </p:nvSpPr>
        <p:spPr>
          <a:xfrm>
            <a:off x="4807192" y="1784959"/>
            <a:ext cx="457882" cy="338554"/>
          </a:xfrm>
          <a:prstGeom prst="rect">
            <a:avLst/>
          </a:prstGeom>
          <a:noFill/>
        </p:spPr>
        <p:txBody>
          <a:bodyPr wrap="none" rtlCol="0">
            <a:spAutoFit/>
          </a:bodyPr>
          <a:lstStyle/>
          <a:p>
            <a:r>
              <a:rPr lang="en-US" sz="1600">
                <a:solidFill>
                  <a:srgbClr val="50504E"/>
                </a:solidFill>
              </a:rPr>
              <a:t>yes</a:t>
            </a:r>
          </a:p>
        </p:txBody>
      </p:sp>
      <p:sp>
        <p:nvSpPr>
          <p:cNvPr id="30" name="TextBox 29">
            <a:extLst>
              <a:ext uri="{FF2B5EF4-FFF2-40B4-BE49-F238E27FC236}">
                <a16:creationId xmlns:a16="http://schemas.microsoft.com/office/drawing/2014/main" id="{1E1AD63D-70E6-3519-BC59-17DAD4416020}"/>
              </a:ext>
            </a:extLst>
          </p:cNvPr>
          <p:cNvSpPr txBox="1"/>
          <p:nvPr/>
        </p:nvSpPr>
        <p:spPr>
          <a:xfrm>
            <a:off x="6179875" y="1056618"/>
            <a:ext cx="401072" cy="338554"/>
          </a:xfrm>
          <a:prstGeom prst="rect">
            <a:avLst/>
          </a:prstGeom>
          <a:noFill/>
        </p:spPr>
        <p:txBody>
          <a:bodyPr wrap="none" rtlCol="0">
            <a:spAutoFit/>
          </a:bodyPr>
          <a:lstStyle/>
          <a:p>
            <a:r>
              <a:rPr lang="en-US" sz="1600">
                <a:solidFill>
                  <a:srgbClr val="50504E"/>
                </a:solidFill>
              </a:rPr>
              <a:t>no</a:t>
            </a:r>
          </a:p>
        </p:txBody>
      </p:sp>
      <p:cxnSp>
        <p:nvCxnSpPr>
          <p:cNvPr id="31" name="Straight Arrow Connector 30">
            <a:extLst>
              <a:ext uri="{FF2B5EF4-FFF2-40B4-BE49-F238E27FC236}">
                <a16:creationId xmlns:a16="http://schemas.microsoft.com/office/drawing/2014/main" id="{FD514050-0C3B-8CC8-DFF7-E6FEF7A24AC9}"/>
              </a:ext>
            </a:extLst>
          </p:cNvPr>
          <p:cNvCxnSpPr>
            <a:cxnSpLocks/>
          </p:cNvCxnSpPr>
          <p:nvPr/>
        </p:nvCxnSpPr>
        <p:spPr>
          <a:xfrm>
            <a:off x="6136938" y="1396633"/>
            <a:ext cx="39336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5" name="Rectangle 34">
            <a:extLst>
              <a:ext uri="{FF2B5EF4-FFF2-40B4-BE49-F238E27FC236}">
                <a16:creationId xmlns:a16="http://schemas.microsoft.com/office/drawing/2014/main" id="{69071004-0426-B80F-1CA3-29325985FAFF}"/>
              </a:ext>
            </a:extLst>
          </p:cNvPr>
          <p:cNvSpPr/>
          <p:nvPr/>
        </p:nvSpPr>
        <p:spPr>
          <a:xfrm>
            <a:off x="763008" y="2157138"/>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not under this program</a:t>
            </a:r>
          </a:p>
        </p:txBody>
      </p:sp>
      <p:cxnSp>
        <p:nvCxnSpPr>
          <p:cNvPr id="36" name="Straight Arrow Connector 35">
            <a:extLst>
              <a:ext uri="{FF2B5EF4-FFF2-40B4-BE49-F238E27FC236}">
                <a16:creationId xmlns:a16="http://schemas.microsoft.com/office/drawing/2014/main" id="{658E144E-CEF8-9EF2-5EF5-3FD346C76727}"/>
              </a:ext>
            </a:extLst>
          </p:cNvPr>
          <p:cNvCxnSpPr>
            <a:cxnSpLocks/>
            <a:endCxn id="35" idx="0"/>
          </p:cNvCxnSpPr>
          <p:nvPr/>
        </p:nvCxnSpPr>
        <p:spPr>
          <a:xfrm>
            <a:off x="1957387" y="1856978"/>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2B50B4DD-4A03-4F7D-71B1-2C1B3D8951C2}"/>
              </a:ext>
            </a:extLst>
          </p:cNvPr>
          <p:cNvSpPr txBox="1"/>
          <p:nvPr/>
        </p:nvSpPr>
        <p:spPr>
          <a:xfrm>
            <a:off x="1926847" y="1780287"/>
            <a:ext cx="401072" cy="338554"/>
          </a:xfrm>
          <a:prstGeom prst="rect">
            <a:avLst/>
          </a:prstGeom>
          <a:noFill/>
        </p:spPr>
        <p:txBody>
          <a:bodyPr wrap="none" rtlCol="0">
            <a:spAutoFit/>
          </a:bodyPr>
          <a:lstStyle/>
          <a:p>
            <a:r>
              <a:rPr lang="en-US" sz="1600">
                <a:solidFill>
                  <a:srgbClr val="50504E"/>
                </a:solidFill>
              </a:rPr>
              <a:t>no</a:t>
            </a:r>
          </a:p>
        </p:txBody>
      </p:sp>
      <p:sp>
        <p:nvSpPr>
          <p:cNvPr id="38" name="Rectangle 37">
            <a:extLst>
              <a:ext uri="{FF2B5EF4-FFF2-40B4-BE49-F238E27FC236}">
                <a16:creationId xmlns:a16="http://schemas.microsoft.com/office/drawing/2014/main" id="{7B5A8A3A-C143-3801-1AFA-3F9B569D53AC}"/>
              </a:ext>
            </a:extLst>
          </p:cNvPr>
          <p:cNvSpPr/>
          <p:nvPr/>
        </p:nvSpPr>
        <p:spPr>
          <a:xfrm>
            <a:off x="6526642" y="1011880"/>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not under this program</a:t>
            </a:r>
          </a:p>
        </p:txBody>
      </p:sp>
    </p:spTree>
    <p:extLst>
      <p:ext uri="{BB962C8B-B14F-4D97-AF65-F5344CB8AC3E}">
        <p14:creationId xmlns:p14="http://schemas.microsoft.com/office/powerpoint/2010/main" val="91985927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8" ma:contentTypeDescription="Create a new document." ma:contentTypeScope="" ma:versionID="1f2365777c5ac3d6bdffef6f59de84d3">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f99720afaf746cb0d81684439f58af10"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A45B3-7C03-466E-B3DB-24FB24018710}">
  <ds:schemaRefs>
    <ds:schemaRef ds:uri="http://schemas.microsoft.com/sharepoint/v3/contenttype/forms"/>
  </ds:schemaRefs>
</ds:datastoreItem>
</file>

<file path=customXml/itemProps2.xml><?xml version="1.0" encoding="utf-8"?>
<ds:datastoreItem xmlns:ds="http://schemas.openxmlformats.org/officeDocument/2006/customXml" ds:itemID="{7BE133A6-FAAA-4027-8146-C594BFF3F7EF}">
  <ds:schemaRefs>
    <ds:schemaRef ds:uri="d1fa51fb-4767-43a5-bca0-3d8a2ed6f0b8"/>
    <ds:schemaRef ds:uri="d89967ca-08df-4c21-aa97-7439da3258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A436FD-BEE9-4888-8393-6E584982853B}">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FNAL_PowerPoint_4x3-seasons_052121 (12)</Template>
  <TotalTime>282</TotalTime>
  <Words>2002</Words>
  <Application>Microsoft Office PowerPoint</Application>
  <PresentationFormat>On-screen Show (4:3)</PresentationFormat>
  <Paragraphs>237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Fermilab_PPT_090815</vt:lpstr>
      <vt:lpstr>PowerPoint Presentation</vt:lpstr>
      <vt:lpstr>RGD vs Accelerator</vt:lpstr>
      <vt:lpstr>RGD vs Accelerator</vt:lpstr>
      <vt:lpstr>RGD vs Accelerator</vt:lpstr>
      <vt:lpstr>RGD vs Accelerator</vt:lpstr>
      <vt:lpstr>RGD vs Accelerator</vt:lpstr>
      <vt:lpstr>RGD vs Accelerator</vt:lpstr>
      <vt:lpstr>RP Form 133 Overview</vt:lpstr>
      <vt:lpstr>RGD vs Accelerator</vt:lpstr>
      <vt:lpstr>RGD vs Accelerator</vt:lpstr>
      <vt:lpstr>RGD vs Accelerator</vt:lpstr>
      <vt:lpstr>RGD vs Accelerator</vt:lpstr>
      <vt:lpstr>RGD vs Accelerator</vt:lpstr>
      <vt:lpstr>CMTS1 Accelerator</vt:lpstr>
      <vt:lpstr>PIP2IT Accelerator</vt:lpstr>
      <vt:lpstr>VTS Accelerator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Benjamin R. Russell</cp:lastModifiedBy>
  <cp:revision>2</cp:revision>
  <cp:lastPrinted>2014-01-20T19:40:21Z</cp:lastPrinted>
  <dcterms:created xsi:type="dcterms:W3CDTF">2023-06-20T15:05:42Z</dcterms:created>
  <dcterms:modified xsi:type="dcterms:W3CDTF">2023-09-26T13:52:59Z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