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4129" r:id="rId5"/>
  </p:sldMasterIdLst>
  <p:notesMasterIdLst>
    <p:notesMasterId r:id="rId10"/>
  </p:notesMasterIdLst>
  <p:handoutMasterIdLst>
    <p:handoutMasterId r:id="rId11"/>
  </p:handoutMasterIdLst>
  <p:sldIdLst>
    <p:sldId id="3800" r:id="rId6"/>
    <p:sldId id="3801" r:id="rId7"/>
    <p:sldId id="3802" r:id="rId8"/>
    <p:sldId id="303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004C97"/>
    <a:srgbClr val="97D7EB"/>
    <a:srgbClr val="98D7EA"/>
    <a:srgbClr val="98D7EB"/>
    <a:srgbClr val="50504E"/>
    <a:srgbClr val="4E4E4E"/>
    <a:srgbClr val="404040"/>
    <a:srgbClr val="63666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987E7-B641-74ED-4931-F5CAA6E29249}" v="2" dt="2023-09-25T19:17:58.2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75" y="7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yn Schoell" userId="S::maddiew@services.fnal.gov::c910991d-6c94-4e05-a020-c698ebee31cf" providerId="AD" clId="Web-{BAC987E7-B641-74ED-4931-F5CAA6E29249}"/>
    <pc:docChg chg="modSld">
      <pc:chgData name="Madelyn Schoell" userId="S::maddiew@services.fnal.gov::c910991d-6c94-4e05-a020-c698ebee31cf" providerId="AD" clId="Web-{BAC987E7-B641-74ED-4931-F5CAA6E29249}" dt="2023-09-25T19:17:58.237" v="0" actId="20577"/>
      <pc:docMkLst>
        <pc:docMk/>
      </pc:docMkLst>
      <pc:sldChg chg="modSp">
        <pc:chgData name="Madelyn Schoell" userId="S::maddiew@services.fnal.gov::c910991d-6c94-4e05-a020-c698ebee31cf" providerId="AD" clId="Web-{BAC987E7-B641-74ED-4931-F5CAA6E29249}" dt="2023-09-25T19:17:58.237" v="0" actId="20577"/>
        <pc:sldMkLst>
          <pc:docMk/>
          <pc:sldMk cId="4252712504" sldId="3802"/>
        </pc:sldMkLst>
        <pc:spChg chg="mod">
          <ac:chgData name="Madelyn Schoell" userId="S::maddiew@services.fnal.gov::c910991d-6c94-4e05-a020-c698ebee31cf" providerId="AD" clId="Web-{BAC987E7-B641-74ED-4931-F5CAA6E29249}" dt="2023-09-25T19:17:58.237" v="0" actId="20577"/>
          <ac:spMkLst>
            <pc:docMk/>
            <pc:sldMk cId="4252712504" sldId="3802"/>
            <ac:spMk id="8" creationId="{4BC1FACD-11A8-A5FD-90A7-D9F5F96811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F681-102B-42F8-8309-B5FC9A486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1FFFF-DE47-43BB-9305-9C8F35FEC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E9BE-F1B2-4F20-B81F-1B0643C0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8EF9-3E6D-4E86-83E4-9262E80B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A46E-F6E7-4D54-918C-7071CAD0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3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6014-C262-456E-B49B-808D5385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A806-4C60-4C85-AA74-DBE04E1F9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C5D5F-0471-46F0-A3ED-24947D57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1982-05E7-4509-A273-8DACCD76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83A78-E3AF-4E2C-A539-60DC5DB1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4639-50BB-4C56-9DB4-46A20DFD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109A-4936-453D-A9E0-B3AAFD53C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F6021-ED16-4AF8-A11C-0E4564AB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AF38A-C805-44CE-A28F-74CC98D6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E9EC2-982D-4877-9FA4-831B318B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33B9-17B1-40D5-8D47-FC540636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D995-4BCC-4360-B35E-37D162998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6CD80-40A1-49AE-99FA-BCE408526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959BC-2096-4CC7-B825-CA295ECC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9DC44-DB82-4FA1-82E3-41AA76EA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0BA92-3799-4DFC-AB06-90335C6D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02BE-BB51-472E-9A3B-5AB362BB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AC417-8171-4A88-BB3F-6C878DAA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08C01-22A9-4B1A-BA3C-3F4420FFD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32757-4345-4A3A-9773-2BF76FFB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CB5BC-96AA-4466-9B76-EC3883328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F44B9-7C7F-4FDA-92B6-2C1A93C1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D5DC9-7A1E-4FC8-969A-9941C4A2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548DD-B78E-4F4C-A991-9CAA72C2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8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F0E4-2004-46F7-8422-623CB9F6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0D23B-0E6E-4E1A-B6C2-317979DB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4BBC8-6D2F-47F5-9DFE-EE6C2CCA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B4110-D954-4AF5-AC3F-DED9F795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3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76B13-C4F9-4937-928C-FE2CDA35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AF761-B243-450C-A55A-17482641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06C5E-2909-46BD-BCC6-EB539BF0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8328-EF95-48CE-BD97-96C041A3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9959-5489-473D-830F-6A2221498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35BA6-3EA5-47ED-83B7-057334A22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CAC90-A49E-42E2-8F7D-F3B73042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1E85C-C415-4D03-9F40-49FBED25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A30A9-B66B-4BE2-84DE-BF46D4D4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E425-64FE-4999-A22D-1342F7FD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B388B-51C1-43AA-89AB-5B89946B1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42436-64F9-4519-9B64-7DD72E6E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F8C5D-EA75-41A4-93F7-73E7B4C2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5CB28-4948-42F0-A834-7794D06B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2F608-D57D-47AF-95D2-111C74E8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8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E807-2A48-41DF-98A0-99B87ECE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96873-BA44-4228-94D2-1C8CA399D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9E611-C0B7-46A5-9B5A-EF8727C6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ED7E-7089-42EC-945B-E6D4522F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7930C-34FD-4DC4-9FBC-EA985FAC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DF9B3-4363-4458-A63D-043EEB3D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F9B3E-344C-47FE-A2D2-4F7C859C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87746-81B6-4014-AFCE-6F87A2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62474-7019-472A-A26E-D2C0B1B1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Fermilab 420.2D DOE Assist Visit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84AC-2305-4009-9E88-90AAAA14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BC22B-A42D-4613-8ADF-243093E0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EFAB7-D5ED-4AB5-9F83-D1360067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096DF-66F8-41C0-909E-3E2677EF3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2FCC-5A5A-4531-BF7B-12E6FF62A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Fermilab 420.2D DOE Assist Visit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F0080-2232-4196-8ED1-53412FBE5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7F7C-0F6B-4D76-A62A-A772629E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32808-931E-4799-F73E-7F41FA488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9/26/2023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1761F-CED7-A8C1-9B96-F40F3B9BF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Challenges and Questions</a:t>
            </a:r>
          </a:p>
          <a:p>
            <a:r>
              <a:rPr lang="en-US" sz="1800" dirty="0"/>
              <a:t>Fermilab 420.2D DOE Assist Visit</a:t>
            </a:r>
          </a:p>
        </p:txBody>
      </p:sp>
    </p:spTree>
    <p:extLst>
      <p:ext uri="{BB962C8B-B14F-4D97-AF65-F5344CB8AC3E}">
        <p14:creationId xmlns:p14="http://schemas.microsoft.com/office/powerpoint/2010/main" val="131683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61A323-46EC-2F9C-87AB-325CD0EF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74489"/>
            <a:ext cx="8602666" cy="3794522"/>
          </a:xfrm>
        </p:spPr>
        <p:txBody>
          <a:bodyPr/>
          <a:lstStyle/>
          <a:p>
            <a:pPr marL="344488" marR="0" lvl="0" indent="-344488">
              <a:spcBef>
                <a:spcPts val="0"/>
              </a:spcBef>
              <a:spcAft>
                <a:spcPts val="900"/>
              </a:spcAft>
              <a:buNone/>
            </a:pPr>
            <a:endParaRPr lang="en-US" sz="800" dirty="0">
              <a:effectLst/>
              <a:latin typeface="+mn-l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7338" marR="0" lvl="0" indent="-287338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6C674-B29E-C727-4D5F-51AE3201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420.2D Challenges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C33D4-3AA6-6812-A444-FEB8019BA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67EAE-2295-00AE-F077-945C3DD71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6C6E8-FC25-A16F-21CB-E4093FF8D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1FACD-11A8-A5FD-90A7-D9F5F9681176}"/>
              </a:ext>
            </a:extLst>
          </p:cNvPr>
          <p:cNvSpPr txBox="1"/>
          <p:nvPr/>
        </p:nvSpPr>
        <p:spPr>
          <a:xfrm>
            <a:off x="263611" y="770238"/>
            <a:ext cx="7751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Multiple ASEs</a:t>
            </a:r>
          </a:p>
          <a:p>
            <a:endParaRPr lang="en-US" sz="1800" dirty="0"/>
          </a:p>
          <a:p>
            <a:r>
              <a:rPr lang="en-US" sz="1800" dirty="0"/>
              <a:t>New Accelerators</a:t>
            </a:r>
          </a:p>
          <a:p>
            <a:r>
              <a:rPr lang="en-US" sz="1800" dirty="0"/>
              <a:t>	Shielding Assessments</a:t>
            </a:r>
          </a:p>
          <a:p>
            <a:r>
              <a:rPr lang="en-US" sz="1800" dirty="0"/>
              <a:t>	Training</a:t>
            </a:r>
          </a:p>
          <a:p>
            <a:r>
              <a:rPr lang="en-US" sz="1800" dirty="0"/>
              <a:t>	USIs</a:t>
            </a:r>
          </a:p>
          <a:p>
            <a:r>
              <a:rPr lang="en-US" sz="1800" dirty="0"/>
              <a:t>	Change of energy – change of requirements</a:t>
            </a:r>
          </a:p>
          <a:p>
            <a:r>
              <a:rPr lang="en-US" sz="1800" dirty="0"/>
              <a:t>		One facility here could change back and forth depending on testing 			program.</a:t>
            </a:r>
          </a:p>
          <a:p>
            <a:r>
              <a:rPr lang="en-US" sz="1800" dirty="0"/>
              <a:t>		Is any other lab looking at going back and forth between Accelerator 			and RGD?</a:t>
            </a:r>
          </a:p>
          <a:p>
            <a:endParaRPr lang="en-US" sz="18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handle DT generators?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	Path seems ok for Fermilab, but guidance isn’t official yet.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77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61A323-46EC-2F9C-87AB-325CD0EF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74489"/>
            <a:ext cx="8602666" cy="3794522"/>
          </a:xfrm>
        </p:spPr>
        <p:txBody>
          <a:bodyPr/>
          <a:lstStyle/>
          <a:p>
            <a:pPr marL="344488" marR="0" lvl="0" indent="-344488">
              <a:spcBef>
                <a:spcPts val="0"/>
              </a:spcBef>
              <a:spcAft>
                <a:spcPts val="900"/>
              </a:spcAft>
              <a:buNone/>
            </a:pPr>
            <a:endParaRPr lang="en-US" sz="800" dirty="0">
              <a:effectLst/>
              <a:latin typeface="+mn-l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7338" marR="0" lvl="0" indent="-287338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6C674-B29E-C727-4D5F-51AE3201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420.2D Challenges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C33D4-3AA6-6812-A444-FEB8019BA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9/26/2023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67EAE-2295-00AE-F077-945C3DD71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6C6E8-FC25-A16F-21CB-E4093FF8D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1FACD-11A8-A5FD-90A7-D9F5F9681176}"/>
              </a:ext>
            </a:extLst>
          </p:cNvPr>
          <p:cNvSpPr txBox="1"/>
          <p:nvPr/>
        </p:nvSpPr>
        <p:spPr>
          <a:xfrm>
            <a:off x="263611" y="770238"/>
            <a:ext cx="775180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Guide 441.1-1C RGD definition needs to be used cautiously.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r>
              <a:rPr lang="en-US" sz="1800" dirty="0"/>
              <a:t>New Credited Controls (ODH, </a:t>
            </a:r>
            <a:r>
              <a:rPr lang="en-US" sz="1800" dirty="0" err="1"/>
              <a:t>Flourinert</a:t>
            </a:r>
            <a:r>
              <a:rPr lang="en-US" sz="1800" dirty="0"/>
              <a:t>, individual rad monitors)</a:t>
            </a:r>
          </a:p>
          <a:p>
            <a:r>
              <a:rPr lang="en-US" sz="1800" dirty="0"/>
              <a:t>	ODH – systems, components, responses to alarms already established in ISM 	program.  Systems will be the same as before, but will now be credited 	controls.</a:t>
            </a:r>
          </a:p>
          <a:p>
            <a:r>
              <a:rPr lang="en-US" sz="1800" dirty="0"/>
              <a:t>	</a:t>
            </a:r>
            <a:r>
              <a:rPr lang="en-US" sz="1800" dirty="0" err="1"/>
              <a:t>Flourinert</a:t>
            </a:r>
            <a:r>
              <a:rPr lang="en-US" sz="1800" dirty="0"/>
              <a:t> – new as credited control</a:t>
            </a:r>
          </a:p>
          <a:p>
            <a:r>
              <a:rPr lang="en-US" sz="1800" dirty="0"/>
              <a:t>	Individual rad monitors – detector location changes will require Director and 	Site Office approval.</a:t>
            </a:r>
          </a:p>
          <a:p>
            <a:r>
              <a:rPr lang="en-US" sz="1800" dirty="0"/>
              <a:t>	</a:t>
            </a:r>
          </a:p>
          <a:p>
            <a:r>
              <a:rPr lang="en-US" sz="1800" dirty="0"/>
              <a:t>Guide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/>
                <a:ea typeface="Calibri" panose="020F0502020204030204" pitchFamily="34" charset="0"/>
              </a:rPr>
              <a:t>FSO SAD/ASE comments letter and the recent ARR </a:t>
            </a:r>
            <a:r>
              <a:rPr lang="en-US" sz="1800">
                <a:latin typeface="Calibri"/>
                <a:ea typeface="Calibri" panose="020F0502020204030204" pitchFamily="34" charset="0"/>
              </a:rPr>
              <a:t>recommendations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</a:rPr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271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69A597-019D-4A05-8131-893D58980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90E7-113C-442D-9C94-F208C0932F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0601B-E8BE-4D61-ACE2-328B2EFEF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420.2D DOE Assist Visit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BAD0-42B0-454E-A3D7-DD6846CFB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781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ACC5B8B7-4881-3A42-B148-992DB39D7017}" vid="{D17B6A01-1A8A-194F-8473-11391C446D1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f3af88bb-ec76-4ecb-bacc-104cbc32fb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61511ACBDBF4D90FE4A9BF4755190" ma:contentTypeVersion="14" ma:contentTypeDescription="Create a new document." ma:contentTypeScope="" ma:versionID="83156cfb53e1d7808fe88b307ab4a8e7">
  <xsd:schema xmlns:xsd="http://www.w3.org/2001/XMLSchema" xmlns:xs="http://www.w3.org/2001/XMLSchema" xmlns:p="http://schemas.microsoft.com/office/2006/metadata/properties" xmlns:ns1="http://schemas.microsoft.com/sharepoint/v3" xmlns:ns3="98382e4c-b44c-4db3-8daa-7d71913c573d" xmlns:ns4="f3af88bb-ec76-4ecb-bacc-104cbc32fb49" targetNamespace="http://schemas.microsoft.com/office/2006/metadata/properties" ma:root="true" ma:fieldsID="ebb100680e427d2c9939d7d091719160" ns1:_="" ns3:_="" ns4:_="">
    <xsd:import namespace="http://schemas.microsoft.com/sharepoint/v3"/>
    <xsd:import namespace="98382e4c-b44c-4db3-8daa-7d71913c573d"/>
    <xsd:import namespace="f3af88bb-ec76-4ecb-bacc-104cbc32fb4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82e4c-b44c-4db3-8daa-7d71913c57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f88bb-ec76-4ecb-bacc-104cbc32f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7967F-FBE4-48FE-9D96-D869B8396C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AAD871-14CC-48F2-BE10-D38DB2E22583}">
  <ds:schemaRefs>
    <ds:schemaRef ds:uri="98382e4c-b44c-4db3-8daa-7d71913c573d"/>
    <ds:schemaRef ds:uri="f3af88bb-ec76-4ecb-bacc-104cbc32fb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3032C8-D48C-476C-95C2-6B47D89F2518}">
  <ds:schemaRefs>
    <ds:schemaRef ds:uri="98382e4c-b44c-4db3-8daa-7d71913c573d"/>
    <ds:schemaRef ds:uri="f3af88bb-ec76-4ecb-bacc-104cbc32fb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FNAL_PowerPoint_16x9-seasons_010521</Template>
  <TotalTime>200</TotalTime>
  <Words>205</Words>
  <Application>Microsoft Office PowerPoint</Application>
  <PresentationFormat>On-screen Show (16:9)</PresentationFormat>
  <Paragraphs>44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Fermilab_PPT_090915</vt:lpstr>
      <vt:lpstr>Custom Design</vt:lpstr>
      <vt:lpstr>PowerPoint Presentation</vt:lpstr>
      <vt:lpstr>420.2D Challenges</vt:lpstr>
      <vt:lpstr>420.2D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Quinn</dc:creator>
  <cp:lastModifiedBy>Matthew Quinn</cp:lastModifiedBy>
  <cp:revision>7</cp:revision>
  <cp:lastPrinted>2014-01-20T19:40:21Z</cp:lastPrinted>
  <dcterms:created xsi:type="dcterms:W3CDTF">2021-04-26T13:26:47Z</dcterms:created>
  <dcterms:modified xsi:type="dcterms:W3CDTF">2023-09-25T19:17:58Z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0x010100BD561511ACBDBF4D90FE4A9BF4755190</vt:lpwstr>
  </property>
</Properties>
</file>