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4"/>
  </p:notesMasterIdLst>
  <p:handoutMasterIdLst>
    <p:handoutMasterId r:id="rId15"/>
  </p:handoutMasterIdLst>
  <p:sldIdLst>
    <p:sldId id="294" r:id="rId5"/>
    <p:sldId id="295" r:id="rId6"/>
    <p:sldId id="327" r:id="rId7"/>
    <p:sldId id="330" r:id="rId8"/>
    <p:sldId id="331" r:id="rId9"/>
    <p:sldId id="328" r:id="rId10"/>
    <p:sldId id="332" r:id="rId11"/>
    <p:sldId id="329" r:id="rId12"/>
    <p:sldId id="323" r:id="rId1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50504E"/>
    <a:srgbClr val="4E4E4E"/>
    <a:srgbClr val="404040"/>
    <a:srgbClr val="004C97"/>
    <a:srgbClr val="63666A"/>
    <a:srgbClr val="99D6EA"/>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45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yn Schoell" userId="c910991d-6c94-4e05-a020-c698ebee31cf" providerId="ADAL" clId="{E62AFF56-57DE-4E80-8B0B-FCECE2DC165B}"/>
    <pc:docChg chg="custSel addSld delSld modSld sldOrd">
      <pc:chgData name="Madelyn Schoell" userId="c910991d-6c94-4e05-a020-c698ebee31cf" providerId="ADAL" clId="{E62AFF56-57DE-4E80-8B0B-FCECE2DC165B}" dt="2023-09-25T18:56:16.026" v="3524" actId="20577"/>
      <pc:docMkLst>
        <pc:docMk/>
      </pc:docMkLst>
      <pc:sldChg chg="modSp mod">
        <pc:chgData name="Madelyn Schoell" userId="c910991d-6c94-4e05-a020-c698ebee31cf" providerId="ADAL" clId="{E62AFF56-57DE-4E80-8B0B-FCECE2DC165B}" dt="2023-09-25T18:08:18.756" v="33" actId="20577"/>
        <pc:sldMkLst>
          <pc:docMk/>
          <pc:sldMk cId="1989597527" sldId="294"/>
        </pc:sldMkLst>
        <pc:spChg chg="mod">
          <ac:chgData name="Madelyn Schoell" userId="c910991d-6c94-4e05-a020-c698ebee31cf" providerId="ADAL" clId="{E62AFF56-57DE-4E80-8B0B-FCECE2DC165B}" dt="2023-09-25T18:08:18.756" v="33" actId="20577"/>
          <ac:spMkLst>
            <pc:docMk/>
            <pc:sldMk cId="1989597527" sldId="294"/>
            <ac:spMk id="3" creationId="{00000000-0000-0000-0000-000000000000}"/>
          </ac:spMkLst>
        </pc:spChg>
      </pc:sldChg>
      <pc:sldChg chg="modSp mod">
        <pc:chgData name="Madelyn Schoell" userId="c910991d-6c94-4e05-a020-c698ebee31cf" providerId="ADAL" clId="{E62AFF56-57DE-4E80-8B0B-FCECE2DC165B}" dt="2023-09-25T18:16:45.287" v="95"/>
        <pc:sldMkLst>
          <pc:docMk/>
          <pc:sldMk cId="1834122237" sldId="295"/>
        </pc:sldMkLst>
        <pc:spChg chg="mod">
          <ac:chgData name="Madelyn Schoell" userId="c910991d-6c94-4e05-a020-c698ebee31cf" providerId="ADAL" clId="{E62AFF56-57DE-4E80-8B0B-FCECE2DC165B}" dt="2023-09-25T18:16:45.287" v="95"/>
          <ac:spMkLst>
            <pc:docMk/>
            <pc:sldMk cId="1834122237" sldId="295"/>
            <ac:spMk id="2" creationId="{39D1D08D-426E-1B7D-1C92-1327C5DA2E5B}"/>
          </ac:spMkLst>
        </pc:spChg>
      </pc:sldChg>
      <pc:sldChg chg="del">
        <pc:chgData name="Madelyn Schoell" userId="c910991d-6c94-4e05-a020-c698ebee31cf" providerId="ADAL" clId="{E62AFF56-57DE-4E80-8B0B-FCECE2DC165B}" dt="2023-09-25T18:08:34.259" v="34" actId="47"/>
        <pc:sldMkLst>
          <pc:docMk/>
          <pc:sldMk cId="4278614543" sldId="296"/>
        </pc:sldMkLst>
      </pc:sldChg>
      <pc:sldChg chg="del">
        <pc:chgData name="Madelyn Schoell" userId="c910991d-6c94-4e05-a020-c698ebee31cf" providerId="ADAL" clId="{E62AFF56-57DE-4E80-8B0B-FCECE2DC165B}" dt="2023-09-25T18:08:34.501" v="35" actId="47"/>
        <pc:sldMkLst>
          <pc:docMk/>
          <pc:sldMk cId="1472479395" sldId="297"/>
        </pc:sldMkLst>
      </pc:sldChg>
      <pc:sldChg chg="del">
        <pc:chgData name="Madelyn Schoell" userId="c910991d-6c94-4e05-a020-c698ebee31cf" providerId="ADAL" clId="{E62AFF56-57DE-4E80-8B0B-FCECE2DC165B}" dt="2023-09-25T18:08:35.900" v="37" actId="47"/>
        <pc:sldMkLst>
          <pc:docMk/>
          <pc:sldMk cId="842311051" sldId="306"/>
        </pc:sldMkLst>
      </pc:sldChg>
      <pc:sldChg chg="del">
        <pc:chgData name="Madelyn Schoell" userId="c910991d-6c94-4e05-a020-c698ebee31cf" providerId="ADAL" clId="{E62AFF56-57DE-4E80-8B0B-FCECE2DC165B}" dt="2023-09-25T18:08:36.332" v="38" actId="47"/>
        <pc:sldMkLst>
          <pc:docMk/>
          <pc:sldMk cId="2085241639" sldId="316"/>
        </pc:sldMkLst>
      </pc:sldChg>
      <pc:sldChg chg="del">
        <pc:chgData name="Madelyn Schoell" userId="c910991d-6c94-4e05-a020-c698ebee31cf" providerId="ADAL" clId="{E62AFF56-57DE-4E80-8B0B-FCECE2DC165B}" dt="2023-09-25T18:08:37.201" v="39" actId="47"/>
        <pc:sldMkLst>
          <pc:docMk/>
          <pc:sldMk cId="4216303199" sldId="318"/>
        </pc:sldMkLst>
      </pc:sldChg>
      <pc:sldChg chg="del">
        <pc:chgData name="Madelyn Schoell" userId="c910991d-6c94-4e05-a020-c698ebee31cf" providerId="ADAL" clId="{E62AFF56-57DE-4E80-8B0B-FCECE2DC165B}" dt="2023-09-25T18:08:37.733" v="40" actId="47"/>
        <pc:sldMkLst>
          <pc:docMk/>
          <pc:sldMk cId="2172013776" sldId="321"/>
        </pc:sldMkLst>
      </pc:sldChg>
      <pc:sldChg chg="del">
        <pc:chgData name="Madelyn Schoell" userId="c910991d-6c94-4e05-a020-c698ebee31cf" providerId="ADAL" clId="{E62AFF56-57DE-4E80-8B0B-FCECE2DC165B}" dt="2023-09-25T18:08:35.346" v="36" actId="47"/>
        <pc:sldMkLst>
          <pc:docMk/>
          <pc:sldMk cId="1265828789" sldId="324"/>
        </pc:sldMkLst>
      </pc:sldChg>
      <pc:sldChg chg="del">
        <pc:chgData name="Madelyn Schoell" userId="c910991d-6c94-4e05-a020-c698ebee31cf" providerId="ADAL" clId="{E62AFF56-57DE-4E80-8B0B-FCECE2DC165B}" dt="2023-09-25T18:08:40.192" v="41" actId="47"/>
        <pc:sldMkLst>
          <pc:docMk/>
          <pc:sldMk cId="3265348253" sldId="325"/>
        </pc:sldMkLst>
      </pc:sldChg>
      <pc:sldChg chg="del">
        <pc:chgData name="Madelyn Schoell" userId="c910991d-6c94-4e05-a020-c698ebee31cf" providerId="ADAL" clId="{E62AFF56-57DE-4E80-8B0B-FCECE2DC165B}" dt="2023-09-25T18:19:19.265" v="164" actId="47"/>
        <pc:sldMkLst>
          <pc:docMk/>
          <pc:sldMk cId="2096984495" sldId="326"/>
        </pc:sldMkLst>
      </pc:sldChg>
      <pc:sldChg chg="modSp add mod">
        <pc:chgData name="Madelyn Schoell" userId="c910991d-6c94-4e05-a020-c698ebee31cf" providerId="ADAL" clId="{E62AFF56-57DE-4E80-8B0B-FCECE2DC165B}" dt="2023-09-25T18:35:11.377" v="1031" actId="6549"/>
        <pc:sldMkLst>
          <pc:docMk/>
          <pc:sldMk cId="1892940421" sldId="327"/>
        </pc:sldMkLst>
        <pc:spChg chg="mod">
          <ac:chgData name="Madelyn Schoell" userId="c910991d-6c94-4e05-a020-c698ebee31cf" providerId="ADAL" clId="{E62AFF56-57DE-4E80-8B0B-FCECE2DC165B}" dt="2023-09-25T18:35:11.377" v="1031" actId="6549"/>
          <ac:spMkLst>
            <pc:docMk/>
            <pc:sldMk cId="1892940421" sldId="327"/>
            <ac:spMk id="2" creationId="{39D1D08D-426E-1B7D-1C92-1327C5DA2E5B}"/>
          </ac:spMkLst>
        </pc:spChg>
        <pc:spChg chg="mod">
          <ac:chgData name="Madelyn Schoell" userId="c910991d-6c94-4e05-a020-c698ebee31cf" providerId="ADAL" clId="{E62AFF56-57DE-4E80-8B0B-FCECE2DC165B}" dt="2023-09-25T18:18:53.892" v="121" actId="20577"/>
          <ac:spMkLst>
            <pc:docMk/>
            <pc:sldMk cId="1892940421" sldId="327"/>
            <ac:spMk id="3" creationId="{C91C0A61-4760-7041-A359-A33F626A8373}"/>
          </ac:spMkLst>
        </pc:spChg>
      </pc:sldChg>
      <pc:sldChg chg="del">
        <pc:chgData name="Madelyn Schoell" userId="c910991d-6c94-4e05-a020-c698ebee31cf" providerId="ADAL" clId="{E62AFF56-57DE-4E80-8B0B-FCECE2DC165B}" dt="2023-09-25T18:08:40.856" v="42" actId="47"/>
        <pc:sldMkLst>
          <pc:docMk/>
          <pc:sldMk cId="3284703623" sldId="327"/>
        </pc:sldMkLst>
      </pc:sldChg>
      <pc:sldChg chg="del">
        <pc:chgData name="Madelyn Schoell" userId="c910991d-6c94-4e05-a020-c698ebee31cf" providerId="ADAL" clId="{E62AFF56-57DE-4E80-8B0B-FCECE2DC165B}" dt="2023-09-25T18:08:41.528" v="43" actId="47"/>
        <pc:sldMkLst>
          <pc:docMk/>
          <pc:sldMk cId="119364494" sldId="328"/>
        </pc:sldMkLst>
      </pc:sldChg>
      <pc:sldChg chg="modSp add mod">
        <pc:chgData name="Madelyn Schoell" userId="c910991d-6c94-4e05-a020-c698ebee31cf" providerId="ADAL" clId="{E62AFF56-57DE-4E80-8B0B-FCECE2DC165B}" dt="2023-09-25T18:46:32.669" v="2247" actId="20577"/>
        <pc:sldMkLst>
          <pc:docMk/>
          <pc:sldMk cId="2553351520" sldId="328"/>
        </pc:sldMkLst>
        <pc:spChg chg="mod">
          <ac:chgData name="Madelyn Schoell" userId="c910991d-6c94-4e05-a020-c698ebee31cf" providerId="ADAL" clId="{E62AFF56-57DE-4E80-8B0B-FCECE2DC165B}" dt="2023-09-25T18:46:32.669" v="2247" actId="20577"/>
          <ac:spMkLst>
            <pc:docMk/>
            <pc:sldMk cId="2553351520" sldId="328"/>
            <ac:spMk id="2" creationId="{39D1D08D-426E-1B7D-1C92-1327C5DA2E5B}"/>
          </ac:spMkLst>
        </pc:spChg>
        <pc:spChg chg="mod">
          <ac:chgData name="Madelyn Schoell" userId="c910991d-6c94-4e05-a020-c698ebee31cf" providerId="ADAL" clId="{E62AFF56-57DE-4E80-8B0B-FCECE2DC165B}" dt="2023-09-25T18:19:02.053" v="141" actId="20577"/>
          <ac:spMkLst>
            <pc:docMk/>
            <pc:sldMk cId="2553351520" sldId="328"/>
            <ac:spMk id="3" creationId="{C91C0A61-4760-7041-A359-A33F626A8373}"/>
          </ac:spMkLst>
        </pc:spChg>
      </pc:sldChg>
      <pc:sldChg chg="modSp add mod">
        <pc:chgData name="Madelyn Schoell" userId="c910991d-6c94-4e05-a020-c698ebee31cf" providerId="ADAL" clId="{E62AFF56-57DE-4E80-8B0B-FCECE2DC165B}" dt="2023-09-25T18:56:16.026" v="3524" actId="20577"/>
        <pc:sldMkLst>
          <pc:docMk/>
          <pc:sldMk cId="4010547014" sldId="329"/>
        </pc:sldMkLst>
        <pc:spChg chg="mod">
          <ac:chgData name="Madelyn Schoell" userId="c910991d-6c94-4e05-a020-c698ebee31cf" providerId="ADAL" clId="{E62AFF56-57DE-4E80-8B0B-FCECE2DC165B}" dt="2023-09-25T18:56:16.026" v="3524" actId="20577"/>
          <ac:spMkLst>
            <pc:docMk/>
            <pc:sldMk cId="4010547014" sldId="329"/>
            <ac:spMk id="2" creationId="{39D1D08D-426E-1B7D-1C92-1327C5DA2E5B}"/>
          </ac:spMkLst>
        </pc:spChg>
        <pc:spChg chg="mod">
          <ac:chgData name="Madelyn Schoell" userId="c910991d-6c94-4e05-a020-c698ebee31cf" providerId="ADAL" clId="{E62AFF56-57DE-4E80-8B0B-FCECE2DC165B}" dt="2023-09-25T18:19:14.543" v="162" actId="20577"/>
          <ac:spMkLst>
            <pc:docMk/>
            <pc:sldMk cId="4010547014" sldId="329"/>
            <ac:spMk id="3" creationId="{C91C0A61-4760-7041-A359-A33F626A8373}"/>
          </ac:spMkLst>
        </pc:spChg>
      </pc:sldChg>
      <pc:sldChg chg="modSp add mod">
        <pc:chgData name="Madelyn Schoell" userId="c910991d-6c94-4e05-a020-c698ebee31cf" providerId="ADAL" clId="{E62AFF56-57DE-4E80-8B0B-FCECE2DC165B}" dt="2023-09-25T18:36:53.081" v="1291" actId="404"/>
        <pc:sldMkLst>
          <pc:docMk/>
          <pc:sldMk cId="2898888847" sldId="330"/>
        </pc:sldMkLst>
        <pc:spChg chg="mod">
          <ac:chgData name="Madelyn Schoell" userId="c910991d-6c94-4e05-a020-c698ebee31cf" providerId="ADAL" clId="{E62AFF56-57DE-4E80-8B0B-FCECE2DC165B}" dt="2023-09-25T18:36:53.081" v="1291" actId="404"/>
          <ac:spMkLst>
            <pc:docMk/>
            <pc:sldMk cId="2898888847" sldId="330"/>
            <ac:spMk id="2" creationId="{39D1D08D-426E-1B7D-1C92-1327C5DA2E5B}"/>
          </ac:spMkLst>
        </pc:spChg>
      </pc:sldChg>
      <pc:sldChg chg="modSp add mod">
        <pc:chgData name="Madelyn Schoell" userId="c910991d-6c94-4e05-a020-c698ebee31cf" providerId="ADAL" clId="{E62AFF56-57DE-4E80-8B0B-FCECE2DC165B}" dt="2023-09-25T18:41:00.437" v="1544" actId="13926"/>
        <pc:sldMkLst>
          <pc:docMk/>
          <pc:sldMk cId="2614012116" sldId="331"/>
        </pc:sldMkLst>
        <pc:spChg chg="mod">
          <ac:chgData name="Madelyn Schoell" userId="c910991d-6c94-4e05-a020-c698ebee31cf" providerId="ADAL" clId="{E62AFF56-57DE-4E80-8B0B-FCECE2DC165B}" dt="2023-09-25T18:41:00.437" v="1544" actId="13926"/>
          <ac:spMkLst>
            <pc:docMk/>
            <pc:sldMk cId="2614012116" sldId="331"/>
            <ac:spMk id="2" creationId="{39D1D08D-426E-1B7D-1C92-1327C5DA2E5B}"/>
          </ac:spMkLst>
        </pc:spChg>
      </pc:sldChg>
      <pc:sldChg chg="modSp add del mod ord">
        <pc:chgData name="Madelyn Schoell" userId="c910991d-6c94-4e05-a020-c698ebee31cf" providerId="ADAL" clId="{E62AFF56-57DE-4E80-8B0B-FCECE2DC165B}" dt="2023-09-25T18:42:25.337" v="1807" actId="2696"/>
        <pc:sldMkLst>
          <pc:docMk/>
          <pc:sldMk cId="2356012428" sldId="332"/>
        </pc:sldMkLst>
        <pc:spChg chg="mod">
          <ac:chgData name="Madelyn Schoell" userId="c910991d-6c94-4e05-a020-c698ebee31cf" providerId="ADAL" clId="{E62AFF56-57DE-4E80-8B0B-FCECE2DC165B}" dt="2023-09-25T18:42:22.832" v="1806" actId="21"/>
          <ac:spMkLst>
            <pc:docMk/>
            <pc:sldMk cId="2356012428" sldId="332"/>
            <ac:spMk id="2" creationId="{39D1D08D-426E-1B7D-1C92-1327C5DA2E5B}"/>
          </ac:spMkLst>
        </pc:spChg>
      </pc:sldChg>
      <pc:sldChg chg="modSp add mod">
        <pc:chgData name="Madelyn Schoell" userId="c910991d-6c94-4e05-a020-c698ebee31cf" providerId="ADAL" clId="{E62AFF56-57DE-4E80-8B0B-FCECE2DC165B}" dt="2023-09-25T18:51:32.455" v="2784" actId="20577"/>
        <pc:sldMkLst>
          <pc:docMk/>
          <pc:sldMk cId="2392638277" sldId="332"/>
        </pc:sldMkLst>
        <pc:spChg chg="mod">
          <ac:chgData name="Madelyn Schoell" userId="c910991d-6c94-4e05-a020-c698ebee31cf" providerId="ADAL" clId="{E62AFF56-57DE-4E80-8B0B-FCECE2DC165B}" dt="2023-09-25T18:51:32.455" v="2784" actId="20577"/>
          <ac:spMkLst>
            <pc:docMk/>
            <pc:sldMk cId="2392638277" sldId="332"/>
            <ac:spMk id="2" creationId="{39D1D08D-426E-1B7D-1C92-1327C5DA2E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9/2023</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Schoell | Current Program Overview</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9/2023</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Current Program Overview</a:t>
            </a:r>
            <a:endParaRPr lang="en-US" b="1"/>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9/2023</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Schoell | Current Program Overview</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9/2023</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Schoell | Current Program Overview</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9/2023</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Current Program Overview</a:t>
            </a:r>
            <a:endParaRPr lang="en-US" b="1"/>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9/2023</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Current Program Overview</a:t>
            </a:r>
            <a:endParaRPr lang="en-US" b="1"/>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9/2023</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Current Program Overview</a:t>
            </a:r>
            <a:endParaRPr lang="en-US" b="1"/>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Maddie Schoell	</a:t>
            </a:r>
          </a:p>
          <a:p>
            <a:r>
              <a:rPr lang="en-US" sz="1600" dirty="0"/>
              <a:t>DOE O 420.2D Assist Visit</a:t>
            </a:r>
          </a:p>
          <a:p>
            <a:r>
              <a:rPr lang="en-US" sz="1600" dirty="0"/>
              <a:t>September 26-27, 2023</a:t>
            </a:r>
          </a:p>
          <a:p>
            <a:endParaRPr lang="en-US" dirty="0"/>
          </a:p>
        </p:txBody>
      </p:sp>
      <p:sp>
        <p:nvSpPr>
          <p:cNvPr id="3" name="Text Placeholder 2"/>
          <p:cNvSpPr>
            <a:spLocks noGrp="1"/>
          </p:cNvSpPr>
          <p:nvPr>
            <p:ph type="body" sz="quarter" idx="11"/>
          </p:nvPr>
        </p:nvSpPr>
        <p:spPr/>
        <p:txBody>
          <a:bodyPr>
            <a:noAutofit/>
          </a:bodyPr>
          <a:lstStyle/>
          <a:p>
            <a:r>
              <a:rPr lang="en-US" sz="1800" dirty="0"/>
              <a:t>Establishing New Credited Controls</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1D08D-426E-1B7D-1C92-1327C5DA2E5B}"/>
              </a:ext>
            </a:extLst>
          </p:cNvPr>
          <p:cNvSpPr>
            <a:spLocks noGrp="1"/>
          </p:cNvSpPr>
          <p:nvPr>
            <p:ph idx="1"/>
          </p:nvPr>
        </p:nvSpPr>
        <p:spPr/>
        <p:txBody>
          <a:bodyPr/>
          <a:lstStyle/>
          <a:p>
            <a:r>
              <a:rPr lang="en-US" dirty="0"/>
              <a:t>ODH Safety Systems</a:t>
            </a:r>
          </a:p>
          <a:p>
            <a:r>
              <a:rPr lang="en-US" dirty="0"/>
              <a:t>Radiation Detectors</a:t>
            </a:r>
          </a:p>
          <a:p>
            <a:r>
              <a:rPr lang="en-US" dirty="0"/>
              <a:t>Fluorinert</a:t>
            </a:r>
          </a:p>
          <a:p>
            <a:endParaRPr lang="en-US" dirty="0"/>
          </a:p>
          <a:p>
            <a:endParaRPr lang="en-US" dirty="0"/>
          </a:p>
        </p:txBody>
      </p:sp>
      <p:sp>
        <p:nvSpPr>
          <p:cNvPr id="3" name="Title 2">
            <a:extLst>
              <a:ext uri="{FF2B5EF4-FFF2-40B4-BE49-F238E27FC236}">
                <a16:creationId xmlns:a16="http://schemas.microsoft.com/office/drawing/2014/main" id="{C91C0A61-4760-7041-A359-A33F626A8373}"/>
              </a:ext>
            </a:extLst>
          </p:cNvPr>
          <p:cNvSpPr>
            <a:spLocks noGrp="1"/>
          </p:cNvSpPr>
          <p:nvPr>
            <p:ph type="title"/>
          </p:nvPr>
        </p:nvSpPr>
        <p:spPr/>
        <p:txBody>
          <a:bodyPr/>
          <a:lstStyle/>
          <a:p>
            <a:r>
              <a:rPr lang="en-US"/>
              <a:t>Outline</a:t>
            </a:r>
          </a:p>
        </p:txBody>
      </p:sp>
      <p:sp>
        <p:nvSpPr>
          <p:cNvPr id="4" name="Date Placeholder 3">
            <a:extLst>
              <a:ext uri="{FF2B5EF4-FFF2-40B4-BE49-F238E27FC236}">
                <a16:creationId xmlns:a16="http://schemas.microsoft.com/office/drawing/2014/main" id="{4A53821C-3832-60D7-C2BE-A047FA948468}"/>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6566C292-FBE0-6F18-9B71-D821D7014B22}"/>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A1DFD7C5-FF70-BDD0-D6BE-80A6BAC917D1}"/>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Tree>
    <p:extLst>
      <p:ext uri="{BB962C8B-B14F-4D97-AF65-F5344CB8AC3E}">
        <p14:creationId xmlns:p14="http://schemas.microsoft.com/office/powerpoint/2010/main" val="183412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1D08D-426E-1B7D-1C92-1327C5DA2E5B}"/>
              </a:ext>
            </a:extLst>
          </p:cNvPr>
          <p:cNvSpPr>
            <a:spLocks noGrp="1"/>
          </p:cNvSpPr>
          <p:nvPr>
            <p:ph idx="1"/>
          </p:nvPr>
        </p:nvSpPr>
        <p:spPr/>
        <p:txBody>
          <a:bodyPr/>
          <a:lstStyle/>
          <a:p>
            <a:r>
              <a:rPr lang="en-US" dirty="0"/>
              <a:t>ODH Safety Systems currently exist and are very robust</a:t>
            </a:r>
          </a:p>
          <a:p>
            <a:pPr lvl="1"/>
            <a:r>
              <a:rPr lang="en-US" dirty="0"/>
              <a:t>Established via FESHM</a:t>
            </a:r>
          </a:p>
          <a:p>
            <a:pPr lvl="1"/>
            <a:r>
              <a:rPr lang="en-US" dirty="0"/>
              <a:t>Cryo. Engineer review of system to determine ODH Classification (based on quantitative risk assessment)</a:t>
            </a:r>
          </a:p>
          <a:p>
            <a:pPr lvl="2"/>
            <a:r>
              <a:rPr lang="en-US" dirty="0"/>
              <a:t>Determines components required to maintain classification</a:t>
            </a:r>
          </a:p>
          <a:p>
            <a:pPr lvl="2"/>
            <a:r>
              <a:rPr lang="en-US" dirty="0"/>
              <a:t>Prescribes surveillance requirements</a:t>
            </a:r>
          </a:p>
          <a:p>
            <a:pPr lvl="2"/>
            <a:r>
              <a:rPr lang="en-US" dirty="0"/>
              <a:t>Prescribes actions to be taken in the event of component failure</a:t>
            </a:r>
          </a:p>
          <a:p>
            <a:pPr lvl="1"/>
            <a:r>
              <a:rPr lang="en-US" dirty="0"/>
              <a:t>Established response to ODH Alarms, includes Fire Department/Security, Cryo Coordinator/Facility Manager, and AD Main Control Room (optional)</a:t>
            </a:r>
          </a:p>
          <a:p>
            <a:endParaRPr lang="en-US" dirty="0"/>
          </a:p>
        </p:txBody>
      </p:sp>
      <p:sp>
        <p:nvSpPr>
          <p:cNvPr id="3" name="Title 2">
            <a:extLst>
              <a:ext uri="{FF2B5EF4-FFF2-40B4-BE49-F238E27FC236}">
                <a16:creationId xmlns:a16="http://schemas.microsoft.com/office/drawing/2014/main" id="{C91C0A61-4760-7041-A359-A33F626A8373}"/>
              </a:ext>
            </a:extLst>
          </p:cNvPr>
          <p:cNvSpPr>
            <a:spLocks noGrp="1"/>
          </p:cNvSpPr>
          <p:nvPr>
            <p:ph type="title"/>
          </p:nvPr>
        </p:nvSpPr>
        <p:spPr/>
        <p:txBody>
          <a:bodyPr/>
          <a:lstStyle/>
          <a:p>
            <a:r>
              <a:rPr lang="en-US" dirty="0"/>
              <a:t>ODH Safety Systems</a:t>
            </a:r>
          </a:p>
        </p:txBody>
      </p:sp>
      <p:sp>
        <p:nvSpPr>
          <p:cNvPr id="4" name="Date Placeholder 3">
            <a:extLst>
              <a:ext uri="{FF2B5EF4-FFF2-40B4-BE49-F238E27FC236}">
                <a16:creationId xmlns:a16="http://schemas.microsoft.com/office/drawing/2014/main" id="{4A53821C-3832-60D7-C2BE-A047FA948468}"/>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6566C292-FBE0-6F18-9B71-D821D7014B22}"/>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A1DFD7C5-FF70-BDD0-D6BE-80A6BAC917D1}"/>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Tree>
    <p:extLst>
      <p:ext uri="{BB962C8B-B14F-4D97-AF65-F5344CB8AC3E}">
        <p14:creationId xmlns:p14="http://schemas.microsoft.com/office/powerpoint/2010/main" val="189294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1D08D-426E-1B7D-1C92-1327C5DA2E5B}"/>
              </a:ext>
            </a:extLst>
          </p:cNvPr>
          <p:cNvSpPr>
            <a:spLocks noGrp="1"/>
          </p:cNvSpPr>
          <p:nvPr>
            <p:ph idx="1"/>
          </p:nvPr>
        </p:nvSpPr>
        <p:spPr/>
        <p:txBody>
          <a:bodyPr/>
          <a:lstStyle/>
          <a:p>
            <a:r>
              <a:rPr lang="en-US" dirty="0"/>
              <a:t>FSO Comment Resolution form excerpt: “Since ODH is not a SIH (in accordance with DOE-HDBK-1163-2020) then this ASE must develop credited controls that will address the ODH concerns with applicable accelerator facilities.”</a:t>
            </a:r>
          </a:p>
          <a:p>
            <a:r>
              <a:rPr lang="en-US" dirty="0"/>
              <a:t>Response – ODH Safety System components that are required to maintain the posted ODH Classification within an interlocked and/or posted Exclusion Area will be identified as Credited Controls and summarized in the ASE</a:t>
            </a:r>
          </a:p>
          <a:p>
            <a:pPr lvl="1"/>
            <a:r>
              <a:rPr lang="en-US" sz="2000" dirty="0">
                <a:ea typeface="ＭＳ Ｐゴシック"/>
              </a:rPr>
              <a:t>Only ODH Safety Systems within Exclusion Areas (interlocked enclosures) are included. Similar systems in other areas are not included.</a:t>
            </a:r>
          </a:p>
          <a:p>
            <a:pPr lvl="1"/>
            <a:r>
              <a:rPr lang="en-US" sz="2000" dirty="0">
                <a:ea typeface="ＭＳ Ｐゴシック"/>
              </a:rPr>
              <a:t>If multiple area oxygen monitors are in place, but not all of them are required to be operational to maintain the ODH Classification, not all area oxygen monitors are considered Credited Controls</a:t>
            </a:r>
          </a:p>
          <a:p>
            <a:pPr lvl="1"/>
            <a:endParaRPr lang="en-US" sz="2000" dirty="0"/>
          </a:p>
          <a:p>
            <a:endParaRPr lang="en-US" dirty="0"/>
          </a:p>
          <a:p>
            <a:endParaRPr lang="en-US" dirty="0"/>
          </a:p>
        </p:txBody>
      </p:sp>
      <p:sp>
        <p:nvSpPr>
          <p:cNvPr id="3" name="Title 2">
            <a:extLst>
              <a:ext uri="{FF2B5EF4-FFF2-40B4-BE49-F238E27FC236}">
                <a16:creationId xmlns:a16="http://schemas.microsoft.com/office/drawing/2014/main" id="{C91C0A61-4760-7041-A359-A33F626A8373}"/>
              </a:ext>
            </a:extLst>
          </p:cNvPr>
          <p:cNvSpPr>
            <a:spLocks noGrp="1"/>
          </p:cNvSpPr>
          <p:nvPr>
            <p:ph type="title"/>
          </p:nvPr>
        </p:nvSpPr>
        <p:spPr/>
        <p:txBody>
          <a:bodyPr/>
          <a:lstStyle/>
          <a:p>
            <a:r>
              <a:rPr lang="en-US" dirty="0"/>
              <a:t>ODH Safety Systems</a:t>
            </a:r>
          </a:p>
        </p:txBody>
      </p:sp>
      <p:sp>
        <p:nvSpPr>
          <p:cNvPr id="4" name="Date Placeholder 3">
            <a:extLst>
              <a:ext uri="{FF2B5EF4-FFF2-40B4-BE49-F238E27FC236}">
                <a16:creationId xmlns:a16="http://schemas.microsoft.com/office/drawing/2014/main" id="{4A53821C-3832-60D7-C2BE-A047FA948468}"/>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6566C292-FBE0-6F18-9B71-D821D7014B22}"/>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A1DFD7C5-FF70-BDD0-D6BE-80A6BAC917D1}"/>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a:p>
        </p:txBody>
      </p:sp>
    </p:spTree>
    <p:extLst>
      <p:ext uri="{BB962C8B-B14F-4D97-AF65-F5344CB8AC3E}">
        <p14:creationId xmlns:p14="http://schemas.microsoft.com/office/powerpoint/2010/main" val="289888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1D08D-426E-1B7D-1C92-1327C5DA2E5B}"/>
              </a:ext>
            </a:extLst>
          </p:cNvPr>
          <p:cNvSpPr>
            <a:spLocks noGrp="1"/>
          </p:cNvSpPr>
          <p:nvPr>
            <p:ph idx="1"/>
          </p:nvPr>
        </p:nvSpPr>
        <p:spPr/>
        <p:txBody>
          <a:bodyPr/>
          <a:lstStyle/>
          <a:p>
            <a:r>
              <a:rPr lang="en-US" dirty="0"/>
              <a:t>Comments from ARR</a:t>
            </a:r>
          </a:p>
          <a:p>
            <a:pPr lvl="1"/>
            <a:r>
              <a:rPr lang="en-US" dirty="0"/>
              <a:t>Response to Charge Question</a:t>
            </a:r>
          </a:p>
          <a:p>
            <a:pPr lvl="2">
              <a:buFont typeface="Arial" panose="020B0604020202020204" pitchFamily="34" charset="0"/>
              <a:buChar char="•"/>
            </a:pPr>
            <a:r>
              <a:rPr lang="en-US" sz="1600" b="0" i="0" dirty="0">
                <a:solidFill>
                  <a:srgbClr val="000000"/>
                </a:solidFill>
                <a:effectLst/>
                <a:latin typeface="Calibri" panose="020F0502020204030204" pitchFamily="34" charset="0"/>
              </a:rPr>
              <a:t>The Assessment Team judges that the Lab used an appropriate approach for instituting credited controls for ODH components and exclusions areas. </a:t>
            </a:r>
          </a:p>
          <a:p>
            <a:pPr lvl="2">
              <a:buFont typeface="Arial" panose="020B0604020202020204" pitchFamily="34" charset="0"/>
              <a:buChar char="•"/>
            </a:pPr>
            <a:r>
              <a:rPr lang="en-US" sz="1600" b="0" i="0" dirty="0">
                <a:solidFill>
                  <a:srgbClr val="000000"/>
                </a:solidFill>
                <a:effectLst/>
                <a:latin typeface="Calibri" panose="020F0502020204030204" pitchFamily="34" charset="0"/>
              </a:rPr>
              <a:t>Training for personnel working in each ODH classification area is judged to be appropriate. </a:t>
            </a:r>
          </a:p>
          <a:p>
            <a:pPr lvl="2">
              <a:buFont typeface="Arial" panose="020B0604020202020204" pitchFamily="34" charset="0"/>
              <a:buChar char="•"/>
            </a:pPr>
            <a:r>
              <a:rPr lang="en-US" sz="1600" b="0" i="0" dirty="0">
                <a:solidFill>
                  <a:srgbClr val="000000"/>
                </a:solidFill>
                <a:effectLst/>
                <a:latin typeface="Calibri" panose="020F0502020204030204" pitchFamily="34" charset="0"/>
              </a:rPr>
              <a:t>The concept of when ODH systems must function should be evaluated to ensure that the process provides protection and does not create compliance traps. </a:t>
            </a:r>
          </a:p>
          <a:p>
            <a:pPr lvl="2">
              <a:buFont typeface="Arial" panose="020B0604020202020204" pitchFamily="34" charset="0"/>
              <a:buChar char="•"/>
            </a:pPr>
            <a:r>
              <a:rPr lang="en-US" sz="1600" b="0" i="0" dirty="0">
                <a:solidFill>
                  <a:srgbClr val="000000"/>
                </a:solidFill>
                <a:effectLst/>
                <a:latin typeface="Calibri" panose="020F0502020204030204" pitchFamily="34" charset="0"/>
              </a:rPr>
              <a:t>Labeling of ODH credited controls should be consistent throughout the Fermilab site. </a:t>
            </a:r>
            <a:endParaRPr lang="en-US" dirty="0"/>
          </a:p>
          <a:p>
            <a:pPr lvl="1"/>
            <a:r>
              <a:rPr lang="en-US" dirty="0"/>
              <a:t>Other comments</a:t>
            </a:r>
          </a:p>
          <a:p>
            <a:pPr lvl="2"/>
            <a:r>
              <a:rPr lang="en-US" sz="1600" b="0" i="0" dirty="0">
                <a:solidFill>
                  <a:srgbClr val="000000"/>
                </a:solidFill>
                <a:effectLst/>
                <a:latin typeface="Calibri" panose="020F0502020204030204" pitchFamily="34" charset="0"/>
              </a:rPr>
              <a:t>The applicability of ODH credited controls beyond exclusion areas should be evaluated and clarified in the SAD. </a:t>
            </a:r>
            <a:endParaRPr lang="en-US" dirty="0"/>
          </a:p>
          <a:p>
            <a:r>
              <a:rPr lang="en-US" dirty="0"/>
              <a:t>Next Steps</a:t>
            </a:r>
          </a:p>
          <a:p>
            <a:pPr lvl="1"/>
            <a:r>
              <a:rPr lang="en-US" dirty="0"/>
              <a:t>Established Credited Controls for existing systems (i.e., training, labeling)</a:t>
            </a:r>
          </a:p>
        </p:txBody>
      </p:sp>
      <p:sp>
        <p:nvSpPr>
          <p:cNvPr id="3" name="Title 2">
            <a:extLst>
              <a:ext uri="{FF2B5EF4-FFF2-40B4-BE49-F238E27FC236}">
                <a16:creationId xmlns:a16="http://schemas.microsoft.com/office/drawing/2014/main" id="{C91C0A61-4760-7041-A359-A33F626A8373}"/>
              </a:ext>
            </a:extLst>
          </p:cNvPr>
          <p:cNvSpPr>
            <a:spLocks noGrp="1"/>
          </p:cNvSpPr>
          <p:nvPr>
            <p:ph type="title"/>
          </p:nvPr>
        </p:nvSpPr>
        <p:spPr/>
        <p:txBody>
          <a:bodyPr/>
          <a:lstStyle/>
          <a:p>
            <a:r>
              <a:rPr lang="en-US" dirty="0"/>
              <a:t>ODH Safety Systems</a:t>
            </a:r>
          </a:p>
        </p:txBody>
      </p:sp>
      <p:sp>
        <p:nvSpPr>
          <p:cNvPr id="4" name="Date Placeholder 3">
            <a:extLst>
              <a:ext uri="{FF2B5EF4-FFF2-40B4-BE49-F238E27FC236}">
                <a16:creationId xmlns:a16="http://schemas.microsoft.com/office/drawing/2014/main" id="{4A53821C-3832-60D7-C2BE-A047FA948468}"/>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6566C292-FBE0-6F18-9B71-D821D7014B22}"/>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A1DFD7C5-FF70-BDD0-D6BE-80A6BAC917D1}"/>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a:p>
        </p:txBody>
      </p:sp>
    </p:spTree>
    <p:extLst>
      <p:ext uri="{BB962C8B-B14F-4D97-AF65-F5344CB8AC3E}">
        <p14:creationId xmlns:p14="http://schemas.microsoft.com/office/powerpoint/2010/main" val="261401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1D08D-426E-1B7D-1C92-1327C5DA2E5B}"/>
              </a:ext>
            </a:extLst>
          </p:cNvPr>
          <p:cNvSpPr>
            <a:spLocks noGrp="1"/>
          </p:cNvSpPr>
          <p:nvPr>
            <p:ph idx="1"/>
          </p:nvPr>
        </p:nvSpPr>
        <p:spPr/>
        <p:txBody>
          <a:bodyPr/>
          <a:lstStyle/>
          <a:p>
            <a:r>
              <a:rPr lang="en-US" dirty="0"/>
              <a:t>Currently implement radiation detectors into Radiation Safety Interlock System (RSIS)</a:t>
            </a:r>
          </a:p>
          <a:p>
            <a:pPr lvl="1"/>
            <a:r>
              <a:rPr lang="en-US" dirty="0"/>
              <a:t>The RSIS is the Credited Control, specific/individual radiation detectors are not</a:t>
            </a:r>
          </a:p>
          <a:p>
            <a:r>
              <a:rPr lang="en-US" dirty="0"/>
              <a:t>FSO Comment Resolution form excerpt: “Radiation detectors linked to the RSIS are required in the Shielding Assessment. These are not discussed in the ASE. Are the radiation area detectors/monitors a Credited Control?”</a:t>
            </a:r>
          </a:p>
          <a:p>
            <a:r>
              <a:rPr lang="en-US" dirty="0"/>
              <a:t>Response – Fermilab will incorporate interlocked radiation detectors as required inputs for the RSIS, and list detectors in the ASE.</a:t>
            </a:r>
            <a:endParaRPr lang="en-US" sz="2000" dirty="0"/>
          </a:p>
          <a:p>
            <a:endParaRPr lang="en-US" dirty="0"/>
          </a:p>
          <a:p>
            <a:endParaRPr lang="en-US" dirty="0"/>
          </a:p>
        </p:txBody>
      </p:sp>
      <p:sp>
        <p:nvSpPr>
          <p:cNvPr id="3" name="Title 2">
            <a:extLst>
              <a:ext uri="{FF2B5EF4-FFF2-40B4-BE49-F238E27FC236}">
                <a16:creationId xmlns:a16="http://schemas.microsoft.com/office/drawing/2014/main" id="{C91C0A61-4760-7041-A359-A33F626A8373}"/>
              </a:ext>
            </a:extLst>
          </p:cNvPr>
          <p:cNvSpPr>
            <a:spLocks noGrp="1"/>
          </p:cNvSpPr>
          <p:nvPr>
            <p:ph type="title"/>
          </p:nvPr>
        </p:nvSpPr>
        <p:spPr/>
        <p:txBody>
          <a:bodyPr/>
          <a:lstStyle/>
          <a:p>
            <a:r>
              <a:rPr lang="en-US" dirty="0"/>
              <a:t>Radiation Detectors</a:t>
            </a:r>
          </a:p>
        </p:txBody>
      </p:sp>
      <p:sp>
        <p:nvSpPr>
          <p:cNvPr id="4" name="Date Placeholder 3">
            <a:extLst>
              <a:ext uri="{FF2B5EF4-FFF2-40B4-BE49-F238E27FC236}">
                <a16:creationId xmlns:a16="http://schemas.microsoft.com/office/drawing/2014/main" id="{4A53821C-3832-60D7-C2BE-A047FA948468}"/>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6566C292-FBE0-6F18-9B71-D821D7014B22}"/>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A1DFD7C5-FF70-BDD0-D6BE-80A6BAC917D1}"/>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a:p>
        </p:txBody>
      </p:sp>
    </p:spTree>
    <p:extLst>
      <p:ext uri="{BB962C8B-B14F-4D97-AF65-F5344CB8AC3E}">
        <p14:creationId xmlns:p14="http://schemas.microsoft.com/office/powerpoint/2010/main" val="255335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1D08D-426E-1B7D-1C92-1327C5DA2E5B}"/>
              </a:ext>
            </a:extLst>
          </p:cNvPr>
          <p:cNvSpPr>
            <a:spLocks noGrp="1"/>
          </p:cNvSpPr>
          <p:nvPr>
            <p:ph idx="1"/>
          </p:nvPr>
        </p:nvSpPr>
        <p:spPr/>
        <p:txBody>
          <a:bodyPr/>
          <a:lstStyle/>
          <a:p>
            <a:r>
              <a:rPr lang="en-US" dirty="0"/>
              <a:t>Comments from the ARR</a:t>
            </a:r>
          </a:p>
          <a:p>
            <a:pPr lvl="1"/>
            <a:r>
              <a:rPr lang="en-US" dirty="0"/>
              <a:t>Other Comments</a:t>
            </a:r>
          </a:p>
          <a:p>
            <a:pPr lvl="2"/>
            <a:r>
              <a:rPr lang="en-US" sz="1800" b="0" i="0" dirty="0">
                <a:solidFill>
                  <a:srgbClr val="000000"/>
                </a:solidFill>
                <a:effectLst/>
                <a:latin typeface="Calibri" panose="020F0502020204030204" pitchFamily="34" charset="0"/>
              </a:rPr>
              <a:t>Some credited control sections in the ASE define the components that are required to be present. These lists are better placed in the SAD. </a:t>
            </a:r>
            <a:endParaRPr lang="en-US" dirty="0"/>
          </a:p>
          <a:p>
            <a:r>
              <a:rPr lang="en-US" dirty="0"/>
              <a:t>Next Steps</a:t>
            </a:r>
          </a:p>
          <a:p>
            <a:pPr lvl="1"/>
            <a:r>
              <a:rPr lang="en-US" dirty="0"/>
              <a:t>Finalizing agreement between Lab and FSO on which interlocked detectors are Credited Controls and which may be Defense-in-Depth/ALARA</a:t>
            </a:r>
          </a:p>
          <a:p>
            <a:pPr lvl="1"/>
            <a:r>
              <a:rPr lang="en-US" dirty="0"/>
              <a:t>Finalizing agreement between Lab and FSO on the appropriate place (SAD or ASE) to list Credited Control radiation monitors</a:t>
            </a:r>
          </a:p>
          <a:p>
            <a:pPr lvl="1"/>
            <a:r>
              <a:rPr lang="en-US" dirty="0"/>
              <a:t>Finalize agreement between Lab and FSO on what constitutes and ASE violation (i.e., if it moves 6in)</a:t>
            </a:r>
          </a:p>
          <a:p>
            <a:endParaRPr lang="en-US" dirty="0"/>
          </a:p>
          <a:p>
            <a:endParaRPr lang="en-US" dirty="0"/>
          </a:p>
        </p:txBody>
      </p:sp>
      <p:sp>
        <p:nvSpPr>
          <p:cNvPr id="3" name="Title 2">
            <a:extLst>
              <a:ext uri="{FF2B5EF4-FFF2-40B4-BE49-F238E27FC236}">
                <a16:creationId xmlns:a16="http://schemas.microsoft.com/office/drawing/2014/main" id="{C91C0A61-4760-7041-A359-A33F626A8373}"/>
              </a:ext>
            </a:extLst>
          </p:cNvPr>
          <p:cNvSpPr>
            <a:spLocks noGrp="1"/>
          </p:cNvSpPr>
          <p:nvPr>
            <p:ph type="title"/>
          </p:nvPr>
        </p:nvSpPr>
        <p:spPr/>
        <p:txBody>
          <a:bodyPr/>
          <a:lstStyle/>
          <a:p>
            <a:r>
              <a:rPr lang="en-US" dirty="0"/>
              <a:t>Radiation Detectors</a:t>
            </a:r>
          </a:p>
        </p:txBody>
      </p:sp>
      <p:sp>
        <p:nvSpPr>
          <p:cNvPr id="4" name="Date Placeholder 3">
            <a:extLst>
              <a:ext uri="{FF2B5EF4-FFF2-40B4-BE49-F238E27FC236}">
                <a16:creationId xmlns:a16="http://schemas.microsoft.com/office/drawing/2014/main" id="{4A53821C-3832-60D7-C2BE-A047FA948468}"/>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6566C292-FBE0-6F18-9B71-D821D7014B22}"/>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A1DFD7C5-FF70-BDD0-D6BE-80A6BAC917D1}"/>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a:p>
        </p:txBody>
      </p:sp>
    </p:spTree>
    <p:extLst>
      <p:ext uri="{BB962C8B-B14F-4D97-AF65-F5344CB8AC3E}">
        <p14:creationId xmlns:p14="http://schemas.microsoft.com/office/powerpoint/2010/main" val="239263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1D08D-426E-1B7D-1C92-1327C5DA2E5B}"/>
              </a:ext>
            </a:extLst>
          </p:cNvPr>
          <p:cNvSpPr>
            <a:spLocks noGrp="1"/>
          </p:cNvSpPr>
          <p:nvPr>
            <p:ph idx="1"/>
          </p:nvPr>
        </p:nvSpPr>
        <p:spPr/>
        <p:txBody>
          <a:bodyPr/>
          <a:lstStyle/>
          <a:p>
            <a:r>
              <a:rPr lang="en-US" dirty="0"/>
              <a:t>Through other discussion for future work, discovered that byproducts of fluorinert are created when fluorinert is in a particle beam</a:t>
            </a:r>
          </a:p>
          <a:p>
            <a:r>
              <a:rPr lang="en-US" dirty="0"/>
              <a:t>Fluorinert currently in use in operational segment of the Fermilab Main Accelerator</a:t>
            </a:r>
          </a:p>
          <a:p>
            <a:pPr lvl="1"/>
            <a:r>
              <a:rPr lang="en-US" dirty="0"/>
              <a:t>Existing filtration system to filter byproducts</a:t>
            </a:r>
          </a:p>
          <a:p>
            <a:pPr lvl="1"/>
            <a:r>
              <a:rPr lang="en-US" dirty="0"/>
              <a:t>Commercial system, information limited from manufacturer</a:t>
            </a:r>
          </a:p>
          <a:p>
            <a:pPr lvl="2"/>
            <a:r>
              <a:rPr lang="en-US" dirty="0"/>
              <a:t>Filter efficiency is unknown</a:t>
            </a:r>
          </a:p>
          <a:p>
            <a:r>
              <a:rPr lang="en-US" dirty="0"/>
              <a:t>Next Steps</a:t>
            </a:r>
          </a:p>
          <a:p>
            <a:pPr lvl="1"/>
            <a:r>
              <a:rPr lang="en-US" dirty="0"/>
              <a:t>Clarify what parts of the system are the Credited Control, establish surveillance requirements, labeling requirements</a:t>
            </a:r>
            <a:r>
              <a:rPr lang="en-US"/>
              <a:t>, etc.</a:t>
            </a:r>
            <a:endParaRPr lang="en-US" dirty="0"/>
          </a:p>
          <a:p>
            <a:pPr lvl="1"/>
            <a:r>
              <a:rPr lang="en-US" dirty="0"/>
              <a:t>Establish procedures &amp; training for personnel working on system</a:t>
            </a:r>
          </a:p>
          <a:p>
            <a:endParaRPr lang="en-US" dirty="0"/>
          </a:p>
          <a:p>
            <a:endParaRPr lang="en-US" dirty="0"/>
          </a:p>
        </p:txBody>
      </p:sp>
      <p:sp>
        <p:nvSpPr>
          <p:cNvPr id="3" name="Title 2">
            <a:extLst>
              <a:ext uri="{FF2B5EF4-FFF2-40B4-BE49-F238E27FC236}">
                <a16:creationId xmlns:a16="http://schemas.microsoft.com/office/drawing/2014/main" id="{C91C0A61-4760-7041-A359-A33F626A8373}"/>
              </a:ext>
            </a:extLst>
          </p:cNvPr>
          <p:cNvSpPr>
            <a:spLocks noGrp="1"/>
          </p:cNvSpPr>
          <p:nvPr>
            <p:ph type="title"/>
          </p:nvPr>
        </p:nvSpPr>
        <p:spPr/>
        <p:txBody>
          <a:bodyPr/>
          <a:lstStyle/>
          <a:p>
            <a:r>
              <a:rPr lang="en-US" dirty="0"/>
              <a:t>Fluorinert</a:t>
            </a:r>
          </a:p>
        </p:txBody>
      </p:sp>
      <p:sp>
        <p:nvSpPr>
          <p:cNvPr id="4" name="Date Placeholder 3">
            <a:extLst>
              <a:ext uri="{FF2B5EF4-FFF2-40B4-BE49-F238E27FC236}">
                <a16:creationId xmlns:a16="http://schemas.microsoft.com/office/drawing/2014/main" id="{4A53821C-3832-60D7-C2BE-A047FA948468}"/>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6566C292-FBE0-6F18-9B71-D821D7014B22}"/>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A1DFD7C5-FF70-BDD0-D6BE-80A6BAC917D1}"/>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a:p>
        </p:txBody>
      </p:sp>
    </p:spTree>
    <p:extLst>
      <p:ext uri="{BB962C8B-B14F-4D97-AF65-F5344CB8AC3E}">
        <p14:creationId xmlns:p14="http://schemas.microsoft.com/office/powerpoint/2010/main" val="401054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4F640D-CECC-6E0C-6783-BAC326BE263C}"/>
              </a:ext>
            </a:extLst>
          </p:cNvPr>
          <p:cNvSpPr>
            <a:spLocks noGrp="1"/>
          </p:cNvSpPr>
          <p:nvPr>
            <p:ph type="title"/>
          </p:nvPr>
        </p:nvSpPr>
        <p:spPr>
          <a:xfrm>
            <a:off x="228600" y="251752"/>
            <a:ext cx="8686800" cy="3487735"/>
          </a:xfrm>
        </p:spPr>
        <p:txBody>
          <a:bodyPr/>
          <a:lstStyle/>
          <a:p>
            <a:pPr algn="ctr"/>
            <a:r>
              <a:rPr lang="en-US" dirty="0"/>
              <a:t>Questions?</a:t>
            </a:r>
          </a:p>
        </p:txBody>
      </p:sp>
      <p:sp>
        <p:nvSpPr>
          <p:cNvPr id="4" name="Date Placeholder 3">
            <a:extLst>
              <a:ext uri="{FF2B5EF4-FFF2-40B4-BE49-F238E27FC236}">
                <a16:creationId xmlns:a16="http://schemas.microsoft.com/office/drawing/2014/main" id="{77593178-F0F9-3AFC-9D04-3342F317940B}"/>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21B55392-61C8-4E04-15AF-906430883005}"/>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F0DD5648-7CC8-F80E-EA8D-CAAB34DA3DE7}"/>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a:p>
        </p:txBody>
      </p:sp>
    </p:spTree>
    <p:extLst>
      <p:ext uri="{BB962C8B-B14F-4D97-AF65-F5344CB8AC3E}">
        <p14:creationId xmlns:p14="http://schemas.microsoft.com/office/powerpoint/2010/main" val="2299959844"/>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0D1EB003992641854DEC650B19B9B6" ma:contentTypeVersion="15" ma:contentTypeDescription="Create a new document." ma:contentTypeScope="" ma:versionID="fd61d4a10b3ba11088311ea0149c2d7a">
  <xsd:schema xmlns:xsd="http://www.w3.org/2001/XMLSchema" xmlns:xs="http://www.w3.org/2001/XMLSchema" xmlns:p="http://schemas.microsoft.com/office/2006/metadata/properties" xmlns:ns1="http://schemas.microsoft.com/sharepoint/v3" xmlns:ns3="d1fa51fb-4767-43a5-bca0-3d8a2ed6f0b8" xmlns:ns4="d89967ca-08df-4c21-aa97-7439da325880" targetNamespace="http://schemas.microsoft.com/office/2006/metadata/properties" ma:root="true" ma:fieldsID="5a6592338e42a95ddb049d5fd86cff8c" ns1:_="" ns3:_="" ns4:_="">
    <xsd:import namespace="http://schemas.microsoft.com/sharepoint/v3"/>
    <xsd:import namespace="d1fa51fb-4767-43a5-bca0-3d8a2ed6f0b8"/>
    <xsd:import namespace="d89967ca-08df-4c21-aa97-7439da325880"/>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_activity" minOccurs="0"/>
                <xsd:element ref="ns4:MediaServiceDateTaken" minOccurs="0"/>
                <xsd:element ref="ns4:MediaServiceObjectDetectorVersions" minOccurs="0"/>
                <xsd:element ref="ns4:MediaServiceAutoTags" minOccurs="0"/>
                <xsd:element ref="ns4:MediaLengthInSecond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a51fb-4767-43a5-bca0-3d8a2ed6f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967ca-08df-4c21-aa97-7439da32588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89967ca-08df-4c21-aa97-7439da3258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077D22-015B-424C-A057-E4434A2BC498}">
  <ds:schemaRefs>
    <ds:schemaRef ds:uri="d1fa51fb-4767-43a5-bca0-3d8a2ed6f0b8"/>
    <ds:schemaRef ds:uri="d89967ca-08df-4c21-aa97-7439da3258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34BCD1-D673-4CE6-A783-5CFE61C17221}">
  <ds:schemaRefs>
    <ds:schemaRef ds:uri="http://purl.org/dc/elements/1.1/"/>
    <ds:schemaRef ds:uri="http://schemas.microsoft.com/office/2006/metadata/properties"/>
    <ds:schemaRef ds:uri="http://schemas.microsoft.com/office/infopath/2007/PartnerControls"/>
    <ds:schemaRef ds:uri="http://schemas.microsoft.com/sharepoint/v3"/>
    <ds:schemaRef ds:uri="d1fa51fb-4767-43a5-bca0-3d8a2ed6f0b8"/>
    <ds:schemaRef ds:uri="http://purl.org/dc/terms/"/>
    <ds:schemaRef ds:uri="http://schemas.microsoft.com/office/2006/documentManagement/types"/>
    <ds:schemaRef ds:uri="http://schemas.openxmlformats.org/package/2006/metadata/core-properties"/>
    <ds:schemaRef ds:uri="d89967ca-08df-4c21-aa97-7439da325880"/>
    <ds:schemaRef ds:uri="http://www.w3.org/XML/1998/namespace"/>
    <ds:schemaRef ds:uri="http://purl.org/dc/dcmitype/"/>
  </ds:schemaRefs>
</ds:datastoreItem>
</file>

<file path=customXml/itemProps3.xml><?xml version="1.0" encoding="utf-8"?>
<ds:datastoreItem xmlns:ds="http://schemas.openxmlformats.org/officeDocument/2006/customXml" ds:itemID="{0DA2A803-A96C-4EBA-99FE-EF92815D5A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FNAL_PowerPoint_4x3-seasons_052121 (15)</Template>
  <TotalTime>1157</TotalTime>
  <Words>683</Words>
  <Application>Microsoft Office PowerPoint</Application>
  <PresentationFormat>On-screen Show (4:3)</PresentationFormat>
  <Paragraphs>80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Helvetica</vt:lpstr>
      <vt:lpstr>Fermilab_PPT_090815</vt:lpstr>
      <vt:lpstr>PowerPoint Presentation</vt:lpstr>
      <vt:lpstr>Outline</vt:lpstr>
      <vt:lpstr>ODH Safety Systems</vt:lpstr>
      <vt:lpstr>ODH Safety Systems</vt:lpstr>
      <vt:lpstr>ODH Safety Systems</vt:lpstr>
      <vt:lpstr>Radiation Detectors</vt:lpstr>
      <vt:lpstr>Radiation Detectors</vt:lpstr>
      <vt:lpstr>Fluorinert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Madelyn Schoell</cp:lastModifiedBy>
  <cp:revision>54</cp:revision>
  <cp:lastPrinted>2014-01-20T19:40:21Z</cp:lastPrinted>
  <dcterms:created xsi:type="dcterms:W3CDTF">2023-08-07T15:19:56Z</dcterms:created>
  <dcterms:modified xsi:type="dcterms:W3CDTF">2023-09-25T18:56:22Z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0x010100460D1EB003992641854DEC650B19B9B6</vt:lpwstr>
  </property>
</Properties>
</file>