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3" r:id="rId5"/>
    <p:sldId id="288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340AF3-86D7-4A1E-99BD-73DDECECBA5A}">
          <p14:sldIdLst>
            <p14:sldId id="263"/>
            <p14:sldId id="288"/>
            <p14:sldId id="286"/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EEAD8"/>
    <a:srgbClr val="F5BAB5"/>
    <a:srgbClr val="CCFFFF"/>
    <a:srgbClr val="FADDDA"/>
    <a:srgbClr val="009900"/>
    <a:srgbClr val="CCECFF"/>
    <a:srgbClr val="9BBB59"/>
    <a:srgbClr val="5A9AD5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5911" autoAdjust="0"/>
  </p:normalViewPr>
  <p:slideViewPr>
    <p:cSldViewPr snapToObjects="1" showGuides="1">
      <p:cViewPr varScale="1">
        <p:scale>
          <a:sx n="106" d="100"/>
          <a:sy n="106" d="100"/>
        </p:scale>
        <p:origin x="1824" y="96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965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12/10/2023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MQXFA08 measured RRR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MQXFA08 measured RRR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MQXFA08 measured RRR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MQXFA08 measured RRR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MQXFA08 measured RRR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MQXFA08 measured RRR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MQXFA08 measured RRR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8729" y="2483149"/>
            <a:ext cx="8138071" cy="1693078"/>
          </a:xfrm>
        </p:spPr>
        <p:txBody>
          <a:bodyPr/>
          <a:lstStyle/>
          <a:p>
            <a:r>
              <a:rPr lang="en-US" sz="3200" dirty="0"/>
              <a:t>Measured RRR </a:t>
            </a:r>
            <a:r>
              <a:rPr lang="en-US" sz="3200"/>
              <a:t>in MQXFA08b </a:t>
            </a:r>
            <a:r>
              <a:rPr lang="en-US" sz="3200" dirty="0"/>
              <a:t>magnet</a:t>
            </a:r>
            <a:endParaRPr lang="en-GB" sz="32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5879" y="3808722"/>
            <a:ext cx="6480000" cy="1147563"/>
          </a:xfrm>
        </p:spPr>
        <p:txBody>
          <a:bodyPr>
            <a:no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Maria Baldini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B4B3D-0701-44B5-8E6E-56A72EB2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MQXFA08/08b </a:t>
            </a:r>
            <a:r>
              <a:rPr lang="fr-FR" dirty="0" err="1"/>
              <a:t>measured</a:t>
            </a:r>
            <a:r>
              <a:rPr lang="fr-FR" dirty="0"/>
              <a:t> RRR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213D-2B72-6ADB-DEC6-32EC44C9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temperature resistance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DBDEC2-E67E-FA25-2D25-23A71752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5493E-A3B2-6EE9-CD8E-CDA1BF6D0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MQXFA14b measured RRR</a:t>
            </a:r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08E8B0A-F277-DFAD-18CF-96670B454A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35" y="1225232"/>
          <a:ext cx="6674773" cy="508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40480" imgH="2926080" progId="Origin50.Graph">
                  <p:embed/>
                </p:oleObj>
              </mc:Choice>
              <mc:Fallback>
                <p:oleObj name="Graph" r:id="rId2" imgW="3840480" imgH="2926080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08E8B0A-F277-DFAD-18CF-96670B454A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635" y="1225232"/>
                        <a:ext cx="6674773" cy="508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69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CDFD-5395-4723-A0D0-10AA9AA5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RRR vs estimated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21658-40C5-AD1E-1323-3574E6FD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633F9-3CE1-A631-A189-5349D9204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MQXFA14b measured RRR</a:t>
            </a:r>
            <a:endParaRPr lang="en-GB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646802D-DB3B-3873-B8F6-87B87DC11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8457" y="936060"/>
          <a:ext cx="6772539" cy="515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40480" imgH="2926080" progId="Origin50.Graph">
                  <p:embed/>
                </p:oleObj>
              </mc:Choice>
              <mc:Fallback>
                <p:oleObj name="Graph" r:id="rId2" imgW="3840480" imgH="292608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646802D-DB3B-3873-B8F6-87B87DC11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8457" y="936060"/>
                        <a:ext cx="6772539" cy="5159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18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394F-FEB5-4DF5-ACBA-5AF03311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21" y="137196"/>
            <a:ext cx="7920000" cy="720000"/>
          </a:xfrm>
        </p:spPr>
        <p:txBody>
          <a:bodyPr/>
          <a:lstStyle/>
          <a:p>
            <a:r>
              <a:rPr lang="en-US" dirty="0"/>
              <a:t>MQXFA08b cables: RRR estimations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C8BC3-8492-46FF-9139-DF89EE23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9F88FD-781C-4D53-84F2-9F5539656D1B}"/>
              </a:ext>
            </a:extLst>
          </p:cNvPr>
          <p:cNvSpPr/>
          <p:nvPr/>
        </p:nvSpPr>
        <p:spPr>
          <a:xfrm>
            <a:off x="651912" y="5209882"/>
            <a:ext cx="2969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conductor OST 108-127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7C8E9-F017-44AA-ACDC-BCFC14D42244}"/>
              </a:ext>
            </a:extLst>
          </p:cNvPr>
          <p:cNvSpPr txBox="1"/>
          <p:nvPr/>
        </p:nvSpPr>
        <p:spPr>
          <a:xfrm>
            <a:off x="3989501" y="2484998"/>
            <a:ext cx="488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Both Minor edge extracted sample and rolled samples were used to estimate RRR of the coil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E0AFC-396C-49E0-8143-40E266B1B64D}"/>
              </a:ext>
            </a:extLst>
          </p:cNvPr>
          <p:cNvSpPr/>
          <p:nvPr/>
        </p:nvSpPr>
        <p:spPr>
          <a:xfrm>
            <a:off x="261335" y="841033"/>
            <a:ext cx="8785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coil to ground voltage at quench </a:t>
            </a:r>
            <a:r>
              <a:rPr lang="en-GB" b="1" kern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ordering: </a:t>
            </a:r>
            <a:r>
              <a:rPr lang="en-GB" b="1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353 V </a:t>
            </a:r>
            <a:r>
              <a:rPr lang="en-GB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(EDMS 1963398, Us-</a:t>
            </a:r>
            <a:r>
              <a:rPr lang="en-GB" kern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HiLumi</a:t>
            </a:r>
            <a:r>
              <a:rPr lang="en-GB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kern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Docdb</a:t>
            </a:r>
            <a:r>
              <a:rPr lang="en-GB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879)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1045-F062-479A-BE83-8313A98FC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MQXFA08 measured RRR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DD1827-9B60-4459-B1DB-C897BDB3A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43693"/>
              </p:ext>
            </p:extLst>
          </p:nvPr>
        </p:nvGraphicFramePr>
        <p:xfrm>
          <a:off x="651913" y="1905380"/>
          <a:ext cx="2969578" cy="31695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2383">
                  <a:extLst>
                    <a:ext uri="{9D8B030D-6E8A-4147-A177-3AD203B41FA5}">
                      <a16:colId xmlns:a16="http://schemas.microsoft.com/office/drawing/2014/main" val="1199134752"/>
                    </a:ext>
                  </a:extLst>
                </a:gridCol>
                <a:gridCol w="1127335">
                  <a:extLst>
                    <a:ext uri="{9D8B030D-6E8A-4147-A177-3AD203B41FA5}">
                      <a16:colId xmlns:a16="http://schemas.microsoft.com/office/drawing/2014/main" val="1042010784"/>
                    </a:ext>
                  </a:extLst>
                </a:gridCol>
                <a:gridCol w="989860">
                  <a:extLst>
                    <a:ext uri="{9D8B030D-6E8A-4147-A177-3AD203B41FA5}">
                      <a16:colId xmlns:a16="http://schemas.microsoft.com/office/drawing/2014/main" val="570916396"/>
                    </a:ext>
                  </a:extLst>
                </a:gridCol>
              </a:tblGrid>
              <a:tr h="1058332">
                <a:tc>
                  <a:txBody>
                    <a:bodyPr/>
                    <a:lstStyle/>
                    <a:p>
                      <a:r>
                        <a:rPr lang="en-US" sz="1600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RRR (rolled)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RRR</a:t>
                      </a:r>
                    </a:p>
                    <a:p>
                      <a:r>
                        <a:rPr lang="en-US" sz="1600" dirty="0"/>
                        <a:t>(minor edge)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682414"/>
                  </a:ext>
                </a:extLst>
              </a:tr>
              <a:tr h="522961"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252.4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324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53261817"/>
                  </a:ext>
                </a:extLst>
              </a:tr>
              <a:tr h="527118"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210.7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286.2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2873867"/>
                  </a:ext>
                </a:extLst>
              </a:tr>
              <a:tr h="5339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197.15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 220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6167580"/>
                  </a:ext>
                </a:extLst>
              </a:tr>
              <a:tr h="527118">
                <a:tc>
                  <a:txBody>
                    <a:bodyPr/>
                    <a:lstStyle/>
                    <a:p>
                      <a:r>
                        <a:rPr lang="en-US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259.95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306.4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311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6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239D-24BB-8931-C3EF-2FE307F4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MQXFA08b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D5B34A-35FF-D488-A5B0-DA0DEE15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D2DFC-9E6E-17F2-A8B6-1CDB44125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MQXFA08 measured RRR</a:t>
            </a:r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760526-3E40-96D7-8930-BFA0BC5DC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20341"/>
              </p:ext>
            </p:extLst>
          </p:nvPr>
        </p:nvGraphicFramePr>
        <p:xfrm>
          <a:off x="91489" y="722780"/>
          <a:ext cx="7104011" cy="541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40480" imgH="2926080" progId="Origin50.Graph">
                  <p:embed/>
                </p:oleObj>
              </mc:Choice>
              <mc:Fallback>
                <p:oleObj name="Graph" r:id="rId2" imgW="38404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89" y="722780"/>
                        <a:ext cx="7104011" cy="5412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E28-BA3F-30C1-9C41-D885FA9B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Resistance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0E2F8-288A-4FDD-5C95-8F3AE791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0412A-FDA3-BA84-AD16-35D3E5665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MQXFA08 measured RRR</a:t>
            </a:r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01CFA1-1D3E-02EC-0EF1-FD55F82A6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073686"/>
              </p:ext>
            </p:extLst>
          </p:nvPr>
        </p:nvGraphicFramePr>
        <p:xfrm>
          <a:off x="457245" y="960147"/>
          <a:ext cx="7223681" cy="550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40480" imgH="2926080" progId="Origin50.Graph">
                  <p:embed/>
                </p:oleObj>
              </mc:Choice>
              <mc:Fallback>
                <p:oleObj name="Graph" r:id="rId2" imgW="38404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45" y="960147"/>
                        <a:ext cx="7223681" cy="5503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53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CDFD-5395-4723-A0D0-10AA9AA5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RRR vs estimated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21658-40C5-AD1E-1323-3574E6FD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633F9-3CE1-A631-A189-5349D9204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MQXFA08 measured RRR</a:t>
            </a:r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E0DEFA-3B72-A0AA-4A81-3DCF7333E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927734"/>
              </p:ext>
            </p:extLst>
          </p:nvPr>
        </p:nvGraphicFramePr>
        <p:xfrm>
          <a:off x="914441" y="989293"/>
          <a:ext cx="6857924" cy="522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40480" imgH="2926080" progId="Origin50.Graph">
                  <p:embed/>
                </p:oleObj>
              </mc:Choice>
              <mc:Fallback>
                <p:oleObj name="Graph" r:id="rId2" imgW="38404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41" y="989293"/>
                        <a:ext cx="6857924" cy="522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22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8729" y="2483149"/>
            <a:ext cx="8138071" cy="1693078"/>
          </a:xfrm>
        </p:spPr>
        <p:txBody>
          <a:bodyPr/>
          <a:lstStyle/>
          <a:p>
            <a:r>
              <a:rPr lang="en-US" sz="3200" dirty="0"/>
              <a:t>Measured RRR in MQXFA14b magnet</a:t>
            </a:r>
            <a:endParaRPr lang="en-GB" sz="32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5879" y="3808722"/>
            <a:ext cx="6480000" cy="1147563"/>
          </a:xfrm>
        </p:spPr>
        <p:txBody>
          <a:bodyPr>
            <a:no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Maria Baldini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B4B3D-0701-44B5-8E6E-56A72EB2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MQXFA14b measured RRR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394F-FEB5-4DF5-ACBA-5AF03311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21" y="137196"/>
            <a:ext cx="7920000" cy="720000"/>
          </a:xfrm>
        </p:spPr>
        <p:txBody>
          <a:bodyPr/>
          <a:lstStyle/>
          <a:p>
            <a:r>
              <a:rPr lang="en-US" dirty="0"/>
              <a:t>MQXFA14b cables: RRR estimations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C8BC3-8492-46FF-9139-DF89EE23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9F88FD-781C-4D53-84F2-9F5539656D1B}"/>
              </a:ext>
            </a:extLst>
          </p:cNvPr>
          <p:cNvSpPr/>
          <p:nvPr/>
        </p:nvSpPr>
        <p:spPr>
          <a:xfrm>
            <a:off x="651912" y="5209882"/>
            <a:ext cx="2969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conductor OST 108-127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7C8E9-F017-44AA-ACDC-BCFC14D42244}"/>
              </a:ext>
            </a:extLst>
          </p:cNvPr>
          <p:cNvSpPr txBox="1"/>
          <p:nvPr/>
        </p:nvSpPr>
        <p:spPr>
          <a:xfrm>
            <a:off x="3989501" y="2484998"/>
            <a:ext cx="488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Both Minor edge extracted sample and rolled samples were used to estimate RRR of the coil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E0AFC-396C-49E0-8143-40E266B1B64D}"/>
              </a:ext>
            </a:extLst>
          </p:cNvPr>
          <p:cNvSpPr/>
          <p:nvPr/>
        </p:nvSpPr>
        <p:spPr>
          <a:xfrm>
            <a:off x="261335" y="841033"/>
            <a:ext cx="8785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coil to ground voltage at quench </a:t>
            </a:r>
            <a:r>
              <a:rPr lang="en-GB" b="1" kern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ordering: </a:t>
            </a:r>
            <a:r>
              <a:rPr lang="en-GB" b="1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353 V </a:t>
            </a:r>
            <a:r>
              <a:rPr lang="en-GB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(EDMS 1963398, Us-</a:t>
            </a:r>
            <a:r>
              <a:rPr lang="en-GB" kern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HiLumi</a:t>
            </a:r>
            <a:r>
              <a:rPr lang="en-GB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kern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Docdb</a:t>
            </a:r>
            <a:r>
              <a:rPr lang="en-GB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879)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1045-F062-479A-BE83-8313A98FC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MQXFA14b measured RRR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EE58CB-0CDB-7465-CB8A-484F434C2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75647"/>
              </p:ext>
            </p:extLst>
          </p:nvPr>
        </p:nvGraphicFramePr>
        <p:xfrm>
          <a:off x="424902" y="1955481"/>
          <a:ext cx="3415586" cy="2750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5629">
                  <a:extLst>
                    <a:ext uri="{9D8B030D-6E8A-4147-A177-3AD203B41FA5}">
                      <a16:colId xmlns:a16="http://schemas.microsoft.com/office/drawing/2014/main" val="1199134752"/>
                    </a:ext>
                  </a:extLst>
                </a:gridCol>
                <a:gridCol w="1321250">
                  <a:extLst>
                    <a:ext uri="{9D8B030D-6E8A-4147-A177-3AD203B41FA5}">
                      <a16:colId xmlns:a16="http://schemas.microsoft.com/office/drawing/2014/main" val="1042010784"/>
                    </a:ext>
                  </a:extLst>
                </a:gridCol>
                <a:gridCol w="1188707">
                  <a:extLst>
                    <a:ext uri="{9D8B030D-6E8A-4147-A177-3AD203B41FA5}">
                      <a16:colId xmlns:a16="http://schemas.microsoft.com/office/drawing/2014/main" val="570916396"/>
                    </a:ext>
                  </a:extLst>
                </a:gridCol>
              </a:tblGrid>
              <a:tr h="920029">
                <a:tc>
                  <a:txBody>
                    <a:bodyPr/>
                    <a:lstStyle/>
                    <a:p>
                      <a:r>
                        <a:rPr lang="en-US" sz="1600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RRR 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RRR</a:t>
                      </a:r>
                    </a:p>
                    <a:p>
                      <a:r>
                        <a:rPr lang="en-US" sz="1600" dirty="0"/>
                        <a:t>minor 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682414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r>
                        <a:rPr lang="en-US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261.3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2873867"/>
                  </a:ext>
                </a:extLst>
              </a:tr>
              <a:tr h="462124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192.8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236.6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6167580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r>
                        <a:rPr lang="en-US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198.7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237.2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3118944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r>
                        <a:rPr lang="en-US" dirty="0"/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253.2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238.4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537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76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239D-24BB-8931-C3EF-2FE307F4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MQXFA14b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D5B34A-35FF-D488-A5B0-DA0DEE15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D2DFC-9E6E-17F2-A8B6-1CDB44125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MQXFA14b measured RRR</a:t>
            </a:r>
            <a:endParaRPr lang="en-GB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B6E3744-7790-61DF-BE68-C880D962A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56" y="550171"/>
          <a:ext cx="5152974" cy="392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40480" imgH="2926080" progId="Origin50.Graph">
                  <p:embed/>
                </p:oleObj>
              </mc:Choice>
              <mc:Fallback>
                <p:oleObj name="Graph" r:id="rId2" imgW="3840480" imgH="292608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B6E3744-7790-61DF-BE68-C880D962A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56" y="550171"/>
                        <a:ext cx="5152974" cy="3925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4366B97-1C26-33C3-C847-68985834A0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2633" y="2654969"/>
          <a:ext cx="5280364" cy="4023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840480" imgH="2926080" progId="Origin50.Graph">
                  <p:embed/>
                </p:oleObj>
              </mc:Choice>
              <mc:Fallback>
                <p:oleObj name="Graph" r:id="rId4" imgW="3840480" imgH="2926080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4366B97-1C26-33C3-C847-68985834A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2633" y="2654969"/>
                        <a:ext cx="5280364" cy="4023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14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E28-BA3F-30C1-9C41-D885FA9B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Resistance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0E2F8-288A-4FDD-5C95-8F3AE791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0412A-FDA3-BA84-AD16-35D3E5665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MQXFA14b measured RRR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E508911-9D7F-300C-D647-DB3CF236B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809" y="594391"/>
          <a:ext cx="4600073" cy="350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40480" imgH="2926080" progId="Origin50.Graph">
                  <p:embed/>
                </p:oleObj>
              </mc:Choice>
              <mc:Fallback>
                <p:oleObj name="Graph" r:id="rId2" imgW="3840480" imgH="2926080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E508911-9D7F-300C-D647-DB3CF236B2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9809" y="594391"/>
                        <a:ext cx="4600073" cy="3504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9E2D974-FFE0-9518-6EEE-BA9E7B0168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351" y="2758882"/>
          <a:ext cx="4600073" cy="350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840480" imgH="2926080" progId="Origin50.Graph">
                  <p:embed/>
                </p:oleObj>
              </mc:Choice>
              <mc:Fallback>
                <p:oleObj name="Graph" r:id="rId4" imgW="3840480" imgH="2926080" progId="Origin50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9E2D974-FFE0-9518-6EEE-BA9E7B016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7351" y="2758882"/>
                        <a:ext cx="4600073" cy="3504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101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8946e33d-fd2f-4ae4-8ee9-d90c129cdf9e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45315</TotalTime>
  <Words>212</Words>
  <Application>Microsoft Office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Thème Office</vt:lpstr>
      <vt:lpstr>Graph</vt:lpstr>
      <vt:lpstr>Measured RRR in MQXFA08b magnet</vt:lpstr>
      <vt:lpstr>MQXFA08b cables: RRR estimations</vt:lpstr>
      <vt:lpstr>MQXFA08b</vt:lpstr>
      <vt:lpstr>Cold Resistance data</vt:lpstr>
      <vt:lpstr>Measured RRR vs estimated</vt:lpstr>
      <vt:lpstr>Measured RRR in MQXFA14b magnet</vt:lpstr>
      <vt:lpstr>MQXFA14b cables: RRR estimations</vt:lpstr>
      <vt:lpstr>MQXFA14b</vt:lpstr>
      <vt:lpstr>Cold Resistance data</vt:lpstr>
      <vt:lpstr>Cold temperature resistance</vt:lpstr>
      <vt:lpstr>Measured RRR vs estimated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ipong@lbl.gov</dc:creator>
  <cp:lastModifiedBy>Maria Baldini</cp:lastModifiedBy>
  <cp:revision>1181</cp:revision>
  <cp:lastPrinted>2019-03-16T00:12:34Z</cp:lastPrinted>
  <dcterms:created xsi:type="dcterms:W3CDTF">2016-03-23T12:58:39Z</dcterms:created>
  <dcterms:modified xsi:type="dcterms:W3CDTF">2023-10-12T14:49:08Z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