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6" r:id="rId5"/>
    <p:sldMasterId id="2147483673" r:id="rId6"/>
    <p:sldMasterId id="2147483680" r:id="rId7"/>
  </p:sldMasterIdLst>
  <p:notesMasterIdLst>
    <p:notesMasterId r:id="rId15"/>
  </p:notesMasterIdLst>
  <p:handoutMasterIdLst>
    <p:handoutMasterId r:id="rId16"/>
  </p:handoutMasterIdLst>
  <p:sldIdLst>
    <p:sldId id="263" r:id="rId8"/>
    <p:sldId id="1087" r:id="rId9"/>
    <p:sldId id="1086" r:id="rId10"/>
    <p:sldId id="1084" r:id="rId11"/>
    <p:sldId id="281" r:id="rId12"/>
    <p:sldId id="786" r:id="rId13"/>
    <p:sldId id="52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5F5F"/>
    <a:srgbClr val="33CC33"/>
    <a:srgbClr val="000000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5" autoAdjust="0"/>
    <p:restoredTop sz="96110" autoAdjust="0"/>
  </p:normalViewPr>
  <p:slideViewPr>
    <p:cSldViewPr snapToObjects="1" showGuides="1">
      <p:cViewPr varScale="1">
        <p:scale>
          <a:sx n="67" d="100"/>
          <a:sy n="67" d="100"/>
        </p:scale>
        <p:origin x="1116" y="3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17/09/2023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17/09/2023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6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47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1" y="6356350"/>
            <a:ext cx="608072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2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476672"/>
            <a:ext cx="4048095" cy="1896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3573D-854A-4C61-B3B7-2CBCB6AA2BDD}"/>
              </a:ext>
            </a:extLst>
          </p:cNvPr>
          <p:cNvSpPr/>
          <p:nvPr/>
        </p:nvSpPr>
        <p:spPr>
          <a:xfrm>
            <a:off x="0" y="6165304"/>
            <a:ext cx="13716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243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2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93F3F2-3156-4CCA-9FFB-33FB73546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9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205740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33E18-C9A2-451C-9A6B-D3915804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13954-B0CB-4016-B535-BDE242BD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16CAA-2881-4B1D-B534-7399FA0A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1" y="4648200"/>
            <a:ext cx="7918450" cy="38100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9B40DA-0308-42AE-8E50-C27015389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98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73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27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339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6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41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3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511212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63BDF-09C0-4163-98AA-DF90B33AFE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9672" y="6251961"/>
            <a:ext cx="1298561" cy="566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640827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9" y="6252656"/>
            <a:ext cx="427501" cy="5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1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ECA5-1535-4B50-BC38-7FADCF7EA7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64664"/>
            <a:ext cx="1434505" cy="67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77831-B09B-4D91-8BBA-DDE409E6AE9C}"/>
              </a:ext>
            </a:extLst>
          </p:cNvPr>
          <p:cNvPicPr>
            <a:picLocks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212900"/>
            <a:ext cx="1403819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EC1A4-D17A-4FB9-A5C7-9B9DF620BF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2000" y="3356992"/>
            <a:ext cx="7200000" cy="1658439"/>
          </a:xfrm>
        </p:spPr>
        <p:txBody>
          <a:bodyPr/>
          <a:lstStyle/>
          <a:p>
            <a:r>
              <a:rPr lang="en-US" dirty="0"/>
              <a:t>MQXFA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00" y="4129829"/>
            <a:ext cx="6768352" cy="1379269"/>
          </a:xfrm>
        </p:spPr>
        <p:txBody>
          <a:bodyPr>
            <a:normAutofit/>
          </a:bodyPr>
          <a:lstStyle/>
          <a:p>
            <a:r>
              <a:rPr lang="en-GB" i="1" dirty="0"/>
              <a:t>Maria Baldini, Paolo Ferracin, Giorgio Ambrosio, </a:t>
            </a:r>
          </a:p>
          <a:p>
            <a:r>
              <a:rPr lang="en-GB" i="1" dirty="0"/>
              <a:t>with contributions from the whole MQXFA team</a:t>
            </a:r>
          </a:p>
        </p:txBody>
      </p:sp>
      <p:sp>
        <p:nvSpPr>
          <p:cNvPr id="8" name="Freeform 7"/>
          <p:cNvSpPr/>
          <p:nvPr/>
        </p:nvSpPr>
        <p:spPr>
          <a:xfrm>
            <a:off x="987630" y="537607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008" y="214462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14462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77" y="72879"/>
            <a:ext cx="7920000" cy="720000"/>
          </a:xfrm>
        </p:spPr>
        <p:txBody>
          <a:bodyPr/>
          <a:lstStyle/>
          <a:p>
            <a:r>
              <a:rPr lang="en-US" dirty="0"/>
              <a:t>Conductor Procurement &amp; QC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" y="908720"/>
            <a:ext cx="8438311" cy="5372425"/>
          </a:xfrm>
        </p:spPr>
        <p:txBody>
          <a:bodyPr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Conductor delivery: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u="sng" dirty="0"/>
              <a:t>~98% conductor received</a:t>
            </a:r>
            <a:r>
              <a:rPr lang="en-US" dirty="0"/>
              <a:t> (out of 260 km, including LARP proc.)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Last shipment (40 km) expected in September 2023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Strand verification 98% complete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Cable qualification 100% 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Witness Sample tests ~94%  </a:t>
            </a:r>
          </a:p>
          <a:p>
            <a:pPr marL="2114550" lvl="4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681F6-5C7B-4C45-B345-F5F96564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MQXFA Status - PMG mtg 9/19/23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C19D-4A1F-96B0-9409-9018ECC4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34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D7D6-FA68-49CF-9946-C834D0BA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Fabrication &amp; Insulation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B457-3832-44E5-B067-8A61F36E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 Status - PMG mtg 9/19/23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6070BA-2E65-4D1B-BF9C-96C3E806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416"/>
            <a:ext cx="7918450" cy="4906963"/>
          </a:xfrm>
        </p:spPr>
        <p:txBody>
          <a:bodyPr>
            <a:normAutofit/>
          </a:bodyPr>
          <a:lstStyle/>
          <a:p>
            <a:r>
              <a:rPr lang="en-US" dirty="0"/>
              <a:t>Cable Fabrication &amp; Insulation Status:</a:t>
            </a:r>
          </a:p>
          <a:p>
            <a:pPr lvl="1"/>
            <a:r>
              <a:rPr lang="en-US" dirty="0"/>
              <a:t>Fabricated: 111</a:t>
            </a:r>
          </a:p>
          <a:p>
            <a:pPr lvl="1"/>
            <a:r>
              <a:rPr lang="en-US" dirty="0"/>
              <a:t>To be fabricated: 2</a:t>
            </a:r>
          </a:p>
          <a:p>
            <a:pPr lvl="0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Cable yield:</a:t>
            </a:r>
            <a:endParaRPr lang="en-US" b="1" u="sng" dirty="0"/>
          </a:p>
          <a:p>
            <a:pPr lvl="1">
              <a:buClr>
                <a:srgbClr val="FB963C"/>
              </a:buClr>
            </a:pPr>
            <a:r>
              <a:rPr lang="en-US" dirty="0"/>
              <a:t>Yield is </a:t>
            </a:r>
            <a:r>
              <a:rPr lang="en-US" b="1" dirty="0"/>
              <a:t>95.5%</a:t>
            </a:r>
            <a:r>
              <a:rPr lang="en-US" dirty="0"/>
              <a:t> (4 rejected, 2 on-hold), vs. 91% assumed in Baseline</a:t>
            </a:r>
          </a:p>
          <a:p>
            <a:pPr lvl="2">
              <a:buClr>
                <a:srgbClr val="FB963C"/>
              </a:buClr>
            </a:pPr>
            <a:r>
              <a:rPr lang="en-US" dirty="0"/>
              <a:t>Some cables (5) were on-hold because </a:t>
            </a:r>
            <a:r>
              <a:rPr lang="en-US" dirty="0">
                <a:solidFill>
                  <a:srgbClr val="5A5A5A"/>
                </a:solidFill>
              </a:rPr>
              <a:t>of strand lubrication issue causing cable mechanical instability</a:t>
            </a:r>
          </a:p>
          <a:p>
            <a:pPr lvl="3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Coil fabrication teams (at FNAL and BNL) were able to fix all popped strands and winding 4 coils</a:t>
            </a:r>
          </a:p>
          <a:p>
            <a:pPr marL="457200" lvl="1" indent="0">
              <a:buClr>
                <a:srgbClr val="FB963C"/>
              </a:buClr>
              <a:buNone/>
            </a:pPr>
            <a:endParaRPr lang="en-US" dirty="0">
              <a:solidFill>
                <a:srgbClr val="5A5A5A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C016E-BC61-E3AC-DCEB-DED6FBD8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4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0F9450-E490-F670-F157-0BC8AE3BA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9632" y="6356350"/>
            <a:ext cx="6550800" cy="360000"/>
          </a:xfrm>
        </p:spPr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21" y="0"/>
            <a:ext cx="7920000" cy="720000"/>
          </a:xfrm>
        </p:spPr>
        <p:txBody>
          <a:bodyPr/>
          <a:lstStyle/>
          <a:p>
            <a:r>
              <a:rPr lang="en-US" sz="2800" dirty="0"/>
              <a:t>Coil Fabrication at FNAL &amp; BNL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26" y="308473"/>
            <a:ext cx="8949600" cy="107672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Coil fabrication is </a:t>
            </a:r>
            <a:r>
              <a:rPr lang="en-US" sz="2600" b="1" u="sng" dirty="0"/>
              <a:t>95% complete</a:t>
            </a:r>
            <a:r>
              <a:rPr lang="en-US" sz="2600" b="1" dirty="0"/>
              <a:t>  </a:t>
            </a:r>
            <a:r>
              <a:rPr lang="en-US" sz="2600" dirty="0"/>
              <a:t>(out of 106 coils)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578F-6D46-FAE7-8737-FE61D5686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"/>
          <a:stretch/>
        </p:blipFill>
        <p:spPr>
          <a:xfrm>
            <a:off x="461638" y="1284271"/>
            <a:ext cx="7920000" cy="2204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83FCA-18E0-7DC3-CBB0-E6EE976E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56829"/>
            <a:ext cx="7920000" cy="2166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6269B4-7851-88F9-6FBD-90618FE8B649}"/>
              </a:ext>
            </a:extLst>
          </p:cNvPr>
          <p:cNvSpPr txBox="1"/>
          <p:nvPr/>
        </p:nvSpPr>
        <p:spPr>
          <a:xfrm>
            <a:off x="461638" y="5723131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Assuming to use some coils on hold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7DAD65-E6A6-70E6-3D7D-7A10B292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043886"/>
            <a:ext cx="231668" cy="28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87CF8-0FA9-BD0F-19CE-F53B77F3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21" y="4869160"/>
            <a:ext cx="231668" cy="28044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55C8B2-B206-AC28-2C55-CC1D60D0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41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1EF46-40D8-E2BA-C098-6DBEF71C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389"/>
            <a:ext cx="7920000" cy="583948"/>
          </a:xfrm>
        </p:spPr>
        <p:txBody>
          <a:bodyPr/>
          <a:lstStyle/>
          <a:p>
            <a:r>
              <a:rPr lang="en-US" dirty="0"/>
              <a:t>MQXFA Structure Proc. &amp; Magnet Assembly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24" y="620688"/>
            <a:ext cx="8784976" cy="35283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Procurement of main parts is complete</a:t>
            </a:r>
          </a:p>
          <a:p>
            <a:r>
              <a:rPr lang="en-US" dirty="0"/>
              <a:t>Two assembly lines at LBNL are fully operational </a:t>
            </a:r>
          </a:p>
          <a:p>
            <a:pPr lvl="1"/>
            <a:r>
              <a:rPr lang="en-US" dirty="0"/>
              <a:t>staggered mode</a:t>
            </a:r>
          </a:p>
          <a:p>
            <a:r>
              <a:rPr lang="en-US" dirty="0"/>
              <a:t>15 magnets have been assembled</a:t>
            </a:r>
          </a:p>
          <a:p>
            <a:pPr lvl="1"/>
            <a:r>
              <a:rPr lang="en-US" dirty="0"/>
              <a:t>11 tested (8 successful, 2 reworked, 1 to be reworked)</a:t>
            </a:r>
          </a:p>
          <a:p>
            <a:pPr lvl="1"/>
            <a:r>
              <a:rPr lang="en-US" dirty="0"/>
              <a:t>2 disassembled for NCRs</a:t>
            </a:r>
          </a:p>
          <a:p>
            <a:pPr lvl="1"/>
            <a:r>
              <a:rPr lang="en-US" dirty="0"/>
              <a:t>1 (MQXFA15) preload is to be adjusted based on lessons learned from MQXFA13</a:t>
            </a:r>
          </a:p>
          <a:p>
            <a:pPr lvl="1"/>
            <a:r>
              <a:rPr lang="en-US" dirty="0"/>
              <a:t>1 ready for test (MQXFA07b) </a:t>
            </a:r>
          </a:p>
          <a:p>
            <a:r>
              <a:rPr lang="en-US" dirty="0"/>
              <a:t>Assembly of MQXFA16 is in progress.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4C792-F29F-4E47-886A-647EC646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72508" y="4714927"/>
            <a:ext cx="2743200" cy="1512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9CB30-C130-9B4A-BE6E-DD8D324B3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553" y="4099411"/>
            <a:ext cx="2067886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94CD3F-E3FD-D64D-B428-16FCC11320CB}"/>
              </a:ext>
            </a:extLst>
          </p:cNvPr>
          <p:cNvSpPr txBox="1"/>
          <p:nvPr/>
        </p:nvSpPr>
        <p:spPr>
          <a:xfrm>
            <a:off x="5219964" y="6529808"/>
            <a:ext cx="31679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 shell-yoke assembly in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D67B7-F8E6-478B-BF6C-89620EE7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74" y="4060752"/>
            <a:ext cx="4524709" cy="2781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0E94F-64D3-4FE3-8495-EF39752EF49D}"/>
              </a:ext>
            </a:extLst>
          </p:cNvPr>
          <p:cNvSpPr txBox="1"/>
          <p:nvPr/>
        </p:nvSpPr>
        <p:spPr>
          <a:xfrm>
            <a:off x="574442" y="6529809"/>
            <a:ext cx="288038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MQXFA assembly lines at LBNL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4A280-785E-D938-E83F-9FCA0154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29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5981-E35F-4577-9B1C-516C8E0F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369143" cy="720000"/>
          </a:xfrm>
        </p:spPr>
        <p:txBody>
          <a:bodyPr/>
          <a:lstStyle/>
          <a:p>
            <a:r>
              <a:rPr lang="en-US" dirty="0"/>
              <a:t>MQXFA Vertical Test (by 302.4)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F83A4-BD69-456C-A7A7-1F1743591696}"/>
              </a:ext>
            </a:extLst>
          </p:cNvPr>
          <p:cNvSpPr/>
          <p:nvPr/>
        </p:nvSpPr>
        <p:spPr>
          <a:xfrm>
            <a:off x="1403648" y="6661047"/>
            <a:ext cx="648072" cy="196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0F8AF-FA5A-4601-B2F5-3B00AB6F2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288" y="6524296"/>
            <a:ext cx="5260016" cy="360000"/>
          </a:xfrm>
        </p:spPr>
        <p:txBody>
          <a:bodyPr/>
          <a:lstStyle/>
          <a:p>
            <a:r>
              <a:rPr lang="en-US" dirty="0"/>
              <a:t>MQXFA Status - PMG mtg 9/19/23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197928-A8B8-40D7-AB42-C093A3098C81}"/>
              </a:ext>
            </a:extLst>
          </p:cNvPr>
          <p:cNvSpPr txBox="1">
            <a:spLocks/>
          </p:cNvSpPr>
          <p:nvPr/>
        </p:nvSpPr>
        <p:spPr>
          <a:xfrm>
            <a:off x="346656" y="854668"/>
            <a:ext cx="7249680" cy="2142284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GB" dirty="0"/>
              <a:t>8 magnets met requirements out of 11 tested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Thorough analysis of non-conforming magnets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/>
              <a:t>Complete for MQXFA07/08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/>
              <a:t>In progress for MQXFA13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Lessons learned from non-conforming magnets are being applied to all subsequent magnets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96379-E6C4-4401-941E-41C9710C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3792"/>
            <a:ext cx="1835055" cy="68342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72DCB8-1998-4BA6-800E-B71E4D625A43}"/>
              </a:ext>
            </a:extLst>
          </p:cNvPr>
          <p:cNvSpPr txBox="1"/>
          <p:nvPr/>
        </p:nvSpPr>
        <p:spPr>
          <a:xfrm>
            <a:off x="7419272" y="6214666"/>
            <a:ext cx="17271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 magnet being moved to vertical test station at BNL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04DEDA-3FEF-92B6-504D-B81C1260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70136"/>
            <a:ext cx="4680520" cy="33992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C2865-9199-11AC-5B4F-A21B93B3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45337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79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 Status - PMG mtg 9/19/23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20FA4-437F-718B-2B6F-C7218E29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849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67394</TotalTime>
  <Words>346</Words>
  <Application>Microsoft Office PowerPoint</Application>
  <PresentationFormat>On-screen Show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2_Thème Office</vt:lpstr>
      <vt:lpstr>6_Thème Office</vt:lpstr>
      <vt:lpstr>3_Thème Office</vt:lpstr>
      <vt:lpstr>MQXFA Status</vt:lpstr>
      <vt:lpstr>Conductor Procurement &amp; QC</vt:lpstr>
      <vt:lpstr>Cable Fabrication &amp; Insulation</vt:lpstr>
      <vt:lpstr>Coil Fabrication at FNAL &amp; BNL</vt:lpstr>
      <vt:lpstr>MQXFA Structure Proc. &amp; Magnet Assembly</vt:lpstr>
      <vt:lpstr>MQXFA Vertical Test (by 302.4)</vt:lpstr>
      <vt:lpstr>Back up Slides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Maria Baldini</cp:lastModifiedBy>
  <cp:revision>1596</cp:revision>
  <cp:lastPrinted>2019-12-23T22:56:49Z</cp:lastPrinted>
  <dcterms:created xsi:type="dcterms:W3CDTF">2016-03-23T12:58:39Z</dcterms:created>
  <dcterms:modified xsi:type="dcterms:W3CDTF">2023-09-17T08:33:13Z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