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63" r:id="rId2"/>
    <p:sldId id="1991" r:id="rId3"/>
    <p:sldId id="2003" r:id="rId4"/>
    <p:sldId id="2004" r:id="rId5"/>
    <p:sldId id="2009" r:id="rId6"/>
    <p:sldId id="2010" r:id="rId7"/>
    <p:sldId id="445" r:id="rId8"/>
    <p:sldId id="1954" r:id="rId9"/>
    <p:sldId id="1955" r:id="rId10"/>
    <p:sldId id="2011" r:id="rId11"/>
    <p:sldId id="2012" r:id="rId12"/>
    <p:sldId id="1992" r:id="rId13"/>
    <p:sldId id="1994" r:id="rId14"/>
    <p:sldId id="1995" r:id="rId15"/>
    <p:sldId id="1996" r:id="rId16"/>
    <p:sldId id="1999" r:id="rId17"/>
    <p:sldId id="2013" r:id="rId18"/>
    <p:sldId id="2014" r:id="rId19"/>
    <p:sldId id="2015" r:id="rId20"/>
    <p:sldId id="2000" r:id="rId21"/>
    <p:sldId id="1998" r:id="rId22"/>
    <p:sldId id="1993" r:id="rId23"/>
    <p:sldId id="1997" r:id="rId24"/>
    <p:sldId id="1969" r:id="rId25"/>
    <p:sldId id="1970" r:id="rId26"/>
    <p:sldId id="1978" r:id="rId27"/>
    <p:sldId id="2001" r:id="rId28"/>
  </p:sldIdLst>
  <p:sldSz cx="12192000" cy="6858000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80" userDrawn="1">
          <p15:clr>
            <a:srgbClr val="A4A3A4"/>
          </p15:clr>
        </p15:guide>
        <p15:guide id="2" pos="3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Jan Petrik" initials="JP" lastIdx="1" clrIdx="0">
    <p:extLst>
      <p:ext uri="{19B8F6BF-5375-455C-9EA6-DF929625EA0E}">
        <p15:presenceInfo xmlns:p15="http://schemas.microsoft.com/office/powerpoint/2012/main" userId="S-1-5-21-1526224874-1540688658-1361462980-6782950" providerId="AD"/>
      </p:ext>
    </p:extLst>
  </p:cmAuthor>
  <p:cmAuthor id="3" name="Paolo Ferracin" initials="PF" lastIdx="1" clrIdx="1">
    <p:extLst>
      <p:ext uri="{19B8F6BF-5375-455C-9EA6-DF929625EA0E}">
        <p15:presenceInfo xmlns:p15="http://schemas.microsoft.com/office/powerpoint/2012/main" userId="S-1-5-21-1715567821-1060284298-725345543-7315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3BE"/>
    <a:srgbClr val="08A0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37" autoAdjust="0"/>
    <p:restoredTop sz="94660"/>
  </p:normalViewPr>
  <p:slideViewPr>
    <p:cSldViewPr snapToObjects="1" showGuides="1">
      <p:cViewPr varScale="1">
        <p:scale>
          <a:sx n="159" d="100"/>
          <a:sy n="159" d="100"/>
        </p:scale>
        <p:origin x="2430" y="144"/>
      </p:cViewPr>
      <p:guideLst>
        <p:guide orient="horz" pos="4080"/>
        <p:guide pos="32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Objects="1">
      <p:cViewPr varScale="1">
        <p:scale>
          <a:sx n="121" d="100"/>
          <a:sy n="121" d="100"/>
        </p:scale>
        <p:origin x="757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F5CDDF-3246-6843-A314-FDDEB3F3DF8E}" type="datetimeFigureOut">
              <a:rPr lang="fr-FR" smtClean="0"/>
              <a:pPr/>
              <a:t>19/09/2023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405983-79D5-E84D-A19B-6B5F52179104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0834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1D8F6D-3354-BF4D-834B-467E3215D30A}" type="datetimeFigureOut">
              <a:rPr lang="fr-FR" smtClean="0"/>
              <a:pPr/>
              <a:t>19/09/2023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4B141A-D04E-DD49-88DC-EFA90428BA41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041049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828800" y="2819400"/>
            <a:ext cx="9600000" cy="180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 b="1" baseline="0">
                <a:solidFill>
                  <a:schemeClr val="accent5"/>
                </a:solidFill>
              </a:defRPr>
            </a:lvl1pPr>
          </a:lstStyle>
          <a:p>
            <a:r>
              <a:rPr lang="en-GB" noProof="0" dirty="0"/>
              <a:t>Presentation title - line 1 - Arial 30pt - bold </a:t>
            </a:r>
            <a:r>
              <a:rPr lang="en-GB" noProof="0" dirty="0" err="1"/>
              <a:t>HiLumi</a:t>
            </a:r>
            <a:r>
              <a:rPr lang="en-GB" noProof="0" dirty="0"/>
              <a:t> dark grey - line 2</a:t>
            </a:r>
            <a:br>
              <a:rPr lang="en-GB" noProof="0" dirty="0"/>
            </a:br>
            <a:r>
              <a:rPr lang="en-GB" noProof="0" dirty="0"/>
              <a:t>line 3</a:t>
            </a:r>
            <a:br>
              <a:rPr lang="en-GB" noProof="0" dirty="0"/>
            </a:br>
            <a:r>
              <a:rPr lang="en-GB" noProof="0" dirty="0"/>
              <a:t>line 4  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4800600"/>
            <a:ext cx="8640000" cy="99060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 b="0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err="1"/>
              <a:t>Author(s</a:t>
            </a:r>
            <a:r>
              <a:rPr lang="en-GB" noProof="0" dirty="0"/>
              <a:t>)  - Arial 20 pt – </a:t>
            </a:r>
            <a:r>
              <a:rPr lang="en-GB" noProof="0" dirty="0" err="1"/>
              <a:t>HiLumi</a:t>
            </a:r>
            <a:r>
              <a:rPr lang="en-GB" noProof="0" dirty="0"/>
              <a:t> dark grey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828800" y="6356350"/>
            <a:ext cx="8412000" cy="360000"/>
          </a:xfrm>
        </p:spPr>
        <p:txBody>
          <a:bodyPr lIns="0" tIns="0" rIns="0" bIns="0" anchor="b" anchorCtr="0"/>
          <a:lstStyle>
            <a:lvl1pPr algn="r">
              <a:defRPr>
                <a:solidFill>
                  <a:schemeClr val="accent1"/>
                </a:solidFill>
              </a:defRPr>
            </a:lvl1pPr>
          </a:lstStyle>
          <a:p>
            <a:r>
              <a:rPr lang="es-ES" noProof="0"/>
              <a:t>P. Ferracin</a:t>
            </a:r>
            <a:endParaRPr lang="en-GB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582400" y="6356350"/>
            <a:ext cx="480000" cy="360000"/>
          </a:xfrm>
          <a:ln>
            <a:solidFill>
              <a:srgbClr val="2BABAD"/>
            </a:solidFill>
          </a:ln>
        </p:spPr>
        <p:txBody>
          <a:bodyPr lIns="0" tIns="0" rIns="0" bIns="0" anchor="b" anchorCtr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4" hasCustomPrompt="1"/>
          </p:nvPr>
        </p:nvSpPr>
        <p:spPr>
          <a:xfrm>
            <a:off x="1828800" y="5899150"/>
            <a:ext cx="8640000" cy="349250"/>
          </a:xfrm>
        </p:spPr>
        <p:txBody>
          <a:bodyPr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 sz="1600">
                <a:solidFill>
                  <a:schemeClr val="bg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Conference - Location - Date</a:t>
            </a:r>
          </a:p>
          <a:p>
            <a:pPr lvl="0"/>
            <a:endParaRPr lang="en-GB" noProof="0" dirty="0"/>
          </a:p>
        </p:txBody>
      </p:sp>
      <p:pic>
        <p:nvPicPr>
          <p:cNvPr id="16" name="Image 11" descr="HLU-logoN-title.png">
            <a:extLst>
              <a:ext uri="{FF2B5EF4-FFF2-40B4-BE49-F238E27FC236}">
                <a16:creationId xmlns:a16="http://schemas.microsoft.com/office/drawing/2014/main" id="{80935D1F-87A2-4EAF-9C8B-00CD80A2D2E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28800" y="908720"/>
            <a:ext cx="3374960" cy="136803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1BAFFDB-1A7D-428D-B2A1-13CBEECC19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0278"/>
          <a:stretch/>
        </p:blipFill>
        <p:spPr>
          <a:xfrm>
            <a:off x="5812705" y="908720"/>
            <a:ext cx="3307631" cy="140299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B508594-220E-40DA-A0EE-E1A2365405A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0289" y="961877"/>
            <a:ext cx="1337021" cy="1314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 anchor="ctr" anchorCtr="1"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816000" y="1219201"/>
            <a:ext cx="10560000" cy="4906963"/>
          </a:xfrm>
        </p:spPr>
        <p:txBody>
          <a:bodyPr lIns="0" tIns="0" rIns="0" bIns="0"/>
          <a:lstStyle>
            <a:lvl1pPr marL="342900" indent="-342900">
              <a:buClr>
                <a:schemeClr val="bg2"/>
              </a:buClr>
              <a:buFont typeface="Arial" panose="020B0604020202020204" pitchFamily="34" charset="0"/>
              <a:buChar char="•"/>
              <a:defRPr/>
            </a:lvl1pPr>
            <a:lvl2pPr marL="742950" indent="-285750">
              <a:buClr>
                <a:schemeClr val="bg2"/>
              </a:buClr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chemeClr val="bg2"/>
              </a:buClr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chemeClr val="bg2"/>
              </a:buClr>
              <a:buFont typeface="Arial" panose="020B0604020202020204" pitchFamily="34" charset="0"/>
              <a:buChar char="•"/>
              <a:defRPr/>
            </a:lvl4pPr>
            <a:lvl5pPr marL="2057400" indent="-228600">
              <a:buClr>
                <a:schemeClr val="bg2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GB" noProof="0" dirty="0"/>
              <a:t>Click to modify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97363" y="6265363"/>
            <a:ext cx="7278636" cy="360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/>
              <a:t>P. Ferracin</a:t>
            </a:r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589235" y="6261306"/>
            <a:ext cx="480000" cy="360000"/>
          </a:xfrm>
        </p:spPr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8" name="Image 11" descr="HLU-logoN-title.png">
            <a:extLst>
              <a:ext uri="{FF2B5EF4-FFF2-40B4-BE49-F238E27FC236}">
                <a16:creationId xmlns:a16="http://schemas.microsoft.com/office/drawing/2014/main" id="{B2204D40-1429-4637-BCA4-8F0384EB86E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3198" y="6198834"/>
            <a:ext cx="1478306" cy="59922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45C8669-314A-4391-AFCE-A00502A85D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0278"/>
          <a:stretch/>
        </p:blipFill>
        <p:spPr>
          <a:xfrm>
            <a:off x="1685389" y="6198834"/>
            <a:ext cx="1448814" cy="61454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F03DA77-961D-477C-A50B-7D1A28F5AC7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933" y="6218133"/>
            <a:ext cx="585644" cy="57594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609600" y="1215232"/>
            <a:ext cx="5386917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 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609600" y="2057400"/>
            <a:ext cx="5386917" cy="3951288"/>
          </a:xfrm>
        </p:spPr>
        <p:txBody>
          <a:bodyPr/>
          <a:lstStyle>
            <a:lvl1pPr marL="457200" indent="-457200">
              <a:buClr>
                <a:schemeClr val="bg2"/>
              </a:buClr>
              <a:buFont typeface="Arial" panose="020B0604020202020204" pitchFamily="34" charset="0"/>
              <a:buChar char="•"/>
              <a:defRPr sz="2400"/>
            </a:lvl1pPr>
            <a:lvl2pPr marL="914400" indent="-457200">
              <a:buClr>
                <a:schemeClr val="bg2"/>
              </a:buClr>
              <a:buFont typeface="Arial" panose="020B0604020202020204" pitchFamily="34" charset="0"/>
              <a:buChar char="•"/>
              <a:defRPr sz="2000"/>
            </a:lvl2pPr>
            <a:lvl3pPr marL="1257300" indent="-342900">
              <a:buClr>
                <a:schemeClr val="bg2"/>
              </a:buClr>
              <a:buFont typeface="Arial" panose="020B0604020202020204" pitchFamily="34" charset="0"/>
              <a:buChar char="•"/>
              <a:defRPr sz="1800"/>
            </a:lvl3pPr>
            <a:lvl4pPr marL="1714500" indent="-342900">
              <a:buClr>
                <a:schemeClr val="bg2"/>
              </a:buClr>
              <a:buFont typeface="Arial" panose="020B0604020202020204" pitchFamily="34" charset="0"/>
              <a:buChar char="•"/>
              <a:defRPr sz="1600"/>
            </a:lvl4pPr>
            <a:lvl5pPr marL="2171700" indent="-342900">
              <a:buClr>
                <a:schemeClr val="bg2"/>
              </a:buClr>
              <a:buFont typeface="Arial" panose="020B0604020202020204" pitchFamily="34" charset="0"/>
              <a:buChar char="•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6193368" y="1215232"/>
            <a:ext cx="5389033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6193368" y="2057400"/>
            <a:ext cx="5389033" cy="3951288"/>
          </a:xfrm>
        </p:spPr>
        <p:txBody>
          <a:bodyPr/>
          <a:lstStyle>
            <a:lvl1pPr marL="342900" indent="-342900">
              <a:buClr>
                <a:schemeClr val="bg2"/>
              </a:buClr>
              <a:buFont typeface="Arial" panose="020B0604020202020204" pitchFamily="34" charset="0"/>
              <a:buChar char="•"/>
              <a:defRPr sz="2400"/>
            </a:lvl1pPr>
            <a:lvl2pPr marL="800100" indent="-342900">
              <a:buClr>
                <a:schemeClr val="bg2"/>
              </a:buClr>
              <a:buFont typeface="Arial" panose="020B0604020202020204" pitchFamily="34" charset="0"/>
              <a:buChar char="•"/>
              <a:defRPr sz="2000"/>
            </a:lvl2pPr>
            <a:lvl3pPr marL="1200150" indent="-285750">
              <a:buClr>
                <a:schemeClr val="bg2"/>
              </a:buClr>
              <a:buFont typeface="Arial" panose="020B0604020202020204" pitchFamily="34" charset="0"/>
              <a:buChar char="•"/>
              <a:defRPr sz="1800"/>
            </a:lvl3pPr>
            <a:lvl4pPr marL="1657350" indent="-285750">
              <a:buClr>
                <a:schemeClr val="bg2"/>
              </a:buClr>
              <a:buFont typeface="Arial" panose="020B0604020202020204" pitchFamily="34" charset="0"/>
              <a:buChar char="•"/>
              <a:defRPr sz="1600"/>
            </a:lvl4pPr>
            <a:lvl5pPr marL="2114550" indent="-285750">
              <a:buClr>
                <a:schemeClr val="bg2"/>
              </a:buClr>
              <a:buFont typeface="Arial" panose="020B0604020202020204" pitchFamily="34" charset="0"/>
              <a:buChar char="•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540000" y="6356350"/>
            <a:ext cx="8836000" cy="360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/>
              <a:t>P. Ferracin</a:t>
            </a:r>
            <a:endParaRPr lang="en-GB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14" name="Image 7" descr="Logo-APO-LARP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74557" y="6263451"/>
            <a:ext cx="577027" cy="51510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540000" y="6356350"/>
            <a:ext cx="8836000" cy="360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/>
              <a:t>P. Ferracin</a:t>
            </a:r>
            <a:endParaRPr lang="en-GB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10" name="Image 7" descr="Logo-APO-LARP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74557" y="6263451"/>
            <a:ext cx="577027" cy="51510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641600" y="6356350"/>
            <a:ext cx="8737600" cy="360000"/>
          </a:xfrm>
        </p:spPr>
        <p:txBody>
          <a:bodyPr/>
          <a:lstStyle/>
          <a:p>
            <a:r>
              <a:rPr lang="es-ES" noProof="0"/>
              <a:t>P. Ferracin</a:t>
            </a:r>
            <a:endParaRPr lang="en-GB" noProof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8" name="ZoneTexte 7"/>
          <p:cNvSpPr txBox="1"/>
          <p:nvPr userDrawn="1"/>
        </p:nvSpPr>
        <p:spPr>
          <a:xfrm>
            <a:off x="1951600" y="6349252"/>
            <a:ext cx="508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900" dirty="0"/>
              <a:t>logo</a:t>
            </a:r>
          </a:p>
          <a:p>
            <a:pPr algn="ctr"/>
            <a:r>
              <a:rPr lang="en-GB" sz="900" dirty="0"/>
              <a:t>are</a:t>
            </a:r>
          </a:p>
        </p:txBody>
      </p:sp>
      <p:pic>
        <p:nvPicPr>
          <p:cNvPr id="9" name="Image 7" descr="Logo-APO-LARP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74557" y="6263451"/>
            <a:ext cx="577027" cy="51510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816000" y="457200"/>
            <a:ext cx="10560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816000" y="5105400"/>
            <a:ext cx="10560000" cy="990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/>
              <a:t>Text – image caption – comments ....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2641600" y="6356350"/>
            <a:ext cx="8734400" cy="360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/>
              <a:t>P. Ferracin</a:t>
            </a:r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>
          <a:xfrm>
            <a:off x="818067" y="4648200"/>
            <a:ext cx="10557933" cy="381000"/>
          </a:xfrm>
        </p:spPr>
        <p:txBody>
          <a:bodyPr/>
          <a:lstStyle>
            <a:lvl1pP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Image title</a:t>
            </a:r>
          </a:p>
        </p:txBody>
      </p:sp>
      <p:pic>
        <p:nvPicPr>
          <p:cNvPr id="13" name="Image 7" descr="Logo-APO-LARP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74557" y="6263451"/>
            <a:ext cx="577027" cy="51510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802400" y="2709000"/>
            <a:ext cx="8587200" cy="1634400"/>
          </a:xfrm>
        </p:spPr>
        <p:txBody>
          <a:bodyPr/>
          <a:lstStyle>
            <a:lvl1pPr>
              <a:defRPr b="1" i="1">
                <a:solidFill>
                  <a:schemeClr val="tx2"/>
                </a:solidFill>
              </a:defRPr>
            </a:lvl1pPr>
          </a:lstStyle>
          <a:p>
            <a:r>
              <a:rPr lang="en-GB" noProof="0"/>
              <a:t>Thank you message....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1802400" y="6356350"/>
            <a:ext cx="8587200" cy="360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/>
              <a:t>P. Ferracin</a:t>
            </a:r>
            <a:endParaRPr lang="en-GB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12" name="Image 11" descr="HLU-logoN-title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28800" y="673710"/>
            <a:ext cx="5047152" cy="1534388"/>
          </a:xfrm>
          <a:prstGeom prst="rect">
            <a:avLst/>
          </a:prstGeom>
        </p:spPr>
      </p:pic>
      <p:sp>
        <p:nvSpPr>
          <p:cNvPr id="8" name="Espace réservé du texte 7"/>
          <p:cNvSpPr>
            <a:spLocks noGrp="1"/>
          </p:cNvSpPr>
          <p:nvPr>
            <p:ph type="body" sz="quarter" idx="14" hasCustomPrompt="1"/>
          </p:nvPr>
        </p:nvSpPr>
        <p:spPr>
          <a:xfrm>
            <a:off x="1802400" y="4953000"/>
            <a:ext cx="8587200" cy="1219200"/>
          </a:xfrm>
        </p:spPr>
        <p:txBody>
          <a:bodyPr anchor="b">
            <a:noAutofit/>
          </a:bodyPr>
          <a:lstStyle>
            <a:lvl1pPr>
              <a:buFontTx/>
              <a:buNone/>
              <a:defRPr sz="1200" baseline="0">
                <a:solidFill>
                  <a:schemeClr val="tx2"/>
                </a:solidFill>
              </a:defRPr>
            </a:lvl1pPr>
            <a:lvl2pPr>
              <a:buFontTx/>
              <a:buNone/>
              <a:defRPr sz="1400"/>
            </a:lvl2pPr>
            <a:lvl3pPr>
              <a:buFontTx/>
              <a:buNone/>
              <a:defRPr sz="1400"/>
            </a:lvl3pPr>
            <a:lvl4pPr>
              <a:buFontTx/>
              <a:buNone/>
              <a:defRPr sz="1400"/>
            </a:lvl4pPr>
            <a:lvl5pPr>
              <a:buFontTx/>
              <a:buNone/>
              <a:defRPr sz="1400"/>
            </a:lvl5pPr>
          </a:lstStyle>
          <a:p>
            <a:pPr lvl="0"/>
            <a:r>
              <a:rPr lang="en-GB" noProof="0"/>
              <a:t>Credits if needed: reference 1, reference 2 ...</a:t>
            </a:r>
          </a:p>
        </p:txBody>
      </p:sp>
      <p:pic>
        <p:nvPicPr>
          <p:cNvPr id="13" name="Image 7" descr="Logo-APO-LARP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2429" y="6263451"/>
            <a:ext cx="577027" cy="515102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16000" y="180000"/>
            <a:ext cx="10560000" cy="720000"/>
          </a:xfrm>
          <a:prstGeom prst="rect">
            <a:avLst/>
          </a:prstGeom>
        </p:spPr>
        <p:txBody>
          <a:bodyPr vert="horz" lIns="0" tIns="0" rIns="0" bIns="0" rtlCol="0" anchor="ctr" anchorCtr="1">
            <a:noAutofit/>
          </a:bodyPr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16000" y="1371601"/>
            <a:ext cx="10560000" cy="4754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noProof="0"/>
              <a:t>Click to edit Master texts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641600" y="6356350"/>
            <a:ext cx="87344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s-ES" noProof="0"/>
              <a:t>P. Ferracin</a:t>
            </a:r>
            <a:endParaRPr lang="en-GB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1582400" y="6356350"/>
            <a:ext cx="4800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5" r:id="rId5"/>
    <p:sldLayoutId id="2147483657" r:id="rId6"/>
    <p:sldLayoutId id="2147483658" r:id="rId7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28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8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4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0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800" kern="1200">
          <a:solidFill>
            <a:schemeClr val="accent5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6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2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39.pn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Lessons Learned from MQXFA13 Vertical Test</a:t>
            </a:r>
            <a:br>
              <a:rPr lang="en-GB" dirty="0"/>
            </a:br>
            <a:endParaRPr lang="en-GB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48248" y="4005064"/>
            <a:ext cx="9144296" cy="1498104"/>
          </a:xfrm>
        </p:spPr>
        <p:txBody>
          <a:bodyPr>
            <a:normAutofit/>
          </a:bodyPr>
          <a:lstStyle/>
          <a:p>
            <a:endParaRPr lang="en-GB" dirty="0"/>
          </a:p>
          <a:p>
            <a:r>
              <a:rPr lang="en-GB" dirty="0"/>
              <a:t>Paolo Ferracin, G. Ambrosio, Dan Cheng, Laura Garcia Fajardo, Giorgio Vallone</a:t>
            </a:r>
          </a:p>
          <a:p>
            <a:endParaRPr lang="en-US" altLang="en-US" dirty="0">
              <a:solidFill>
                <a:schemeClr val="bg2"/>
              </a:solidFill>
            </a:endParaRPr>
          </a:p>
          <a:p>
            <a:r>
              <a:rPr lang="en-US" altLang="en-US" dirty="0">
                <a:solidFill>
                  <a:schemeClr val="bg2"/>
                </a:solidFill>
              </a:rPr>
              <a:t>on behalf of the MQXF collaboration</a:t>
            </a:r>
          </a:p>
          <a:p>
            <a:endParaRPr lang="en-GB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4"/>
          </p:nvPr>
        </p:nvSpPr>
        <p:spPr>
          <a:xfrm>
            <a:off x="1847528" y="5899150"/>
            <a:ext cx="6480000" cy="74851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PMG Meeting #54</a:t>
            </a:r>
          </a:p>
          <a:p>
            <a:r>
              <a:rPr lang="en-US" dirty="0"/>
              <a:t>LBNL, USA</a:t>
            </a:r>
          </a:p>
          <a:p>
            <a:r>
              <a:rPr lang="en-US" dirty="0"/>
              <a:t>September 19</a:t>
            </a:r>
            <a:r>
              <a:rPr lang="en-US" baseline="30000" dirty="0"/>
              <a:t>th</a:t>
            </a:r>
            <a:r>
              <a:rPr lang="en-US" dirty="0"/>
              <a:t>, 2023 </a:t>
            </a:r>
            <a:endParaRPr lang="en-GB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1290D-949A-4CAB-BE73-0AA78190A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  <a:br>
              <a:rPr lang="en-US" dirty="0"/>
            </a:br>
            <a:r>
              <a:rPr lang="en-US" dirty="0"/>
              <a:t>Coil radial (shimmed) deviation and key/shim size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0617CF-B283-439E-AC69-D22BF1E5AA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A13, small coils and small loading shim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28D5DB-A43C-4772-9C59-B0C4A3525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P. Ferracin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6AC0EB-55FC-44EC-8C9F-DCE6E6868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10</a:t>
            </a:fld>
            <a:endParaRPr lang="fr-FR"/>
          </a:p>
        </p:txBody>
      </p:sp>
      <p:graphicFrame>
        <p:nvGraphicFramePr>
          <p:cNvPr id="7" name="Content Placeholder 5">
            <a:extLst>
              <a:ext uri="{FF2B5EF4-FFF2-40B4-BE49-F238E27FC236}">
                <a16:creationId xmlns:a16="http://schemas.microsoft.com/office/drawing/2014/main" id="{13647FE9-C0F2-4E93-A869-6EB94671FC2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4129243"/>
              </p:ext>
            </p:extLst>
          </p:nvPr>
        </p:nvGraphicFramePr>
        <p:xfrm>
          <a:off x="808696" y="2036338"/>
          <a:ext cx="11375997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0790">
                  <a:extLst>
                    <a:ext uri="{9D8B030D-6E8A-4147-A177-3AD203B41FA5}">
                      <a16:colId xmlns:a16="http://schemas.microsoft.com/office/drawing/2014/main" val="2242769847"/>
                    </a:ext>
                  </a:extLst>
                </a:gridCol>
                <a:gridCol w="1481543">
                  <a:extLst>
                    <a:ext uri="{9D8B030D-6E8A-4147-A177-3AD203B41FA5}">
                      <a16:colId xmlns:a16="http://schemas.microsoft.com/office/drawing/2014/main" val="97543352"/>
                    </a:ext>
                  </a:extLst>
                </a:gridCol>
                <a:gridCol w="1134208">
                  <a:extLst>
                    <a:ext uri="{9D8B030D-6E8A-4147-A177-3AD203B41FA5}">
                      <a16:colId xmlns:a16="http://schemas.microsoft.com/office/drawing/2014/main" val="4188740844"/>
                    </a:ext>
                  </a:extLst>
                </a:gridCol>
                <a:gridCol w="1134208">
                  <a:extLst>
                    <a:ext uri="{9D8B030D-6E8A-4147-A177-3AD203B41FA5}">
                      <a16:colId xmlns:a16="http://schemas.microsoft.com/office/drawing/2014/main" val="2112604968"/>
                    </a:ext>
                  </a:extLst>
                </a:gridCol>
                <a:gridCol w="1134208">
                  <a:extLst>
                    <a:ext uri="{9D8B030D-6E8A-4147-A177-3AD203B41FA5}">
                      <a16:colId xmlns:a16="http://schemas.microsoft.com/office/drawing/2014/main" val="590137937"/>
                    </a:ext>
                  </a:extLst>
                </a:gridCol>
                <a:gridCol w="1134208">
                  <a:extLst>
                    <a:ext uri="{9D8B030D-6E8A-4147-A177-3AD203B41FA5}">
                      <a16:colId xmlns:a16="http://schemas.microsoft.com/office/drawing/2014/main" val="1884167653"/>
                    </a:ext>
                  </a:extLst>
                </a:gridCol>
                <a:gridCol w="889107">
                  <a:extLst>
                    <a:ext uri="{9D8B030D-6E8A-4147-A177-3AD203B41FA5}">
                      <a16:colId xmlns:a16="http://schemas.microsoft.com/office/drawing/2014/main" val="3901448853"/>
                    </a:ext>
                  </a:extLst>
                </a:gridCol>
                <a:gridCol w="1379309">
                  <a:extLst>
                    <a:ext uri="{9D8B030D-6E8A-4147-A177-3AD203B41FA5}">
                      <a16:colId xmlns:a16="http://schemas.microsoft.com/office/drawing/2014/main" val="3947179992"/>
                    </a:ext>
                  </a:extLst>
                </a:gridCol>
                <a:gridCol w="1134208">
                  <a:extLst>
                    <a:ext uri="{9D8B030D-6E8A-4147-A177-3AD203B41FA5}">
                      <a16:colId xmlns:a16="http://schemas.microsoft.com/office/drawing/2014/main" val="249853986"/>
                    </a:ext>
                  </a:extLst>
                </a:gridCol>
                <a:gridCol w="1134208">
                  <a:extLst>
                    <a:ext uri="{9D8B030D-6E8A-4147-A177-3AD203B41FA5}">
                      <a16:colId xmlns:a16="http://schemas.microsoft.com/office/drawing/2014/main" val="15781616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Ave 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LE min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RE min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Key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Shim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Shim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Ave ss + shim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LE + shim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RE + shim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228644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mils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mm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600581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A14b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-0.007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-0.129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-0.106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13.84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1.092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1.085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0.963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0.986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808765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-0.004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-0.146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-0.094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13.72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0.965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0.961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0.819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0.871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079620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A8b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-0.001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-0.181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-0.136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13.77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1.016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1.015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0.835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0.880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734080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-0.125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-0.047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13.74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0.991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0.995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0.866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0.944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336269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-0.092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-0.222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-0.199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13.82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1.067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0.975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0.845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0.868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688612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-0.029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-0.216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-0.171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13.72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0.965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0.936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0.749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0.794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098856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-0.035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-0.139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-0.114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13.77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1.016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0.981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0.877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0.902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536772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-0.046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-0.138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-0.178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13.72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0.965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0.919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0.827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0.787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93409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-0.024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-0.153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-0.105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13.79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1.041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1.017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0.888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0.936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14159987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1E43B877-8816-4B8B-BA27-C47E7186A7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0496" y="8376"/>
            <a:ext cx="1696374" cy="123112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EB40114-8BA4-4468-A000-1FBCB786B1B9}"/>
              </a:ext>
            </a:extLst>
          </p:cNvPr>
          <p:cNvSpPr/>
          <p:nvPr/>
        </p:nvSpPr>
        <p:spPr>
          <a:xfrm>
            <a:off x="8544272" y="3140968"/>
            <a:ext cx="3647725" cy="37898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9FF59DF-4C39-42BA-9D10-943B14B905AA}"/>
              </a:ext>
            </a:extLst>
          </p:cNvPr>
          <p:cNvCxnSpPr/>
          <p:nvPr/>
        </p:nvCxnSpPr>
        <p:spPr>
          <a:xfrm>
            <a:off x="983432" y="4817767"/>
            <a:ext cx="1094521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1E46745-A0F1-4939-BF98-B7B0300BB92E}"/>
              </a:ext>
            </a:extLst>
          </p:cNvPr>
          <p:cNvCxnSpPr/>
          <p:nvPr/>
        </p:nvCxnSpPr>
        <p:spPr>
          <a:xfrm>
            <a:off x="931295" y="5192751"/>
            <a:ext cx="1094521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AE0DA40-BC74-44FA-A3B7-24830C2EEA73}"/>
              </a:ext>
            </a:extLst>
          </p:cNvPr>
          <p:cNvCxnSpPr/>
          <p:nvPr/>
        </p:nvCxnSpPr>
        <p:spPr>
          <a:xfrm>
            <a:off x="1083695" y="3717032"/>
            <a:ext cx="1094521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62A89EBB-9750-4E5C-A2C1-AEA8D445DF2A}"/>
              </a:ext>
            </a:extLst>
          </p:cNvPr>
          <p:cNvSpPr/>
          <p:nvPr/>
        </p:nvSpPr>
        <p:spPr>
          <a:xfrm>
            <a:off x="8544275" y="3902522"/>
            <a:ext cx="3647725" cy="378987"/>
          </a:xfrm>
          <a:prstGeom prst="rect">
            <a:avLst/>
          </a:prstGeom>
          <a:noFill/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202417B-29CF-46EC-B7B9-B5AFD56CA5F9}"/>
              </a:ext>
            </a:extLst>
          </p:cNvPr>
          <p:cNvSpPr/>
          <p:nvPr/>
        </p:nvSpPr>
        <p:spPr>
          <a:xfrm>
            <a:off x="8544275" y="4269925"/>
            <a:ext cx="3647725" cy="378987"/>
          </a:xfrm>
          <a:prstGeom prst="rect">
            <a:avLst/>
          </a:prstGeom>
          <a:noFill/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A55C654-109D-4E92-986B-1EE068FACE31}"/>
              </a:ext>
            </a:extLst>
          </p:cNvPr>
          <p:cNvSpPr/>
          <p:nvPr/>
        </p:nvSpPr>
        <p:spPr>
          <a:xfrm>
            <a:off x="8540620" y="5354026"/>
            <a:ext cx="3647725" cy="378987"/>
          </a:xfrm>
          <a:prstGeom prst="rect">
            <a:avLst/>
          </a:prstGeom>
          <a:noFill/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A0E056B-92E5-460D-BCA3-396E984D5B00}"/>
              </a:ext>
            </a:extLst>
          </p:cNvPr>
          <p:cNvSpPr/>
          <p:nvPr/>
        </p:nvSpPr>
        <p:spPr>
          <a:xfrm>
            <a:off x="8546947" y="5734328"/>
            <a:ext cx="3647725" cy="378987"/>
          </a:xfrm>
          <a:prstGeom prst="rect">
            <a:avLst/>
          </a:prstGeom>
          <a:noFill/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B485AAE-762E-4582-BD38-B2EF54EE08C5}"/>
              </a:ext>
            </a:extLst>
          </p:cNvPr>
          <p:cNvSpPr/>
          <p:nvPr/>
        </p:nvSpPr>
        <p:spPr>
          <a:xfrm>
            <a:off x="8546947" y="2727625"/>
            <a:ext cx="3647725" cy="378987"/>
          </a:xfrm>
          <a:prstGeom prst="rect">
            <a:avLst/>
          </a:prstGeom>
          <a:noFill/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6890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5DA1D-6586-43C5-A6B4-2E369AE16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C02AF1-F004-4EC7-936E-6CC9808E1E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6000" y="1124744"/>
            <a:ext cx="10560000" cy="5001420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A13 Test results</a:t>
            </a:r>
          </a:p>
          <a:p>
            <a:endParaRPr lang="en-US" dirty="0"/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A13 coil dimensions</a:t>
            </a:r>
          </a:p>
          <a:p>
            <a:endParaRPr lang="en-US" dirty="0"/>
          </a:p>
          <a:p>
            <a:r>
              <a:rPr lang="en-US" dirty="0">
                <a:solidFill>
                  <a:schemeClr val="bg2"/>
                </a:solidFill>
              </a:rPr>
              <a:t>Finite element analysis of A13</a:t>
            </a:r>
          </a:p>
          <a:p>
            <a:endParaRPr lang="en-US" dirty="0"/>
          </a:p>
          <a:p>
            <a:r>
              <a:rPr lang="en-US" dirty="0"/>
              <a:t>Action items</a:t>
            </a:r>
          </a:p>
          <a:p>
            <a:endParaRPr lang="en-US" dirty="0"/>
          </a:p>
          <a:p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64A97D-4FAD-4013-A625-3121661F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P. Ferracin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80F0EE-8D39-490C-AF3E-B7FD34A2F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6387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D04D0-BECB-4D79-A1CE-6F904EC16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Finite element model assumption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A5C78E-FB3B-485D-94A8-F1D94FF205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2617" y="4349750"/>
            <a:ext cx="10560000" cy="2328250"/>
          </a:xfrm>
        </p:spPr>
        <p:txBody>
          <a:bodyPr>
            <a:normAutofit/>
          </a:bodyPr>
          <a:lstStyle/>
          <a:p>
            <a:r>
              <a:rPr lang="en-GB" dirty="0"/>
              <a:t>Study of the impact of the coil pack size on the coil strain</a:t>
            </a:r>
          </a:p>
          <a:p>
            <a:pPr lvl="1"/>
            <a:r>
              <a:rPr lang="en-GB" dirty="0"/>
              <a:t>in particular in the ‘wedge/end-spacer transition’ region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9C0EE0-1BAE-4B6C-A0A5-046169B9E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P. Ferracin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D99B45-E5C6-4E94-87B9-9809B763E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12</a:t>
            </a:fld>
            <a:endParaRPr lang="fr-FR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1E1F466-59C7-4A15-BCBA-FC2880EB2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6554" y="1002590"/>
            <a:ext cx="3066821" cy="2672994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FF9F89D-026E-4BCF-9A5F-9CF5A5879FED}"/>
              </a:ext>
            </a:extLst>
          </p:cNvPr>
          <p:cNvCxnSpPr>
            <a:cxnSpLocks/>
          </p:cNvCxnSpPr>
          <p:nvPr/>
        </p:nvCxnSpPr>
        <p:spPr>
          <a:xfrm flipH="1" flipV="1">
            <a:off x="10209964" y="2755626"/>
            <a:ext cx="1029229" cy="67337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5D32211D-D25E-429A-B5CE-2A12FA6DD771}"/>
              </a:ext>
            </a:extLst>
          </p:cNvPr>
          <p:cNvSpPr txBox="1"/>
          <p:nvPr/>
        </p:nvSpPr>
        <p:spPr>
          <a:xfrm>
            <a:off x="10730881" y="3406194"/>
            <a:ext cx="134178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Comic Sans MS" panose="030F0902030302020204" pitchFamily="66" charset="0"/>
              </a:rPr>
              <a:t>Contact </a:t>
            </a:r>
          </a:p>
          <a:p>
            <a:pPr algn="ctr"/>
            <a:r>
              <a:rPr lang="en-GB" dirty="0">
                <a:latin typeface="Comic Sans MS" panose="030F0902030302020204" pitchFamily="66" charset="0"/>
              </a:rPr>
              <a:t>Offset</a:t>
            </a:r>
            <a:endParaRPr lang="en-US" dirty="0">
              <a:latin typeface="Comic Sans MS" panose="030F0902030302020204" pitchFamily="66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3093662-E5C8-45BB-81B8-CC66D2B5E6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0410" y="1002590"/>
            <a:ext cx="5186854" cy="233408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495E5AC-1AC5-4D6F-97E8-A8311FBD98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734128" y="1414676"/>
            <a:ext cx="2334085" cy="1178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014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20AD4-4040-4685-B17F-89BB083BE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Peak Strain as a function of the pre-stress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C61528-D554-4CB9-B946-CA1E471AB6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6000" y="3645024"/>
            <a:ext cx="10560000" cy="248114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Strain increases reducing the azimuthal prestress at R.T.</a:t>
            </a:r>
          </a:p>
          <a:p>
            <a:r>
              <a:rPr lang="en-US" dirty="0"/>
              <a:t>Two critical locations:</a:t>
            </a:r>
          </a:p>
          <a:p>
            <a:pPr lvl="1"/>
            <a:r>
              <a:rPr lang="en-US" dirty="0"/>
              <a:t>Pole turn:</a:t>
            </a:r>
          </a:p>
          <a:p>
            <a:pPr marL="914400" lvl="2" indent="0">
              <a:buNone/>
            </a:pPr>
            <a:r>
              <a:rPr lang="en-US" dirty="0"/>
              <a:t>Real peak might be lower because of some remaining pole turn bonding</a:t>
            </a:r>
          </a:p>
          <a:p>
            <a:pPr lvl="1"/>
            <a:r>
              <a:rPr lang="en-US" dirty="0"/>
              <a:t>Wedge/</a:t>
            </a:r>
            <a:r>
              <a:rPr lang="en-US" dirty="0" err="1"/>
              <a:t>endspacer</a:t>
            </a:r>
            <a:r>
              <a:rPr lang="en-US" dirty="0"/>
              <a:t> transition</a:t>
            </a:r>
          </a:p>
          <a:p>
            <a:pPr lvl="2"/>
            <a:r>
              <a:rPr lang="en-US" dirty="0"/>
              <a:t>Peak might be significantly higher due to the discontinuity (after a gap opens), not fully captured by the FE model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AA2F6F-BF95-4F29-A98B-39584419E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P. Ferracin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A30341-8DDE-4EB9-86C8-2FE514EBA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13</a:t>
            </a:fld>
            <a:endParaRPr lang="fr-FR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97F68E-4CA9-4E46-BC93-366B6078A4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6388" y="1087850"/>
            <a:ext cx="2777143" cy="2160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C811F64-EF53-44B3-A13D-CB5097CF3CE2}"/>
              </a:ext>
            </a:extLst>
          </p:cNvPr>
          <p:cNvSpPr txBox="1"/>
          <p:nvPr/>
        </p:nvSpPr>
        <p:spPr>
          <a:xfrm>
            <a:off x="2011016" y="3274518"/>
            <a:ext cx="168264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200" dirty="0">
                <a:latin typeface="Comic Sans MS" panose="030F0902030302020204" pitchFamily="66" charset="0"/>
              </a:rPr>
              <a:t>A13 - 50 MPa</a:t>
            </a:r>
            <a:endParaRPr lang="en-US" sz="1200" dirty="0">
              <a:latin typeface="Comic Sans MS" panose="030F0902030302020204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50264E-D04D-48D6-B8FA-6251AC98C6B2}"/>
              </a:ext>
            </a:extLst>
          </p:cNvPr>
          <p:cNvSpPr txBox="1"/>
          <p:nvPr/>
        </p:nvSpPr>
        <p:spPr>
          <a:xfrm>
            <a:off x="5097954" y="3274518"/>
            <a:ext cx="168264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200" dirty="0">
                <a:latin typeface="Comic Sans MS" panose="030F0902030302020204" pitchFamily="66" charset="0"/>
              </a:rPr>
              <a:t>A13 - 80 MPa</a:t>
            </a:r>
            <a:endParaRPr lang="en-US" sz="1200" dirty="0">
              <a:latin typeface="Comic Sans MS" panose="030F0902030302020204" pitchFamily="66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27FD91-5909-44F6-B24B-AB0DB7EE8B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0053" y="1090724"/>
            <a:ext cx="2817624" cy="216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B4EEE0C-8B7E-474F-9FE4-B5E31EADB8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0102" y="1087850"/>
            <a:ext cx="2747899" cy="2160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33C014D-B92B-45E0-B9FB-80378C186067}"/>
              </a:ext>
            </a:extLst>
          </p:cNvPr>
          <p:cNvSpPr txBox="1"/>
          <p:nvPr/>
        </p:nvSpPr>
        <p:spPr>
          <a:xfrm>
            <a:off x="8114577" y="3274518"/>
            <a:ext cx="168264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200" dirty="0">
                <a:latin typeface="Comic Sans MS" panose="030F0902030302020204" pitchFamily="66" charset="0"/>
              </a:rPr>
              <a:t>A13 - 100 MPa</a:t>
            </a:r>
            <a:endParaRPr lang="en-US" sz="1200" dirty="0">
              <a:latin typeface="Comic Sans MS" panose="030F0902030302020204" pitchFamily="66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5F42A59-D145-4967-955A-072B4A01D7CA}"/>
              </a:ext>
            </a:extLst>
          </p:cNvPr>
          <p:cNvSpPr txBox="1"/>
          <p:nvPr/>
        </p:nvSpPr>
        <p:spPr>
          <a:xfrm>
            <a:off x="1751550" y="2717350"/>
            <a:ext cx="113538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200" dirty="0">
                <a:latin typeface="Comic Sans MS" panose="030F0902030302020204" pitchFamily="66" charset="0"/>
              </a:rPr>
              <a:t>Transition</a:t>
            </a:r>
            <a:endParaRPr lang="en-US" sz="1200" dirty="0">
              <a:latin typeface="Comic Sans MS" panose="030F0902030302020204" pitchFamily="66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1679A2A-D804-43CD-B937-4F362A6872CE}"/>
              </a:ext>
            </a:extLst>
          </p:cNvPr>
          <p:cNvSpPr txBox="1"/>
          <p:nvPr/>
        </p:nvSpPr>
        <p:spPr>
          <a:xfrm>
            <a:off x="1593858" y="1183230"/>
            <a:ext cx="135405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200" dirty="0">
                <a:latin typeface="Comic Sans MS" panose="030F0902030302020204" pitchFamily="66" charset="0"/>
              </a:rPr>
              <a:t>Pole Turn</a:t>
            </a:r>
            <a:endParaRPr lang="en-US" sz="1200" dirty="0">
              <a:latin typeface="Comic Sans MS" panose="030F0902030302020204" pitchFamily="66" charset="0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E63D4A9-1BB8-41F5-8AF6-007FF266331F}"/>
              </a:ext>
            </a:extLst>
          </p:cNvPr>
          <p:cNvCxnSpPr>
            <a:cxnSpLocks/>
          </p:cNvCxnSpPr>
          <p:nvPr/>
        </p:nvCxnSpPr>
        <p:spPr>
          <a:xfrm flipV="1">
            <a:off x="2319245" y="2049592"/>
            <a:ext cx="247787" cy="59932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7B3759D-829D-4EE6-83B3-5D9235E06A91}"/>
              </a:ext>
            </a:extLst>
          </p:cNvPr>
          <p:cNvCxnSpPr>
            <a:cxnSpLocks/>
          </p:cNvCxnSpPr>
          <p:nvPr/>
        </p:nvCxnSpPr>
        <p:spPr>
          <a:xfrm>
            <a:off x="2391266" y="1437972"/>
            <a:ext cx="389238" cy="5047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66508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BA1827-8187-4231-9F8E-8CF1E6FAD0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6000" y="3708902"/>
            <a:ext cx="10560000" cy="2417262"/>
          </a:xfrm>
        </p:spPr>
        <p:txBody>
          <a:bodyPr>
            <a:normAutofit/>
          </a:bodyPr>
          <a:lstStyle/>
          <a:p>
            <a:endParaRPr lang="en-GB" dirty="0"/>
          </a:p>
          <a:p>
            <a:r>
              <a:rPr lang="en-GB" dirty="0"/>
              <a:t>The peak strain is a function of the applied prestress</a:t>
            </a:r>
          </a:p>
          <a:p>
            <a:r>
              <a:rPr lang="en-US" dirty="0"/>
              <a:t>Effect on max strain on the transition seems similar:</a:t>
            </a:r>
          </a:p>
          <a:p>
            <a:pPr lvl="1"/>
            <a:r>
              <a:rPr lang="en-US" dirty="0"/>
              <a:t>A13 requires higher room temperature prestress to keep the strain below the ‘knee’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BBE81A-C29E-45AB-858C-6BAFB3378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Peak Strain as a function of the straight section pre-stress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AC5372-673B-4A55-B784-9EA543DD7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P. Ferracin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1C9E32-B9EF-46B9-8123-3EC069BC2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14</a:t>
            </a:fld>
            <a:endParaRPr lang="fr-FR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DE5CF56-8B53-4568-A657-90935EC1F6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4799" y="1080002"/>
            <a:ext cx="3251200" cy="26289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A1945C6-CAEF-4B64-A459-2162F73942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9510" y="1083450"/>
            <a:ext cx="3251200" cy="26289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93005EE-E631-42E8-B729-1F413B3187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384" y="1196752"/>
            <a:ext cx="3005588" cy="2164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6267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FA537-81AC-408D-BE80-04DC115C9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Peak Strain as a function of the local pre-stress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2FD5AF-5381-47BC-956A-9400791A67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6000" y="4434737"/>
            <a:ext cx="10560000" cy="1691427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Pole stress at cold computed on the same z location of the wedge/end-spacer transition</a:t>
            </a:r>
          </a:p>
          <a:p>
            <a:pPr lvl="1"/>
            <a:r>
              <a:rPr lang="en-US" dirty="0"/>
              <a:t>Blue/magenta lines represent end-region modifications</a:t>
            </a:r>
          </a:p>
          <a:p>
            <a:pPr lvl="1"/>
            <a:r>
              <a:rPr lang="en-US" dirty="0"/>
              <a:t>All the points are on the same lines!</a:t>
            </a:r>
          </a:p>
          <a:p>
            <a:r>
              <a:rPr lang="en-US" dirty="0"/>
              <a:t>The effect seems to be controlled by a local prestress loss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691B05-FFB5-4804-BBEA-1563AE536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P. Ferracin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ECFED8-A879-4A88-B94B-0F37BA3EC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15</a:t>
            </a:fld>
            <a:endParaRPr lang="fr-FR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F681803-6D2F-4DC8-BEEC-6ADD5AAEE1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424607" y="1672235"/>
            <a:ext cx="3671680" cy="18533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F84EEA1-A345-4467-9A39-21FA311D44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4800" y="873177"/>
            <a:ext cx="4199835" cy="339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3934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AB4D9-B8DC-4684-86F8-E51D90C59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 finite element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50409F-231D-442F-B078-386D0E55C3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The size variation of the coil can significantly increase the longitudinal strain in the ends</a:t>
            </a:r>
          </a:p>
          <a:p>
            <a:pPr lvl="1"/>
            <a:r>
              <a:rPr lang="en-GB" dirty="0"/>
              <a:t>This effect is due to a local prestress loss in the end region</a:t>
            </a:r>
          </a:p>
          <a:p>
            <a:endParaRPr lang="en-GB" dirty="0"/>
          </a:p>
          <a:p>
            <a:r>
              <a:rPr lang="en-GB" dirty="0"/>
              <a:t>Possible solutions:</a:t>
            </a:r>
          </a:p>
          <a:p>
            <a:pPr lvl="1"/>
            <a:r>
              <a:rPr lang="en-GB" dirty="0"/>
              <a:t>Increase the prestress everywhere in the coil</a:t>
            </a:r>
          </a:p>
          <a:p>
            <a:pPr lvl="2"/>
            <a:r>
              <a:rPr lang="en-GB" dirty="0"/>
              <a:t>Might not respect established limits</a:t>
            </a:r>
          </a:p>
          <a:p>
            <a:pPr lvl="1"/>
            <a:r>
              <a:rPr lang="en-GB" dirty="0"/>
              <a:t>Local prestress modifiers (e.g. different keys in the ends)</a:t>
            </a:r>
          </a:p>
          <a:p>
            <a:pPr lvl="2"/>
            <a:r>
              <a:rPr lang="en-GB" dirty="0"/>
              <a:t>Currently under investigation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113D1C-263A-4D1D-906B-86975D0A1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P. Ferracin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74A2AA-5F18-4DFA-B088-DD68FD42D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06560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5DA1D-6586-43C5-A6B4-2E369AE16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C02AF1-F004-4EC7-936E-6CC9808E1E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6000" y="1124744"/>
            <a:ext cx="10560000" cy="5001420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A13 Test results</a:t>
            </a:r>
          </a:p>
          <a:p>
            <a:endParaRPr lang="en-US" dirty="0"/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A13 coil dimensions</a:t>
            </a:r>
          </a:p>
          <a:p>
            <a:endParaRPr lang="en-US" dirty="0"/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Finite element analysis of A13</a:t>
            </a:r>
          </a:p>
          <a:p>
            <a:endParaRPr lang="en-US" dirty="0"/>
          </a:p>
          <a:p>
            <a:r>
              <a:rPr lang="en-US" dirty="0">
                <a:solidFill>
                  <a:schemeClr val="bg2"/>
                </a:solidFill>
              </a:rPr>
              <a:t>Action items</a:t>
            </a:r>
          </a:p>
          <a:p>
            <a:endParaRPr lang="en-US" dirty="0"/>
          </a:p>
          <a:p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64A97D-4FAD-4013-A625-3121661F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P. Ferracin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80F0EE-8D39-490C-AF3E-B7FD34A2F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2014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48F64-2B92-4707-84EC-72FBE5001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Action items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31BF6D-FD8F-43E4-BF3E-5393AEDFE2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999" y="1219201"/>
            <a:ext cx="10773235" cy="49069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Before magnet assembly/loading</a:t>
            </a:r>
          </a:p>
          <a:p>
            <a:pPr lvl="1"/>
            <a:r>
              <a:rPr lang="en-US" dirty="0"/>
              <a:t>Include analysis of </a:t>
            </a:r>
            <a:r>
              <a:rPr lang="en-US" dirty="0">
                <a:solidFill>
                  <a:schemeClr val="bg2"/>
                </a:solidFill>
              </a:rPr>
              <a:t>coil size in the ends </a:t>
            </a:r>
            <a:r>
              <a:rPr lang="en-US" dirty="0"/>
              <a:t>and expected coil </a:t>
            </a:r>
            <a:r>
              <a:rPr lang="en-US" dirty="0">
                <a:solidFill>
                  <a:schemeClr val="bg2"/>
                </a:solidFill>
              </a:rPr>
              <a:t>pre-stress in the ends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</a:t>
            </a:r>
            <a:r>
              <a:rPr lang="en-US" dirty="0"/>
              <a:t> ensure sufficient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azimuthal pre-stress </a:t>
            </a:r>
            <a:r>
              <a:rPr lang="en-US" dirty="0">
                <a:solidFill>
                  <a:schemeClr val="bg2"/>
                </a:solidFill>
              </a:rPr>
              <a:t>everywhere</a:t>
            </a:r>
          </a:p>
          <a:p>
            <a:pPr lvl="2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Approach validated with A14b</a:t>
            </a:r>
          </a:p>
          <a:p>
            <a:endParaRPr lang="en-US" dirty="0"/>
          </a:p>
          <a:p>
            <a:r>
              <a:rPr lang="en-US" dirty="0"/>
              <a:t>Determine pre-load </a:t>
            </a:r>
            <a:r>
              <a:rPr lang="en-US" dirty="0">
                <a:solidFill>
                  <a:schemeClr val="bg2"/>
                </a:solidFill>
              </a:rPr>
              <a:t>shim size </a:t>
            </a:r>
            <a:r>
              <a:rPr lang="en-US" dirty="0"/>
              <a:t>based on values from </a:t>
            </a:r>
            <a:r>
              <a:rPr lang="en-US" dirty="0">
                <a:solidFill>
                  <a:schemeClr val="bg2"/>
                </a:solidFill>
              </a:rPr>
              <a:t>A14b and A05 </a:t>
            </a:r>
            <a:r>
              <a:rPr lang="en-US" dirty="0"/>
              <a:t>(best performing magnets so far)</a:t>
            </a:r>
          </a:p>
          <a:p>
            <a:endParaRPr lang="en-US" dirty="0"/>
          </a:p>
          <a:p>
            <a:r>
              <a:rPr lang="en-US" dirty="0"/>
              <a:t>During pre-load, </a:t>
            </a:r>
            <a:r>
              <a:rPr lang="en-US" dirty="0">
                <a:solidFill>
                  <a:schemeClr val="bg2"/>
                </a:solidFill>
              </a:rPr>
              <a:t>target shim size</a:t>
            </a:r>
            <a:r>
              <a:rPr lang="en-US" dirty="0"/>
              <a:t>, and monitor SG and fiber optics to ensure that stress limits are not passed</a:t>
            </a:r>
          </a:p>
          <a:p>
            <a:pPr lvl="1"/>
            <a:r>
              <a:rPr lang="en-US" dirty="0"/>
              <a:t>Maximum allowed peak stress increased from 110 to 120 MPa</a:t>
            </a:r>
          </a:p>
          <a:p>
            <a:endParaRPr lang="en-US" dirty="0"/>
          </a:p>
          <a:p>
            <a:r>
              <a:rPr lang="en-US" dirty="0"/>
              <a:t>In parallel, investigation with FEM of </a:t>
            </a:r>
            <a:r>
              <a:rPr lang="en-US" dirty="0">
                <a:solidFill>
                  <a:schemeClr val="bg2"/>
                </a:solidFill>
              </a:rPr>
              <a:t>variable size loading shims </a:t>
            </a:r>
            <a:r>
              <a:rPr lang="en-US" dirty="0"/>
              <a:t>(thicker in the ends) 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7B79A0-D987-46F3-A5C7-3E0659B95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P. Ferracin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057D29-7E5F-4986-AA66-09F302E22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53870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7CBD7-B63F-4409-99FA-A0BFFE85F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from A16 loading and shim review (Aug 24</a:t>
            </a:r>
            <a:r>
              <a:rPr lang="en-US" baseline="30000" dirty="0"/>
              <a:t>th</a:t>
            </a:r>
            <a:r>
              <a:rPr lang="en-US" dirty="0"/>
              <a:t>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95E044-117E-4006-A232-9B8C595DF7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E1FCBF-F667-43C9-8256-19BDB626F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P. Ferracin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718179-C0CA-4F4F-8A15-FC082A0E4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19</a:t>
            </a:fld>
            <a:endParaRPr lang="fr-FR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3E8223-C38F-495D-8950-518082A73A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4449" y="1844824"/>
            <a:ext cx="7099214" cy="3993308"/>
          </a:xfrm>
          <a:prstGeom prst="rect">
            <a:avLst/>
          </a:prstGeom>
          <a:ln w="57150"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3209897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5DA1D-6586-43C5-A6B4-2E369AE16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C02AF1-F004-4EC7-936E-6CC9808E1E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6000" y="1124744"/>
            <a:ext cx="10560000" cy="5001420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A13 Test results</a:t>
            </a:r>
          </a:p>
          <a:p>
            <a:endParaRPr lang="en-US" dirty="0"/>
          </a:p>
          <a:p>
            <a:r>
              <a:rPr lang="en-US" dirty="0"/>
              <a:t>A13 coil dimensions</a:t>
            </a:r>
          </a:p>
          <a:p>
            <a:endParaRPr lang="en-US" dirty="0"/>
          </a:p>
          <a:p>
            <a:r>
              <a:rPr lang="en-US" dirty="0"/>
              <a:t>Finite element analysis of A13</a:t>
            </a:r>
          </a:p>
          <a:p>
            <a:endParaRPr lang="en-US" dirty="0"/>
          </a:p>
          <a:p>
            <a:r>
              <a:rPr lang="en-US" dirty="0"/>
              <a:t>Action items</a:t>
            </a:r>
          </a:p>
          <a:p>
            <a:endParaRPr lang="en-US" dirty="0"/>
          </a:p>
          <a:p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64A97D-4FAD-4013-A625-3121661F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P. Ferracin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80F0EE-8D39-490C-AF3E-B7FD34A2F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79602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5DA1D-6586-43C5-A6B4-2E369AE16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C02AF1-F004-4EC7-936E-6CC9808E1E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6000" y="1124744"/>
            <a:ext cx="10560000" cy="500142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64A97D-4FAD-4013-A625-3121661F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P. Ferracin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80F0EE-8D39-490C-AF3E-B7FD34A2F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57906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EC16F-16FD-4B7B-ACE4-BF7D54606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Possible pre-load criteria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C1B3FD-6872-4A32-B297-5F8B9E896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6000" y="3691435"/>
            <a:ext cx="10560000" cy="2434729"/>
          </a:xfrm>
        </p:spPr>
        <p:txBody>
          <a:bodyPr>
            <a:normAutofit fontScale="85000" lnSpcReduction="10000"/>
          </a:bodyPr>
          <a:lstStyle/>
          <a:p>
            <a:r>
              <a:rPr lang="en-GB" dirty="0"/>
              <a:t>The peak strain is a function of the applied prestress</a:t>
            </a:r>
          </a:p>
          <a:p>
            <a:pPr lvl="1"/>
            <a:r>
              <a:rPr lang="en-GB" dirty="0"/>
              <a:t>The distance between the red and black line will be different for each coil pack shape</a:t>
            </a:r>
          </a:p>
          <a:p>
            <a:r>
              <a:rPr lang="en-GB" dirty="0"/>
              <a:t>We could define an unique criteria on the required minimum prestress at room temperature</a:t>
            </a:r>
          </a:p>
          <a:p>
            <a:pPr lvl="1"/>
            <a:r>
              <a:rPr lang="en-GB" dirty="0"/>
              <a:t>E.g. limit strain = 0.3%</a:t>
            </a:r>
          </a:p>
          <a:p>
            <a:pPr lvl="1"/>
            <a:r>
              <a:rPr lang="en-GB" dirty="0"/>
              <a:t>For MQXFA13, this would require a prestress of ~92 MPa</a:t>
            </a:r>
          </a:p>
          <a:p>
            <a:pPr lvl="1"/>
            <a:r>
              <a:rPr lang="en-GB" dirty="0"/>
              <a:t>Seems reasonable also looking at the transition peak strain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257ADC-49AD-452C-BE79-E46DD6F87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P. Ferracin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86482B-D486-44DB-BF0D-DEAD33676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21</a:t>
            </a:fld>
            <a:endParaRPr lang="fr-FR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AC0DBBF-BE3C-42E8-AE31-8F52C9174F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7440" y="811435"/>
            <a:ext cx="3561739" cy="28800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56CF8FB-0AB1-45C2-9F93-2054219D4CFA}"/>
              </a:ext>
            </a:extLst>
          </p:cNvPr>
          <p:cNvCxnSpPr>
            <a:cxnSpLocks/>
          </p:cNvCxnSpPr>
          <p:nvPr/>
        </p:nvCxnSpPr>
        <p:spPr>
          <a:xfrm>
            <a:off x="2894105" y="2539910"/>
            <a:ext cx="2702275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325EDDE-8563-47CE-A6B6-D44253863647}"/>
              </a:ext>
            </a:extLst>
          </p:cNvPr>
          <p:cNvCxnSpPr>
            <a:cxnSpLocks/>
          </p:cNvCxnSpPr>
          <p:nvPr/>
        </p:nvCxnSpPr>
        <p:spPr>
          <a:xfrm flipV="1">
            <a:off x="4738250" y="1111657"/>
            <a:ext cx="0" cy="2079776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86A49B0B-5B5D-4CBF-9CD9-E1E7B2FAB4C5}"/>
              </a:ext>
            </a:extLst>
          </p:cNvPr>
          <p:cNvSpPr/>
          <p:nvPr/>
        </p:nvSpPr>
        <p:spPr>
          <a:xfrm>
            <a:off x="2891041" y="1122743"/>
            <a:ext cx="1795646" cy="1397807"/>
          </a:xfrm>
          <a:prstGeom prst="rect">
            <a:avLst/>
          </a:prstGeom>
          <a:solidFill>
            <a:srgbClr val="FF0000">
              <a:alpha val="50196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A8C155-8042-4DFD-AE01-327EA900CC9A}"/>
              </a:ext>
            </a:extLst>
          </p:cNvPr>
          <p:cNvSpPr txBox="1"/>
          <p:nvPr/>
        </p:nvSpPr>
        <p:spPr>
          <a:xfrm>
            <a:off x="2644909" y="2269345"/>
            <a:ext cx="134178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200" dirty="0">
                <a:latin typeface="Comic Sans MS" panose="030F0902030302020204" pitchFamily="66" charset="0"/>
              </a:rPr>
              <a:t>Maximum</a:t>
            </a:r>
            <a:endParaRPr lang="en-US" sz="1200" dirty="0">
              <a:latin typeface="Comic Sans MS" panose="030F0902030302020204" pitchFamily="66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6286D8-18A5-43D5-BF08-8729BE37264A}"/>
              </a:ext>
            </a:extLst>
          </p:cNvPr>
          <p:cNvSpPr/>
          <p:nvPr/>
        </p:nvSpPr>
        <p:spPr>
          <a:xfrm>
            <a:off x="4771922" y="2558249"/>
            <a:ext cx="857300" cy="633184"/>
          </a:xfrm>
          <a:prstGeom prst="rect">
            <a:avLst/>
          </a:prstGeom>
          <a:solidFill>
            <a:srgbClr val="00B050">
              <a:alpha val="50196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321F986-C8A5-4EA6-BAD4-E69CF588D1A9}"/>
              </a:ext>
            </a:extLst>
          </p:cNvPr>
          <p:cNvSpPr txBox="1"/>
          <p:nvPr/>
        </p:nvSpPr>
        <p:spPr>
          <a:xfrm rot="16200000" flipH="1" flipV="1">
            <a:off x="4222287" y="1879896"/>
            <a:ext cx="134178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200" dirty="0">
                <a:latin typeface="Comic Sans MS" panose="030F0902030302020204" pitchFamily="66" charset="0"/>
              </a:rPr>
              <a:t>Minimum</a:t>
            </a:r>
            <a:endParaRPr lang="en-US" sz="1200" dirty="0">
              <a:latin typeface="Comic Sans MS" panose="030F0902030302020204" pitchFamily="66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A513F20-9AC4-40A8-BA83-7EF1E6DBAA76}"/>
              </a:ext>
            </a:extLst>
          </p:cNvPr>
          <p:cNvCxnSpPr>
            <a:cxnSpLocks/>
          </p:cNvCxnSpPr>
          <p:nvPr/>
        </p:nvCxnSpPr>
        <p:spPr>
          <a:xfrm flipV="1">
            <a:off x="4457017" y="1111657"/>
            <a:ext cx="0" cy="2079776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7685E599-ADE0-401A-8262-0F3238F05B14}"/>
              </a:ext>
            </a:extLst>
          </p:cNvPr>
          <p:cNvSpPr txBox="1"/>
          <p:nvPr/>
        </p:nvSpPr>
        <p:spPr>
          <a:xfrm rot="16200000" flipH="1" flipV="1">
            <a:off x="3909610" y="1584386"/>
            <a:ext cx="134178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200" dirty="0">
                <a:latin typeface="Comic Sans MS" panose="030F0902030302020204" pitchFamily="66" charset="0"/>
              </a:rPr>
              <a:t>Nominal</a:t>
            </a:r>
            <a:endParaRPr lang="en-US" sz="1200" dirty="0">
              <a:latin typeface="Comic Sans MS" panose="030F0902030302020204" pitchFamily="66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652F358-175B-4C33-967A-6132DC9F0E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8140" y="900000"/>
            <a:ext cx="3251200" cy="2628900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CDCC3F8-D397-49AA-B07A-C334D98E0507}"/>
              </a:ext>
            </a:extLst>
          </p:cNvPr>
          <p:cNvCxnSpPr>
            <a:cxnSpLocks/>
          </p:cNvCxnSpPr>
          <p:nvPr/>
        </p:nvCxnSpPr>
        <p:spPr>
          <a:xfrm flipV="1">
            <a:off x="8651945" y="1423448"/>
            <a:ext cx="0" cy="1659959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83CA4054-5320-4959-BE5C-58F88555E418}"/>
              </a:ext>
            </a:extLst>
          </p:cNvPr>
          <p:cNvSpPr txBox="1"/>
          <p:nvPr/>
        </p:nvSpPr>
        <p:spPr>
          <a:xfrm rot="16200000" flipH="1" flipV="1">
            <a:off x="8135982" y="1771869"/>
            <a:ext cx="134178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200" dirty="0">
                <a:latin typeface="Comic Sans MS" panose="030F0902030302020204" pitchFamily="66" charset="0"/>
              </a:rPr>
              <a:t>Minimum</a:t>
            </a:r>
            <a:endParaRPr lang="en-US" sz="1200" dirty="0"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3624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B0556C-2B5E-4341-8D56-36ECEB717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Finite element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7523C0-E7EE-4584-9EA1-1A63FA3EFA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6000" y="1219201"/>
            <a:ext cx="5697936" cy="4906963"/>
          </a:xfrm>
        </p:spPr>
        <p:txBody>
          <a:bodyPr/>
          <a:lstStyle/>
          <a:p>
            <a:endParaRPr lang="en-GB" dirty="0"/>
          </a:p>
          <a:p>
            <a:r>
              <a:rPr lang="en-GB" dirty="0"/>
              <a:t>Peak longitudinal strain increases from 2249 µm/m to 2893 µm/m</a:t>
            </a:r>
          </a:p>
          <a:p>
            <a:endParaRPr lang="en-GB" dirty="0"/>
          </a:p>
          <a:p>
            <a:r>
              <a:rPr lang="en-GB" dirty="0"/>
              <a:t>5 MPa reduction on peak pressure</a:t>
            </a:r>
          </a:p>
          <a:p>
            <a:endParaRPr lang="en-GB" dirty="0"/>
          </a:p>
          <a:p>
            <a:r>
              <a:rPr lang="en-GB" dirty="0"/>
              <a:t>Slightly larger </a:t>
            </a:r>
            <a:r>
              <a:rPr lang="en-GB" dirty="0" err="1"/>
              <a:t>debonded</a:t>
            </a:r>
            <a:r>
              <a:rPr lang="en-GB" dirty="0"/>
              <a:t> region</a:t>
            </a:r>
          </a:p>
          <a:p>
            <a:endParaRPr lang="en-GB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FDE7C2-9DE8-4580-BB28-54D6D087B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P. Ferracin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1271B4-863D-4A27-97E8-C74BAE60E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22</a:t>
            </a:fld>
            <a:endParaRPr lang="fr-FR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2F6982E-31DD-4480-BC47-AAA78B723C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0056" y="1039199"/>
            <a:ext cx="4616109" cy="197122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9C1FC48-2FBB-475A-8160-08426B69C7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6515" y="2924944"/>
            <a:ext cx="4516319" cy="193607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4061985-51E2-4610-84B5-4AC8BE11CF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7267" y="4890034"/>
            <a:ext cx="4814646" cy="2058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6364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C8B834-4F42-4395-9451-3204853DE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A13 pre-stress in the ends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39441A-0C58-4831-93E8-7F24BF6F76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6000" y="1219201"/>
            <a:ext cx="4826745" cy="4906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A13 prestress is much less uniform</a:t>
            </a:r>
          </a:p>
          <a:p>
            <a:r>
              <a:rPr lang="en-US" dirty="0"/>
              <a:t>Significant prestress loss in the end region both at room temperature and after cooldown</a:t>
            </a:r>
          </a:p>
          <a:p>
            <a:endParaRPr lang="en-US" dirty="0"/>
          </a:p>
          <a:p>
            <a:r>
              <a:rPr lang="en-US" dirty="0"/>
              <a:t>Measurable difference on the shell stress at warm and at cold</a:t>
            </a:r>
          </a:p>
          <a:p>
            <a:pPr lvl="1"/>
            <a:r>
              <a:rPr lang="en-US" dirty="0"/>
              <a:t>Could add a sensor….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8D0DFE-36FA-40B3-A93D-FCC1B88AF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P. Ferracin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EBD0F0-2F0C-4DB6-B381-C90B3EDF6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23</a:t>
            </a:fld>
            <a:endParaRPr lang="fr-FR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2EE6C35-5729-4158-8F56-554511665B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2511" y="1111351"/>
            <a:ext cx="3289300" cy="26289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159BE82-785F-4339-95EB-56025A75B4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1944" y="1112984"/>
            <a:ext cx="3213100" cy="26289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E1D44CA-78BD-4547-BA3D-7CA1997A0A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68423" y="3726071"/>
            <a:ext cx="3225800" cy="26289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5B86B87-A1BD-4301-B3EE-CC7DDD1B41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4434" y="3761229"/>
            <a:ext cx="3162300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9859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D03BD-276A-40BD-8704-2D6965414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A14b quench performance, shimmed coil size, shell size, </a:t>
            </a:r>
            <a:br>
              <a:rPr lang="en-US" dirty="0"/>
            </a:br>
            <a:r>
              <a:rPr lang="en-US" dirty="0"/>
              <a:t>and loading key size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718037-734C-4BC8-9D77-2402974955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03A441-5437-49CB-9BBF-D7BAA2FFB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P. Ferracin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9489CE-F637-4028-B256-D2C0BE9FD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24</a:t>
            </a:fld>
            <a:endParaRPr lang="fr-FR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196AF89-CEE1-47A4-9E4D-57C45B79AD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1516" y="2060848"/>
            <a:ext cx="3865846" cy="2808312"/>
          </a:xfrm>
          <a:prstGeom prst="rect">
            <a:avLst/>
          </a:prstGeom>
        </p:spPr>
      </p:pic>
      <p:pic>
        <p:nvPicPr>
          <p:cNvPr id="9" name="Picture 22">
            <a:extLst>
              <a:ext uri="{FF2B5EF4-FFF2-40B4-BE49-F238E27FC236}">
                <a16:creationId xmlns:a16="http://schemas.microsoft.com/office/drawing/2014/main" id="{03FE48BF-ACF2-4A62-AECA-2985C668E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12" y="2132856"/>
            <a:ext cx="3935760" cy="2521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5E572A4-CB2C-4696-B79A-B9B2C8C4A027}"/>
              </a:ext>
            </a:extLst>
          </p:cNvPr>
          <p:cNvSpPr txBox="1"/>
          <p:nvPr/>
        </p:nvSpPr>
        <p:spPr>
          <a:xfrm>
            <a:off x="4073651" y="5479833"/>
            <a:ext cx="4044697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Loading shim size: 43 mils, 1.092 mm</a:t>
            </a:r>
          </a:p>
          <a:p>
            <a:r>
              <a:rPr lang="en-US" dirty="0"/>
              <a:t>Total key size: 13.84 mm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B5477FB-3188-4E22-910B-965550038D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3928" y="2025396"/>
            <a:ext cx="3868072" cy="2807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8046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85D94-E2E5-4DD0-AF3C-E7ED8674A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A13 quench performance, shimmed coil size, shell size, </a:t>
            </a:r>
            <a:br>
              <a:rPr lang="en-US" dirty="0"/>
            </a:br>
            <a:r>
              <a:rPr lang="en-US" dirty="0"/>
              <a:t>and loading key size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D074FB-36A3-4F72-984F-FAD65216D8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C1957D-8CD6-4982-95F4-069F49CF9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P. Ferracin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3ADFD5-8CAF-463E-8F85-C55C0F1A0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25</a:t>
            </a:fld>
            <a:endParaRPr lang="fr-FR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86ED821-2F17-44CE-8057-7370F4B461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7808" y="2038655"/>
            <a:ext cx="3864326" cy="2807208"/>
          </a:xfrm>
          <a:prstGeom prst="rect">
            <a:avLst/>
          </a:prstGeom>
        </p:spPr>
      </p:pic>
      <p:pic>
        <p:nvPicPr>
          <p:cNvPr id="7" name="Content Placeholder 7">
            <a:extLst>
              <a:ext uri="{FF2B5EF4-FFF2-40B4-BE49-F238E27FC236}">
                <a16:creationId xmlns:a16="http://schemas.microsoft.com/office/drawing/2014/main" id="{7578D3C0-8C9F-42AB-924F-F19B3C4014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3799"/>
          <a:stretch/>
        </p:blipFill>
        <p:spPr>
          <a:xfrm>
            <a:off x="425944" y="2025396"/>
            <a:ext cx="3705083" cy="280720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4A142F3-5870-4947-B8F1-CD690EFD6A50}"/>
              </a:ext>
            </a:extLst>
          </p:cNvPr>
          <p:cNvSpPr txBox="1"/>
          <p:nvPr/>
        </p:nvSpPr>
        <p:spPr>
          <a:xfrm>
            <a:off x="4277622" y="5477387"/>
            <a:ext cx="4044697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Loading shim size: 38 mils, 0.965 mm</a:t>
            </a:r>
          </a:p>
          <a:p>
            <a:r>
              <a:rPr lang="en-US" dirty="0"/>
              <a:t>Total key size: 13.72 mm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40AA2A7-01DA-4185-9AA6-569D20E24B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2134" y="2108255"/>
            <a:ext cx="3868072" cy="2807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2770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7C80A-7D6C-4762-ABF9-9D374B15B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A05 quench performance, shimmed coil size, shell size, </a:t>
            </a:r>
            <a:br>
              <a:rPr lang="en-US" dirty="0"/>
            </a:br>
            <a:r>
              <a:rPr lang="en-US" dirty="0"/>
              <a:t>and loading key size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984B58-F16F-4030-872F-F31429E453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7F3370-A712-490E-8F3F-37FCC53B6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P. Ferracin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71AA2C-C1AE-42F6-9A06-074FCAF91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26</a:t>
            </a:fld>
            <a:endParaRPr lang="fr-FR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FDF89B-FF8A-4F38-ABEC-5F5406F301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842" y="2016088"/>
            <a:ext cx="3780880" cy="2743200"/>
          </a:xfrm>
          <a:prstGeom prst="rect">
            <a:avLst/>
          </a:prstGeom>
        </p:spPr>
      </p:pic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AFFE4311-5AEE-4202-A905-E0731957CF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6" y="2080964"/>
            <a:ext cx="4198719" cy="2743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CE2589E-29FB-45E8-96FF-DB415612F9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5517" y="2016088"/>
            <a:ext cx="3776215" cy="27432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275FD6D-EF73-4497-8D4E-4ED5F94DB85B}"/>
              </a:ext>
            </a:extLst>
          </p:cNvPr>
          <p:cNvSpPr txBox="1"/>
          <p:nvPr/>
        </p:nvSpPr>
        <p:spPr>
          <a:xfrm>
            <a:off x="4073651" y="5479833"/>
            <a:ext cx="4044697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Loading shim size: 41 mils, 1.041 mm</a:t>
            </a:r>
          </a:p>
          <a:p>
            <a:r>
              <a:rPr lang="en-US" dirty="0"/>
              <a:t>Total key size: 13.79 mm</a:t>
            </a:r>
          </a:p>
        </p:txBody>
      </p:sp>
    </p:spTree>
    <p:extLst>
      <p:ext uri="{BB962C8B-B14F-4D97-AF65-F5344CB8AC3E}">
        <p14:creationId xmlns:p14="http://schemas.microsoft.com/office/powerpoint/2010/main" val="13259427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F6527-5A4D-490F-9DBB-D7E54E583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A14b, A05, A13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93E91B-6BBB-4857-923A-00337156AF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47CC8B-F06B-4EB1-8002-5B6FC5B41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P. Ferracin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3572B3-DA9D-47C7-82AD-5B1A8760F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27</a:t>
            </a:fld>
            <a:endParaRPr lang="fr-FR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633CFE-B764-45AA-A48B-640C48B733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5333" y="772071"/>
            <a:ext cx="2517476" cy="1828800"/>
          </a:xfrm>
          <a:prstGeom prst="rect">
            <a:avLst/>
          </a:prstGeom>
        </p:spPr>
      </p:pic>
      <p:pic>
        <p:nvPicPr>
          <p:cNvPr id="7" name="Picture 22">
            <a:extLst>
              <a:ext uri="{FF2B5EF4-FFF2-40B4-BE49-F238E27FC236}">
                <a16:creationId xmlns:a16="http://schemas.microsoft.com/office/drawing/2014/main" id="{1CE6B1F8-6994-4819-B593-A981B19EF4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9" y="764704"/>
            <a:ext cx="285471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4CEF41F-7C13-4194-B297-5CC936E6EF76}"/>
              </a:ext>
            </a:extLst>
          </p:cNvPr>
          <p:cNvSpPr txBox="1"/>
          <p:nvPr/>
        </p:nvSpPr>
        <p:spPr>
          <a:xfrm>
            <a:off x="6875839" y="1113855"/>
            <a:ext cx="4044697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Loading shim size: 43 mils, 1.092 mm</a:t>
            </a:r>
          </a:p>
          <a:p>
            <a:r>
              <a:rPr lang="en-US" dirty="0"/>
              <a:t>Total key size: 13.84 mm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0992FC1-524D-4EF4-B5FE-739AAF97AF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3326" y="4365104"/>
            <a:ext cx="2517476" cy="1828800"/>
          </a:xfrm>
          <a:prstGeom prst="rect">
            <a:avLst/>
          </a:prstGeom>
        </p:spPr>
      </p:pic>
      <p:pic>
        <p:nvPicPr>
          <p:cNvPr id="10" name="Content Placeholder 7">
            <a:extLst>
              <a:ext uri="{FF2B5EF4-FFF2-40B4-BE49-F238E27FC236}">
                <a16:creationId xmlns:a16="http://schemas.microsoft.com/office/drawing/2014/main" id="{4048130E-4825-4918-9BFE-CF8E7EE2EA2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3799"/>
          <a:stretch/>
        </p:blipFill>
        <p:spPr>
          <a:xfrm>
            <a:off x="442557" y="4365104"/>
            <a:ext cx="2413735" cy="18288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F189CB-1617-490C-9D64-E27E1E39C5DC}"/>
              </a:ext>
            </a:extLst>
          </p:cNvPr>
          <p:cNvSpPr txBox="1"/>
          <p:nvPr/>
        </p:nvSpPr>
        <p:spPr>
          <a:xfrm>
            <a:off x="6803831" y="4789676"/>
            <a:ext cx="4044697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Loading shim size: 38 mils, 0.965 mm</a:t>
            </a:r>
          </a:p>
          <a:p>
            <a:r>
              <a:rPr lang="en-US" dirty="0"/>
              <a:t>Total key size: 13.72 mm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711B964-4E34-43AC-A41B-F46C29B26B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62222" y="2539235"/>
            <a:ext cx="2520587" cy="1828800"/>
          </a:xfrm>
          <a:prstGeom prst="rect">
            <a:avLst/>
          </a:prstGeom>
        </p:spPr>
      </p:pic>
      <p:pic>
        <p:nvPicPr>
          <p:cNvPr id="13" name="Content Placeholder 5">
            <a:extLst>
              <a:ext uri="{FF2B5EF4-FFF2-40B4-BE49-F238E27FC236}">
                <a16:creationId xmlns:a16="http://schemas.microsoft.com/office/drawing/2014/main" id="{7DF56AA4-5D65-4BD6-A235-1335B5C62AE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2557" y="2571336"/>
            <a:ext cx="2799146" cy="18288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42F79CC-2062-4330-8D1F-FFBA7D07EDE2}"/>
              </a:ext>
            </a:extLst>
          </p:cNvPr>
          <p:cNvSpPr txBox="1"/>
          <p:nvPr/>
        </p:nvSpPr>
        <p:spPr>
          <a:xfrm>
            <a:off x="6803831" y="2973678"/>
            <a:ext cx="4044697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Loading shim size: 41 mils, 1.041 mm</a:t>
            </a:r>
          </a:p>
          <a:p>
            <a:r>
              <a:rPr lang="en-US" dirty="0"/>
              <a:t>Total key size: 13.79 mm</a:t>
            </a:r>
          </a:p>
        </p:txBody>
      </p:sp>
    </p:spTree>
    <p:extLst>
      <p:ext uri="{BB962C8B-B14F-4D97-AF65-F5344CB8AC3E}">
        <p14:creationId xmlns:p14="http://schemas.microsoft.com/office/powerpoint/2010/main" val="4774563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4AC7A-33E9-4EDB-8037-3DEB9F254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A13 test results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854ED7-A7C5-4173-B1D4-29126C7CD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P. Ferracin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E6B004-DC81-4E93-BF6C-6D9BE418E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</a:t>
            </a:fld>
            <a:endParaRPr lang="fr-FR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21ADAE4-DFE7-F4A2-6DED-DC2BF6EDFC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65275" y="1219200"/>
            <a:ext cx="7661449" cy="490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768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6FF48-4A8F-4889-AB29-C8F427E8D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A13 test results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7D16D97-D783-417D-AAEC-4562D8D88E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14399" y="1219200"/>
            <a:ext cx="7963202" cy="490696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A46814-2F87-4967-B0F5-C8000379C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P. Ferracin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73C677-E20E-4DA0-9069-7938BC50B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78208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E9083-4EB2-4A24-B065-9E39AD553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A13 test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036FC3-A1D4-43A7-B798-4EC5849345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of A13 quenches in the same location (according to quench antenna) as the A07/A08 limiting quenches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A9C126-873B-40F6-9E1D-C3C142B2C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P. Ferracin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6A67A3-B805-406F-96B2-03DC5591C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5</a:t>
            </a:fld>
            <a:endParaRPr lang="fr-FR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3CB463-B6B4-4EB3-8248-B9C00CD29F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000" y="2636912"/>
            <a:ext cx="4572396" cy="34292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7292A2-DD8E-472B-8915-BB8E291625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4072" y="2630533"/>
            <a:ext cx="4572396" cy="3429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6334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5DA1D-6586-43C5-A6B4-2E369AE16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C02AF1-F004-4EC7-936E-6CC9808E1E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6000" y="1124744"/>
            <a:ext cx="10560000" cy="5001420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A13 Test results</a:t>
            </a:r>
          </a:p>
          <a:p>
            <a:endParaRPr lang="en-US" dirty="0"/>
          </a:p>
          <a:p>
            <a:r>
              <a:rPr lang="en-US" dirty="0">
                <a:solidFill>
                  <a:schemeClr val="bg2"/>
                </a:solidFill>
              </a:rPr>
              <a:t>A13 coil dimensions</a:t>
            </a:r>
          </a:p>
          <a:p>
            <a:endParaRPr lang="en-US" dirty="0"/>
          </a:p>
          <a:p>
            <a:r>
              <a:rPr lang="en-US" dirty="0"/>
              <a:t>Finite element analysis of A13</a:t>
            </a:r>
          </a:p>
          <a:p>
            <a:endParaRPr lang="en-US" dirty="0"/>
          </a:p>
          <a:p>
            <a:r>
              <a:rPr lang="en-US" dirty="0"/>
              <a:t>Action items</a:t>
            </a:r>
          </a:p>
          <a:p>
            <a:endParaRPr lang="en-US" dirty="0"/>
          </a:p>
          <a:p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64A97D-4FAD-4013-A625-3121661F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P. Ferracin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80F0EE-8D39-490C-AF3E-B7FD34A2F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44896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6990C-F87B-4F4D-870D-3DD2B2F5D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 length excess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AD52EF3-E5CE-43CE-84E9-D7D479A619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6775" y="2113708"/>
            <a:ext cx="7918450" cy="3117949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491450-E8EB-4AAE-B801-A35063C5C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Jennifer Doyle, Katherine Ray, Michael Solis</a:t>
            </a:r>
            <a:endParaRPr lang="en-GB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E3DBED6-10C6-49B3-829E-A71ADC021D92}"/>
              </a:ext>
            </a:extLst>
          </p:cNvPr>
          <p:cNvCxnSpPr/>
          <p:nvPr/>
        </p:nvCxnSpPr>
        <p:spPr>
          <a:xfrm flipV="1">
            <a:off x="3215680" y="4414435"/>
            <a:ext cx="432048" cy="360040"/>
          </a:xfrm>
          <a:prstGeom prst="straightConnector1">
            <a:avLst/>
          </a:prstGeom>
          <a:ln>
            <a:solidFill>
              <a:schemeClr val="bg1"/>
            </a:solidFill>
            <a:tailEnd type="triangle" w="lg" len="lg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2A514D3-3893-47B2-9357-6F253398FCD8}"/>
              </a:ext>
            </a:extLst>
          </p:cNvPr>
          <p:cNvCxnSpPr>
            <a:cxnSpLocks/>
          </p:cNvCxnSpPr>
          <p:nvPr/>
        </p:nvCxnSpPr>
        <p:spPr>
          <a:xfrm flipH="1" flipV="1">
            <a:off x="8760296" y="4365328"/>
            <a:ext cx="432048" cy="360040"/>
          </a:xfrm>
          <a:prstGeom prst="straightConnector1">
            <a:avLst/>
          </a:prstGeom>
          <a:ln>
            <a:solidFill>
              <a:schemeClr val="bg1"/>
            </a:solidFill>
            <a:tailEnd type="triangle" w="lg" len="lg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EEA21543-41CD-4562-9EDD-D31CB5FDC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1204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323D2-BE8F-4411-AD49-924EB2FFE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A13 coil size (</a:t>
            </a:r>
            <a:r>
              <a:rPr lang="en-US" dirty="0" err="1"/>
              <a:t>unshimmed</a:t>
            </a:r>
            <a:r>
              <a:rPr lang="en-US" dirty="0"/>
              <a:t> and shimmed)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7E82C5-A458-42F1-90BE-C07B5146E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P. Ferracin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69B5F8-E4BD-486A-A31B-56CFB4A41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8</a:t>
            </a:fld>
            <a:endParaRPr lang="fr-FR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618B37F6-702E-48BD-9963-4671ADC5F5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9376" y="1565961"/>
            <a:ext cx="5486400" cy="398343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339E49A-3CE9-44FE-BCA4-6B1FDD67FE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2835" y="1582738"/>
            <a:ext cx="5486400" cy="39855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B507D77-FBFD-4EF4-A5AD-F14C12A919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64352" y="3789040"/>
            <a:ext cx="1614123" cy="1210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1546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4F702-6054-49A7-A989-8C9ECB393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A13 coil size (shimmed including ends)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B65542-4350-4EAC-939B-5694A43402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Significant reduction of coil size in the ends</a:t>
            </a:r>
          </a:p>
          <a:p>
            <a:pPr lvl="1"/>
            <a:r>
              <a:rPr lang="en-US" dirty="0"/>
              <a:t>Visible in all magnets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8D0041-F7A8-40CA-BAEA-7BAB7B17F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P. Ferracin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93B777-575E-499A-9FC3-F406A10B3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9</a:t>
            </a:fld>
            <a:endParaRPr lang="fr-FR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9C4CE5B-BBC2-4715-849A-A2A6D7991E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1704" y="2202943"/>
            <a:ext cx="5400599" cy="3923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34696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HiLumi">
      <a:dk1>
        <a:sysClr val="windowText" lastClr="000000"/>
      </a:dk1>
      <a:lt1>
        <a:sysClr val="window" lastClr="FFFFFF"/>
      </a:lt1>
      <a:dk2>
        <a:srgbClr val="005F8C"/>
      </a:dk2>
      <a:lt2>
        <a:srgbClr val="0093BE"/>
      </a:lt2>
      <a:accent1>
        <a:srgbClr val="64BCD9"/>
      </a:accent1>
      <a:accent2>
        <a:srgbClr val="700A00"/>
      </a:accent2>
      <a:accent3>
        <a:srgbClr val="CA1100"/>
      </a:accent3>
      <a:accent4>
        <a:srgbClr val="E65346"/>
      </a:accent4>
      <a:accent5>
        <a:srgbClr val="5A5A5A"/>
      </a:accent5>
      <a:accent6>
        <a:srgbClr val="FB963C"/>
      </a:accent6>
      <a:hlink>
        <a:srgbClr val="0093BE"/>
      </a:hlink>
      <a:folHlink>
        <a:srgbClr val="6E6E6E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217957</TotalTime>
  <Words>1108</Words>
  <Application>Microsoft Office PowerPoint</Application>
  <PresentationFormat>Widescreen</PresentationFormat>
  <Paragraphs>310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Comic Sans MS</vt:lpstr>
      <vt:lpstr>Wingdings</vt:lpstr>
      <vt:lpstr>Thème Office</vt:lpstr>
      <vt:lpstr>Lessons Learned from MQXFA13 Vertical Test </vt:lpstr>
      <vt:lpstr>Outline</vt:lpstr>
      <vt:lpstr>A13 test results</vt:lpstr>
      <vt:lpstr>A13 test results</vt:lpstr>
      <vt:lpstr>A13 test results</vt:lpstr>
      <vt:lpstr>Outline</vt:lpstr>
      <vt:lpstr>Arc length excess</vt:lpstr>
      <vt:lpstr>A13 coil size (unshimmed and shimmed)</vt:lpstr>
      <vt:lpstr>A13 coil size (shimmed including ends)</vt:lpstr>
      <vt:lpstr>Summary Coil radial (shimmed) deviation and key/shim size</vt:lpstr>
      <vt:lpstr>Outline</vt:lpstr>
      <vt:lpstr>Finite element model assumption</vt:lpstr>
      <vt:lpstr>Peak Strain as a function of the pre-stress</vt:lpstr>
      <vt:lpstr>Peak Strain as a function of the straight section pre-stress</vt:lpstr>
      <vt:lpstr>Peak Strain as a function of the local pre-stress</vt:lpstr>
      <vt:lpstr>Conclusions finite element analysis</vt:lpstr>
      <vt:lpstr>Outline</vt:lpstr>
      <vt:lpstr>Action items</vt:lpstr>
      <vt:lpstr>Example from A16 loading and shim review (Aug 24th) </vt:lpstr>
      <vt:lpstr>Appendix</vt:lpstr>
      <vt:lpstr>Possible pre-load criteria</vt:lpstr>
      <vt:lpstr>Finite element results</vt:lpstr>
      <vt:lpstr>A13 pre-stress in the ends</vt:lpstr>
      <vt:lpstr>A14b quench performance, shimmed coil size, shell size,  and loading key size</vt:lpstr>
      <vt:lpstr>A13 quench performance, shimmed coil size, shell size,  and loading key size</vt:lpstr>
      <vt:lpstr>A05 quench performance, shimmed coil size, shell size,  and loading key size</vt:lpstr>
      <vt:lpstr>Summary A14b, A05, A13</vt:lpstr>
    </vt:vector>
  </TitlesOfParts>
  <Company>APO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André-Pierre OLIVIER</dc:creator>
  <cp:lastModifiedBy>Paolo Ferracin</cp:lastModifiedBy>
  <cp:revision>2909</cp:revision>
  <dcterms:created xsi:type="dcterms:W3CDTF">2016-03-23T12:58:39Z</dcterms:created>
  <dcterms:modified xsi:type="dcterms:W3CDTF">2023-09-19T17:55:46Z</dcterms:modified>
</cp:coreProperties>
</file>