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5"/>
  </p:notesMasterIdLst>
  <p:handoutMasterIdLst>
    <p:handoutMasterId r:id="rId16"/>
  </p:handoutMasterIdLst>
  <p:sldIdLst>
    <p:sldId id="294" r:id="rId5"/>
    <p:sldId id="1131" r:id="rId6"/>
    <p:sldId id="299" r:id="rId7"/>
    <p:sldId id="300" r:id="rId8"/>
    <p:sldId id="1137" r:id="rId9"/>
    <p:sldId id="1139" r:id="rId10"/>
    <p:sldId id="284" r:id="rId11"/>
    <p:sldId id="1140" r:id="rId12"/>
    <p:sldId id="1138" r:id="rId13"/>
    <p:sldId id="2029" r:id="rId1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1668" autoAdjust="0"/>
  </p:normalViewPr>
  <p:slideViewPr>
    <p:cSldViewPr snapToGrid="0" snapToObjects="1" showGuides="1">
      <p:cViewPr varScale="1">
        <p:scale>
          <a:sx n="126" d="100"/>
          <a:sy n="126" d="100"/>
        </p:scale>
        <p:origin x="972" y="60"/>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DE630611-116A-4BA1-A9B5-05703070916F}" type="datetime1">
              <a:rPr lang="en-US" smtClean="0"/>
              <a:t>9/20/2023</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PPD Department Heads Meeting </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0BED541-A5AE-4BC7-80E9-9785380AB0B8}" type="datetime1">
              <a:rPr lang="en-US" smtClean="0"/>
              <a:t>9/20/2023</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FFC682AA-F0E5-4D7E-A278-EB16A384384F}" type="datetime1">
              <a:rPr lang="en-US" smtClean="0"/>
              <a:t>9/20/2023</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PPD Department Heads Meeting </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D55237E-3A44-4737-98C9-100C683A2BD1}" type="datetime1">
              <a:rPr lang="en-US" smtClean="0"/>
              <a:t>9/20/2023</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PPD Department Heads Meeting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9EFE2DF-928D-42F1-BE4F-6D40C4641D32}" type="datetime1">
              <a:rPr lang="en-US" smtClean="0"/>
              <a:t>9/20/2023</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3608A62-6F21-40CF-9585-BDDAD0B7EB5C}" type="datetime1">
              <a:rPr lang="en-US" smtClean="0"/>
              <a:t>9/20/2023</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39FC9AA8-8F7D-4E2A-8DEA-4E5AB5D0EC12}" type="datetime1">
              <a:rPr lang="en-US" smtClean="0"/>
              <a:t>9/20/2023</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esh-docdb.fnal.gov/cgi-bin/sso/RetrieveFile?docid=569&amp;filename=FESHM%204190%20Beryllium_Draft.pdf&amp;version=5"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tif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esh-docdb.fnal.gov/cgi-bin/sso/RetrieveFile?docid=621&amp;filename=FESHM_4280_2023%20Draft.pdf&amp;version=5" TargetMode="External"/><Relationship Id="rId2" Type="http://schemas.openxmlformats.org/officeDocument/2006/relationships/hyperlink" Target="https://esh-docdb.fnal.gov/cgi-bin/sso/RetrieveFile?docid=618&amp;filename=FESHM%204140_2023%20-%20Draft.pdf&amp;version=4" TargetMode="External"/><Relationship Id="rId1" Type="http://schemas.openxmlformats.org/officeDocument/2006/relationships/slideLayout" Target="../slideLayouts/slideLayout10.xml"/><Relationship Id="rId4" Type="http://schemas.openxmlformats.org/officeDocument/2006/relationships/hyperlink" Target="https://esh-docdb.fnal.gov/cgi-bin/sso/RetrieveFile?docid=3049&amp;filename=FESHM%205031.7%20-%20Draft.pdf&amp;version=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sh-docdb.fnal.gov/cgi-bin/sso/RetrieveFile?docid=4115&amp;filename=FESHM%204310_Nanomaterials_2023_Draft.pdf&amp;version=2" TargetMode="External"/><Relationship Id="rId2" Type="http://schemas.openxmlformats.org/officeDocument/2006/relationships/hyperlink" Target="https://esh-docdb.fnal.gov/cgi-bin/sso/RetrieveFile?docid=626&amp;filename=FESHM%204290_Occ_Med_Rev%20-%20Draft.pdf&amp;version=7"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sz="1400" dirty="0"/>
          </a:p>
          <a:p>
            <a:r>
              <a:rPr lang="en-US" sz="1400" dirty="0"/>
              <a:t>20 September 2023</a:t>
            </a:r>
          </a:p>
        </p:txBody>
      </p:sp>
      <p:sp>
        <p:nvSpPr>
          <p:cNvPr id="3" name="Text Placeholder 2"/>
          <p:cNvSpPr>
            <a:spLocks noGrp="1"/>
          </p:cNvSpPr>
          <p:nvPr>
            <p:ph type="body" sz="quarter" idx="11"/>
          </p:nvPr>
        </p:nvSpPr>
        <p:spPr/>
        <p:txBody>
          <a:bodyPr>
            <a:noAutofit/>
          </a:bodyPr>
          <a:lstStyle/>
          <a:p>
            <a:r>
              <a:rPr lang="en-US" sz="1800" dirty="0"/>
              <a:t>PPD Department Heads Meeting</a:t>
            </a:r>
          </a:p>
          <a:p>
            <a:r>
              <a:rPr lang="en-US" sz="1800" dirty="0"/>
              <a:t>ESH</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8" y="527022"/>
            <a:ext cx="8327463" cy="3928784"/>
          </a:xfrm>
        </p:spPr>
        <p:txBody>
          <a:bodyPr/>
          <a:lstStyle/>
          <a:p>
            <a:pPr marL="0" indent="0">
              <a:spcBef>
                <a:spcPts val="0"/>
              </a:spcBef>
              <a:spcAft>
                <a:spcPts val="0"/>
              </a:spcAft>
              <a:buNone/>
            </a:pPr>
            <a:r>
              <a:rPr lang="en-US" sz="1600" dirty="0">
                <a:solidFill>
                  <a:schemeClr val="accent6"/>
                </a:solidFill>
                <a:latin typeface="Calibri" panose="020F0502020204030204" pitchFamily="34" charset="0"/>
                <a:ea typeface="Times New Roman" panose="02020603050405020304" pitchFamily="18" charset="0"/>
              </a:rPr>
              <a:t>The following chapters have been updated for the month of August 2023. A brief summary of this is provided below.</a:t>
            </a:r>
          </a:p>
          <a:p>
            <a:pPr marL="284162" lvl="1" indent="0">
              <a:spcBef>
                <a:spcPts val="0"/>
              </a:spcBef>
              <a:spcAft>
                <a:spcPts val="0"/>
              </a:spcAft>
              <a:buNone/>
            </a:pPr>
            <a:endParaRPr lang="en-US" sz="1400" dirty="0">
              <a:solidFill>
                <a:schemeClr val="accent6"/>
              </a:solidFill>
              <a:latin typeface="Calibri" panose="020F0502020204030204" pitchFamily="34" charset="0"/>
              <a:ea typeface="Calibri" panose="020F0502020204030204" pitchFamily="34" charset="0"/>
            </a:endParaRPr>
          </a:p>
          <a:p>
            <a:pPr algn="l"/>
            <a:r>
              <a:rPr lang="en-US" sz="1600" b="0" i="0" u="none" strike="noStrike" dirty="0">
                <a:solidFill>
                  <a:srgbClr val="63666A"/>
                </a:solidFill>
                <a:effectLst/>
                <a:latin typeface="Calibri" panose="020F0502020204030204" pitchFamily="34" charset="0"/>
                <a:hlinkClick r:id="rId2"/>
              </a:rPr>
              <a:t>FESHM Chapter 4190 – Special Toxic Hazards</a:t>
            </a:r>
            <a:r>
              <a:rPr lang="en-US" sz="1600" b="0" i="0" u="none" strike="noStrike" dirty="0">
                <a:solidFill>
                  <a:schemeClr val="accent6">
                    <a:lumMod val="75000"/>
                  </a:schemeClr>
                </a:solidFill>
                <a:effectLst/>
                <a:latin typeface="Calibri" panose="020F0502020204030204" pitchFamily="34" charset="0"/>
              </a:rPr>
              <a:t>, is out for lab-wide review  until </a:t>
            </a:r>
            <a:r>
              <a:rPr lang="en-US" sz="1600" b="1" i="0" u="none" strike="noStrike" dirty="0">
                <a:solidFill>
                  <a:schemeClr val="accent6">
                    <a:lumMod val="75000"/>
                  </a:schemeClr>
                </a:solidFill>
                <a:effectLst/>
                <a:latin typeface="Calibri" panose="020F0502020204030204" pitchFamily="34" charset="0"/>
              </a:rPr>
              <a:t>September 22, 2023.</a:t>
            </a:r>
          </a:p>
          <a:p>
            <a:pPr marL="0" indent="0" algn="l">
              <a:buNone/>
            </a:pPr>
            <a:r>
              <a:rPr lang="en-US" sz="1400" b="0" i="0" u="none" strike="noStrike" dirty="0">
                <a:solidFill>
                  <a:schemeClr val="accent6">
                    <a:lumMod val="75000"/>
                  </a:schemeClr>
                </a:solidFill>
                <a:effectLst/>
                <a:latin typeface="Calibri" panose="020F0502020204030204" pitchFamily="34" charset="0"/>
              </a:rPr>
              <a:t>         Changes are: </a:t>
            </a:r>
          </a:p>
          <a:p>
            <a:pPr marL="800100" lvl="1">
              <a:spcBef>
                <a:spcPts val="0"/>
              </a:spcBef>
              <a:spcAft>
                <a:spcPts val="0"/>
              </a:spcAft>
            </a:pPr>
            <a:r>
              <a:rPr lang="en-US" sz="1400" dirty="0">
                <a:solidFill>
                  <a:schemeClr val="accent6">
                    <a:lumMod val="75000"/>
                  </a:schemeClr>
                </a:solidFill>
                <a:latin typeface="Calibri" panose="020F0502020204030204" pitchFamily="34" charset="0"/>
              </a:rPr>
              <a:t>Minor grammatical and editorial changes to reflect the reorganization of the ES&amp;H Division</a:t>
            </a:r>
          </a:p>
          <a:p>
            <a:pPr marL="800100" lvl="1">
              <a:spcBef>
                <a:spcPts val="0"/>
              </a:spcBef>
              <a:spcAft>
                <a:spcPts val="0"/>
              </a:spcAft>
            </a:pPr>
            <a:r>
              <a:rPr lang="en-US" sz="1400" b="0" i="0" u="none" strike="noStrike" dirty="0">
                <a:solidFill>
                  <a:schemeClr val="accent6">
                    <a:lumMod val="75000"/>
                  </a:schemeClr>
                </a:solidFill>
                <a:effectLst/>
                <a:latin typeface="Calibri" panose="020F0502020204030204" pitchFamily="34" charset="0"/>
              </a:rPr>
              <a:t>Added “as an inhalable fraction” to </a:t>
            </a:r>
            <a:r>
              <a:rPr lang="en-US" sz="1400" dirty="0">
                <a:solidFill>
                  <a:schemeClr val="accent6">
                    <a:lumMod val="75000"/>
                  </a:schemeClr>
                </a:solidFill>
                <a:latin typeface="Calibri" panose="020F0502020204030204" pitchFamily="34" charset="0"/>
              </a:rPr>
              <a:t>definitions for “Action Level” and “Beryllium Activity”</a:t>
            </a:r>
          </a:p>
          <a:p>
            <a:pPr marL="800100" lvl="1">
              <a:spcBef>
                <a:spcPts val="0"/>
              </a:spcBef>
              <a:spcAft>
                <a:spcPts val="0"/>
              </a:spcAft>
            </a:pPr>
            <a:r>
              <a:rPr lang="en-US" sz="1400" b="0" i="0" u="none" strike="noStrike" dirty="0">
                <a:solidFill>
                  <a:schemeClr val="accent6">
                    <a:lumMod val="75000"/>
                  </a:schemeClr>
                </a:solidFill>
                <a:effectLst/>
                <a:latin typeface="Calibri" panose="020F0502020204030204" pitchFamily="34" charset="0"/>
              </a:rPr>
              <a:t>Added 2023 ACGIH TLV book to Section 6 and reformatted standards</a:t>
            </a:r>
          </a:p>
          <a:p>
            <a:pPr marL="800100" lvl="1">
              <a:spcBef>
                <a:spcPts val="0"/>
              </a:spcBef>
              <a:spcAft>
                <a:spcPts val="0"/>
              </a:spcAft>
            </a:pPr>
            <a:r>
              <a:rPr lang="en-US" sz="1400" dirty="0">
                <a:solidFill>
                  <a:schemeClr val="accent6">
                    <a:lumMod val="75000"/>
                  </a:schemeClr>
                </a:solidFill>
                <a:latin typeface="Calibri" panose="020F0502020204030204" pitchFamily="34" charset="0"/>
              </a:rPr>
              <a:t>Added Attachment C “Table of Regulatory Limits”</a:t>
            </a:r>
            <a:endParaRPr lang="en-US" sz="1400" b="0" i="0" u="none" strike="noStrike" dirty="0">
              <a:solidFill>
                <a:schemeClr val="accent6">
                  <a:lumMod val="75000"/>
                </a:schemeClr>
              </a:solidFill>
              <a:effectLst/>
              <a:latin typeface="Calibri" panose="020F0502020204030204" pitchFamily="34" charset="0"/>
            </a:endParaRPr>
          </a:p>
          <a:p>
            <a:pPr>
              <a:spcBef>
                <a:spcPts val="0"/>
              </a:spcBef>
              <a:spcAft>
                <a:spcPts val="0"/>
              </a:spcAft>
            </a:pPr>
            <a:endParaRPr lang="en-US" sz="1900" dirty="0">
              <a:effectLst/>
              <a:latin typeface="Calibri" panose="020F0502020204030204" pitchFamily="34" charset="0"/>
              <a:ea typeface="Calibri" panose="020F0502020204030204" pitchFamily="34" charset="0"/>
            </a:endParaRPr>
          </a:p>
          <a:p>
            <a:pPr>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
        <p:nvSpPr>
          <p:cNvPr id="4" name="Date Placeholder 3"/>
          <p:cNvSpPr>
            <a:spLocks noGrp="1"/>
          </p:cNvSpPr>
          <p:nvPr>
            <p:ph type="dt" sz="half" idx="16"/>
          </p:nvPr>
        </p:nvSpPr>
        <p:spPr/>
        <p:txBody>
          <a:bodyPr/>
          <a:lstStyle/>
          <a:p>
            <a:pPr>
              <a:defRPr/>
            </a:pPr>
            <a:fld id="{21481CA2-6C83-490C-BE52-9CC34C6C817D}" type="datetime1">
              <a:rPr lang="en-US" smtClean="0"/>
              <a:t>9/20/2023</a:t>
            </a:fld>
            <a:endParaRPr lang="en-US" dirty="0"/>
          </a:p>
        </p:txBody>
      </p:sp>
      <p:sp>
        <p:nvSpPr>
          <p:cNvPr id="5" name="Footer Placeholder 4"/>
          <p:cNvSpPr>
            <a:spLocks noGrp="1"/>
          </p:cNvSpPr>
          <p:nvPr>
            <p:ph type="ftr" sz="quarter" idx="17"/>
          </p:nvPr>
        </p:nvSpPr>
        <p:spPr/>
        <p:txBody>
          <a:bodyPr/>
          <a:lstStyle/>
          <a:p>
            <a:pPr>
              <a:defRPr/>
            </a:pPr>
            <a:r>
              <a:rPr lang="en-US"/>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10</a:t>
            </a:fld>
            <a:endParaRPr lang="en-US" dirty="0"/>
          </a:p>
        </p:txBody>
      </p:sp>
      <p:sp>
        <p:nvSpPr>
          <p:cNvPr id="7" name="Title 6"/>
          <p:cNvSpPr>
            <a:spLocks noGrp="1"/>
          </p:cNvSpPr>
          <p:nvPr>
            <p:ph type="title"/>
          </p:nvPr>
        </p:nvSpPr>
        <p:spPr>
          <a:xfrm>
            <a:off x="450191" y="138663"/>
            <a:ext cx="8686800" cy="320908"/>
          </a:xfrm>
        </p:spPr>
        <p:txBody>
          <a:bodyPr/>
          <a:lstStyle/>
          <a:p>
            <a:r>
              <a:rPr lang="en-US" sz="1950" dirty="0"/>
              <a:t>FESHM Updates - Continued</a:t>
            </a:r>
          </a:p>
        </p:txBody>
      </p:sp>
    </p:spTree>
    <p:extLst>
      <p:ext uri="{BB962C8B-B14F-4D97-AF65-F5344CB8AC3E}">
        <p14:creationId xmlns:p14="http://schemas.microsoft.com/office/powerpoint/2010/main" val="379506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2000" dirty="0"/>
              <a:t>Training/ITNA Status</a:t>
            </a:r>
          </a:p>
          <a:p>
            <a:r>
              <a:rPr lang="en-US" sz="2000" dirty="0"/>
              <a:t>Injuries in August</a:t>
            </a:r>
          </a:p>
          <a:p>
            <a:r>
              <a:rPr lang="en-US" sz="2000" dirty="0"/>
              <a:t>ORPS/NTS in August</a:t>
            </a:r>
          </a:p>
          <a:p>
            <a:r>
              <a:rPr lang="en-US" sz="2000" dirty="0"/>
              <a:t>FESHM Updates</a:t>
            </a:r>
          </a:p>
        </p:txBody>
      </p:sp>
      <p:sp>
        <p:nvSpPr>
          <p:cNvPr id="7" name="Title 6"/>
          <p:cNvSpPr>
            <a:spLocks noGrp="1"/>
          </p:cNvSpPr>
          <p:nvPr>
            <p:ph type="title"/>
          </p:nvPr>
        </p:nvSpPr>
        <p:spPr>
          <a:xfrm>
            <a:off x="457200" y="372516"/>
            <a:ext cx="8165535" cy="320908"/>
          </a:xfrm>
        </p:spPr>
        <p:txBody>
          <a:bodyPr/>
          <a:lstStyle/>
          <a:p>
            <a:r>
              <a:rPr lang="en-US" sz="2400" dirty="0"/>
              <a:t>Summary</a:t>
            </a:r>
            <a:endParaRPr lang="en-US" sz="2000" dirty="0"/>
          </a:p>
        </p:txBody>
      </p:sp>
      <p:sp>
        <p:nvSpPr>
          <p:cNvPr id="3" name="Date Placeholder 2"/>
          <p:cNvSpPr>
            <a:spLocks noGrp="1"/>
          </p:cNvSpPr>
          <p:nvPr>
            <p:ph type="dt" sz="half" idx="2"/>
          </p:nvPr>
        </p:nvSpPr>
        <p:spPr/>
        <p:txBody>
          <a:bodyPr/>
          <a:lstStyle/>
          <a:p>
            <a:pPr>
              <a:defRPr/>
            </a:pPr>
            <a:fld id="{C4FA1B0E-C984-46B5-BBFA-AC4022787D2C}" type="datetime1">
              <a:rPr lang="en-US" smtClean="0"/>
              <a:t>9/20/2023</a:t>
            </a:fld>
            <a:endParaRPr lang="en-US" dirty="0"/>
          </a:p>
        </p:txBody>
      </p:sp>
      <p:sp>
        <p:nvSpPr>
          <p:cNvPr id="4" name="Footer Placeholder 3"/>
          <p:cNvSpPr>
            <a:spLocks noGrp="1"/>
          </p:cNvSpPr>
          <p:nvPr>
            <p:ph type="ftr" sz="quarter" idx="3"/>
          </p:nvPr>
        </p:nvSpPr>
        <p:spPr/>
        <p:txBody>
          <a:bodyPr/>
          <a:lstStyle/>
          <a:p>
            <a:pPr>
              <a:defRPr/>
            </a:pPr>
            <a:r>
              <a:rPr lang="en-US" dirty="0"/>
              <a:t>PPD Department Heads Meeting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804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662C77-D761-E84C-5A85-8C69E80A67BE}"/>
              </a:ext>
            </a:extLst>
          </p:cNvPr>
          <p:cNvPicPr>
            <a:picLocks noChangeAspect="1"/>
          </p:cNvPicPr>
          <p:nvPr/>
        </p:nvPicPr>
        <p:blipFill>
          <a:blip r:embed="rId2"/>
          <a:stretch>
            <a:fillRect/>
          </a:stretch>
        </p:blipFill>
        <p:spPr>
          <a:xfrm>
            <a:off x="2242550" y="291891"/>
            <a:ext cx="3780918" cy="4186620"/>
          </a:xfrm>
          <a:prstGeom prst="rect">
            <a:avLst/>
          </a:prstGeom>
        </p:spPr>
      </p:pic>
      <p:pic>
        <p:nvPicPr>
          <p:cNvPr id="16" name="Picture 15">
            <a:extLst>
              <a:ext uri="{FF2B5EF4-FFF2-40B4-BE49-F238E27FC236}">
                <a16:creationId xmlns:a16="http://schemas.microsoft.com/office/drawing/2014/main" id="{B0CFA36A-1B45-4417-424E-AB21606C9ED0}"/>
              </a:ext>
            </a:extLst>
          </p:cNvPr>
          <p:cNvPicPr>
            <a:picLocks noChangeAspect="1"/>
          </p:cNvPicPr>
          <p:nvPr/>
        </p:nvPicPr>
        <p:blipFill>
          <a:blip r:embed="rId3"/>
          <a:stretch>
            <a:fillRect/>
          </a:stretch>
        </p:blipFill>
        <p:spPr>
          <a:xfrm>
            <a:off x="1444037" y="4547893"/>
            <a:ext cx="5874557" cy="162580"/>
          </a:xfrm>
          <a:prstGeom prst="rect">
            <a:avLst/>
          </a:prstGeom>
        </p:spPr>
      </p:pic>
      <p:pic>
        <p:nvPicPr>
          <p:cNvPr id="15" name="Picture 14">
            <a:extLst>
              <a:ext uri="{FF2B5EF4-FFF2-40B4-BE49-F238E27FC236}">
                <a16:creationId xmlns:a16="http://schemas.microsoft.com/office/drawing/2014/main" id="{8FFB1ED6-6607-938F-DFB5-F517814C3A90}"/>
              </a:ext>
            </a:extLst>
          </p:cNvPr>
          <p:cNvPicPr>
            <a:picLocks noChangeAspect="1"/>
          </p:cNvPicPr>
          <p:nvPr/>
        </p:nvPicPr>
        <p:blipFill>
          <a:blip r:embed="rId4"/>
          <a:stretch>
            <a:fillRect/>
          </a:stretch>
        </p:blipFill>
        <p:spPr>
          <a:xfrm>
            <a:off x="1735550" y="291891"/>
            <a:ext cx="514883" cy="4196640"/>
          </a:xfrm>
          <a:prstGeom prst="rect">
            <a:avLst/>
          </a:prstGeom>
        </p:spPr>
      </p:pic>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a:xfrm>
            <a:off x="228600" y="28898"/>
            <a:ext cx="8686800" cy="320908"/>
          </a:xfrm>
        </p:spPr>
        <p:txBody>
          <a:bodyPr/>
          <a:lstStyle/>
          <a:p>
            <a:r>
              <a:rPr lang="en-US" dirty="0"/>
              <a:t>ES&amp;H Training and ITNA Status for employees – as of 09/15/2023</a:t>
            </a:r>
          </a:p>
        </p:txBody>
      </p:sp>
      <p:sp>
        <p:nvSpPr>
          <p:cNvPr id="4" name="Date Placeholder 3">
            <a:extLst>
              <a:ext uri="{FF2B5EF4-FFF2-40B4-BE49-F238E27FC236}">
                <a16:creationId xmlns:a16="http://schemas.microsoft.com/office/drawing/2014/main" id="{7A2EDD22-151A-6785-E61B-5FD4CB06C1D1}"/>
              </a:ext>
            </a:extLst>
          </p:cNvPr>
          <p:cNvSpPr>
            <a:spLocks noGrp="1"/>
          </p:cNvSpPr>
          <p:nvPr>
            <p:ph type="dt" sz="half" idx="2"/>
          </p:nvPr>
        </p:nvSpPr>
        <p:spPr/>
        <p:txBody>
          <a:bodyPr/>
          <a:lstStyle/>
          <a:p>
            <a:pPr>
              <a:defRPr/>
            </a:pPr>
            <a:fld id="{4F5AE0B9-2AE3-4E30-97AE-D10CC64B0ACF}" type="datetime1">
              <a:rPr lang="en-US" smtClean="0"/>
              <a:t>9/20/2023</a:t>
            </a:fld>
            <a:endParaRPr lang="en-US" dirty="0"/>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a:t>PPD Department Heads Meeting </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a:extLst>
              <a:ext uri="{FF2B5EF4-FFF2-40B4-BE49-F238E27FC236}">
                <a16:creationId xmlns:a16="http://schemas.microsoft.com/office/drawing/2014/main" id="{40F7ED41-76A4-D69F-DB90-BDD2B65C5ACC}"/>
              </a:ext>
            </a:extLst>
          </p:cNvPr>
          <p:cNvSpPr txBox="1"/>
          <p:nvPr/>
        </p:nvSpPr>
        <p:spPr>
          <a:xfrm>
            <a:off x="152532" y="4424900"/>
            <a:ext cx="1435100" cy="369332"/>
          </a:xfrm>
          <a:prstGeom prst="rect">
            <a:avLst/>
          </a:prstGeom>
          <a:noFill/>
        </p:spPr>
        <p:txBody>
          <a:bodyPr wrap="square" rtlCol="0">
            <a:spAutoFit/>
          </a:bodyPr>
          <a:lstStyle/>
          <a:p>
            <a:r>
              <a:rPr lang="en-US" sz="1800" dirty="0"/>
              <a:t>Last month:</a:t>
            </a:r>
          </a:p>
        </p:txBody>
      </p:sp>
      <p:sp>
        <p:nvSpPr>
          <p:cNvPr id="8" name="Rectangle: Rounded Corners 15">
            <a:extLst>
              <a:ext uri="{FF2B5EF4-FFF2-40B4-BE49-F238E27FC236}">
                <a16:creationId xmlns:a16="http://schemas.microsoft.com/office/drawing/2014/main" id="{D8AE137F-66BE-C86B-B335-219F1CE5F786}"/>
              </a:ext>
            </a:extLst>
          </p:cNvPr>
          <p:cNvSpPr/>
          <p:nvPr/>
        </p:nvSpPr>
        <p:spPr>
          <a:xfrm>
            <a:off x="1444038" y="4517048"/>
            <a:ext cx="5874556" cy="216919"/>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15">
            <a:extLst>
              <a:ext uri="{FF2B5EF4-FFF2-40B4-BE49-F238E27FC236}">
                <a16:creationId xmlns:a16="http://schemas.microsoft.com/office/drawing/2014/main" id="{A834E51F-A1E5-2F44-C5B5-18856F7F9B95}"/>
              </a:ext>
            </a:extLst>
          </p:cNvPr>
          <p:cNvSpPr/>
          <p:nvPr/>
        </p:nvSpPr>
        <p:spPr>
          <a:xfrm>
            <a:off x="1711463" y="3759952"/>
            <a:ext cx="4295801" cy="189631"/>
          </a:xfrm>
          <a:prstGeom prst="roundRect">
            <a:avLst>
              <a:gd name="adj" fmla="val 0"/>
            </a:avLst>
          </a:prstGeom>
          <a:noFill/>
          <a:ln w="571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9702DA7-91F3-82B8-FA6A-21C70717B37D}"/>
              </a:ext>
            </a:extLst>
          </p:cNvPr>
          <p:cNvPicPr>
            <a:picLocks noChangeAspect="1"/>
          </p:cNvPicPr>
          <p:nvPr/>
        </p:nvPicPr>
        <p:blipFill>
          <a:blip r:embed="rId5"/>
          <a:stretch>
            <a:fillRect/>
          </a:stretch>
        </p:blipFill>
        <p:spPr>
          <a:xfrm>
            <a:off x="6901449" y="2419730"/>
            <a:ext cx="1597025" cy="222616"/>
          </a:xfrm>
          <a:prstGeom prst="rect">
            <a:avLst/>
          </a:prstGeom>
        </p:spPr>
      </p:pic>
    </p:spTree>
    <p:extLst>
      <p:ext uri="{BB962C8B-B14F-4D97-AF65-F5344CB8AC3E}">
        <p14:creationId xmlns:p14="http://schemas.microsoft.com/office/powerpoint/2010/main" val="276526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1600" dirty="0"/>
              <a:t>8/1/2023 – First Aid, AD</a:t>
            </a:r>
          </a:p>
          <a:p>
            <a:pPr lvl="1"/>
            <a:r>
              <a:rPr lang="en-US" sz="1400" dirty="0"/>
              <a:t>Employee was walking through the designated detour to avoid the construction zone and had his lunch bag and coffee cup in one hand and keys in the other. While trying to unlock a door to reenter the booster, stepped on some loose gravel and debris on the uneven ground. Slipped and fell, landing on right hand, elbow and knee. Scrapes and bruises. Reported to supervisor and followed up with FOMO on 8/2/23. First aid given.</a:t>
            </a:r>
          </a:p>
          <a:p>
            <a:r>
              <a:rPr lang="en-US" sz="1600" dirty="0"/>
              <a:t>8/2/2023 – Report Only, ESH</a:t>
            </a:r>
          </a:p>
          <a:p>
            <a:pPr lvl="1"/>
            <a:r>
              <a:rPr lang="en-US" sz="1400" dirty="0"/>
              <a:t>Employee was working in field checking on sanitary sewer lift station from FCC to MI65 and to MC1, walked across grass and then back to FCC, after work was working in his garden and wife noticed a tick latched to arm. Tick was removed by wife. Experienced no symptoms. Reported to FOMO 08/10/23.</a:t>
            </a:r>
          </a:p>
        </p:txBody>
      </p:sp>
      <p:sp>
        <p:nvSpPr>
          <p:cNvPr id="7" name="Title 6"/>
          <p:cNvSpPr>
            <a:spLocks noGrp="1"/>
          </p:cNvSpPr>
          <p:nvPr>
            <p:ph type="title"/>
          </p:nvPr>
        </p:nvSpPr>
        <p:spPr>
          <a:xfrm>
            <a:off x="457200" y="372516"/>
            <a:ext cx="8165535" cy="320908"/>
          </a:xfrm>
        </p:spPr>
        <p:txBody>
          <a:bodyPr/>
          <a:lstStyle/>
          <a:p>
            <a:r>
              <a:rPr lang="en-US" sz="1950" dirty="0"/>
              <a:t>Injuries/Illnesses in August</a:t>
            </a:r>
          </a:p>
        </p:txBody>
      </p:sp>
      <p:sp>
        <p:nvSpPr>
          <p:cNvPr id="3" name="Date Placeholder 2"/>
          <p:cNvSpPr>
            <a:spLocks noGrp="1"/>
          </p:cNvSpPr>
          <p:nvPr>
            <p:ph type="dt" sz="half" idx="2"/>
          </p:nvPr>
        </p:nvSpPr>
        <p:spPr/>
        <p:txBody>
          <a:bodyPr/>
          <a:lstStyle/>
          <a:p>
            <a:pPr>
              <a:defRPr/>
            </a:pPr>
            <a:fld id="{3B67CE6B-1BDA-49AD-88A5-E381F0050372}" type="datetime1">
              <a:rPr lang="en-US" smtClean="0"/>
              <a:t>9/20/2023</a:t>
            </a:fld>
            <a:endParaRPr lang="en-US" dirty="0"/>
          </a:p>
        </p:txBody>
      </p:sp>
      <p:sp>
        <p:nvSpPr>
          <p:cNvPr id="4" name="Footer Placeholder 3"/>
          <p:cNvSpPr>
            <a:spLocks noGrp="1"/>
          </p:cNvSpPr>
          <p:nvPr>
            <p:ph type="ftr" sz="quarter" idx="3"/>
          </p:nvPr>
        </p:nvSpPr>
        <p:spPr/>
        <p:txBody>
          <a:bodyPr/>
          <a:lstStyle/>
          <a:p>
            <a:pPr>
              <a:defRPr/>
            </a:pPr>
            <a:r>
              <a:rPr lang="en-US"/>
              <a:t>PPD Department Heads Meeting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99796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1600" dirty="0"/>
              <a:t>8/3/2023 – First Aid, ND</a:t>
            </a:r>
          </a:p>
          <a:p>
            <a:pPr lvl="1"/>
            <a:r>
              <a:rPr lang="en-US" sz="1400" dirty="0"/>
              <a:t>Employee was using an alcohol spray bottle to clean stainless steel piping to apply pipe markers. While on a ladder (less than 4 ft) wearing safety glasses, he went to spray the alcohol, the bottle separated from the sprayer, fell onto top of ladder and splashed into the face. Mostly right eye. Went into building to rinse and then went to FOMO. First aid given.</a:t>
            </a:r>
          </a:p>
          <a:p>
            <a:r>
              <a:rPr lang="en-US" sz="1600" dirty="0"/>
              <a:t>8/10/2023 –  Report Only, COM</a:t>
            </a:r>
          </a:p>
          <a:p>
            <a:pPr lvl="1"/>
            <a:r>
              <a:rPr lang="en-US" sz="1400" dirty="0"/>
              <a:t>Employee exposed to dust particles from cooler system and developed symptoms of itchy eyes, nausea, itchy skin, and a metal taste </a:t>
            </a:r>
            <a:r>
              <a:rPr lang="en-US" sz="1400"/>
              <a:t>in their </a:t>
            </a:r>
            <a:r>
              <a:rPr lang="en-US" sz="1400" dirty="0"/>
              <a:t>mouth. There is a vent that leads directly to office. Employee reported to FOMO.</a:t>
            </a:r>
          </a:p>
          <a:p>
            <a:r>
              <a:rPr lang="en-US" sz="1600" dirty="0"/>
              <a:t>8/10/2023 –  Report Only, COM</a:t>
            </a:r>
          </a:p>
          <a:p>
            <a:pPr lvl="1"/>
            <a:r>
              <a:rPr lang="en-US" sz="1400" dirty="0"/>
              <a:t>Employee noticed dust coming out of a cooling vent for past few weeks and developed symptoms of nausea, vomiting, metallic taste in mouth, itching eyes. Notified building manager and supervisor, reported to FOMO.</a:t>
            </a:r>
          </a:p>
        </p:txBody>
      </p:sp>
      <p:sp>
        <p:nvSpPr>
          <p:cNvPr id="7" name="Title 6"/>
          <p:cNvSpPr>
            <a:spLocks noGrp="1"/>
          </p:cNvSpPr>
          <p:nvPr>
            <p:ph type="title"/>
          </p:nvPr>
        </p:nvSpPr>
        <p:spPr>
          <a:xfrm>
            <a:off x="457200" y="372516"/>
            <a:ext cx="8165535" cy="320908"/>
          </a:xfrm>
        </p:spPr>
        <p:txBody>
          <a:bodyPr/>
          <a:lstStyle/>
          <a:p>
            <a:r>
              <a:rPr lang="en-US" sz="1950" dirty="0"/>
              <a:t>Injuries/Illnesses in August - Continued</a:t>
            </a:r>
          </a:p>
        </p:txBody>
      </p:sp>
      <p:sp>
        <p:nvSpPr>
          <p:cNvPr id="3" name="Date Placeholder 2"/>
          <p:cNvSpPr>
            <a:spLocks noGrp="1"/>
          </p:cNvSpPr>
          <p:nvPr>
            <p:ph type="dt" sz="half" idx="2"/>
          </p:nvPr>
        </p:nvSpPr>
        <p:spPr/>
        <p:txBody>
          <a:bodyPr/>
          <a:lstStyle/>
          <a:p>
            <a:pPr>
              <a:defRPr/>
            </a:pPr>
            <a:fld id="{B38D5040-E9F7-4EAD-AD1F-A50569D4C29E}" type="datetime1">
              <a:rPr lang="en-US" smtClean="0"/>
              <a:t>9/20/2023</a:t>
            </a:fld>
            <a:endParaRPr lang="en-US" dirty="0"/>
          </a:p>
        </p:txBody>
      </p:sp>
      <p:sp>
        <p:nvSpPr>
          <p:cNvPr id="4" name="Footer Placeholder 3"/>
          <p:cNvSpPr>
            <a:spLocks noGrp="1"/>
          </p:cNvSpPr>
          <p:nvPr>
            <p:ph type="ftr" sz="quarter" idx="3"/>
          </p:nvPr>
        </p:nvSpPr>
        <p:spPr/>
        <p:txBody>
          <a:bodyPr/>
          <a:lstStyle/>
          <a:p>
            <a:pPr>
              <a:defRPr/>
            </a:pPr>
            <a:r>
              <a:rPr lang="en-US"/>
              <a:t>PPD Department Heads Meeting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380369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1600" dirty="0"/>
              <a:t>8/21/2023 – First Aid, SEC</a:t>
            </a:r>
          </a:p>
          <a:p>
            <a:pPr lvl="1"/>
            <a:r>
              <a:rPr lang="en-US" sz="1400" dirty="0"/>
              <a:t>Employee was guiding traffic, walked back to the officer booth and walked close to the edge of the pavement where it dips to gravel and slipped landed on left knee and stood back up. Reported to FOMO. First aid given.</a:t>
            </a:r>
          </a:p>
          <a:p>
            <a:r>
              <a:rPr lang="en-US" sz="1600" dirty="0"/>
              <a:t>8/24/2023 – First Aid, AD</a:t>
            </a:r>
          </a:p>
          <a:p>
            <a:pPr lvl="1"/>
            <a:r>
              <a:rPr lang="en-US" sz="1400" dirty="0"/>
              <a:t>Employee was cutting the plastic wraps on the hose pipes with a cutter when it slipped and cut her right thumb.</a:t>
            </a:r>
          </a:p>
          <a:p>
            <a:r>
              <a:rPr lang="en-US" sz="1600" dirty="0"/>
              <a:t>8/30/2023 –First Aid, ISD</a:t>
            </a:r>
          </a:p>
          <a:p>
            <a:pPr lvl="1"/>
            <a:r>
              <a:rPr lang="en-US" sz="1400" dirty="0"/>
              <a:t>Employee was moving a desk onto a refrigerator dolly, walked around the desk to strap in place and hit head on the desk leg. Reported to FOMO, first aid given.</a:t>
            </a:r>
          </a:p>
        </p:txBody>
      </p:sp>
      <p:sp>
        <p:nvSpPr>
          <p:cNvPr id="7" name="Title 6"/>
          <p:cNvSpPr>
            <a:spLocks noGrp="1"/>
          </p:cNvSpPr>
          <p:nvPr>
            <p:ph type="title"/>
          </p:nvPr>
        </p:nvSpPr>
        <p:spPr>
          <a:xfrm>
            <a:off x="457200" y="372516"/>
            <a:ext cx="8165535" cy="320908"/>
          </a:xfrm>
        </p:spPr>
        <p:txBody>
          <a:bodyPr/>
          <a:lstStyle/>
          <a:p>
            <a:r>
              <a:rPr lang="en-US" sz="1950" dirty="0"/>
              <a:t>Injuries/Illnesses in August - Continued</a:t>
            </a:r>
          </a:p>
        </p:txBody>
      </p:sp>
      <p:sp>
        <p:nvSpPr>
          <p:cNvPr id="3" name="Date Placeholder 2"/>
          <p:cNvSpPr>
            <a:spLocks noGrp="1"/>
          </p:cNvSpPr>
          <p:nvPr>
            <p:ph type="dt" sz="half" idx="2"/>
          </p:nvPr>
        </p:nvSpPr>
        <p:spPr/>
        <p:txBody>
          <a:bodyPr/>
          <a:lstStyle/>
          <a:p>
            <a:pPr>
              <a:defRPr/>
            </a:pPr>
            <a:fld id="{00102A0E-E652-4FE9-896B-BC085DD30F60}" type="datetime1">
              <a:rPr lang="en-US" smtClean="0"/>
              <a:t>9/20/2023</a:t>
            </a:fld>
            <a:endParaRPr lang="en-US" dirty="0"/>
          </a:p>
        </p:txBody>
      </p:sp>
      <p:sp>
        <p:nvSpPr>
          <p:cNvPr id="4" name="Footer Placeholder 3"/>
          <p:cNvSpPr>
            <a:spLocks noGrp="1"/>
          </p:cNvSpPr>
          <p:nvPr>
            <p:ph type="ftr" sz="quarter" idx="3"/>
          </p:nvPr>
        </p:nvSpPr>
        <p:spPr/>
        <p:txBody>
          <a:bodyPr/>
          <a:lstStyle/>
          <a:p>
            <a:pPr>
              <a:defRPr/>
            </a:pPr>
            <a:r>
              <a:rPr lang="en-US"/>
              <a:t>PPD Department Heads Meeting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20487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a:defRPr/>
            </a:pPr>
            <a:fld id="{A548291F-CE22-4CD6-B6E7-BC305B3A12CC}" type="datetime1">
              <a:rPr lang="en-US" smtClean="0"/>
              <a:t>9/20/2023</a:t>
            </a:fld>
            <a:endParaRPr lang="en-US" dirty="0"/>
          </a:p>
        </p:txBody>
      </p:sp>
      <p:sp>
        <p:nvSpPr>
          <p:cNvPr id="7" name="Footer Placeholder 6"/>
          <p:cNvSpPr>
            <a:spLocks noGrp="1"/>
          </p:cNvSpPr>
          <p:nvPr>
            <p:ph type="ftr" sz="quarter" idx="3"/>
          </p:nvPr>
        </p:nvSpPr>
        <p:spPr/>
        <p:txBody>
          <a:bodyPr/>
          <a:lstStyle/>
          <a:p>
            <a:pPr>
              <a:defRPr/>
            </a:pPr>
            <a:r>
              <a:rPr lang="en-US"/>
              <a:t>PPD Department Heads Meeting </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0" name="Title 9"/>
          <p:cNvSpPr>
            <a:spLocks noGrp="1"/>
          </p:cNvSpPr>
          <p:nvPr>
            <p:ph type="title"/>
          </p:nvPr>
        </p:nvSpPr>
        <p:spPr>
          <a:xfrm>
            <a:off x="457200" y="272574"/>
            <a:ext cx="8686800" cy="320908"/>
          </a:xfrm>
        </p:spPr>
        <p:txBody>
          <a:bodyPr/>
          <a:lstStyle/>
          <a:p>
            <a:r>
              <a:rPr lang="en-US" sz="1950" dirty="0"/>
              <a:t>ORPS/NTS in August</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734786"/>
            <a:ext cx="8550761" cy="3912991"/>
          </a:xfrm>
        </p:spPr>
        <p:txBody>
          <a:bodyPr/>
          <a:lstStyle/>
          <a:p>
            <a:r>
              <a:rPr lang="en-US" sz="1600" dirty="0">
                <a:solidFill>
                  <a:srgbClr val="50504E"/>
                </a:solidFill>
                <a:latin typeface="Helvetica" panose="020B0604020202020204" pitchFamily="34" charset="0"/>
                <a:cs typeface="Helvetica" panose="020B0604020202020204" pitchFamily="34" charset="0"/>
              </a:rPr>
              <a:t>Incorrect Dosimetry Badge Used (ORPS event, Level 2)</a:t>
            </a:r>
          </a:p>
          <a:p>
            <a:pPr lvl="1"/>
            <a:r>
              <a:rPr lang="en-US" sz="1400" dirty="0">
                <a:effectLst/>
                <a:latin typeface="Helvetica" panose="020B0604020202020204" pitchFamily="34" charset="0"/>
                <a:ea typeface="Calibri" panose="020F0502020204030204" pitchFamily="34" charset="0"/>
                <a:cs typeface="Helvetica" panose="020B0604020202020204" pitchFamily="34" charset="0"/>
              </a:rPr>
              <a:t>An APS-TD worker used a temporary dosimetry badge that was not assigned to them for magnet repair work during the week of 7/24/23. The event was identified by the Fermilab Dosimetry Manager after noting the individual had reported 15 mrem into the </a:t>
            </a:r>
            <a:r>
              <a:rPr lang="en-US" sz="1400" dirty="0" err="1">
                <a:effectLst/>
                <a:latin typeface="Helvetica" panose="020B0604020202020204" pitchFamily="34" charset="0"/>
                <a:ea typeface="Calibri" panose="020F0502020204030204" pitchFamily="34" charset="0"/>
                <a:cs typeface="Helvetica" panose="020B0604020202020204" pitchFamily="34" charset="0"/>
              </a:rPr>
              <a:t>GetDose</a:t>
            </a:r>
            <a:r>
              <a:rPr lang="en-US" sz="1400" dirty="0">
                <a:effectLst/>
                <a:latin typeface="Helvetica" panose="020B0604020202020204" pitchFamily="34" charset="0"/>
                <a:ea typeface="Calibri" panose="020F0502020204030204" pitchFamily="34" charset="0"/>
                <a:cs typeface="Helvetica" panose="020B0604020202020204" pitchFamily="34" charset="0"/>
              </a:rPr>
              <a:t> system but did not have a dosimetry badge assigned to them.</a:t>
            </a:r>
          </a:p>
        </p:txBody>
      </p:sp>
    </p:spTree>
    <p:extLst>
      <p:ext uri="{BB962C8B-B14F-4D97-AF65-F5344CB8AC3E}">
        <p14:creationId xmlns:p14="http://schemas.microsoft.com/office/powerpoint/2010/main" val="231970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8" y="527022"/>
            <a:ext cx="8327463" cy="3928784"/>
          </a:xfrm>
        </p:spPr>
        <p:txBody>
          <a:bodyPr/>
          <a:lstStyle/>
          <a:p>
            <a:pPr marL="0" indent="0">
              <a:spcBef>
                <a:spcPts val="0"/>
              </a:spcBef>
              <a:spcAft>
                <a:spcPts val="0"/>
              </a:spcAft>
              <a:buNone/>
            </a:pPr>
            <a:r>
              <a:rPr lang="en-US" sz="1600" dirty="0">
                <a:solidFill>
                  <a:schemeClr val="accent6">
                    <a:lumMod val="50000"/>
                  </a:schemeClr>
                </a:solidFill>
                <a:latin typeface="Calibri" panose="020F0502020204030204" pitchFamily="34" charset="0"/>
                <a:ea typeface="Times New Roman" panose="02020603050405020304" pitchFamily="18" charset="0"/>
              </a:rPr>
              <a:t>The following chapters have been updated for the month of August 2023. A brief summary of this is provided below.</a:t>
            </a:r>
          </a:p>
          <a:p>
            <a:pPr marL="0" indent="0">
              <a:spcBef>
                <a:spcPts val="0"/>
              </a:spcBef>
              <a:spcAft>
                <a:spcPts val="0"/>
              </a:spcAft>
              <a:buNone/>
            </a:pPr>
            <a:endParaRPr lang="en-US" sz="1600" dirty="0">
              <a:effectLst/>
              <a:latin typeface="Calibri" panose="020F0502020204030204" pitchFamily="34" charset="0"/>
              <a:ea typeface="Times New Roman" panose="02020603050405020304" pitchFamily="18" charset="0"/>
            </a:endParaRPr>
          </a:p>
          <a:p>
            <a:pPr>
              <a:spcBef>
                <a:spcPts val="0"/>
              </a:spcBef>
              <a:spcAft>
                <a:spcPts val="0"/>
              </a:spcAft>
            </a:pPr>
            <a:r>
              <a:rPr lang="en-US" sz="1600" u="sng" dirty="0">
                <a:solidFill>
                  <a:srgbClr val="0000FF"/>
                </a:solidFill>
                <a:effectLst/>
                <a:latin typeface="Calibri" panose="020F0502020204030204" pitchFamily="34" charset="0"/>
                <a:ea typeface="Calibri" panose="020F0502020204030204" pitchFamily="34" charset="0"/>
                <a:hlinkClick r:id="rId2"/>
              </a:rPr>
              <a:t>FESHM </a:t>
            </a:r>
            <a:r>
              <a:rPr lang="en-US" sz="1600" u="sng" dirty="0">
                <a:solidFill>
                  <a:srgbClr val="0000FF"/>
                </a:solidFill>
                <a:latin typeface="Calibri" panose="020F0502020204030204" pitchFamily="34" charset="0"/>
                <a:ea typeface="Calibri" panose="020F0502020204030204" pitchFamily="34" charset="0"/>
                <a:hlinkClick r:id="rId2"/>
              </a:rPr>
              <a:t>4140</a:t>
            </a:r>
            <a:r>
              <a:rPr lang="en-US" sz="1600" u="sng" dirty="0">
                <a:solidFill>
                  <a:srgbClr val="0000FF"/>
                </a:solidFill>
                <a:effectLst/>
                <a:latin typeface="Calibri" panose="020F0502020204030204" pitchFamily="34" charset="0"/>
                <a:ea typeface="Calibri" panose="020F0502020204030204" pitchFamily="34" charset="0"/>
                <a:hlinkClick r:id="rId2"/>
              </a:rPr>
              <a:t> – Hearing Conservation</a:t>
            </a:r>
            <a:r>
              <a:rPr lang="en-US" sz="1600" dirty="0">
                <a:solidFill>
                  <a:srgbClr val="0000FF"/>
                </a:solidFill>
                <a:latin typeface="Calibri" panose="020F0502020204030204" pitchFamily="34" charset="0"/>
                <a:ea typeface="Calibri" panose="020F0502020204030204" pitchFamily="34" charset="0"/>
                <a:hlinkClick r:id="rId2"/>
              </a:rPr>
              <a:t> </a:t>
            </a:r>
            <a:endParaRPr lang="en-US" sz="1600" dirty="0">
              <a:solidFill>
                <a:schemeClr val="accent6"/>
              </a:solidFill>
              <a:latin typeface="Calibri" panose="020F0502020204030204" pitchFamily="34" charset="0"/>
              <a:ea typeface="Calibri" panose="020F0502020204030204" pitchFamily="34" charset="0"/>
            </a:endParaRPr>
          </a:p>
          <a:p>
            <a:pPr lvl="1">
              <a:spcBef>
                <a:spcPts val="0"/>
              </a:spcBef>
              <a:spcAft>
                <a:spcPts val="0"/>
              </a:spcAft>
            </a:pPr>
            <a:r>
              <a:rPr lang="en-US" b="0" i="0" u="none" strike="noStrike" dirty="0">
                <a:solidFill>
                  <a:schemeClr val="accent6">
                    <a:lumMod val="50000"/>
                  </a:schemeClr>
                </a:solidFill>
                <a:effectLst/>
                <a:latin typeface="Calibri" panose="020F0502020204030204" pitchFamily="34" charset="0"/>
              </a:rPr>
              <a:t> </a:t>
            </a:r>
            <a:r>
              <a:rPr lang="en-US" sz="1400" b="0" i="0" u="none" strike="noStrike" dirty="0">
                <a:solidFill>
                  <a:schemeClr val="accent6">
                    <a:lumMod val="50000"/>
                  </a:schemeClr>
                </a:solidFill>
                <a:effectLst/>
                <a:latin typeface="Calibri" panose="020F0502020204030204" pitchFamily="34" charset="0"/>
              </a:rPr>
              <a:t>Changes are:</a:t>
            </a:r>
          </a:p>
          <a:p>
            <a:pPr lvl="2">
              <a:spcBef>
                <a:spcPts val="0"/>
              </a:spcBef>
              <a:spcAft>
                <a:spcPts val="0"/>
              </a:spcAft>
            </a:pPr>
            <a:r>
              <a:rPr lang="en-US" sz="1300" b="0" i="0" u="none" strike="noStrike" dirty="0">
                <a:solidFill>
                  <a:schemeClr val="accent6">
                    <a:lumMod val="50000"/>
                  </a:schemeClr>
                </a:solidFill>
                <a:effectLst/>
                <a:latin typeface="Calibri" panose="020F0502020204030204" pitchFamily="34" charset="0"/>
              </a:rPr>
              <a:t>Minor editorial changes to reflect the reorganization of the ES&amp;H Division.</a:t>
            </a:r>
          </a:p>
          <a:p>
            <a:pPr marL="284162" lvl="1" indent="0">
              <a:spcBef>
                <a:spcPts val="0"/>
              </a:spcBef>
              <a:spcAft>
                <a:spcPts val="0"/>
              </a:spcAft>
              <a:buNone/>
            </a:pPr>
            <a:endParaRPr lang="en-US" sz="1400" dirty="0">
              <a:solidFill>
                <a:schemeClr val="accent6"/>
              </a:solidFill>
              <a:latin typeface="Calibri" panose="020F0502020204030204" pitchFamily="34" charset="0"/>
              <a:ea typeface="Calibri" panose="020F0502020204030204" pitchFamily="34" charset="0"/>
            </a:endParaRPr>
          </a:p>
          <a:p>
            <a:pPr>
              <a:spcBef>
                <a:spcPts val="0"/>
              </a:spcBef>
              <a:spcAft>
                <a:spcPts val="0"/>
              </a:spcAft>
            </a:pPr>
            <a:r>
              <a:rPr lang="en-US" sz="1600" dirty="0">
                <a:solidFill>
                  <a:schemeClr val="accent6"/>
                </a:solidFill>
                <a:latin typeface="Calibri" panose="020F0502020204030204" pitchFamily="34" charset="0"/>
                <a:ea typeface="Calibri" panose="020F0502020204030204" pitchFamily="34" charset="0"/>
                <a:hlinkClick r:id="rId3"/>
              </a:rPr>
              <a:t>FESHM 4280 –</a:t>
            </a:r>
            <a:r>
              <a:rPr lang="en-US" sz="1600" u="sng" dirty="0">
                <a:solidFill>
                  <a:srgbClr val="0432FF"/>
                </a:solidFill>
                <a:latin typeface="Calibri" panose="020F0502020204030204" pitchFamily="34" charset="0"/>
                <a:ea typeface="Calibri" panose="020F0502020204030204" pitchFamily="34" charset="0"/>
                <a:hlinkClick r:id="rId3"/>
              </a:rPr>
              <a:t>Ultraviolet Radiation Exposure</a:t>
            </a:r>
            <a:endParaRPr lang="en-US" sz="1600" u="sng" dirty="0">
              <a:solidFill>
                <a:srgbClr val="0432FF"/>
              </a:solidFill>
              <a:latin typeface="Calibri" panose="020F0502020204030204" pitchFamily="34" charset="0"/>
              <a:ea typeface="Calibri" panose="020F0502020204030204" pitchFamily="34" charset="0"/>
            </a:endParaRPr>
          </a:p>
          <a:p>
            <a:pPr lvl="1">
              <a:spcBef>
                <a:spcPts val="0"/>
              </a:spcBef>
              <a:spcAft>
                <a:spcPts val="0"/>
              </a:spcAft>
            </a:pPr>
            <a:r>
              <a:rPr lang="en-US" sz="1400" b="0" i="0" u="none" strike="noStrike" dirty="0">
                <a:solidFill>
                  <a:schemeClr val="accent6">
                    <a:lumMod val="50000"/>
                  </a:schemeClr>
                </a:solidFill>
                <a:effectLst/>
                <a:latin typeface="Calibri" panose="020F0502020204030204" pitchFamily="34" charset="0"/>
              </a:rPr>
              <a:t>Changes are:</a:t>
            </a:r>
          </a:p>
          <a:p>
            <a:pPr lvl="2">
              <a:spcBef>
                <a:spcPts val="0"/>
              </a:spcBef>
              <a:spcAft>
                <a:spcPts val="0"/>
              </a:spcAft>
            </a:pPr>
            <a:r>
              <a:rPr lang="en-US" sz="1300" b="0" i="0" u="none" strike="noStrike" dirty="0">
                <a:solidFill>
                  <a:schemeClr val="accent6">
                    <a:lumMod val="50000"/>
                  </a:schemeClr>
                </a:solidFill>
                <a:effectLst/>
                <a:latin typeface="Calibri" panose="020F0502020204030204" pitchFamily="34" charset="0"/>
              </a:rPr>
              <a:t>Minor editorial changes to reflect the reorganization of the ES&amp;H Division.</a:t>
            </a:r>
            <a:endParaRPr lang="en-US" sz="1400" b="0" i="0" u="none" strike="noStrike" dirty="0">
              <a:solidFill>
                <a:srgbClr val="63666A"/>
              </a:solidFill>
              <a:effectLst/>
              <a:latin typeface="Calibri" panose="020F0502020204030204" pitchFamily="34" charset="0"/>
            </a:endParaRPr>
          </a:p>
          <a:p>
            <a:pPr algn="l"/>
            <a:r>
              <a:rPr lang="en-US" sz="1600" b="0" i="0" u="none" strike="noStrike" dirty="0">
                <a:solidFill>
                  <a:schemeClr val="accent6">
                    <a:lumMod val="50000"/>
                  </a:schemeClr>
                </a:solidFill>
                <a:effectLst/>
                <a:latin typeface="Calibri" panose="020F0502020204030204" pitchFamily="34" charset="0"/>
                <a:hlinkClick r:id="rId4"/>
              </a:rPr>
              <a:t>FESHM Chapter 5031.7 - Membrane Cryostats</a:t>
            </a:r>
            <a:endParaRPr lang="en-US" sz="1600" b="0" i="0" u="none" strike="noStrike" dirty="0">
              <a:solidFill>
                <a:schemeClr val="accent6">
                  <a:lumMod val="50000"/>
                </a:schemeClr>
              </a:solidFill>
              <a:effectLst/>
              <a:latin typeface="Calibri" panose="020F0502020204030204" pitchFamily="34" charset="0"/>
            </a:endParaRPr>
          </a:p>
          <a:p>
            <a:pPr lvl="1">
              <a:spcBef>
                <a:spcPts val="0"/>
              </a:spcBef>
              <a:spcAft>
                <a:spcPts val="0"/>
              </a:spcAft>
            </a:pPr>
            <a:r>
              <a:rPr lang="en-US" sz="1400" b="0" i="0" u="none" strike="noStrike" dirty="0">
                <a:solidFill>
                  <a:schemeClr val="accent6">
                    <a:lumMod val="50000"/>
                  </a:schemeClr>
                </a:solidFill>
                <a:effectLst/>
                <a:latin typeface="Calibri" panose="020F0502020204030204" pitchFamily="34" charset="0"/>
              </a:rPr>
              <a:t>Changes are:</a:t>
            </a:r>
          </a:p>
          <a:p>
            <a:pPr lvl="2">
              <a:spcBef>
                <a:spcPts val="0"/>
              </a:spcBef>
              <a:spcAft>
                <a:spcPts val="0"/>
              </a:spcAft>
            </a:pPr>
            <a:r>
              <a:rPr lang="en-US" sz="1300" b="0" i="0" u="none" strike="noStrike" dirty="0">
                <a:solidFill>
                  <a:schemeClr val="accent6">
                    <a:lumMod val="50000"/>
                  </a:schemeClr>
                </a:solidFill>
                <a:effectLst/>
                <a:latin typeface="Calibri" panose="020F0502020204030204" pitchFamily="34" charset="0"/>
              </a:rPr>
              <a:t>Minor editorial changes to reflect the reorganization of the ES&amp;H Division.</a:t>
            </a:r>
          </a:p>
          <a:p>
            <a:pPr lvl="2">
              <a:spcBef>
                <a:spcPts val="0"/>
              </a:spcBef>
              <a:spcAft>
                <a:spcPts val="0"/>
              </a:spcAft>
            </a:pPr>
            <a:r>
              <a:rPr lang="en-US" sz="1300" b="0" i="0" u="none" strike="noStrike" dirty="0">
                <a:solidFill>
                  <a:schemeClr val="accent6">
                    <a:lumMod val="50000"/>
                  </a:schemeClr>
                </a:solidFill>
                <a:effectLst/>
                <a:latin typeface="Calibri" panose="020F0502020204030204" pitchFamily="34" charset="0"/>
              </a:rPr>
              <a:t>Updated "D/S/P" to "ALD/SD/PD" Associate Lab Director, Senior Director, and Project Director.</a:t>
            </a:r>
          </a:p>
          <a:p>
            <a:pPr marL="0" indent="0">
              <a:spcBef>
                <a:spcPts val="0"/>
              </a:spcBef>
              <a:spcAft>
                <a:spcPts val="0"/>
              </a:spcAft>
              <a:buNone/>
            </a:pPr>
            <a:endParaRPr lang="en-US" sz="1600" b="0" i="0" u="none" strike="noStrike" dirty="0">
              <a:solidFill>
                <a:srgbClr val="63666A"/>
              </a:solidFill>
              <a:effectLst/>
              <a:latin typeface="Calibri" panose="020F0502020204030204" pitchFamily="34" charset="0"/>
            </a:endParaRPr>
          </a:p>
        </p:txBody>
      </p:sp>
      <p:sp>
        <p:nvSpPr>
          <p:cNvPr id="4" name="Date Placeholder 3"/>
          <p:cNvSpPr>
            <a:spLocks noGrp="1"/>
          </p:cNvSpPr>
          <p:nvPr>
            <p:ph type="dt" sz="half" idx="16"/>
          </p:nvPr>
        </p:nvSpPr>
        <p:spPr/>
        <p:txBody>
          <a:bodyPr/>
          <a:lstStyle/>
          <a:p>
            <a:pPr>
              <a:defRPr/>
            </a:pPr>
            <a:fld id="{93193891-9309-4DE0-81E7-AC72A766CCEF}" type="datetime1">
              <a:rPr lang="en-US" smtClean="0"/>
              <a:t>9/20/2023</a:t>
            </a:fld>
            <a:endParaRPr lang="en-US" dirty="0"/>
          </a:p>
        </p:txBody>
      </p:sp>
      <p:sp>
        <p:nvSpPr>
          <p:cNvPr id="5" name="Footer Placeholder 4"/>
          <p:cNvSpPr>
            <a:spLocks noGrp="1"/>
          </p:cNvSpPr>
          <p:nvPr>
            <p:ph type="ftr" sz="quarter" idx="17"/>
          </p:nvPr>
        </p:nvSpPr>
        <p:spPr/>
        <p:txBody>
          <a:bodyPr/>
          <a:lstStyle/>
          <a:p>
            <a:pPr>
              <a:defRPr/>
            </a:pPr>
            <a:r>
              <a:rPr lang="en-US"/>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8</a:t>
            </a:fld>
            <a:endParaRPr lang="en-US" dirty="0"/>
          </a:p>
        </p:txBody>
      </p:sp>
      <p:sp>
        <p:nvSpPr>
          <p:cNvPr id="7" name="Title 6"/>
          <p:cNvSpPr>
            <a:spLocks noGrp="1"/>
          </p:cNvSpPr>
          <p:nvPr>
            <p:ph type="title"/>
          </p:nvPr>
        </p:nvSpPr>
        <p:spPr>
          <a:xfrm>
            <a:off x="450191" y="138663"/>
            <a:ext cx="8686800" cy="320908"/>
          </a:xfrm>
        </p:spPr>
        <p:txBody>
          <a:bodyPr/>
          <a:lstStyle/>
          <a:p>
            <a:r>
              <a:rPr lang="en-US" sz="1950" dirty="0"/>
              <a:t>FESHM Updates </a:t>
            </a:r>
          </a:p>
        </p:txBody>
      </p:sp>
    </p:spTree>
    <p:extLst>
      <p:ext uri="{BB962C8B-B14F-4D97-AF65-F5344CB8AC3E}">
        <p14:creationId xmlns:p14="http://schemas.microsoft.com/office/powerpoint/2010/main" val="73750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429418" y="527022"/>
            <a:ext cx="8327463" cy="3928784"/>
          </a:xfrm>
        </p:spPr>
        <p:txBody>
          <a:bodyPr/>
          <a:lstStyle/>
          <a:p>
            <a:pPr marL="0" indent="0">
              <a:spcBef>
                <a:spcPts val="0"/>
              </a:spcBef>
              <a:spcAft>
                <a:spcPts val="0"/>
              </a:spcAft>
              <a:buNone/>
            </a:pPr>
            <a:r>
              <a:rPr lang="en-US" sz="1600" dirty="0">
                <a:solidFill>
                  <a:schemeClr val="accent6">
                    <a:lumMod val="50000"/>
                  </a:schemeClr>
                </a:solidFill>
                <a:latin typeface="Calibri" panose="020F0502020204030204" pitchFamily="34" charset="0"/>
                <a:ea typeface="Times New Roman" panose="02020603050405020304" pitchFamily="18" charset="0"/>
              </a:rPr>
              <a:t>The following chapters have been updated for the month of August 2023. A brief summary of this is provided below.</a:t>
            </a:r>
          </a:p>
          <a:p>
            <a:pPr marL="284162" lvl="1" indent="0">
              <a:spcBef>
                <a:spcPts val="0"/>
              </a:spcBef>
              <a:spcAft>
                <a:spcPts val="0"/>
              </a:spcAft>
              <a:buNone/>
            </a:pPr>
            <a:endParaRPr lang="en-US" sz="1400" dirty="0">
              <a:solidFill>
                <a:schemeClr val="accent6">
                  <a:lumMod val="50000"/>
                </a:schemeClr>
              </a:solidFill>
              <a:latin typeface="Calibri" panose="020F0502020204030204" pitchFamily="34" charset="0"/>
              <a:ea typeface="Calibri" panose="020F0502020204030204" pitchFamily="34" charset="0"/>
            </a:endParaRPr>
          </a:p>
          <a:p>
            <a:pPr>
              <a:spcBef>
                <a:spcPts val="0"/>
              </a:spcBef>
              <a:spcAft>
                <a:spcPts val="0"/>
              </a:spcAft>
            </a:pPr>
            <a:r>
              <a:rPr lang="en-US" sz="1600" dirty="0">
                <a:solidFill>
                  <a:schemeClr val="accent6">
                    <a:lumMod val="50000"/>
                  </a:schemeClr>
                </a:solidFill>
                <a:latin typeface="Calibri" panose="020F0502020204030204" pitchFamily="34" charset="0"/>
                <a:ea typeface="Times New Roman" panose="02020603050405020304" pitchFamily="18" charset="0"/>
                <a:hlinkClick r:id="rId2"/>
              </a:rPr>
              <a:t>FESHM Chapter 4290 – Occupational Medicine </a:t>
            </a:r>
            <a:endParaRPr lang="en-US" sz="1600" dirty="0">
              <a:solidFill>
                <a:schemeClr val="accent6">
                  <a:lumMod val="50000"/>
                </a:schemeClr>
              </a:solidFill>
              <a:latin typeface="Calibri" panose="020F0502020204030204" pitchFamily="34" charset="0"/>
              <a:ea typeface="Times New Roman" panose="02020603050405020304" pitchFamily="18" charset="0"/>
            </a:endParaRPr>
          </a:p>
          <a:p>
            <a:pPr lvl="1">
              <a:spcBef>
                <a:spcPts val="0"/>
              </a:spcBef>
              <a:spcAft>
                <a:spcPts val="0"/>
              </a:spcAft>
            </a:pPr>
            <a:r>
              <a:rPr lang="en-US" sz="1400" dirty="0">
                <a:solidFill>
                  <a:schemeClr val="accent6">
                    <a:lumMod val="50000"/>
                  </a:schemeClr>
                </a:solidFill>
                <a:latin typeface="Calibri" panose="020F0502020204030204" pitchFamily="34" charset="0"/>
                <a:ea typeface="Times New Roman" panose="02020603050405020304" pitchFamily="18" charset="0"/>
              </a:rPr>
              <a:t>Changes are:</a:t>
            </a:r>
          </a:p>
          <a:p>
            <a:pPr lvl="2">
              <a:spcBef>
                <a:spcPts val="0"/>
              </a:spcBef>
              <a:spcAft>
                <a:spcPts val="0"/>
              </a:spcAft>
            </a:pPr>
            <a:r>
              <a:rPr lang="en-US" sz="1300" dirty="0">
                <a:solidFill>
                  <a:schemeClr val="accent6">
                    <a:lumMod val="50000"/>
                  </a:schemeClr>
                </a:solidFill>
                <a:latin typeface="Calibri" panose="020F0502020204030204" pitchFamily="34" charset="0"/>
                <a:ea typeface="Times New Roman" panose="02020603050405020304" pitchFamily="18" charset="0"/>
              </a:rPr>
              <a:t>Updated the immunization program, references for blood-borne pathogens, and biohazardous waste.</a:t>
            </a:r>
          </a:p>
          <a:p>
            <a:pPr lvl="2">
              <a:spcBef>
                <a:spcPts val="0"/>
              </a:spcBef>
              <a:spcAft>
                <a:spcPts val="0"/>
              </a:spcAft>
            </a:pPr>
            <a:r>
              <a:rPr lang="en-US" sz="1300" dirty="0">
                <a:solidFill>
                  <a:schemeClr val="accent6">
                    <a:lumMod val="50000"/>
                  </a:schemeClr>
                </a:solidFill>
                <a:latin typeface="Calibri" panose="020F0502020204030204" pitchFamily="34" charset="0"/>
                <a:ea typeface="Times New Roman" panose="02020603050405020304" pitchFamily="18" charset="0"/>
              </a:rPr>
              <a:t>Added international travel information notification</a:t>
            </a:r>
          </a:p>
          <a:p>
            <a:pPr algn="l"/>
            <a:r>
              <a:rPr lang="en-US" sz="1600" b="0" i="0" u="none" strike="noStrike" dirty="0">
                <a:solidFill>
                  <a:srgbClr val="63666A"/>
                </a:solidFill>
                <a:effectLst/>
                <a:latin typeface="Calibri" panose="020F0502020204030204" pitchFamily="34" charset="0"/>
                <a:hlinkClick r:id="rId3"/>
              </a:rPr>
              <a:t>FESHM Chapter 4310 – Nanomaterials</a:t>
            </a:r>
            <a:r>
              <a:rPr lang="en-US" sz="1600" b="0" i="0" u="none" strike="noStrike" dirty="0">
                <a:solidFill>
                  <a:schemeClr val="accent6">
                    <a:lumMod val="75000"/>
                  </a:schemeClr>
                </a:solidFill>
                <a:effectLst/>
                <a:latin typeface="Calibri" panose="020F0502020204030204" pitchFamily="34" charset="0"/>
              </a:rPr>
              <a:t>, is out for lab-wide review until </a:t>
            </a:r>
            <a:r>
              <a:rPr lang="en-US" sz="1600" b="1" i="0" u="none" strike="noStrike" dirty="0">
                <a:solidFill>
                  <a:schemeClr val="accent6">
                    <a:lumMod val="75000"/>
                  </a:schemeClr>
                </a:solidFill>
                <a:effectLst/>
                <a:latin typeface="Calibri" panose="020F0502020204030204" pitchFamily="34" charset="0"/>
              </a:rPr>
              <a:t>September 22, 2023</a:t>
            </a:r>
          </a:p>
          <a:p>
            <a:pPr lvl="1">
              <a:spcBef>
                <a:spcPts val="0"/>
              </a:spcBef>
              <a:spcAft>
                <a:spcPts val="0"/>
              </a:spcAft>
            </a:pPr>
            <a:r>
              <a:rPr lang="en-US" sz="1400" dirty="0">
                <a:solidFill>
                  <a:schemeClr val="accent6">
                    <a:lumMod val="75000"/>
                  </a:schemeClr>
                </a:solidFill>
                <a:latin typeface="Calibri" panose="020F0502020204030204" pitchFamily="34" charset="0"/>
                <a:ea typeface="Times New Roman" panose="02020603050405020304" pitchFamily="18" charset="0"/>
              </a:rPr>
              <a:t>Changes are:</a:t>
            </a:r>
          </a:p>
          <a:p>
            <a:pPr lvl="2">
              <a:spcBef>
                <a:spcPts val="0"/>
              </a:spcBef>
              <a:spcAft>
                <a:spcPts val="0"/>
              </a:spcAft>
            </a:pPr>
            <a:r>
              <a:rPr lang="en-US" sz="1300" dirty="0">
                <a:solidFill>
                  <a:schemeClr val="accent6">
                    <a:lumMod val="75000"/>
                  </a:schemeClr>
                </a:solidFill>
                <a:latin typeface="Calibri" panose="020F0502020204030204" pitchFamily="34" charset="0"/>
                <a:ea typeface="Times New Roman" panose="02020603050405020304" pitchFamily="18" charset="0"/>
              </a:rPr>
              <a:t>Minor grammar and editorial changes to reflect the reorganization of the ES&amp;H Division</a:t>
            </a:r>
          </a:p>
          <a:p>
            <a:pPr lvl="2">
              <a:spcBef>
                <a:spcPts val="0"/>
              </a:spcBef>
              <a:spcAft>
                <a:spcPts val="0"/>
              </a:spcAft>
            </a:pPr>
            <a:r>
              <a:rPr lang="en-US" sz="1300" dirty="0">
                <a:solidFill>
                  <a:schemeClr val="accent6">
                    <a:lumMod val="75000"/>
                  </a:schemeClr>
                </a:solidFill>
                <a:latin typeface="Calibri" panose="020F0502020204030204" pitchFamily="34" charset="0"/>
                <a:ea typeface="Times New Roman" panose="02020603050405020304" pitchFamily="18" charset="0"/>
              </a:rPr>
              <a:t>Added Section 3.4 – Responsibilities for Hazard Control Technology Team (HCTT)</a:t>
            </a:r>
          </a:p>
          <a:p>
            <a:pPr lvl="2">
              <a:spcBef>
                <a:spcPts val="0"/>
              </a:spcBef>
              <a:spcAft>
                <a:spcPts val="0"/>
              </a:spcAft>
            </a:pPr>
            <a:r>
              <a:rPr lang="en-US" sz="1300" dirty="0">
                <a:solidFill>
                  <a:schemeClr val="accent6">
                    <a:lumMod val="75000"/>
                  </a:schemeClr>
                </a:solidFill>
                <a:latin typeface="Calibri" panose="020F0502020204030204" pitchFamily="34" charset="0"/>
                <a:ea typeface="Times New Roman" panose="02020603050405020304" pitchFamily="18" charset="0"/>
              </a:rPr>
              <a:t>Added REL for nanoscale silver published by NIOSH in 2021</a:t>
            </a:r>
          </a:p>
          <a:p>
            <a:pPr lvl="2">
              <a:spcBef>
                <a:spcPts val="0"/>
              </a:spcBef>
              <a:spcAft>
                <a:spcPts val="0"/>
              </a:spcAft>
            </a:pPr>
            <a:r>
              <a:rPr lang="en-US" sz="1300" dirty="0">
                <a:solidFill>
                  <a:schemeClr val="accent6">
                    <a:lumMod val="75000"/>
                  </a:schemeClr>
                </a:solidFill>
                <a:latin typeface="Calibri" panose="020F0502020204030204" pitchFamily="34" charset="0"/>
                <a:ea typeface="Times New Roman" panose="02020603050405020304" pitchFamily="18" charset="0"/>
              </a:rPr>
              <a:t>Added reference to NIOSH Publication No. 2022-153 Occupational Exposure Sampling for Engineered Nanomaterials</a:t>
            </a:r>
          </a:p>
          <a:p>
            <a:pPr marL="0" indent="0">
              <a:spcBef>
                <a:spcPts val="0"/>
              </a:spcBef>
              <a:spcAft>
                <a:spcPts val="0"/>
              </a:spcAft>
              <a:buNone/>
            </a:pPr>
            <a:endParaRPr lang="en-US" sz="1900" dirty="0">
              <a:effectLst/>
              <a:latin typeface="Calibri" panose="020F0502020204030204" pitchFamily="34" charset="0"/>
              <a:ea typeface="Calibri" panose="020F0502020204030204" pitchFamily="34" charset="0"/>
            </a:endParaRPr>
          </a:p>
          <a:p>
            <a:pPr>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
        <p:nvSpPr>
          <p:cNvPr id="4" name="Date Placeholder 3"/>
          <p:cNvSpPr>
            <a:spLocks noGrp="1"/>
          </p:cNvSpPr>
          <p:nvPr>
            <p:ph type="dt" sz="half" idx="16"/>
          </p:nvPr>
        </p:nvSpPr>
        <p:spPr/>
        <p:txBody>
          <a:bodyPr/>
          <a:lstStyle/>
          <a:p>
            <a:pPr>
              <a:defRPr/>
            </a:pPr>
            <a:fld id="{9C33F637-A477-4E2C-9319-709477AA0175}" type="datetime1">
              <a:rPr lang="en-US" smtClean="0"/>
              <a:t>9/20/2023</a:t>
            </a:fld>
            <a:endParaRPr lang="en-US" dirty="0"/>
          </a:p>
        </p:txBody>
      </p:sp>
      <p:sp>
        <p:nvSpPr>
          <p:cNvPr id="5" name="Footer Placeholder 4"/>
          <p:cNvSpPr>
            <a:spLocks noGrp="1"/>
          </p:cNvSpPr>
          <p:nvPr>
            <p:ph type="ftr" sz="quarter" idx="17"/>
          </p:nvPr>
        </p:nvSpPr>
        <p:spPr/>
        <p:txBody>
          <a:bodyPr/>
          <a:lstStyle/>
          <a:p>
            <a:pPr>
              <a:defRPr/>
            </a:pPr>
            <a:r>
              <a:rPr lang="en-US"/>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9</a:t>
            </a:fld>
            <a:endParaRPr lang="en-US" dirty="0"/>
          </a:p>
        </p:txBody>
      </p:sp>
      <p:sp>
        <p:nvSpPr>
          <p:cNvPr id="7" name="Title 6"/>
          <p:cNvSpPr>
            <a:spLocks noGrp="1"/>
          </p:cNvSpPr>
          <p:nvPr>
            <p:ph type="title"/>
          </p:nvPr>
        </p:nvSpPr>
        <p:spPr>
          <a:xfrm>
            <a:off x="450191" y="138663"/>
            <a:ext cx="8686800" cy="320908"/>
          </a:xfrm>
        </p:spPr>
        <p:txBody>
          <a:bodyPr/>
          <a:lstStyle/>
          <a:p>
            <a:r>
              <a:rPr lang="en-US" sz="1950" dirty="0"/>
              <a:t>FESHM Updates - Continued</a:t>
            </a:r>
          </a:p>
        </p:txBody>
      </p:sp>
    </p:spTree>
    <p:extLst>
      <p:ext uri="{BB962C8B-B14F-4D97-AF65-F5344CB8AC3E}">
        <p14:creationId xmlns:p14="http://schemas.microsoft.com/office/powerpoint/2010/main" val="340879690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8515C358D35B459332424D8D2EC8E8" ma:contentTypeVersion="6" ma:contentTypeDescription="Create a new document." ma:contentTypeScope="" ma:versionID="9f5d7a1fdc4513d8fb720bc36a2a2061">
  <xsd:schema xmlns:xsd="http://www.w3.org/2001/XMLSchema" xmlns:xs="http://www.w3.org/2001/XMLSchema" xmlns:p="http://schemas.microsoft.com/office/2006/metadata/properties" xmlns:ns2="36ffca52-8b18-41a4-aa2b-49b2ca35014b" xmlns:ns3="d8f2193f-ae7b-4d8a-852a-e02968e741fa" targetNamespace="http://schemas.microsoft.com/office/2006/metadata/properties" ma:root="true" ma:fieldsID="1a1e916aece3c9a8e4c166fdfbbc7153" ns2:_="" ns3:_="">
    <xsd:import namespace="36ffca52-8b18-41a4-aa2b-49b2ca35014b"/>
    <xsd:import namespace="d8f2193f-ae7b-4d8a-852a-e02968e741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ffca52-8b18-41a4-aa2b-49b2ca350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f2193f-ae7b-4d8a-852a-e02968e74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67514E-325D-4192-A47D-0B91BF19367A}">
  <ds:schemaRefs>
    <ds:schemaRef ds:uri="http://schemas.microsoft.com/sharepoint/v3/contenttype/forms"/>
  </ds:schemaRefs>
</ds:datastoreItem>
</file>

<file path=customXml/itemProps2.xml><?xml version="1.0" encoding="utf-8"?>
<ds:datastoreItem xmlns:ds="http://schemas.openxmlformats.org/officeDocument/2006/customXml" ds:itemID="{85168020-D11B-405D-B6DB-4D26900233D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425A79-73A8-40AE-9822-53BB44C2C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ffca52-8b18-41a4-aa2b-49b2ca35014b"/>
    <ds:schemaRef ds:uri="d8f2193f-ae7b-4d8a-852a-e02968e74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FNAL-wide</Template>
  <TotalTime>3140</TotalTime>
  <Words>980</Words>
  <Application>Microsoft Office PowerPoint</Application>
  <PresentationFormat>On-screen Show (16:9)</PresentationFormat>
  <Paragraphs>96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Fermilab_PPT_090915</vt:lpstr>
      <vt:lpstr>PowerPoint Presentation</vt:lpstr>
      <vt:lpstr>Summary</vt:lpstr>
      <vt:lpstr>ES&amp;H Training and ITNA Status for employees – as of 09/15/2023</vt:lpstr>
      <vt:lpstr>Injuries/Illnesses in August</vt:lpstr>
      <vt:lpstr>Injuries/Illnesses in August - Continued</vt:lpstr>
      <vt:lpstr>Injuries/Illnesses in August - Continued</vt:lpstr>
      <vt:lpstr>ORPS/NTS in August</vt:lpstr>
      <vt:lpstr>FESHM Updates </vt:lpstr>
      <vt:lpstr>FESHM Updates - Continued</vt:lpstr>
      <vt:lpstr>FESHM Updates -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Reger</dc:creator>
  <cp:lastModifiedBy>Jonathan V. Staffa x3810 16126N</cp:lastModifiedBy>
  <cp:revision>107</cp:revision>
  <cp:lastPrinted>2014-01-20T19:40:21Z</cp:lastPrinted>
  <dcterms:created xsi:type="dcterms:W3CDTF">2023-05-05T20:30:09Z</dcterms:created>
  <dcterms:modified xsi:type="dcterms:W3CDTF">2023-09-20T16:55:14Z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0x0101007B8515C358D35B459332424D8D2EC8E8</vt:lpwstr>
  </property>
</Properties>
</file>