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  <p:sldMasterId id="2147484112" r:id="rId2"/>
    <p:sldMasterId id="2147484114" r:id="rId3"/>
  </p:sldMasterIdLst>
  <p:notesMasterIdLst>
    <p:notesMasterId r:id="rId9"/>
  </p:notesMasterIdLst>
  <p:handoutMasterIdLst>
    <p:handoutMasterId r:id="rId10"/>
  </p:handoutMasterIdLst>
  <p:sldIdLst>
    <p:sldId id="311" r:id="rId4"/>
    <p:sldId id="307" r:id="rId5"/>
    <p:sldId id="309" r:id="rId6"/>
    <p:sldId id="310" r:id="rId7"/>
    <p:sldId id="312" r:id="rId8"/>
  </p:sldIdLst>
  <p:sldSz cx="9144000" cy="6858000" type="screen4x3"/>
  <p:notesSz cx="9283700" cy="6985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712" autoAdjust="0"/>
  </p:normalViewPr>
  <p:slideViewPr>
    <p:cSldViewPr snapToGrid="0" snapToObjects="1">
      <p:cViewPr varScale="1">
        <p:scale>
          <a:sx n="108" d="100"/>
          <a:sy n="108" d="100"/>
        </p:scale>
        <p:origin x="17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6" cy="3492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9/21/2023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34538"/>
            <a:ext cx="4022936" cy="3492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6" cy="3492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9/21/2023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6"/>
            <a:ext cx="7426960" cy="31432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34538"/>
            <a:ext cx="4022936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6" cy="3492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FB643-3B51-4A23-96A6-8ED93A064CCD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7044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FB643-3B51-4A23-96A6-8ED93A064CCD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259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319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319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pdkronos@fnal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7AC7-DF6E-AE36-CF73-11305C2A8A1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28600" y="894270"/>
            <a:ext cx="8661718" cy="5304512"/>
          </a:xfrm>
        </p:spPr>
        <p:txBody>
          <a:bodyPr/>
          <a:lstStyle/>
          <a:p>
            <a:r>
              <a:rPr lang="en-US" dirty="0"/>
              <a:t>Kronos</a:t>
            </a:r>
          </a:p>
          <a:p>
            <a:pPr lvl="1"/>
            <a:r>
              <a:rPr lang="en-US" sz="1600" dirty="0"/>
              <a:t>Last call for FY23 historical edits. Due </a:t>
            </a:r>
            <a:r>
              <a:rPr lang="en-US" sz="1600" b="1" u="sng" dirty="0">
                <a:solidFill>
                  <a:srgbClr val="FF0000"/>
                </a:solidFill>
              </a:rPr>
              <a:t>TODAY</a:t>
            </a:r>
            <a:r>
              <a:rPr lang="en-US" sz="1600" dirty="0"/>
              <a:t> to </a:t>
            </a:r>
            <a:r>
              <a:rPr lang="en-US" sz="1600" dirty="0">
                <a:hlinkClick r:id="rId3"/>
              </a:rPr>
              <a:t>ppdkronos@fnal.gov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FY23 Kronos cutoff is Sunday, 9/24. FY24 starts Monday, 9/25 for personnel costs.</a:t>
            </a:r>
            <a:endParaRPr lang="en-US" sz="1200" dirty="0"/>
          </a:p>
          <a:p>
            <a:pPr lvl="1"/>
            <a:endParaRPr lang="en-US" sz="1000" dirty="0"/>
          </a:p>
          <a:p>
            <a:r>
              <a:rPr lang="en-US" dirty="0"/>
              <a:t>PO Accruals</a:t>
            </a:r>
          </a:p>
          <a:p>
            <a:pPr lvl="1"/>
            <a:r>
              <a:rPr lang="en-US" sz="1600" dirty="0"/>
              <a:t>Brandon is reaching out to requestors for accrual information. </a:t>
            </a:r>
          </a:p>
          <a:p>
            <a:pPr lvl="1"/>
            <a:r>
              <a:rPr lang="en-US" sz="1600" dirty="0"/>
              <a:t>Please encourage your groups to respond quickly! Information needs to be sent to Accounting before the end of the week (Friday, 9/22).</a:t>
            </a:r>
          </a:p>
          <a:p>
            <a:pPr lvl="1"/>
            <a:endParaRPr lang="en-US" sz="1000" dirty="0"/>
          </a:p>
          <a:p>
            <a:r>
              <a:rPr lang="en-US" dirty="0"/>
              <a:t>Purchases</a:t>
            </a:r>
          </a:p>
          <a:p>
            <a:pPr lvl="1"/>
            <a:r>
              <a:rPr lang="en-US" sz="1600" dirty="0"/>
              <a:t>POs on overhead pools must be invoiced or received by the cutoff to use FY23 funds.</a:t>
            </a:r>
          </a:p>
          <a:p>
            <a:pPr lvl="1"/>
            <a:r>
              <a:rPr lang="en-US" sz="1600" dirty="0"/>
              <a:t>FY23 M&amp;S cutoff is 5p Tuesday, 9/26. FY24 starts Wednesday, 9/27 for M&amp;S costs.</a:t>
            </a:r>
          </a:p>
          <a:p>
            <a:pPr lvl="1"/>
            <a:endParaRPr lang="en-US" sz="1000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close results</a:t>
            </a:r>
          </a:p>
          <a:p>
            <a:pPr lvl="1"/>
            <a:r>
              <a:rPr lang="en-US" sz="1600" dirty="0"/>
              <a:t>Thursday, 9/28 – finance will be busy reviewing 1</a:t>
            </a:r>
            <a:r>
              <a:rPr lang="en-US" sz="1600" baseline="30000" dirty="0"/>
              <a:t>st</a:t>
            </a:r>
            <a:r>
              <a:rPr lang="en-US" sz="1600" dirty="0"/>
              <a:t> close results. Please hold non-urgent questions until Friday.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If finance reaches out to you with a question on 9/28, please respond ASAP! </a:t>
            </a:r>
          </a:p>
          <a:p>
            <a:pPr lvl="1"/>
            <a:endParaRPr lang="en-US" sz="1000" dirty="0"/>
          </a:p>
          <a:p>
            <a:pPr lvl="1"/>
            <a:endParaRPr lang="en-US" sz="1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0F8C17-AD77-0633-5BFF-8B664F51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end close reminders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6170B-DA88-F39A-2FA5-E8DE237F63B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37EB2-E582-B9F5-0433-97D4A48B6D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Vendetta &amp; K. Jones - Dpt Heads Mtg - PPD Finance</a:t>
            </a:r>
            <a:endParaRPr lang="en-US" b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EA89A-8683-3C38-A620-8FA4B11688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pic>
        <p:nvPicPr>
          <p:cNvPr id="8" name="Picture 7" descr="Faint Cat">
            <a:extLst>
              <a:ext uri="{FF2B5EF4-FFF2-40B4-BE49-F238E27FC236}">
                <a16:creationId xmlns:a16="http://schemas.microsoft.com/office/drawing/2014/main" id="{E2AD288A-C3A9-3B18-8434-3EA6624DA3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624" y="5231950"/>
            <a:ext cx="1191827" cy="119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6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701ED7-2BB2-59A9-ABDA-FC1C62F4A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347" y="745403"/>
            <a:ext cx="1710524" cy="396007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7AC7-DF6E-AE36-CF73-11305C2A8A1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99622" y="1242875"/>
            <a:ext cx="7468340" cy="43500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Thank you for your active participation in the negotiation meetings! See Kate if you didn’t get a sticker.</a:t>
            </a:r>
          </a:p>
          <a:p>
            <a:endParaRPr lang="en-US" dirty="0"/>
          </a:p>
          <a:p>
            <a:r>
              <a:rPr lang="en-US" dirty="0"/>
              <a:t>Department personnel allocations</a:t>
            </a:r>
          </a:p>
          <a:p>
            <a:pPr lvl="1"/>
            <a:r>
              <a:rPr lang="en-US" dirty="0"/>
              <a:t>Sheets will be distributed by 9/22. Due 10/4.</a:t>
            </a:r>
          </a:p>
          <a:p>
            <a:pPr lvl="1"/>
            <a:r>
              <a:rPr lang="en-US" dirty="0"/>
              <a:t>All departments to plan in hours.</a:t>
            </a:r>
          </a:p>
          <a:p>
            <a:pPr lvl="1"/>
            <a:r>
              <a:rPr lang="en-US" dirty="0"/>
              <a:t>Funding guidance and rates aren’t set yet, </a:t>
            </a:r>
            <a:br>
              <a:rPr lang="en-US" dirty="0"/>
            </a:br>
            <a:r>
              <a:rPr lang="en-US" dirty="0"/>
              <a:t>so base budgets will need additional iterations later.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0F8C17-AD77-0633-5BFF-8B664F51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FY24 Budget Planning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6170B-DA88-F39A-2FA5-E8DE237F63B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37EB2-E582-B9F5-0433-97D4A48B6D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Vendetta &amp; K. Jones - Dpt Heads Mtg - PPD Finance</a:t>
            </a:r>
            <a:endParaRPr lang="en-US" b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EA89A-8683-3C38-A620-8FA4B11688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10" name="Picture 9" descr="Starburst &quot;Coming Soon&quot; Yard Sign from A.G.E. Graphics">
            <a:extLst>
              <a:ext uri="{FF2B5EF4-FFF2-40B4-BE49-F238E27FC236}">
                <a16:creationId xmlns:a16="http://schemas.microsoft.com/office/drawing/2014/main" id="{9FBE2CC7-7194-70AC-AF09-75C436D3A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897" y="2604519"/>
            <a:ext cx="1293038" cy="676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64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7AC7-DF6E-AE36-CF73-11305C2A8A1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225118" y="5319861"/>
            <a:ext cx="7765526" cy="64173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All</a:t>
            </a:r>
            <a:r>
              <a:rPr lang="en-US" sz="1800" dirty="0"/>
              <a:t> PPD G&amp;A task numbers are changing in FY24 – some will be Program Support, and some will be centralized. Please give your groups a heads up!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0F8C17-AD77-0633-5BFF-8B664F51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code changes for FY24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6170B-DA88-F39A-2FA5-E8DE237F63B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37EB2-E582-B9F5-0433-97D4A48B6D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Vendetta &amp; K. Jones - Dpt Heads Mtg - PPD Finance</a:t>
            </a:r>
            <a:endParaRPr lang="en-US" b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EA89A-8683-3C38-A620-8FA4B11688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8A63BD6-DC87-E295-DB64-E208FA338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811215"/>
              </p:ext>
            </p:extLst>
          </p:nvPr>
        </p:nvGraphicFramePr>
        <p:xfrm>
          <a:off x="228600" y="1037297"/>
          <a:ext cx="8143043" cy="3810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33691">
                  <a:extLst>
                    <a:ext uri="{9D8B030D-6E8A-4147-A177-3AD203B41FA5}">
                      <a16:colId xmlns:a16="http://schemas.microsoft.com/office/drawing/2014/main" val="1407072751"/>
                    </a:ext>
                  </a:extLst>
                </a:gridCol>
                <a:gridCol w="2201662">
                  <a:extLst>
                    <a:ext uri="{9D8B030D-6E8A-4147-A177-3AD203B41FA5}">
                      <a16:colId xmlns:a16="http://schemas.microsoft.com/office/drawing/2014/main" val="1908971375"/>
                    </a:ext>
                  </a:extLst>
                </a:gridCol>
                <a:gridCol w="2707690">
                  <a:extLst>
                    <a:ext uri="{9D8B030D-6E8A-4147-A177-3AD203B41FA5}">
                      <a16:colId xmlns:a16="http://schemas.microsoft.com/office/drawing/2014/main" val="3948964794"/>
                    </a:ext>
                  </a:extLst>
                </a:gridCol>
              </a:tblGrid>
              <a:tr h="273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of Effort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Old Task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New Task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5999067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Internal PPD Specific Reviews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40PD_40PD.00.04</a:t>
                      </a:r>
                      <a:endParaRPr lang="sv-SE" sz="160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40PD_40PD.00.04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.PS</a:t>
                      </a:r>
                      <a:endParaRPr lang="en-US" sz="1600" b="1" u="none" strike="noStrike" dirty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2152859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Internal non-PPD Reviews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40PD_40PD.00.05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.PS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5475211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External Reviews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40PD_40PD.00.06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.PS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5817686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Labwide Committees &amp; Working Groups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10_10.01.04.01.40PD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2364073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Equity, Diversity, and Inclusion (EDI)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10_10.01.04.05.40PD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34519049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Education and Public Engagement (EPE)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10C_10C.40.05.40PD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0158675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Business Development </a:t>
                      </a:r>
                    </a:p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(now Program Development)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40PD_40PD.00.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671598558"/>
                  </a:ext>
                </a:extLst>
              </a:tr>
            </a:tbl>
          </a:graphicData>
        </a:graphic>
      </p:graphicFrame>
      <p:pic>
        <p:nvPicPr>
          <p:cNvPr id="8" name="Picture 7" descr="Question Cat">
            <a:extLst>
              <a:ext uri="{FF2B5EF4-FFF2-40B4-BE49-F238E27FC236}">
                <a16:creationId xmlns:a16="http://schemas.microsoft.com/office/drawing/2014/main" id="{CC5ACC93-FDC7-BBA7-6AFB-7E9C730F0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" y="4897911"/>
            <a:ext cx="1340439" cy="134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88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E6CF2-4E1C-466C-8980-85E814989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Report 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6FD5F-7581-BD92-BC13-EB1A99EED0A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A35A3-0265-6F59-EAA2-5F40E24E414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E0E7C-EA11-6E99-3227-E20B1652E50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532F84-7FCC-B13D-C712-376682D23B94}"/>
              </a:ext>
            </a:extLst>
          </p:cNvPr>
          <p:cNvSpPr txBox="1"/>
          <p:nvPr/>
        </p:nvSpPr>
        <p:spPr>
          <a:xfrm>
            <a:off x="228600" y="5610829"/>
            <a:ext cx="6493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Balance of ASIC budget in Microelectronics and DetTF has been moved to ETD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9A59C9-FC89-BDD9-59F1-7D2D789E9D89}"/>
              </a:ext>
            </a:extLst>
          </p:cNvPr>
          <p:cNvSpPr txBox="1"/>
          <p:nvPr/>
        </p:nvSpPr>
        <p:spPr>
          <a:xfrm>
            <a:off x="7451583" y="845324"/>
            <a:ext cx="10921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</a:rPr>
              <a:t>91.67% of year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C6603B7-3B58-1AC5-99D1-CF7E01C63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1258264"/>
            <a:ext cx="8182172" cy="4096745"/>
          </a:xfrm>
          <a:prstGeom prst="rect">
            <a:avLst/>
          </a:prstGeom>
        </p:spPr>
      </p:pic>
      <p:pic>
        <p:nvPicPr>
          <p:cNvPr id="12" name="Picture 11" descr="Curious Cat">
            <a:extLst>
              <a:ext uri="{FF2B5EF4-FFF2-40B4-BE49-F238E27FC236}">
                <a16:creationId xmlns:a16="http://schemas.microsoft.com/office/drawing/2014/main" id="{5EF8B74A-757D-D7D1-A67B-3666C57E23B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347938" y="149998"/>
            <a:ext cx="1205062" cy="120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1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E6CF2-4E1C-466C-8980-85E814989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Projection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6FD5F-7581-BD92-BC13-EB1A99EED0A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altLang="en-US"/>
              <a:t>09/20/2023</a:t>
            </a:r>
            <a:endParaRPr lang="en-US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A35A3-0265-6F59-EAA2-5F40E24E414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C. Vendetta &amp; K. Jones - Dpt Heads Mtg - PPD Finance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E0E7C-EA11-6E99-3227-E20B1652E50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9A59C9-FC89-BDD9-59F1-7D2D789E9D89}"/>
              </a:ext>
            </a:extLst>
          </p:cNvPr>
          <p:cNvSpPr txBox="1"/>
          <p:nvPr/>
        </p:nvSpPr>
        <p:spPr>
          <a:xfrm>
            <a:off x="7480533" y="544226"/>
            <a:ext cx="10921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</a:rPr>
              <a:t>100% of year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04991-63B7-F9FE-6169-6AF379DA18A0}"/>
              </a:ext>
            </a:extLst>
          </p:cNvPr>
          <p:cNvSpPr txBox="1"/>
          <p:nvPr/>
        </p:nvSpPr>
        <p:spPr>
          <a:xfrm>
            <a:off x="2709729" y="5232802"/>
            <a:ext cx="6029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CSS should be ok since RIPs and open commits will count towards FY24.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C356FCB-DCFD-9F47-777A-FFAAA49A7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84" y="1052472"/>
            <a:ext cx="7990227" cy="4000639"/>
          </a:xfrm>
          <a:prstGeom prst="rect">
            <a:avLst/>
          </a:prstGeom>
        </p:spPr>
      </p:pic>
      <p:pic>
        <p:nvPicPr>
          <p:cNvPr id="7" name="Picture 6" descr="Eating Cat">
            <a:extLst>
              <a:ext uri="{FF2B5EF4-FFF2-40B4-BE49-F238E27FC236}">
                <a16:creationId xmlns:a16="http://schemas.microsoft.com/office/drawing/2014/main" id="{331F170C-8004-EA9D-44E7-936B219B51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133" y="4927813"/>
            <a:ext cx="1648896" cy="164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2540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2.xml><?xml version="1.0" encoding="utf-8"?>
<a:theme xmlns:a="http://schemas.openxmlformats.org/drawingml/2006/main" name="1_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3.xml><?xml version="1.0" encoding="utf-8"?>
<a:theme xmlns:a="http://schemas.openxmlformats.org/drawingml/2006/main" name="1_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11929</TotalTime>
  <Words>487</Words>
  <Application>Microsoft Office PowerPoint</Application>
  <PresentationFormat>On-screen Show (4:3)</PresentationFormat>
  <Paragraphs>73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Fermilab: Footer Only</vt:lpstr>
      <vt:lpstr>1_FNAL_TemplateMac_060514</vt:lpstr>
      <vt:lpstr>1_FNAL_TemplateMac_060514</vt:lpstr>
      <vt:lpstr>Year end close reminders</vt:lpstr>
      <vt:lpstr>FY24 Budget Planning</vt:lpstr>
      <vt:lpstr>Task code changes for FY24 </vt:lpstr>
      <vt:lpstr>August Report Summary</vt:lpstr>
      <vt:lpstr>September Projection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 C. Dave x 15269N</dc:creator>
  <cp:lastModifiedBy>Corinne M. Vendetta</cp:lastModifiedBy>
  <cp:revision>439</cp:revision>
  <cp:lastPrinted>2019-05-29T16:35:36Z</cp:lastPrinted>
  <dcterms:created xsi:type="dcterms:W3CDTF">2015-04-23T14:43:20Z</dcterms:created>
  <dcterms:modified xsi:type="dcterms:W3CDTF">2023-09-21T20:15:00Z</dcterms:modified>
</cp:coreProperties>
</file>