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  <p:sldMasterId id="2147484123" r:id="rId2"/>
  </p:sldMasterIdLst>
  <p:notesMasterIdLst>
    <p:notesMasterId r:id="rId8"/>
  </p:notesMasterIdLst>
  <p:handoutMasterIdLst>
    <p:handoutMasterId r:id="rId9"/>
  </p:handoutMasterIdLst>
  <p:sldIdLst>
    <p:sldId id="294" r:id="rId3"/>
    <p:sldId id="349" r:id="rId4"/>
    <p:sldId id="373" r:id="rId5"/>
    <p:sldId id="371" r:id="rId6"/>
    <p:sldId id="374" r:id="rId7"/>
  </p:sldIdLst>
  <p:sldSz cx="9144000" cy="6858000" type="screen4x3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elyn R. Wolter x4807 16344N" initials="MRWx1" lastIdx="1" clrIdx="0">
    <p:extLst>
      <p:ext uri="{19B8F6BF-5375-455C-9EA6-DF929625EA0E}">
        <p15:presenceInfo xmlns:p15="http://schemas.microsoft.com/office/powerpoint/2012/main" userId="Madelyn R. Wolter x4807 16344N" providerId="None"/>
      </p:ext>
    </p:extLst>
  </p:cmAuthor>
  <p:cmAuthor id="2" name="Madelyn Schoell" initials="MS" lastIdx="5" clrIdx="1">
    <p:extLst>
      <p:ext uri="{19B8F6BF-5375-455C-9EA6-DF929625EA0E}">
        <p15:presenceInfo xmlns:p15="http://schemas.microsoft.com/office/powerpoint/2012/main" userId="S::maddiew@services.fnal.gov::c910991d-6c94-4e05-a020-c698ebee31c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50"/>
    <a:srgbClr val="000000"/>
    <a:srgbClr val="50504E"/>
    <a:srgbClr val="4E4E4E"/>
    <a:srgbClr val="404040"/>
    <a:srgbClr val="004C97"/>
    <a:srgbClr val="63666A"/>
    <a:srgbClr val="99D6EA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61" autoAdjust="0"/>
    <p:restoredTop sz="93792" autoAdjust="0"/>
  </p:normalViewPr>
  <p:slideViewPr>
    <p:cSldViewPr snapToGrid="0" snapToObjects="1" showGuides="1">
      <p:cViewPr varScale="1">
        <p:scale>
          <a:sx n="86" d="100"/>
          <a:sy n="86" d="100"/>
        </p:scale>
        <p:origin x="1368" y="5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9/22/2023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599" b="3698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1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0916" b="40730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66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6134" b="3551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47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39239" b="12407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648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7732" r="7732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18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:a16="http://schemas.microsoft.com/office/drawing/2014/main" id="{9CC9F3FA-594D-7948-B9BB-A349A58089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FED55EB-E5AE-1140-8A4A-A11133DEEC2F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482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picture containing icon&#10;&#10;Description automatically generated">
            <a:extLst>
              <a:ext uri="{FF2B5EF4-FFF2-40B4-BE49-F238E27FC236}">
                <a16:creationId xmlns:a16="http://schemas.microsoft.com/office/drawing/2014/main" id="{1DA16756-E255-8B4F-A3A1-3BBDD1DB05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87E78866-2134-CA4E-800C-6577038C03A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5371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984"/>
              </a:spcBef>
              <a:defRPr sz="2400">
                <a:solidFill>
                  <a:srgbClr val="505050"/>
                </a:solidFill>
              </a:defRPr>
            </a:lvl1pPr>
            <a:lvl2pPr>
              <a:spcBef>
                <a:spcPts val="984"/>
              </a:spcBef>
              <a:defRPr sz="2200">
                <a:solidFill>
                  <a:srgbClr val="505050"/>
                </a:solidFill>
              </a:defRPr>
            </a:lvl2pPr>
            <a:lvl3pPr>
              <a:spcBef>
                <a:spcPts val="984"/>
              </a:spcBef>
              <a:defRPr sz="2000">
                <a:solidFill>
                  <a:srgbClr val="505050"/>
                </a:solidFill>
              </a:defRPr>
            </a:lvl3pPr>
            <a:lvl4pPr>
              <a:spcBef>
                <a:spcPts val="984"/>
              </a:spcBef>
              <a:defRPr sz="1800">
                <a:solidFill>
                  <a:srgbClr val="505050"/>
                </a:solidFill>
              </a:defRPr>
            </a:lvl4pPr>
            <a:lvl5pPr marL="2057400" indent="-228600">
              <a:spcBef>
                <a:spcPts val="984"/>
              </a:spcBef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A6277B28-07F0-1A40-A152-F179A1370D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C5D535-9066-B247-8A94-392C689516EB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197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496DF85D-9E15-6943-AE30-0ED88E91D4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9D5FCF3-4E2F-704F-BE1D-3307737332FD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177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6" name="Picture 5" descr="A picture containing icon&#10;&#10;Description automatically generated">
            <a:extLst>
              <a:ext uri="{FF2B5EF4-FFF2-40B4-BE49-F238E27FC236}">
                <a16:creationId xmlns:a16="http://schemas.microsoft.com/office/drawing/2014/main" id="{7195FC8E-A302-604F-B566-3B477A153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A2A4A72-F504-5545-BC7E-7E2B7738B172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32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3" name="Picture 22" descr="A picture containing icon&#10;&#10;Description automatically generated">
            <a:extLst>
              <a:ext uri="{FF2B5EF4-FFF2-40B4-BE49-F238E27FC236}">
                <a16:creationId xmlns:a16="http://schemas.microsoft.com/office/drawing/2014/main" id="{B79370FC-E149-604A-B4F3-08DEA3D8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1947" y="6258848"/>
            <a:ext cx="1108394" cy="199149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36FF585D-DDCF-264A-ADC6-3B99862B5097}"/>
              </a:ext>
            </a:extLst>
          </p:cNvPr>
          <p:cNvSpPr/>
          <p:nvPr userDrawn="1"/>
        </p:nvSpPr>
        <p:spPr>
          <a:xfrm>
            <a:off x="214491" y="6323962"/>
            <a:ext cx="7531101" cy="73025"/>
          </a:xfrm>
          <a:prstGeom prst="rect">
            <a:avLst/>
          </a:prstGeom>
          <a:solidFill>
            <a:srgbClr val="97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2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9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27868" b="27868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49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12/30/2022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June 2022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M. Schoell | 2022 Shutdown Bootcamp - Radiation Safety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03030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  <p:sldLayoutId id="2147484135" r:id="rId12"/>
    <p:sldLayoutId id="214748413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shq.fnal.gov/atwork/safety-occupational/" TargetMode="External"/><Relationship Id="rId2" Type="http://schemas.openxmlformats.org/officeDocument/2006/relationships/hyperlink" Target="mailto:ESH_RSO@FNAL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ESH_DSO@FNAL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4" y="5045612"/>
            <a:ext cx="8499231" cy="1390219"/>
          </a:xfrm>
        </p:spPr>
        <p:txBody>
          <a:bodyPr/>
          <a:lstStyle/>
          <a:p>
            <a:r>
              <a:rPr lang="en-US" dirty="0"/>
              <a:t>ES&amp;H RPO Department</a:t>
            </a:r>
          </a:p>
          <a:p>
            <a:r>
              <a:rPr lang="en-US" dirty="0"/>
              <a:t>09/22/2023 9am Ops Meeting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Radiation Safety – Weekly Update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71550"/>
            <a:ext cx="8915400" cy="5059363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Enclosures with local High Radiation Areas and/or Contamination Areas continue to require enclosure access briefings, for either Controlled Access or Supervised Access.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Enclosure Briefings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09/22/2023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0F600F6-65C0-4274-8D1C-3C34F0B92029}"/>
              </a:ext>
            </a:extLst>
          </p:cNvPr>
          <p:cNvSpPr txBox="1">
            <a:spLocks/>
          </p:cNvSpPr>
          <p:nvPr/>
        </p:nvSpPr>
        <p:spPr>
          <a:xfrm>
            <a:off x="228600" y="2219923"/>
            <a:ext cx="8016228" cy="3716837"/>
          </a:xfrm>
          <a:prstGeom prst="rect">
            <a:avLst/>
          </a:prstGeom>
        </p:spPr>
        <p:txBody>
          <a:bodyPr lIns="0" tIns="0" rIns="0" bIns="0"/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2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b="1" dirty="0"/>
              <a:t>Current List: </a:t>
            </a:r>
          </a:p>
          <a:p>
            <a:r>
              <a:rPr lang="en-US" sz="2000" dirty="0"/>
              <a:t>MTA +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Booster *+</a:t>
            </a:r>
          </a:p>
          <a:p>
            <a:r>
              <a:rPr lang="en-US" sz="2000" dirty="0">
                <a:solidFill>
                  <a:srgbClr val="FF0000"/>
                </a:solidFill>
              </a:rPr>
              <a:t>Main Injector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8  GeV *+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MI-20—MI-62 *+</a:t>
            </a:r>
          </a:p>
          <a:p>
            <a:pPr lvl="1"/>
            <a:r>
              <a:rPr lang="en-US" sz="1800" dirty="0">
                <a:solidFill>
                  <a:srgbClr val="FF0000"/>
                </a:solidFill>
              </a:rPr>
              <a:t>MI-10 *+</a:t>
            </a:r>
          </a:p>
          <a:p>
            <a:r>
              <a:rPr lang="en-US" sz="2000" dirty="0"/>
              <a:t>NuMI Pre-Target / Target Hall *+%</a:t>
            </a:r>
          </a:p>
          <a:p>
            <a:r>
              <a:rPr lang="en-US" sz="2000" dirty="0">
                <a:solidFill>
                  <a:srgbClr val="FF0000"/>
                </a:solidFill>
              </a:rPr>
              <a:t>NuMI Absorber Hall *+</a:t>
            </a:r>
          </a:p>
          <a:p>
            <a:r>
              <a:rPr lang="en-US" sz="2000" strike="sngStrike" dirty="0"/>
              <a:t>Muon Campus US/DS + - &gt; May down post, still pending wipe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A3230-B3C9-496D-AA8B-17187ED5D3F4}"/>
              </a:ext>
            </a:extLst>
          </p:cNvPr>
          <p:cNvSpPr txBox="1"/>
          <p:nvPr/>
        </p:nvSpPr>
        <p:spPr>
          <a:xfrm>
            <a:off x="4311941" y="2205241"/>
            <a:ext cx="40015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/>
              <a:t>Contact RSO is you are unable to attend scheduled briefing.</a:t>
            </a:r>
          </a:p>
          <a:p>
            <a:endParaRPr lang="nl-NL" sz="1600" dirty="0"/>
          </a:p>
          <a:p>
            <a:r>
              <a:rPr lang="nl-NL" sz="1600" b="1" dirty="0">
                <a:solidFill>
                  <a:schemeClr val="accent3">
                    <a:lumMod val="75000"/>
                  </a:schemeClr>
                </a:solidFill>
              </a:rPr>
              <a:t>Daily briefings for non-AD available in the Dungeon from 7-10am</a:t>
            </a:r>
          </a:p>
          <a:p>
            <a:endParaRPr lang="nl-NL" sz="1600" dirty="0"/>
          </a:p>
          <a:p>
            <a:r>
              <a:rPr lang="nl-NL" sz="1600" dirty="0"/>
              <a:t>+ means Contamination Area</a:t>
            </a:r>
          </a:p>
          <a:p>
            <a:r>
              <a:rPr lang="nl-NL" sz="1600" dirty="0">
                <a:solidFill>
                  <a:srgbClr val="FF0000"/>
                </a:solidFill>
              </a:rPr>
              <a:t>* means High Radiation Area</a:t>
            </a:r>
          </a:p>
          <a:p>
            <a:r>
              <a:rPr lang="nl-NL" sz="1600" dirty="0"/>
              <a:t>% means only when shield blocks removed or highly activated items are staged or in movement</a:t>
            </a:r>
          </a:p>
        </p:txBody>
      </p:sp>
    </p:spTree>
    <p:extLst>
      <p:ext uri="{BB962C8B-B14F-4D97-AF65-F5344CB8AC3E}">
        <p14:creationId xmlns:p14="http://schemas.microsoft.com/office/powerpoint/2010/main" val="330822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Cumulative Shutdown Dose (from </a:t>
            </a:r>
            <a:r>
              <a:rPr lang="en-US" dirty="0" err="1"/>
              <a:t>GetDose</a:t>
            </a:r>
            <a:r>
              <a:rPr lang="en-US" dirty="0"/>
              <a:t>)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09/22/2023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08E407-C705-DE07-3621-0F1F62E46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9" y="849390"/>
            <a:ext cx="8797771" cy="259912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A38301-41AB-715F-F0E4-6C0D600D3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629" y="3448515"/>
            <a:ext cx="8797771" cy="2664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77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92216"/>
            <a:ext cx="8711214" cy="1553594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There are two new members of Radiation Physics Operations: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Gary </a:t>
            </a:r>
            <a:r>
              <a:rPr lang="en-US" b="1" dirty="0" err="1"/>
              <a:t>Buckly</a:t>
            </a:r>
            <a:r>
              <a:rPr lang="en-US" b="1" dirty="0"/>
              <a:t> – New Radiation Physics Operations Head (new Maddie)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Jeff Vollmer – New Radiation Safety Officer (new Jeff)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Both located in the Linac Loft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Faces of Radiation Physics Operations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09/22/2023</a:t>
            </a:r>
          </a:p>
        </p:txBody>
      </p:sp>
    </p:spTree>
    <p:extLst>
      <p:ext uri="{BB962C8B-B14F-4D97-AF65-F5344CB8AC3E}">
        <p14:creationId xmlns:p14="http://schemas.microsoft.com/office/powerpoint/2010/main" val="2944865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01081D3-6FE4-40AE-90B9-3D9202D196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465690"/>
            <a:ext cx="8711214" cy="1553594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Please contact Joel or Ben for RSO needs at this time, or use the email below: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ESH_RSO@FNAL.GOV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Need to contact your DSO?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Link to DSO Page</a:t>
            </a:r>
            <a:endParaRPr lang="en-US" sz="2400" dirty="0"/>
          </a:p>
          <a:p>
            <a:pPr marL="0" indent="0">
              <a:buNone/>
            </a:pPr>
            <a:r>
              <a:rPr lang="en-US" b="1" dirty="0"/>
              <a:t>Or </a:t>
            </a:r>
            <a:r>
              <a:rPr lang="en-US" b="1" dirty="0">
                <a:hlinkClick r:id="rId4"/>
              </a:rPr>
              <a:t>ESH_DSO@FNAL.GOV</a:t>
            </a:r>
            <a:r>
              <a:rPr lang="en-US" b="1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6AA066-273D-4A0F-BC77-08B3D7B99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Contacting your Safety Professional!</a:t>
            </a: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C0E9BD-6F3E-41E9-8291-A5E821C63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Radiation Safety Update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B90DD7-7AFC-489E-A95D-82DA0AAC87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B1107C-A6F7-4D7D-AC0A-7730392F2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793776" cy="241300"/>
          </a:xfrm>
        </p:spPr>
        <p:txBody>
          <a:bodyPr/>
          <a:lstStyle/>
          <a:p>
            <a:pPr>
              <a:defRPr/>
            </a:pPr>
            <a:r>
              <a:rPr lang="en-US" dirty="0"/>
              <a:t>09/22/2023</a:t>
            </a:r>
          </a:p>
        </p:txBody>
      </p:sp>
    </p:spTree>
    <p:extLst>
      <p:ext uri="{BB962C8B-B14F-4D97-AF65-F5344CB8AC3E}">
        <p14:creationId xmlns:p14="http://schemas.microsoft.com/office/powerpoint/2010/main" val="252008435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3" id="{EB96F61D-0660-9747-A675-216FF6C86284}" vid="{11929733-D318-6344-B1CB-9B297CDC1FC3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 (6)</Template>
  <TotalTime>41819</TotalTime>
  <Words>252</Words>
  <Application>Microsoft Office PowerPoint</Application>
  <PresentationFormat>On-screen Show (4:3)</PresentationFormat>
  <Paragraphs>54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Helvetica</vt:lpstr>
      <vt:lpstr>Fermilab_PPT_090815</vt:lpstr>
      <vt:lpstr>1_Fermilab_PPT_090815</vt:lpstr>
      <vt:lpstr>PowerPoint Presentation</vt:lpstr>
      <vt:lpstr>Enclosure Briefings</vt:lpstr>
      <vt:lpstr>Cumulative Shutdown Dose (from GetDose)</vt:lpstr>
      <vt:lpstr>New Faces of Radiation Physics Operations</vt:lpstr>
      <vt:lpstr>Contacting your Safety Professional!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Madelyn R. Wolter x4807 16344N</dc:creator>
  <cp:lastModifiedBy>Benjamin R. Russell</cp:lastModifiedBy>
  <cp:revision>575</cp:revision>
  <cp:lastPrinted>2021-04-29T21:25:00Z</cp:lastPrinted>
  <dcterms:created xsi:type="dcterms:W3CDTF">2019-04-19T18:59:21Z</dcterms:created>
  <dcterms:modified xsi:type="dcterms:W3CDTF">2023-09-22T14:01:45Z</dcterms:modified>
</cp:coreProperties>
</file>