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25"/>
  </p:notesMasterIdLst>
  <p:handoutMasterIdLst>
    <p:handoutMasterId r:id="rId26"/>
  </p:handoutMasterIdLst>
  <p:sldIdLst>
    <p:sldId id="294" r:id="rId2"/>
    <p:sldId id="648" r:id="rId3"/>
    <p:sldId id="649" r:id="rId4"/>
    <p:sldId id="415" r:id="rId5"/>
    <p:sldId id="664" r:id="rId6"/>
    <p:sldId id="658" r:id="rId7"/>
    <p:sldId id="662" r:id="rId8"/>
    <p:sldId id="660" r:id="rId9"/>
    <p:sldId id="665" r:id="rId10"/>
    <p:sldId id="661" r:id="rId11"/>
    <p:sldId id="638" r:id="rId12"/>
    <p:sldId id="627" r:id="rId13"/>
    <p:sldId id="645" r:id="rId14"/>
    <p:sldId id="628" r:id="rId15"/>
    <p:sldId id="629" r:id="rId16"/>
    <p:sldId id="630" r:id="rId17"/>
    <p:sldId id="642" r:id="rId18"/>
    <p:sldId id="646" r:id="rId19"/>
    <p:sldId id="276" r:id="rId20"/>
    <p:sldId id="650" r:id="rId21"/>
    <p:sldId id="653" r:id="rId22"/>
    <p:sldId id="656" r:id="rId23"/>
    <p:sldId id="657" r:id="rId24"/>
  </p:sldIdLst>
  <p:sldSz cx="9144000" cy="6858000" type="screen4x3"/>
  <p:notesSz cx="6985000" cy="92837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4040"/>
    <a:srgbClr val="99D6EA"/>
    <a:srgbClr val="4E4E4E"/>
    <a:srgbClr val="FB8B18"/>
    <a:srgbClr val="A25E20"/>
    <a:srgbClr val="C7C7C7"/>
    <a:srgbClr val="A7A8AA"/>
    <a:srgbClr val="50504E"/>
    <a:srgbClr val="004C97"/>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9" autoAdjust="0"/>
    <p:restoredTop sz="94660"/>
  </p:normalViewPr>
  <p:slideViewPr>
    <p:cSldViewPr snapToGrid="0" snapToObjects="1" showGuides="1">
      <p:cViewPr>
        <p:scale>
          <a:sx n="106" d="100"/>
          <a:sy n="106" d="100"/>
        </p:scale>
        <p:origin x="78" y="78"/>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4185"/>
          </a:xfrm>
          <a:prstGeom prst="rect">
            <a:avLst/>
          </a:prstGeom>
        </p:spPr>
        <p:txBody>
          <a:bodyPr vert="horz" lIns="92955" tIns="46477" rIns="92955" bIns="46477"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56551" y="0"/>
            <a:ext cx="3026833" cy="464185"/>
          </a:xfrm>
          <a:prstGeom prst="rect">
            <a:avLst/>
          </a:prstGeom>
        </p:spPr>
        <p:txBody>
          <a:bodyPr vert="horz" wrap="square" lIns="92955" tIns="46477" rIns="92955" bIns="46477"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9/22/2023</a:t>
            </a:fld>
            <a:endParaRPr lang="en-US"/>
          </a:p>
        </p:txBody>
      </p:sp>
      <p:sp>
        <p:nvSpPr>
          <p:cNvPr id="4" name="Footer Placeholder 3"/>
          <p:cNvSpPr>
            <a:spLocks noGrp="1"/>
          </p:cNvSpPr>
          <p:nvPr>
            <p:ph type="ftr" sz="quarter" idx="2"/>
          </p:nvPr>
        </p:nvSpPr>
        <p:spPr>
          <a:xfrm>
            <a:off x="1" y="8817904"/>
            <a:ext cx="3026833" cy="464185"/>
          </a:xfrm>
          <a:prstGeom prst="rect">
            <a:avLst/>
          </a:prstGeom>
        </p:spPr>
        <p:txBody>
          <a:bodyPr vert="horz" lIns="92955" tIns="46477" rIns="92955" bIns="46477"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56551" y="8817904"/>
            <a:ext cx="3026833" cy="464185"/>
          </a:xfrm>
          <a:prstGeom prst="rect">
            <a:avLst/>
          </a:prstGeom>
        </p:spPr>
        <p:txBody>
          <a:bodyPr vert="horz" wrap="square" lIns="92955" tIns="46477" rIns="92955" bIns="46477"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4185"/>
          </a:xfrm>
          <a:prstGeom prst="rect">
            <a:avLst/>
          </a:prstGeom>
        </p:spPr>
        <p:txBody>
          <a:bodyPr vert="horz" lIns="92955" tIns="46477" rIns="92955" bIns="46477"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56551" y="0"/>
            <a:ext cx="3026833" cy="464185"/>
          </a:xfrm>
          <a:prstGeom prst="rect">
            <a:avLst/>
          </a:prstGeom>
        </p:spPr>
        <p:txBody>
          <a:bodyPr vert="horz" wrap="square" lIns="92955" tIns="46477" rIns="92955" bIns="46477"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9/22/2023</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5" tIns="46477" rIns="92955" bIns="46477" rtlCol="0" anchor="ctr"/>
          <a:lstStyle/>
          <a:p>
            <a:pPr lvl="0"/>
            <a:endParaRPr lang="en-US" noProof="0"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5" tIns="46477" rIns="92955" bIns="46477"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1" y="8817904"/>
            <a:ext cx="3026833" cy="464185"/>
          </a:xfrm>
          <a:prstGeom prst="rect">
            <a:avLst/>
          </a:prstGeom>
        </p:spPr>
        <p:txBody>
          <a:bodyPr vert="horz" lIns="92955" tIns="46477" rIns="92955" bIns="46477"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56551" y="8817904"/>
            <a:ext cx="3026833" cy="464185"/>
          </a:xfrm>
          <a:prstGeom prst="rect">
            <a:avLst/>
          </a:prstGeom>
        </p:spPr>
        <p:txBody>
          <a:bodyPr vert="horz" wrap="square" lIns="92955" tIns="46477" rIns="92955" bIns="46477"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1:notes"/>
          <p:cNvSpPr>
            <a:spLocks noGrp="1" noRot="1" noChangeAspect="1"/>
          </p:cNvSpPr>
          <p:nvPr>
            <p:ph type="sldImg" idx="2"/>
          </p:nvPr>
        </p:nvSpPr>
        <p:spPr>
          <a:xfrm>
            <a:off x="1377950" y="1150938"/>
            <a:ext cx="4140200" cy="31067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21:notes"/>
          <p:cNvSpPr txBox="1">
            <a:spLocks noGrp="1"/>
          </p:cNvSpPr>
          <p:nvPr>
            <p:ph type="body" idx="1"/>
          </p:nvPr>
        </p:nvSpPr>
        <p:spPr>
          <a:xfrm>
            <a:off x="689561" y="4430857"/>
            <a:ext cx="5516490" cy="3625246"/>
          </a:xfrm>
          <a:prstGeom prst="rect">
            <a:avLst/>
          </a:prstGeom>
          <a:noFill/>
          <a:ln>
            <a:noFill/>
          </a:ln>
        </p:spPr>
        <p:txBody>
          <a:bodyPr spcFirstLastPara="1" wrap="square" lIns="91992" tIns="45983" rIns="91992" bIns="45983" anchor="t" anchorCtr="0">
            <a:noAutofit/>
          </a:bodyPr>
          <a:lstStyle/>
          <a:p>
            <a:pPr>
              <a:spcBef>
                <a:spcPts val="0"/>
              </a:spcBef>
              <a:spcAft>
                <a:spcPts val="0"/>
              </a:spcAft>
            </a:pPr>
            <a:endParaRPr/>
          </a:p>
        </p:txBody>
      </p:sp>
      <p:sp>
        <p:nvSpPr>
          <p:cNvPr id="644" name="Google Shape;644;p21:notes"/>
          <p:cNvSpPr txBox="1">
            <a:spLocks noGrp="1"/>
          </p:cNvSpPr>
          <p:nvPr>
            <p:ph type="sldNum" idx="12"/>
          </p:nvPr>
        </p:nvSpPr>
        <p:spPr>
          <a:xfrm>
            <a:off x="3905918" y="8745029"/>
            <a:ext cx="2988099" cy="461947"/>
          </a:xfrm>
          <a:prstGeom prst="rect">
            <a:avLst/>
          </a:prstGeom>
          <a:noFill/>
          <a:ln>
            <a:noFill/>
          </a:ln>
        </p:spPr>
        <p:txBody>
          <a:bodyPr spcFirstLastPara="1" wrap="square" lIns="91992" tIns="45983" rIns="91992" bIns="45983" anchor="b" anchorCtr="0">
            <a:noAutofit/>
          </a:bodyPr>
          <a:lstStyle/>
          <a:p>
            <a:pPr>
              <a:spcBef>
                <a:spcPts val="0"/>
              </a:spcBef>
              <a:spcAft>
                <a:spcPts val="0"/>
              </a:spcAft>
            </a:pPr>
            <a:fld id="{00000000-1234-1234-1234-123412341234}" type="slidenum">
              <a:rPr lang="en-US"/>
              <a:pPr>
                <a:spcBef>
                  <a:spcPts val="0"/>
                </a:spcBef>
                <a:spcAft>
                  <a:spcPts val="0"/>
                </a:spcAft>
              </a:pPr>
              <a:t>19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7ADAB69-348E-2C41-AF41-E98D046040A4}" type="datetime1">
              <a:rPr lang="en-US" smtClean="0"/>
              <a:t>9/22/2023</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099EE7B-C01A-E94A-AA76-2F04CF97FC05}" type="datetime1">
              <a:rPr lang="en-US" smtClean="0"/>
              <a:t>9/22/2023</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09EA2773-F02A-CC43-B1C5-479A1F34EDA7}" type="datetime1">
              <a:rPr lang="en-US" smtClean="0"/>
              <a:t>9/22/2023</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dirty="0"/>
              <a:t>Presenter | Presentation Title or Meeting Title</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FEA58B7-095F-6844-8E3C-8A1DDD22BF89}" type="datetime1">
              <a:rPr lang="en-US" smtClean="0"/>
              <a:t>9/22/2023</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3C7E1B65-1920-CF40-87B8-818D6517E0EA}" type="datetime1">
              <a:rPr lang="en-US" smtClean="0"/>
              <a:t>9/22/2023</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9/22/2023</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2EF4938-6162-EE4E-9ED3-73016E21644A}" type="datetime1">
              <a:rPr lang="en-US" smtClean="0"/>
              <a:t>9/22/2023</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3.GIF"/><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467781"/>
            <a:ext cx="8499231" cy="1390219"/>
          </a:xfrm>
        </p:spPr>
        <p:txBody>
          <a:bodyPr/>
          <a:lstStyle/>
          <a:p>
            <a:r>
              <a:rPr lang="en-US" dirty="0"/>
              <a:t>Cons Gattuso / Tony Busch	</a:t>
            </a:r>
          </a:p>
          <a:p>
            <a:endParaRPr lang="en-US" dirty="0"/>
          </a:p>
          <a:p>
            <a:endParaRPr lang="en-US" dirty="0"/>
          </a:p>
        </p:txBody>
      </p:sp>
      <p:sp>
        <p:nvSpPr>
          <p:cNvPr id="3" name="Text Placeholder 2"/>
          <p:cNvSpPr>
            <a:spLocks noGrp="1"/>
          </p:cNvSpPr>
          <p:nvPr>
            <p:ph type="body" sz="quarter" idx="11"/>
          </p:nvPr>
        </p:nvSpPr>
        <p:spPr>
          <a:xfrm>
            <a:off x="341924" y="3886785"/>
            <a:ext cx="8499232" cy="1580995"/>
          </a:xfrm>
        </p:spPr>
        <p:txBody>
          <a:bodyPr>
            <a:noAutofit/>
          </a:bodyPr>
          <a:lstStyle/>
          <a:p>
            <a:r>
              <a:rPr lang="en-US" dirty="0"/>
              <a:t>2023 Summer Shutdown Planning</a:t>
            </a:r>
          </a:p>
          <a:p>
            <a:r>
              <a:rPr lang="en-US" dirty="0"/>
              <a:t>9/22/23</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F9B99ECB-1066-D2FB-84B8-3735A7B6639E}"/>
              </a:ext>
            </a:extLst>
          </p:cNvPr>
          <p:cNvCxnSpPr>
            <a:cxnSpLocks/>
          </p:cNvCxnSpPr>
          <p:nvPr/>
        </p:nvCxnSpPr>
        <p:spPr>
          <a:xfrm>
            <a:off x="3605696" y="3518026"/>
            <a:ext cx="5538304" cy="24960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8749427-211F-F9F1-3885-D6E26EEE64D6}"/>
              </a:ext>
            </a:extLst>
          </p:cNvPr>
          <p:cNvCxnSpPr>
            <a:cxnSpLocks/>
          </p:cNvCxnSpPr>
          <p:nvPr/>
        </p:nvCxnSpPr>
        <p:spPr>
          <a:xfrm flipV="1">
            <a:off x="3605696" y="1413203"/>
            <a:ext cx="5538304" cy="105527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9" name="Content Placeholder 8" descr="Aerial view of a parking lot&#10;&#10;Description automatically generated">
            <a:extLst>
              <a:ext uri="{FF2B5EF4-FFF2-40B4-BE49-F238E27FC236}">
                <a16:creationId xmlns:a16="http://schemas.microsoft.com/office/drawing/2014/main" id="{22EB261D-8B01-0F8D-8E94-C3AF77D25196}"/>
              </a:ext>
            </a:extLst>
          </p:cNvPr>
          <p:cNvPicPr>
            <a:picLocks noGrp="1" noChangeAspect="1"/>
          </p:cNvPicPr>
          <p:nvPr>
            <p:ph idx="1"/>
          </p:nvPr>
        </p:nvPicPr>
        <p:blipFill rotWithShape="1">
          <a:blip r:embed="rId2"/>
          <a:srcRect l="9348" t="8103"/>
          <a:stretch/>
        </p:blipFill>
        <p:spPr>
          <a:xfrm>
            <a:off x="4348264" y="1376638"/>
            <a:ext cx="4795736" cy="4649404"/>
          </a:xfrm>
          <a:ln w="19050">
            <a:solidFill>
              <a:srgbClr val="FF0000"/>
            </a:solidFill>
          </a:ln>
        </p:spPr>
      </p:pic>
      <p:sp>
        <p:nvSpPr>
          <p:cNvPr id="3" name="Title 2">
            <a:extLst>
              <a:ext uri="{FF2B5EF4-FFF2-40B4-BE49-F238E27FC236}">
                <a16:creationId xmlns:a16="http://schemas.microsoft.com/office/drawing/2014/main" id="{09305D30-3930-B1C7-097F-A85FD7BFC450}"/>
              </a:ext>
            </a:extLst>
          </p:cNvPr>
          <p:cNvSpPr>
            <a:spLocks noGrp="1"/>
          </p:cNvSpPr>
          <p:nvPr>
            <p:ph type="title"/>
          </p:nvPr>
        </p:nvSpPr>
        <p:spPr/>
        <p:txBody>
          <a:bodyPr/>
          <a:lstStyle/>
          <a:p>
            <a:r>
              <a:rPr lang="en-US" dirty="0"/>
              <a:t>Safety Successes</a:t>
            </a:r>
          </a:p>
        </p:txBody>
      </p:sp>
      <p:sp>
        <p:nvSpPr>
          <p:cNvPr id="4" name="Date Placeholder 3">
            <a:extLst>
              <a:ext uri="{FF2B5EF4-FFF2-40B4-BE49-F238E27FC236}">
                <a16:creationId xmlns:a16="http://schemas.microsoft.com/office/drawing/2014/main" id="{582F1504-D380-2366-4AEB-21AEEDCD2C18}"/>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6833324E-35B4-DC17-5A8F-2436DEAE2531}"/>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B3932AF1-7C42-E32E-F3B2-E19CDAA0111C}"/>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pic>
        <p:nvPicPr>
          <p:cNvPr id="7" name="Content Placeholder 7" descr="Diagram&#10;&#10;Description automatically generated">
            <a:extLst>
              <a:ext uri="{FF2B5EF4-FFF2-40B4-BE49-F238E27FC236}">
                <a16:creationId xmlns:a16="http://schemas.microsoft.com/office/drawing/2014/main" id="{E9FC4B8B-F294-4C7F-43D7-C4891E976ABA}"/>
              </a:ext>
            </a:extLst>
          </p:cNvPr>
          <p:cNvPicPr>
            <a:picLocks noChangeAspect="1"/>
          </p:cNvPicPr>
          <p:nvPr/>
        </p:nvPicPr>
        <p:blipFill rotWithShape="1">
          <a:blip r:embed="rId3"/>
          <a:srcRect l="33902" t="35487" r="2545" b="5491"/>
          <a:stretch/>
        </p:blipFill>
        <p:spPr>
          <a:xfrm>
            <a:off x="-38816" y="885217"/>
            <a:ext cx="3644512" cy="2614527"/>
          </a:xfrm>
          <a:prstGeom prst="rect">
            <a:avLst/>
          </a:prstGeom>
        </p:spPr>
      </p:pic>
      <p:sp>
        <p:nvSpPr>
          <p:cNvPr id="11" name="Rectangle 10">
            <a:extLst>
              <a:ext uri="{FF2B5EF4-FFF2-40B4-BE49-F238E27FC236}">
                <a16:creationId xmlns:a16="http://schemas.microsoft.com/office/drawing/2014/main" id="{77243279-D799-848B-477F-C6FF42992075}"/>
              </a:ext>
            </a:extLst>
          </p:cNvPr>
          <p:cNvSpPr/>
          <p:nvPr/>
        </p:nvSpPr>
        <p:spPr>
          <a:xfrm>
            <a:off x="2662113" y="2431915"/>
            <a:ext cx="943583" cy="106782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5D104A3-3930-25C6-E755-09425C90F7F3}"/>
              </a:ext>
            </a:extLst>
          </p:cNvPr>
          <p:cNvCxnSpPr/>
          <p:nvPr/>
        </p:nvCxnSpPr>
        <p:spPr>
          <a:xfrm flipV="1">
            <a:off x="2662113" y="1376638"/>
            <a:ext cx="1686151" cy="105527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DC1F853-08BE-A125-56B0-33578CF952C0}"/>
              </a:ext>
            </a:extLst>
          </p:cNvPr>
          <p:cNvCxnSpPr>
            <a:cxnSpLocks/>
          </p:cNvCxnSpPr>
          <p:nvPr/>
        </p:nvCxnSpPr>
        <p:spPr>
          <a:xfrm>
            <a:off x="2662113" y="3476773"/>
            <a:ext cx="1686151" cy="24960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EB5205CB-F9CD-3A20-E92A-8AC5CA3444BC}"/>
              </a:ext>
            </a:extLst>
          </p:cNvPr>
          <p:cNvPicPr>
            <a:picLocks noChangeAspect="1"/>
          </p:cNvPicPr>
          <p:nvPr/>
        </p:nvPicPr>
        <p:blipFill>
          <a:blip r:embed="rId4"/>
          <a:stretch>
            <a:fillRect/>
          </a:stretch>
        </p:blipFill>
        <p:spPr>
          <a:xfrm rot="6931116">
            <a:off x="6684835" y="4145814"/>
            <a:ext cx="447675" cy="485775"/>
          </a:xfrm>
          <a:prstGeom prst="rect">
            <a:avLst/>
          </a:prstGeom>
        </p:spPr>
      </p:pic>
      <p:pic>
        <p:nvPicPr>
          <p:cNvPr id="27" name="Picture 26" descr="A white car on the road&#10;&#10;Description automatically generated">
            <a:extLst>
              <a:ext uri="{FF2B5EF4-FFF2-40B4-BE49-F238E27FC236}">
                <a16:creationId xmlns:a16="http://schemas.microsoft.com/office/drawing/2014/main" id="{827E66F4-1886-9E09-0B8C-AECF2CD1102A}"/>
              </a:ext>
            </a:extLst>
          </p:cNvPr>
          <p:cNvPicPr>
            <a:picLocks noChangeAspect="1"/>
          </p:cNvPicPr>
          <p:nvPr/>
        </p:nvPicPr>
        <p:blipFill>
          <a:blip r:embed="rId5"/>
          <a:stretch>
            <a:fillRect/>
          </a:stretch>
        </p:blipFill>
        <p:spPr>
          <a:xfrm>
            <a:off x="6593048" y="4442831"/>
            <a:ext cx="456145" cy="300388"/>
          </a:xfrm>
          <a:prstGeom prst="rect">
            <a:avLst/>
          </a:prstGeom>
        </p:spPr>
      </p:pic>
      <p:pic>
        <p:nvPicPr>
          <p:cNvPr id="30" name="Picture 29">
            <a:extLst>
              <a:ext uri="{FF2B5EF4-FFF2-40B4-BE49-F238E27FC236}">
                <a16:creationId xmlns:a16="http://schemas.microsoft.com/office/drawing/2014/main" id="{8DD85258-2DD9-F191-65D9-4021749063F5}"/>
              </a:ext>
            </a:extLst>
          </p:cNvPr>
          <p:cNvPicPr>
            <a:picLocks noChangeAspect="1"/>
          </p:cNvPicPr>
          <p:nvPr/>
        </p:nvPicPr>
        <p:blipFill rotWithShape="1">
          <a:blip r:embed="rId6"/>
          <a:srcRect t="-6906" r="9928"/>
          <a:stretch/>
        </p:blipFill>
        <p:spPr>
          <a:xfrm rot="7548304">
            <a:off x="6426216" y="4535434"/>
            <a:ext cx="308859" cy="498956"/>
          </a:xfrm>
          <a:prstGeom prst="rect">
            <a:avLst/>
          </a:prstGeom>
        </p:spPr>
      </p:pic>
      <p:pic>
        <p:nvPicPr>
          <p:cNvPr id="24" name="Picture 23" descr="A white car on the road&#10;&#10;Description automatically generated">
            <a:extLst>
              <a:ext uri="{FF2B5EF4-FFF2-40B4-BE49-F238E27FC236}">
                <a16:creationId xmlns:a16="http://schemas.microsoft.com/office/drawing/2014/main" id="{45B74E03-01A8-96E1-DB90-510B32B40024}"/>
              </a:ext>
            </a:extLst>
          </p:cNvPr>
          <p:cNvPicPr>
            <a:picLocks noChangeAspect="1"/>
          </p:cNvPicPr>
          <p:nvPr/>
        </p:nvPicPr>
        <p:blipFill>
          <a:blip r:embed="rId5"/>
          <a:stretch>
            <a:fillRect/>
          </a:stretch>
        </p:blipFill>
        <p:spPr>
          <a:xfrm>
            <a:off x="6226443" y="4826604"/>
            <a:ext cx="456145" cy="300388"/>
          </a:xfrm>
          <a:prstGeom prst="rect">
            <a:avLst/>
          </a:prstGeom>
        </p:spPr>
      </p:pic>
      <p:pic>
        <p:nvPicPr>
          <p:cNvPr id="32" name="Picture 31" descr="A red stop sign with white text&#10;&#10;Description automatically generated">
            <a:extLst>
              <a:ext uri="{FF2B5EF4-FFF2-40B4-BE49-F238E27FC236}">
                <a16:creationId xmlns:a16="http://schemas.microsoft.com/office/drawing/2014/main" id="{AEC61AD9-EE98-0E21-11E4-B52364D8903E}"/>
              </a:ext>
            </a:extLst>
          </p:cNvPr>
          <p:cNvPicPr>
            <a:picLocks noChangeAspect="1"/>
          </p:cNvPicPr>
          <p:nvPr/>
        </p:nvPicPr>
        <p:blipFill>
          <a:blip r:embed="rId7"/>
          <a:stretch>
            <a:fillRect/>
          </a:stretch>
        </p:blipFill>
        <p:spPr>
          <a:xfrm>
            <a:off x="7021988" y="3875235"/>
            <a:ext cx="236002" cy="350348"/>
          </a:xfrm>
          <a:prstGeom prst="rect">
            <a:avLst/>
          </a:prstGeom>
        </p:spPr>
      </p:pic>
      <p:pic>
        <p:nvPicPr>
          <p:cNvPr id="33" name="Picture 32" descr="A red stop sign with white text&#10;&#10;Description automatically generated">
            <a:extLst>
              <a:ext uri="{FF2B5EF4-FFF2-40B4-BE49-F238E27FC236}">
                <a16:creationId xmlns:a16="http://schemas.microsoft.com/office/drawing/2014/main" id="{9917AF0B-8167-43FA-187C-DC75F0BC9CA2}"/>
              </a:ext>
            </a:extLst>
          </p:cNvPr>
          <p:cNvPicPr>
            <a:picLocks noChangeAspect="1"/>
          </p:cNvPicPr>
          <p:nvPr/>
        </p:nvPicPr>
        <p:blipFill>
          <a:blip r:embed="rId7"/>
          <a:stretch>
            <a:fillRect/>
          </a:stretch>
        </p:blipFill>
        <p:spPr>
          <a:xfrm>
            <a:off x="5731681" y="2928593"/>
            <a:ext cx="236002" cy="350348"/>
          </a:xfrm>
          <a:prstGeom prst="rect">
            <a:avLst/>
          </a:prstGeom>
        </p:spPr>
      </p:pic>
      <p:sp>
        <p:nvSpPr>
          <p:cNvPr id="36" name="Arrow: Bent 35">
            <a:extLst>
              <a:ext uri="{FF2B5EF4-FFF2-40B4-BE49-F238E27FC236}">
                <a16:creationId xmlns:a16="http://schemas.microsoft.com/office/drawing/2014/main" id="{E25904F9-4938-7FF9-E617-148DC79539EE}"/>
              </a:ext>
            </a:extLst>
          </p:cNvPr>
          <p:cNvSpPr/>
          <p:nvPr/>
        </p:nvSpPr>
        <p:spPr>
          <a:xfrm rot="7128780">
            <a:off x="6943162" y="4665354"/>
            <a:ext cx="311149" cy="343386"/>
          </a:xfrm>
          <a:prstGeom prst="ben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2661D671-A804-691A-43F8-0A56898D8343}"/>
              </a:ext>
            </a:extLst>
          </p:cNvPr>
          <p:cNvSpPr txBox="1"/>
          <p:nvPr/>
        </p:nvSpPr>
        <p:spPr>
          <a:xfrm>
            <a:off x="221370" y="3535934"/>
            <a:ext cx="3572684" cy="2677656"/>
          </a:xfrm>
          <a:prstGeom prst="rect">
            <a:avLst/>
          </a:prstGeom>
          <a:noFill/>
        </p:spPr>
        <p:txBody>
          <a:bodyPr wrap="square" rtlCol="0">
            <a:spAutoFit/>
          </a:bodyPr>
          <a:lstStyle/>
          <a:p>
            <a:r>
              <a:rPr lang="en-US" dirty="0"/>
              <a:t>Many individuals have pointed this out. </a:t>
            </a:r>
          </a:p>
          <a:p>
            <a:r>
              <a:rPr lang="en-US" dirty="0"/>
              <a:t>Several Issues</a:t>
            </a:r>
          </a:p>
          <a:p>
            <a:pPr marL="342900" indent="-342900">
              <a:buFont typeface="Arial" panose="020B0604020202020204" pitchFamily="34" charset="0"/>
              <a:buChar char="•"/>
            </a:pPr>
            <a:r>
              <a:rPr lang="en-US" dirty="0"/>
              <a:t>	Cars pulling out from  		parking spots</a:t>
            </a:r>
          </a:p>
          <a:p>
            <a:pPr marL="342900" indent="-342900">
              <a:buFont typeface="Arial" panose="020B0604020202020204" pitchFamily="34" charset="0"/>
              <a:buChar char="•"/>
            </a:pPr>
            <a:r>
              <a:rPr lang="en-US" dirty="0"/>
              <a:t>Additional Stop signs</a:t>
            </a:r>
          </a:p>
          <a:p>
            <a:endParaRPr lang="en-US" dirty="0"/>
          </a:p>
        </p:txBody>
      </p:sp>
      <p:grpSp>
        <p:nvGrpSpPr>
          <p:cNvPr id="54" name="Group 53">
            <a:extLst>
              <a:ext uri="{FF2B5EF4-FFF2-40B4-BE49-F238E27FC236}">
                <a16:creationId xmlns:a16="http://schemas.microsoft.com/office/drawing/2014/main" id="{58561FD8-5663-113B-2ACE-C8D39F4E1465}"/>
              </a:ext>
            </a:extLst>
          </p:cNvPr>
          <p:cNvGrpSpPr/>
          <p:nvPr/>
        </p:nvGrpSpPr>
        <p:grpSpPr>
          <a:xfrm>
            <a:off x="7732590" y="2284596"/>
            <a:ext cx="430714" cy="1348122"/>
            <a:chOff x="7762671" y="2272356"/>
            <a:chExt cx="430714" cy="1348122"/>
          </a:xfrm>
        </p:grpSpPr>
        <p:grpSp>
          <p:nvGrpSpPr>
            <p:cNvPr id="53" name="Group 52">
              <a:extLst>
                <a:ext uri="{FF2B5EF4-FFF2-40B4-BE49-F238E27FC236}">
                  <a16:creationId xmlns:a16="http://schemas.microsoft.com/office/drawing/2014/main" id="{C8198718-FE6A-DCC3-E5D7-2BDB4E29078B}"/>
                </a:ext>
              </a:extLst>
            </p:cNvPr>
            <p:cNvGrpSpPr/>
            <p:nvPr/>
          </p:nvGrpSpPr>
          <p:grpSpPr>
            <a:xfrm>
              <a:off x="7762671" y="2272356"/>
              <a:ext cx="430714" cy="1348122"/>
              <a:chOff x="7762671" y="2272356"/>
              <a:chExt cx="430714" cy="1348122"/>
            </a:xfrm>
          </p:grpSpPr>
          <p:sp>
            <p:nvSpPr>
              <p:cNvPr id="50" name="Rectangle 49">
                <a:extLst>
                  <a:ext uri="{FF2B5EF4-FFF2-40B4-BE49-F238E27FC236}">
                    <a16:creationId xmlns:a16="http://schemas.microsoft.com/office/drawing/2014/main" id="{E386A49C-262D-0307-8151-5C4AA6232C72}"/>
                  </a:ext>
                </a:extLst>
              </p:cNvPr>
              <p:cNvSpPr/>
              <p:nvPr/>
            </p:nvSpPr>
            <p:spPr>
              <a:xfrm rot="2206158">
                <a:off x="7858407" y="2272356"/>
                <a:ext cx="334978" cy="131247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pic>
            <p:nvPicPr>
              <p:cNvPr id="51" name="Picture 50" descr="A red stop sign with white text&#10;&#10;Description automatically generated">
                <a:extLst>
                  <a:ext uri="{FF2B5EF4-FFF2-40B4-BE49-F238E27FC236}">
                    <a16:creationId xmlns:a16="http://schemas.microsoft.com/office/drawing/2014/main" id="{1BC016FA-2DEA-DE8A-8CB6-462358649BAF}"/>
                  </a:ext>
                </a:extLst>
              </p:cNvPr>
              <p:cNvPicPr>
                <a:picLocks noChangeAspect="1"/>
              </p:cNvPicPr>
              <p:nvPr/>
            </p:nvPicPr>
            <p:blipFill>
              <a:blip r:embed="rId7"/>
              <a:stretch>
                <a:fillRect/>
              </a:stretch>
            </p:blipFill>
            <p:spPr>
              <a:xfrm>
                <a:off x="7762671" y="3270130"/>
                <a:ext cx="236002" cy="350348"/>
              </a:xfrm>
              <a:prstGeom prst="rect">
                <a:avLst/>
              </a:prstGeom>
            </p:spPr>
          </p:pic>
        </p:grpSp>
        <p:sp>
          <p:nvSpPr>
            <p:cNvPr id="52" name="TextBox 51">
              <a:extLst>
                <a:ext uri="{FF2B5EF4-FFF2-40B4-BE49-F238E27FC236}">
                  <a16:creationId xmlns:a16="http://schemas.microsoft.com/office/drawing/2014/main" id="{A62CFAF9-32FE-485D-2DD0-A914FE26665E}"/>
                </a:ext>
              </a:extLst>
            </p:cNvPr>
            <p:cNvSpPr txBox="1"/>
            <p:nvPr/>
          </p:nvSpPr>
          <p:spPr>
            <a:xfrm rot="18525765">
              <a:off x="7654073" y="2728919"/>
              <a:ext cx="704745" cy="338554"/>
            </a:xfrm>
            <a:prstGeom prst="rect">
              <a:avLst/>
            </a:prstGeom>
            <a:noFill/>
          </p:spPr>
          <p:txBody>
            <a:bodyPr wrap="none" rtlCol="0">
              <a:spAutoFit/>
            </a:bodyPr>
            <a:lstStyle/>
            <a:p>
              <a:r>
                <a:rPr lang="en-US" sz="1600" dirty="0">
                  <a:solidFill>
                    <a:srgbClr val="FF0000"/>
                  </a:solidFill>
                </a:rPr>
                <a:t>Trailer</a:t>
              </a:r>
            </a:p>
          </p:txBody>
        </p:sp>
      </p:grpSp>
    </p:spTree>
    <p:extLst>
      <p:ext uri="{BB962C8B-B14F-4D97-AF65-F5344CB8AC3E}">
        <p14:creationId xmlns:p14="http://schemas.microsoft.com/office/powerpoint/2010/main" val="392417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665D72-6E8C-10E8-80DE-BD5E803D5255}"/>
              </a:ext>
            </a:extLst>
          </p:cNvPr>
          <p:cNvSpPr>
            <a:spLocks noGrp="1"/>
          </p:cNvSpPr>
          <p:nvPr>
            <p:ph idx="1"/>
          </p:nvPr>
        </p:nvSpPr>
        <p:spPr>
          <a:xfrm>
            <a:off x="0" y="946507"/>
            <a:ext cx="9100335" cy="5059363"/>
          </a:xfrm>
        </p:spPr>
        <p:txBody>
          <a:bodyPr/>
          <a:lstStyle/>
          <a:p>
            <a:pPr marR="0" lvl="0">
              <a:spcBef>
                <a:spcPts val="0"/>
              </a:spcBef>
              <a:spcAft>
                <a:spcPts val="800"/>
              </a:spcAft>
              <a:buSzPts val="1000"/>
              <a:buFont typeface="Wingdings" panose="05000000000000000000" pitchFamily="2" charset="2"/>
              <a:buChar char="§"/>
              <a:tabLst>
                <a:tab pos="457200" algn="l"/>
              </a:tabLst>
            </a:pPr>
            <a:r>
              <a:rPr lang="en-US" sz="2000" kern="0" dirty="0">
                <a:effectLst/>
                <a:latin typeface="+mn-lt"/>
                <a:ea typeface="Times New Roman" panose="02020603050405020304" pitchFamily="18" charset="0"/>
                <a:cs typeface="Times New Roman" panose="02020603050405020304" pitchFamily="18" charset="0"/>
              </a:rPr>
              <a:t>RF Maintenance</a:t>
            </a:r>
            <a:endParaRPr lang="en-US" sz="2000" kern="100" dirty="0">
              <a:effectLst/>
              <a:latin typeface="+mn-lt"/>
              <a:ea typeface="Yu Mincho" panose="02020400000000000000" pitchFamily="18" charset="-128"/>
              <a:cs typeface="Times New Roman" panose="02020603050405020304" pitchFamily="18" charset="0"/>
            </a:endParaRPr>
          </a:p>
          <a:p>
            <a:r>
              <a:rPr lang="en-US" sz="2000" dirty="0">
                <a:latin typeface="+mn-lt"/>
              </a:rPr>
              <a:t>Preparing for LRF5 Water leak repairs</a:t>
            </a:r>
          </a:p>
          <a:p>
            <a:pPr lvl="1"/>
            <a:r>
              <a:rPr lang="en-US" sz="1600" dirty="0">
                <a:solidFill>
                  <a:srgbClr val="000000"/>
                </a:solidFill>
                <a:latin typeface="+mn-lt"/>
              </a:rPr>
              <a:t>Week before we on opening up the tank and complete as much prep work that can be done</a:t>
            </a:r>
          </a:p>
          <a:p>
            <a:pPr lvl="1"/>
            <a:r>
              <a:rPr lang="en-US" sz="1600" dirty="0">
                <a:solidFill>
                  <a:srgbClr val="000000"/>
                </a:solidFill>
                <a:latin typeface="+mn-lt"/>
              </a:rPr>
              <a:t>Looking on site the Sept 25</a:t>
            </a:r>
            <a:r>
              <a:rPr lang="en-US" sz="1600" baseline="30000" dirty="0">
                <a:solidFill>
                  <a:srgbClr val="000000"/>
                </a:solidFill>
                <a:latin typeface="+mn-lt"/>
              </a:rPr>
              <a:t>th</a:t>
            </a:r>
            <a:r>
              <a:rPr lang="en-US" sz="1600" dirty="0">
                <a:solidFill>
                  <a:srgbClr val="000000"/>
                </a:solidFill>
                <a:latin typeface="+mn-lt"/>
              </a:rPr>
              <a:t> to equipment shipping issues</a:t>
            </a:r>
          </a:p>
          <a:p>
            <a:pPr lvl="2"/>
            <a:r>
              <a:rPr lang="en-US" sz="1400" dirty="0">
                <a:solidFill>
                  <a:srgbClr val="000000"/>
                </a:solidFill>
                <a:latin typeface="+mn-lt"/>
              </a:rPr>
              <a:t>This shift has effectively taken up the Linac contingency week and this process will impact the Linac Startup date that was to occur the week of the 25</a:t>
            </a:r>
            <a:r>
              <a:rPr lang="en-US" sz="1400" baseline="30000" dirty="0">
                <a:solidFill>
                  <a:srgbClr val="000000"/>
                </a:solidFill>
                <a:latin typeface="+mn-lt"/>
              </a:rPr>
              <a:t>th</a:t>
            </a:r>
            <a:r>
              <a:rPr lang="en-US" sz="1400" dirty="0">
                <a:solidFill>
                  <a:srgbClr val="000000"/>
                </a:solidFill>
                <a:latin typeface="+mn-lt"/>
              </a:rPr>
              <a:t> </a:t>
            </a:r>
          </a:p>
        </p:txBody>
      </p:sp>
      <p:sp>
        <p:nvSpPr>
          <p:cNvPr id="3" name="Title 2">
            <a:extLst>
              <a:ext uri="{FF2B5EF4-FFF2-40B4-BE49-F238E27FC236}">
                <a16:creationId xmlns:a16="http://schemas.microsoft.com/office/drawing/2014/main" id="{C9F15F24-E91B-D9AF-99F5-0349A98AACFA}"/>
              </a:ext>
            </a:extLst>
          </p:cNvPr>
          <p:cNvSpPr>
            <a:spLocks noGrp="1"/>
          </p:cNvSpPr>
          <p:nvPr>
            <p:ph type="title"/>
          </p:nvPr>
        </p:nvSpPr>
        <p:spPr/>
        <p:txBody>
          <a:bodyPr/>
          <a:lstStyle/>
          <a:p>
            <a:r>
              <a:rPr lang="en-US" dirty="0"/>
              <a:t>Linac 9/11 - 9/15</a:t>
            </a:r>
          </a:p>
        </p:txBody>
      </p:sp>
      <p:sp>
        <p:nvSpPr>
          <p:cNvPr id="4" name="Date Placeholder 3">
            <a:extLst>
              <a:ext uri="{FF2B5EF4-FFF2-40B4-BE49-F238E27FC236}">
                <a16:creationId xmlns:a16="http://schemas.microsoft.com/office/drawing/2014/main" id="{D64374B4-DD19-2DBC-A331-CDF6B41A0B0B}"/>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22D73A66-43EA-A036-93AE-3358C3C659FE}"/>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782D2418-5CE9-DE1C-E389-D58CFE5EA02C}"/>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8" name="Rectangle 2">
            <a:extLst>
              <a:ext uri="{FF2B5EF4-FFF2-40B4-BE49-F238E27FC236}">
                <a16:creationId xmlns:a16="http://schemas.microsoft.com/office/drawing/2014/main" id="{13BC4450-8529-F626-7B22-7FC73F0D2F74}"/>
              </a:ext>
            </a:extLst>
          </p:cNvPr>
          <p:cNvSpPr>
            <a:spLocks noChangeArrowheads="1"/>
          </p:cNvSpPr>
          <p:nvPr/>
        </p:nvSpPr>
        <p:spPr bwMode="auto">
          <a:xfrm>
            <a:off x="0" y="-269304"/>
            <a:ext cx="223138"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a:t>
            </a:r>
            <a:endParaRPr kumimoji="0" lang="en-US" altLang="en-US" sz="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32757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26B5B1-55D6-8DC0-0F7D-35DB58D3E907}"/>
              </a:ext>
            </a:extLst>
          </p:cNvPr>
          <p:cNvSpPr>
            <a:spLocks noGrp="1"/>
          </p:cNvSpPr>
          <p:nvPr>
            <p:ph idx="1"/>
          </p:nvPr>
        </p:nvSpPr>
        <p:spPr>
          <a:xfrm>
            <a:off x="107950" y="433124"/>
            <a:ext cx="8801100" cy="5991752"/>
          </a:xfrm>
        </p:spPr>
        <p:txBody>
          <a:bodyPr/>
          <a:lstStyle/>
          <a:p>
            <a:pPr lvl="1"/>
            <a:r>
              <a:rPr lang="en-US" sz="2000" dirty="0"/>
              <a:t>Clean power upgrade in West gallery</a:t>
            </a:r>
          </a:p>
          <a:p>
            <a:pPr lvl="2"/>
            <a:r>
              <a:rPr lang="en-US" sz="1800" dirty="0"/>
              <a:t>Access to the West gallery will be limited</a:t>
            </a:r>
          </a:p>
          <a:p>
            <a:pPr lvl="3"/>
            <a:r>
              <a:rPr lang="en-US" sz="1600" dirty="0"/>
              <a:t>Sept 7</a:t>
            </a:r>
            <a:r>
              <a:rPr lang="en-US" sz="1600" baseline="30000" dirty="0"/>
              <a:t>th</a:t>
            </a:r>
            <a:r>
              <a:rPr lang="en-US" sz="1600" dirty="0"/>
              <a:t> Tinners retune</a:t>
            </a:r>
          </a:p>
          <a:p>
            <a:pPr lvl="3"/>
            <a:r>
              <a:rPr lang="en-US" sz="1600" dirty="0"/>
              <a:t>Construction zone until Sept 22</a:t>
            </a:r>
            <a:r>
              <a:rPr lang="en-US" sz="1600" baseline="30000" dirty="0"/>
              <a:t>th</a:t>
            </a:r>
            <a:r>
              <a:rPr lang="en-US" sz="1600" dirty="0"/>
              <a:t> </a:t>
            </a:r>
          </a:p>
          <a:p>
            <a:pPr lvl="1"/>
            <a:r>
              <a:rPr lang="en-US" sz="2000" dirty="0"/>
              <a:t>General RF Maintenance</a:t>
            </a:r>
          </a:p>
          <a:p>
            <a:pPr lvl="2"/>
            <a:r>
              <a:rPr lang="en-US" sz="1800" dirty="0"/>
              <a:t>west Gallery and Tunnel</a:t>
            </a:r>
          </a:p>
          <a:p>
            <a:pPr lvl="1" indent="-342900">
              <a:lnSpc>
                <a:spcPct val="107000"/>
              </a:lnSpc>
              <a:buSzPts val="1000"/>
              <a:buFont typeface="Symbol" panose="05050102010706020507" pitchFamily="18" charset="2"/>
              <a:buChar char=""/>
              <a:tabLst>
                <a:tab pos="457200" algn="l"/>
              </a:tabLst>
            </a:pPr>
            <a:r>
              <a:rPr lang="en-US" sz="2000" dirty="0"/>
              <a:t>Ion Pump done</a:t>
            </a:r>
            <a:endParaRPr lang="en-US" sz="1800" dirty="0"/>
          </a:p>
          <a:p>
            <a:pPr lvl="1" indent="-342900">
              <a:lnSpc>
                <a:spcPct val="107000"/>
              </a:lnSpc>
              <a:buSzPts val="1000"/>
              <a:buFont typeface="Symbol" panose="05050102010706020507" pitchFamily="18" charset="2"/>
              <a:buChar char=""/>
              <a:tabLst>
                <a:tab pos="457200" algn="l"/>
              </a:tabLst>
            </a:pPr>
            <a:r>
              <a:rPr lang="en-US" sz="1800" dirty="0">
                <a:ea typeface="ＭＳ Ｐゴシック" charset="0"/>
              </a:rPr>
              <a:t>Power Supply Maintenance</a:t>
            </a:r>
          </a:p>
          <a:p>
            <a:pPr lvl="2" indent="-285750">
              <a:lnSpc>
                <a:spcPct val="107000"/>
              </a:lnSpc>
              <a:buSzPts val="1000"/>
              <a:buFont typeface="Courier New" panose="02070309020205020404" pitchFamily="49" charset="0"/>
              <a:buChar char="o"/>
              <a:tabLst>
                <a:tab pos="914400" algn="l"/>
              </a:tabLst>
            </a:pPr>
            <a:r>
              <a:rPr lang="en-US" sz="1800" dirty="0"/>
              <a:t>Both in the gallery and the Tunnel</a:t>
            </a:r>
          </a:p>
          <a:p>
            <a:pPr lvl="3" indent="-285750">
              <a:lnSpc>
                <a:spcPct val="107000"/>
              </a:lnSpc>
              <a:buSzPts val="1000"/>
              <a:buFont typeface="Courier New" panose="02070309020205020404" pitchFamily="49" charset="0"/>
              <a:buChar char="o"/>
              <a:tabLst>
                <a:tab pos="914400" algn="l"/>
              </a:tabLst>
            </a:pPr>
            <a:r>
              <a:rPr lang="en-US" sz="1600" dirty="0"/>
              <a:t>West gallery RF and Power supply will not start until Clean power upgrade is complete.  Start the week of September 15</a:t>
            </a:r>
            <a:r>
              <a:rPr lang="en-US" sz="1600" baseline="30000" dirty="0"/>
              <a:t>th</a:t>
            </a:r>
            <a:r>
              <a:rPr lang="en-US" sz="1600" dirty="0"/>
              <a:t>  </a:t>
            </a:r>
          </a:p>
          <a:p>
            <a:pPr>
              <a:lnSpc>
                <a:spcPct val="107000"/>
              </a:lnSpc>
              <a:buSzPts val="1000"/>
              <a:tabLst>
                <a:tab pos="914400" algn="l"/>
              </a:tabLst>
            </a:pPr>
            <a:r>
              <a:rPr lang="en-US" sz="2200" dirty="0"/>
              <a:t>Choke 12-1 pulling to the </a:t>
            </a:r>
            <a:r>
              <a:rPr lang="en-US" sz="2200" dirty="0" err="1"/>
              <a:t>alise</a:t>
            </a:r>
            <a:r>
              <a:rPr lang="en-US" sz="2200" dirty="0"/>
              <a:t> in place re </a:t>
            </a:r>
            <a:r>
              <a:rPr lang="en-US" sz="2200" dirty="0" err="1"/>
              <a:t>ferb</a:t>
            </a:r>
            <a:r>
              <a:rPr lang="en-US" sz="2200" dirty="0"/>
              <a:t> being installed </a:t>
            </a:r>
          </a:p>
          <a:p>
            <a:pPr>
              <a:lnSpc>
                <a:spcPct val="107000"/>
              </a:lnSpc>
              <a:buSzPts val="1000"/>
              <a:tabLst>
                <a:tab pos="914400" algn="l"/>
              </a:tabLst>
            </a:pPr>
            <a:endParaRPr lang="en-US" sz="2000" dirty="0"/>
          </a:p>
          <a:p>
            <a:pPr lvl="2">
              <a:lnSpc>
                <a:spcPct val="107000"/>
              </a:lnSpc>
              <a:buSzPts val="1000"/>
              <a:tabLst>
                <a:tab pos="914400" algn="l"/>
              </a:tabLst>
            </a:pPr>
            <a:endParaRPr lang="en-US" sz="1800" dirty="0"/>
          </a:p>
          <a:p>
            <a:pPr lvl="1"/>
            <a:endParaRPr lang="en-US" dirty="0"/>
          </a:p>
          <a:p>
            <a:pPr lvl="3"/>
            <a:endParaRPr lang="en-US" dirty="0"/>
          </a:p>
          <a:p>
            <a:pPr lvl="2"/>
            <a:endParaRPr lang="en-US" dirty="0"/>
          </a:p>
          <a:p>
            <a:pPr lvl="2"/>
            <a:endParaRPr lang="en-US" dirty="0"/>
          </a:p>
          <a:p>
            <a:endParaRPr lang="en-US" dirty="0"/>
          </a:p>
        </p:txBody>
      </p:sp>
      <p:sp>
        <p:nvSpPr>
          <p:cNvPr id="3" name="Title 2">
            <a:extLst>
              <a:ext uri="{FF2B5EF4-FFF2-40B4-BE49-F238E27FC236}">
                <a16:creationId xmlns:a16="http://schemas.microsoft.com/office/drawing/2014/main" id="{11197660-76A9-3993-6442-E22E040C3B12}"/>
              </a:ext>
            </a:extLst>
          </p:cNvPr>
          <p:cNvSpPr>
            <a:spLocks noGrp="1"/>
          </p:cNvSpPr>
          <p:nvPr>
            <p:ph type="title"/>
          </p:nvPr>
        </p:nvSpPr>
        <p:spPr>
          <a:xfrm>
            <a:off x="222250" y="25721"/>
            <a:ext cx="8686800" cy="427877"/>
          </a:xfrm>
        </p:spPr>
        <p:txBody>
          <a:bodyPr/>
          <a:lstStyle/>
          <a:p>
            <a:r>
              <a:rPr lang="en-US" dirty="0"/>
              <a:t>Booster 9/11- 9/15</a:t>
            </a:r>
          </a:p>
        </p:txBody>
      </p:sp>
      <p:sp>
        <p:nvSpPr>
          <p:cNvPr id="4" name="Date Placeholder 3">
            <a:extLst>
              <a:ext uri="{FF2B5EF4-FFF2-40B4-BE49-F238E27FC236}">
                <a16:creationId xmlns:a16="http://schemas.microsoft.com/office/drawing/2014/main" id="{52125248-952A-D057-F4D5-1291217A8640}"/>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C202EDE3-2C38-2025-A806-C55CDB0DD7B4}"/>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62C241FB-1B43-1E92-43EB-01897E13EE66}"/>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Tree>
    <p:extLst>
      <p:ext uri="{BB962C8B-B14F-4D97-AF65-F5344CB8AC3E}">
        <p14:creationId xmlns:p14="http://schemas.microsoft.com/office/powerpoint/2010/main" val="3691199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920FDB-6C23-895D-DB1B-28CEF7673772}"/>
              </a:ext>
            </a:extLst>
          </p:cNvPr>
          <p:cNvSpPr>
            <a:spLocks noGrp="1"/>
          </p:cNvSpPr>
          <p:nvPr>
            <p:ph idx="1"/>
          </p:nvPr>
        </p:nvSpPr>
        <p:spPr/>
        <p:txBody>
          <a:bodyPr/>
          <a:lstStyle/>
          <a:p>
            <a:r>
              <a:rPr lang="en-US" dirty="0"/>
              <a:t>Remaining Shutdown Work</a:t>
            </a:r>
          </a:p>
          <a:p>
            <a:pPr lvl="1"/>
            <a:r>
              <a:rPr lang="en-US" dirty="0"/>
              <a:t>Water leak repair on 874 </a:t>
            </a:r>
          </a:p>
          <a:p>
            <a:pPr lvl="1"/>
            <a:r>
              <a:rPr lang="en-US" dirty="0"/>
              <a:t>DI Bottle change out</a:t>
            </a:r>
          </a:p>
          <a:p>
            <a:pPr lvl="1"/>
            <a:r>
              <a:rPr lang="en-US" dirty="0"/>
              <a:t>Switching back from Chiller back to MI LCW heat exchanging</a:t>
            </a:r>
          </a:p>
          <a:p>
            <a:pPr lvl="1"/>
            <a:r>
              <a:rPr lang="en-US" dirty="0"/>
              <a:t>Texas Wire Removal  (2–3-day job) treating this as filler work</a:t>
            </a:r>
          </a:p>
          <a:p>
            <a:pPr lvl="2"/>
            <a:r>
              <a:rPr lang="en-US" dirty="0"/>
              <a:t>Needs to be schedule </a:t>
            </a:r>
          </a:p>
        </p:txBody>
      </p:sp>
      <p:sp>
        <p:nvSpPr>
          <p:cNvPr id="3" name="Title 2">
            <a:extLst>
              <a:ext uri="{FF2B5EF4-FFF2-40B4-BE49-F238E27FC236}">
                <a16:creationId xmlns:a16="http://schemas.microsoft.com/office/drawing/2014/main" id="{C0837A17-66F8-6DE5-8426-B38E63E4A618}"/>
              </a:ext>
            </a:extLst>
          </p:cNvPr>
          <p:cNvSpPr>
            <a:spLocks noGrp="1"/>
          </p:cNvSpPr>
          <p:nvPr>
            <p:ph type="title"/>
          </p:nvPr>
        </p:nvSpPr>
        <p:spPr/>
        <p:txBody>
          <a:bodyPr/>
          <a:lstStyle/>
          <a:p>
            <a:r>
              <a:rPr lang="en-US" dirty="0"/>
              <a:t>BNB 9/11- 9/15</a:t>
            </a:r>
          </a:p>
        </p:txBody>
      </p:sp>
      <p:sp>
        <p:nvSpPr>
          <p:cNvPr id="4" name="Date Placeholder 3">
            <a:extLst>
              <a:ext uri="{FF2B5EF4-FFF2-40B4-BE49-F238E27FC236}">
                <a16:creationId xmlns:a16="http://schemas.microsoft.com/office/drawing/2014/main" id="{7E6FBCED-DD36-011E-EC6E-61404F426C22}"/>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3C9E01FC-3F3E-E310-1F2B-D7EE48386B32}"/>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5E0CA23A-3CB6-E3B3-5E17-601171A6EA12}"/>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Tree>
    <p:extLst>
      <p:ext uri="{BB962C8B-B14F-4D97-AF65-F5344CB8AC3E}">
        <p14:creationId xmlns:p14="http://schemas.microsoft.com/office/powerpoint/2010/main" val="4223934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FF8692-E2E3-433D-685D-BD10192829A6}"/>
              </a:ext>
            </a:extLst>
          </p:cNvPr>
          <p:cNvSpPr>
            <a:spLocks noGrp="1"/>
          </p:cNvSpPr>
          <p:nvPr>
            <p:ph idx="1"/>
          </p:nvPr>
        </p:nvSpPr>
        <p:spPr>
          <a:xfrm>
            <a:off x="174270" y="568414"/>
            <a:ext cx="8435037" cy="5721171"/>
          </a:xfrm>
        </p:spPr>
        <p:txBody>
          <a:bodyPr/>
          <a:lstStyle/>
          <a:p>
            <a:pPr>
              <a:lnSpc>
                <a:spcPct val="107000"/>
              </a:lnSpc>
              <a:buSzPts val="1000"/>
              <a:tabLst>
                <a:tab pos="457200" algn="l"/>
              </a:tabLst>
            </a:pPr>
            <a:r>
              <a:rPr lang="en-US" sz="2000" dirty="0"/>
              <a:t>Ring</a:t>
            </a:r>
          </a:p>
          <a:p>
            <a:pPr lvl="1"/>
            <a:r>
              <a:rPr lang="en-US" sz="1600" dirty="0"/>
              <a:t>Q319 Magnet replacement (new magnet at MI60)</a:t>
            </a:r>
          </a:p>
          <a:p>
            <a:pPr lvl="2"/>
            <a:r>
              <a:rPr lang="en-US" sz="1400" dirty="0"/>
              <a:t> magnet being removed </a:t>
            </a:r>
          </a:p>
          <a:p>
            <a:pPr lvl="2"/>
            <a:r>
              <a:rPr lang="en-US" sz="1400" dirty="0"/>
              <a:t>Tuesday </a:t>
            </a:r>
            <a:r>
              <a:rPr lang="en-US" sz="1400" dirty="0" err="1"/>
              <a:t>Alingment</a:t>
            </a:r>
            <a:r>
              <a:rPr lang="en-US" sz="1400" dirty="0"/>
              <a:t> </a:t>
            </a:r>
          </a:p>
          <a:p>
            <a:pPr lvl="1"/>
            <a:r>
              <a:rPr lang="en-US" sz="1600" dirty="0"/>
              <a:t>Q333 leak repair</a:t>
            </a:r>
          </a:p>
          <a:p>
            <a:pPr lvl="2"/>
            <a:r>
              <a:rPr lang="en-US" sz="1400" dirty="0"/>
              <a:t>Pressure testing </a:t>
            </a:r>
          </a:p>
          <a:p>
            <a:pPr lvl="2"/>
            <a:r>
              <a:rPr lang="en-US" sz="1400" dirty="0"/>
              <a:t>Reconnect BPM</a:t>
            </a:r>
          </a:p>
          <a:p>
            <a:pPr lvl="2"/>
            <a:r>
              <a:rPr lang="en-US" sz="1400" dirty="0"/>
              <a:t>Reposition elements and Alignment</a:t>
            </a:r>
          </a:p>
          <a:p>
            <a:pPr lvl="3"/>
            <a:r>
              <a:rPr lang="en-US" sz="1200" dirty="0"/>
              <a:t>This will not occur until mid next week Due to Alignment issues </a:t>
            </a:r>
          </a:p>
          <a:p>
            <a:pPr lvl="1"/>
            <a:r>
              <a:rPr lang="en-US" sz="1600" dirty="0"/>
              <a:t>Mechanical </a:t>
            </a:r>
          </a:p>
          <a:p>
            <a:pPr lvl="2"/>
            <a:r>
              <a:rPr lang="en-US" sz="1400" dirty="0"/>
              <a:t>Water/Vacuum issues</a:t>
            </a:r>
            <a:endParaRPr lang="en-US" sz="1800" dirty="0"/>
          </a:p>
          <a:p>
            <a:pPr marL="742950" lvl="2" indent="-342900">
              <a:lnSpc>
                <a:spcPct val="107000"/>
              </a:lnSpc>
              <a:buSzPts val="1000"/>
              <a:tabLst>
                <a:tab pos="457200" algn="l"/>
              </a:tabLst>
            </a:pPr>
            <a:r>
              <a:rPr lang="en-US" sz="1600" dirty="0"/>
              <a:t>VCB maintenance work</a:t>
            </a:r>
          </a:p>
          <a:p>
            <a:pPr marL="1200150" lvl="3" indent="-342900">
              <a:lnSpc>
                <a:spcPct val="107000"/>
              </a:lnSpc>
              <a:buSzPts val="1000"/>
              <a:tabLst>
                <a:tab pos="457200" algn="l"/>
              </a:tabLst>
            </a:pPr>
            <a:r>
              <a:rPr lang="en-US" sz="1400" dirty="0"/>
              <a:t>~ 2 weeks to complete starting in 2 weeks</a:t>
            </a:r>
          </a:p>
          <a:p>
            <a:pPr marL="742950" lvl="2" indent="-342900">
              <a:lnSpc>
                <a:spcPct val="107000"/>
              </a:lnSpc>
              <a:buSzPts val="1000"/>
              <a:tabLst>
                <a:tab pos="457200" algn="l"/>
              </a:tabLst>
            </a:pPr>
            <a:r>
              <a:rPr lang="en-US" sz="1600" dirty="0"/>
              <a:t>RF </a:t>
            </a:r>
          </a:p>
          <a:p>
            <a:pPr marL="1200150" lvl="3" indent="-342900">
              <a:lnSpc>
                <a:spcPct val="107000"/>
              </a:lnSpc>
              <a:buSzPts val="1000"/>
              <a:tabLst>
                <a:tab pos="457200" algn="l"/>
              </a:tabLst>
            </a:pPr>
            <a:r>
              <a:rPr lang="en-US" sz="1400" dirty="0"/>
              <a:t>Maintenance  will continue</a:t>
            </a:r>
          </a:p>
          <a:p>
            <a:pPr marL="342900" lvl="1" indent="-342900">
              <a:lnSpc>
                <a:spcPct val="107000"/>
              </a:lnSpc>
              <a:buSzPts val="1000"/>
              <a:buFont typeface="Arial" charset="0"/>
              <a:buChar char="•"/>
              <a:tabLst>
                <a:tab pos="457200" algn="l"/>
              </a:tabLst>
            </a:pPr>
            <a:r>
              <a:rPr lang="en-US" sz="1800" dirty="0"/>
              <a:t>MI-8</a:t>
            </a:r>
          </a:p>
          <a:p>
            <a:pPr lvl="2"/>
            <a:r>
              <a:rPr lang="en-US" sz="1400" dirty="0" err="1"/>
              <a:t>Clena</a:t>
            </a:r>
            <a:r>
              <a:rPr lang="en-US" sz="1400" dirty="0"/>
              <a:t> up</a:t>
            </a:r>
          </a:p>
          <a:p>
            <a:pPr lvl="2"/>
            <a:endParaRPr lang="en-US" sz="1400" dirty="0"/>
          </a:p>
          <a:p>
            <a:pPr lvl="1"/>
            <a:r>
              <a:rPr lang="en-US" sz="1600" dirty="0"/>
              <a:t>Mi60 cable pulls preps</a:t>
            </a:r>
          </a:p>
          <a:p>
            <a:pPr lvl="1"/>
            <a:r>
              <a:rPr lang="en-US" sz="1600" dirty="0"/>
              <a:t>IMP work</a:t>
            </a:r>
          </a:p>
        </p:txBody>
      </p:sp>
      <p:sp>
        <p:nvSpPr>
          <p:cNvPr id="3" name="Title 2">
            <a:extLst>
              <a:ext uri="{FF2B5EF4-FFF2-40B4-BE49-F238E27FC236}">
                <a16:creationId xmlns:a16="http://schemas.microsoft.com/office/drawing/2014/main" id="{B3EE0675-063C-49CE-14BE-FF917E732661}"/>
              </a:ext>
            </a:extLst>
          </p:cNvPr>
          <p:cNvSpPr>
            <a:spLocks noGrp="1"/>
          </p:cNvSpPr>
          <p:nvPr>
            <p:ph type="title"/>
          </p:nvPr>
        </p:nvSpPr>
        <p:spPr>
          <a:xfrm>
            <a:off x="228600" y="175366"/>
            <a:ext cx="8686800" cy="427877"/>
          </a:xfrm>
        </p:spPr>
        <p:txBody>
          <a:bodyPr/>
          <a:lstStyle/>
          <a:p>
            <a:r>
              <a:rPr lang="en-US" dirty="0"/>
              <a:t>MI/RR/MI8 9/11- 9/15</a:t>
            </a:r>
          </a:p>
        </p:txBody>
      </p:sp>
      <p:sp>
        <p:nvSpPr>
          <p:cNvPr id="4" name="Date Placeholder 3">
            <a:extLst>
              <a:ext uri="{FF2B5EF4-FFF2-40B4-BE49-F238E27FC236}">
                <a16:creationId xmlns:a16="http://schemas.microsoft.com/office/drawing/2014/main" id="{61C1EB82-EB30-4C2C-40F6-8C5A54F02934}"/>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9007D987-5002-81D4-5055-B326E7AFC605}"/>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FCB939FF-DD9E-F27F-C74F-937A657DF36D}"/>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graphicFrame>
        <p:nvGraphicFramePr>
          <p:cNvPr id="7" name="Table 6">
            <a:extLst>
              <a:ext uri="{FF2B5EF4-FFF2-40B4-BE49-F238E27FC236}">
                <a16:creationId xmlns:a16="http://schemas.microsoft.com/office/drawing/2014/main" id="{C68D116D-3BBE-EAE9-8C90-FCE281E064EF}"/>
              </a:ext>
            </a:extLst>
          </p:cNvPr>
          <p:cNvGraphicFramePr>
            <a:graphicFrameLocks noGrp="1"/>
          </p:cNvGraphicFramePr>
          <p:nvPr>
            <p:extLst>
              <p:ext uri="{D42A27DB-BD31-4B8C-83A1-F6EECF244321}">
                <p14:modId xmlns:p14="http://schemas.microsoft.com/office/powerpoint/2010/main" val="3144848504"/>
              </p:ext>
            </p:extLst>
          </p:nvPr>
        </p:nvGraphicFramePr>
        <p:xfrm>
          <a:off x="5442932" y="3428999"/>
          <a:ext cx="3587602" cy="2249730"/>
        </p:xfrm>
        <a:graphic>
          <a:graphicData uri="http://schemas.openxmlformats.org/drawingml/2006/table">
            <a:tbl>
              <a:tblPr firstRow="1" firstCol="1" bandRow="1">
                <a:tableStyleId>{5C22544A-7EE6-4342-B048-85BDC9FD1C3A}</a:tableStyleId>
              </a:tblPr>
              <a:tblGrid>
                <a:gridCol w="851712">
                  <a:extLst>
                    <a:ext uri="{9D8B030D-6E8A-4147-A177-3AD203B41FA5}">
                      <a16:colId xmlns:a16="http://schemas.microsoft.com/office/drawing/2014/main" val="1952414292"/>
                    </a:ext>
                  </a:extLst>
                </a:gridCol>
                <a:gridCol w="780276">
                  <a:extLst>
                    <a:ext uri="{9D8B030D-6E8A-4147-A177-3AD203B41FA5}">
                      <a16:colId xmlns:a16="http://schemas.microsoft.com/office/drawing/2014/main" val="591829301"/>
                    </a:ext>
                  </a:extLst>
                </a:gridCol>
                <a:gridCol w="780911">
                  <a:extLst>
                    <a:ext uri="{9D8B030D-6E8A-4147-A177-3AD203B41FA5}">
                      <a16:colId xmlns:a16="http://schemas.microsoft.com/office/drawing/2014/main" val="623029686"/>
                    </a:ext>
                  </a:extLst>
                </a:gridCol>
                <a:gridCol w="1174703">
                  <a:extLst>
                    <a:ext uri="{9D8B030D-6E8A-4147-A177-3AD203B41FA5}">
                      <a16:colId xmlns:a16="http://schemas.microsoft.com/office/drawing/2014/main" val="459161397"/>
                    </a:ext>
                  </a:extLst>
                </a:gridCol>
              </a:tblGrid>
              <a:tr h="670980">
                <a:tc>
                  <a:txBody>
                    <a:bodyPr/>
                    <a:lstStyle/>
                    <a:p>
                      <a:pPr marL="0" marR="0">
                        <a:spcBef>
                          <a:spcPts val="0"/>
                        </a:spcBef>
                        <a:spcAft>
                          <a:spcPts val="0"/>
                        </a:spcAft>
                      </a:pPr>
                      <a:r>
                        <a:rPr lang="en-US" sz="1100" dirty="0">
                          <a:solidFill>
                            <a:srgbClr val="FF0000"/>
                          </a:solidFill>
                          <a:effectLst/>
                        </a:rPr>
                        <a:t>Marv Air unit replacement </a:t>
                      </a:r>
                    </a:p>
                    <a:p>
                      <a:pPr marL="0" marR="0">
                        <a:spcBef>
                          <a:spcPts val="0"/>
                        </a:spcBef>
                        <a:spcAft>
                          <a:spcPts val="0"/>
                        </a:spcAft>
                      </a:pPr>
                      <a:r>
                        <a:rPr lang="en-US" sz="1100" dirty="0">
                          <a:effectLst/>
                        </a:rPr>
                        <a:t>Building</a:t>
                      </a:r>
                      <a:endParaRPr lang="en-US" sz="1100" dirty="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spcBef>
                          <a:spcPts val="0"/>
                        </a:spcBef>
                        <a:spcAft>
                          <a:spcPts val="0"/>
                        </a:spcAft>
                      </a:pPr>
                      <a:r>
                        <a:rPr lang="en-US" sz="1100" dirty="0">
                          <a:effectLst/>
                        </a:rPr>
                        <a:t>Start</a:t>
                      </a:r>
                      <a:endParaRPr lang="en-US" sz="1100" dirty="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spcBef>
                          <a:spcPts val="0"/>
                        </a:spcBef>
                        <a:spcAft>
                          <a:spcPts val="0"/>
                        </a:spcAft>
                      </a:pPr>
                      <a:r>
                        <a:rPr lang="en-US" sz="1100" dirty="0">
                          <a:effectLst/>
                        </a:rPr>
                        <a:t>Finish</a:t>
                      </a:r>
                      <a:endParaRPr lang="en-US" sz="1100" dirty="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spcBef>
                          <a:spcPts val="0"/>
                        </a:spcBef>
                        <a:spcAft>
                          <a:spcPts val="0"/>
                        </a:spcAft>
                      </a:pPr>
                      <a:r>
                        <a:rPr lang="en-US" sz="1100" dirty="0">
                          <a:effectLst/>
                          <a:latin typeface="Calibri" panose="020F0502020204030204" pitchFamily="34" charset="0"/>
                          <a:ea typeface="Yu Gothic" panose="020B0400000000000000" pitchFamily="34" charset="-128"/>
                        </a:rPr>
                        <a:t>Status</a:t>
                      </a:r>
                    </a:p>
                  </a:txBody>
                  <a:tcPr marL="9525" marR="9525" marT="9525" marB="9525" anchor="b"/>
                </a:tc>
                <a:extLst>
                  <a:ext uri="{0D108BD9-81ED-4DB2-BD59-A6C34878D82A}">
                    <a16:rowId xmlns:a16="http://schemas.microsoft.com/office/drawing/2014/main" val="932543225"/>
                  </a:ext>
                </a:extLst>
              </a:tr>
              <a:tr h="244884">
                <a:tc>
                  <a:txBody>
                    <a:bodyPr/>
                    <a:lstStyle/>
                    <a:p>
                      <a:pPr marL="0" marR="0">
                        <a:spcBef>
                          <a:spcPts val="0"/>
                        </a:spcBef>
                        <a:spcAft>
                          <a:spcPts val="0"/>
                        </a:spcAft>
                      </a:pPr>
                      <a:r>
                        <a:rPr lang="en-US" sz="1100" dirty="0">
                          <a:effectLst/>
                        </a:rPr>
                        <a:t>MI-10</a:t>
                      </a:r>
                      <a:endParaRPr lang="en-US" sz="1100" dirty="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lgn="r">
                        <a:spcBef>
                          <a:spcPts val="0"/>
                        </a:spcBef>
                        <a:spcAft>
                          <a:spcPts val="0"/>
                        </a:spcAft>
                      </a:pPr>
                      <a:r>
                        <a:rPr lang="en-US" sz="1100">
                          <a:effectLst/>
                        </a:rPr>
                        <a:t>8/21/2023</a:t>
                      </a:r>
                      <a:endParaRPr lang="en-US" sz="110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lgn="r">
                        <a:spcBef>
                          <a:spcPts val="0"/>
                        </a:spcBef>
                        <a:spcAft>
                          <a:spcPts val="0"/>
                        </a:spcAft>
                      </a:pPr>
                      <a:r>
                        <a:rPr lang="en-US" sz="1100" dirty="0">
                          <a:effectLst/>
                        </a:rPr>
                        <a:t>8/25/2023</a:t>
                      </a:r>
                      <a:endParaRPr lang="en-US" sz="1100" dirty="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lgn="r">
                        <a:spcBef>
                          <a:spcPts val="0"/>
                        </a:spcBef>
                        <a:spcAft>
                          <a:spcPts val="0"/>
                        </a:spcAft>
                      </a:pPr>
                      <a:r>
                        <a:rPr lang="en-US" sz="1100" dirty="0">
                          <a:effectLst/>
                          <a:latin typeface="Calibri" panose="020F0502020204030204" pitchFamily="34" charset="0"/>
                          <a:ea typeface="Yu Gothic" panose="020B0400000000000000" pitchFamily="34" charset="-128"/>
                        </a:rPr>
                        <a:t>Running*</a:t>
                      </a:r>
                    </a:p>
                  </a:txBody>
                  <a:tcPr marL="9525" marR="9525" marT="9525" marB="9525" anchor="b"/>
                </a:tc>
                <a:extLst>
                  <a:ext uri="{0D108BD9-81ED-4DB2-BD59-A6C34878D82A}">
                    <a16:rowId xmlns:a16="http://schemas.microsoft.com/office/drawing/2014/main" val="22785503"/>
                  </a:ext>
                </a:extLst>
              </a:tr>
              <a:tr h="244884">
                <a:tc>
                  <a:txBody>
                    <a:bodyPr/>
                    <a:lstStyle/>
                    <a:p>
                      <a:pPr marL="0" marR="0">
                        <a:spcBef>
                          <a:spcPts val="0"/>
                        </a:spcBef>
                        <a:spcAft>
                          <a:spcPts val="0"/>
                        </a:spcAft>
                      </a:pPr>
                      <a:r>
                        <a:rPr lang="en-US" sz="1100">
                          <a:effectLst/>
                        </a:rPr>
                        <a:t>MI-20</a:t>
                      </a:r>
                      <a:endParaRPr lang="en-US" sz="110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lgn="r">
                        <a:spcBef>
                          <a:spcPts val="0"/>
                        </a:spcBef>
                        <a:spcAft>
                          <a:spcPts val="0"/>
                        </a:spcAft>
                      </a:pPr>
                      <a:r>
                        <a:rPr lang="en-US" sz="1100">
                          <a:effectLst/>
                        </a:rPr>
                        <a:t>8/22/2023</a:t>
                      </a:r>
                      <a:endParaRPr lang="en-US" sz="110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lgn="r">
                        <a:spcBef>
                          <a:spcPts val="0"/>
                        </a:spcBef>
                        <a:spcAft>
                          <a:spcPts val="0"/>
                        </a:spcAft>
                      </a:pPr>
                      <a:r>
                        <a:rPr lang="en-US" sz="1100" dirty="0">
                          <a:effectLst/>
                        </a:rPr>
                        <a:t>8/31/2023</a:t>
                      </a:r>
                      <a:endParaRPr lang="en-US" sz="1100" dirty="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Yu Gothic" panose="020B0400000000000000" pitchFamily="34" charset="-128"/>
                        </a:rPr>
                        <a:t>Running*</a:t>
                      </a:r>
                    </a:p>
                  </a:txBody>
                  <a:tcPr marL="9525" marR="9525" marT="9525" marB="9525" anchor="b"/>
                </a:tc>
                <a:extLst>
                  <a:ext uri="{0D108BD9-81ED-4DB2-BD59-A6C34878D82A}">
                    <a16:rowId xmlns:a16="http://schemas.microsoft.com/office/drawing/2014/main" val="1851628705"/>
                  </a:ext>
                </a:extLst>
              </a:tr>
              <a:tr h="244884">
                <a:tc>
                  <a:txBody>
                    <a:bodyPr/>
                    <a:lstStyle/>
                    <a:p>
                      <a:pPr marL="0" marR="0">
                        <a:spcBef>
                          <a:spcPts val="0"/>
                        </a:spcBef>
                        <a:spcAft>
                          <a:spcPts val="0"/>
                        </a:spcAft>
                      </a:pPr>
                      <a:r>
                        <a:rPr lang="en-US" sz="1100" dirty="0">
                          <a:effectLst/>
                        </a:rPr>
                        <a:t>MI-30</a:t>
                      </a:r>
                      <a:endParaRPr lang="en-US" sz="1100" dirty="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lgn="r">
                        <a:spcBef>
                          <a:spcPts val="0"/>
                        </a:spcBef>
                        <a:spcAft>
                          <a:spcPts val="0"/>
                        </a:spcAft>
                      </a:pPr>
                      <a:r>
                        <a:rPr lang="en-US" sz="1100" dirty="0">
                          <a:effectLst/>
                        </a:rPr>
                        <a:t>8/28/2023</a:t>
                      </a:r>
                      <a:endParaRPr lang="en-US" sz="1100" dirty="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lgn="r">
                        <a:spcBef>
                          <a:spcPts val="0"/>
                        </a:spcBef>
                        <a:spcAft>
                          <a:spcPts val="0"/>
                        </a:spcAft>
                      </a:pPr>
                      <a:r>
                        <a:rPr lang="en-US" sz="1100" dirty="0">
                          <a:effectLst/>
                        </a:rPr>
                        <a:t>9/6/2023</a:t>
                      </a:r>
                      <a:endParaRPr lang="en-US" sz="1100" dirty="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lgn="r">
                        <a:spcBef>
                          <a:spcPts val="0"/>
                        </a:spcBef>
                        <a:spcAft>
                          <a:spcPts val="0"/>
                        </a:spcAft>
                      </a:pPr>
                      <a:r>
                        <a:rPr lang="en-US" sz="1100" dirty="0">
                          <a:effectLst/>
                          <a:latin typeface="Calibri" panose="020F0502020204030204" pitchFamily="34" charset="0"/>
                          <a:ea typeface="Yu Gothic" panose="020B0400000000000000" pitchFamily="34" charset="-128"/>
                        </a:rPr>
                        <a:t>Work in progress</a:t>
                      </a:r>
                    </a:p>
                  </a:txBody>
                  <a:tcPr marL="9525" marR="9525" marT="9525" marB="9525" anchor="b"/>
                </a:tc>
                <a:extLst>
                  <a:ext uri="{0D108BD9-81ED-4DB2-BD59-A6C34878D82A}">
                    <a16:rowId xmlns:a16="http://schemas.microsoft.com/office/drawing/2014/main" val="1188409325"/>
                  </a:ext>
                </a:extLst>
              </a:tr>
              <a:tr h="244884">
                <a:tc>
                  <a:txBody>
                    <a:bodyPr/>
                    <a:lstStyle/>
                    <a:p>
                      <a:pPr marL="0" marR="0">
                        <a:spcBef>
                          <a:spcPts val="0"/>
                        </a:spcBef>
                        <a:spcAft>
                          <a:spcPts val="0"/>
                        </a:spcAft>
                      </a:pPr>
                      <a:r>
                        <a:rPr lang="en-US" sz="1100" dirty="0">
                          <a:effectLst/>
                        </a:rPr>
                        <a:t>MI-40</a:t>
                      </a:r>
                      <a:endParaRPr lang="en-US" sz="1100" dirty="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lgn="r">
                        <a:spcBef>
                          <a:spcPts val="0"/>
                        </a:spcBef>
                        <a:spcAft>
                          <a:spcPts val="0"/>
                        </a:spcAft>
                      </a:pPr>
                      <a:r>
                        <a:rPr lang="en-US" sz="1100">
                          <a:effectLst/>
                        </a:rPr>
                        <a:t>9/1/2023</a:t>
                      </a:r>
                      <a:endParaRPr lang="en-US" sz="110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lgn="r">
                        <a:spcBef>
                          <a:spcPts val="0"/>
                        </a:spcBef>
                        <a:spcAft>
                          <a:spcPts val="0"/>
                        </a:spcAft>
                      </a:pPr>
                      <a:r>
                        <a:rPr lang="en-US" sz="1100" dirty="0">
                          <a:effectLst/>
                        </a:rPr>
                        <a:t>9/12/2023</a:t>
                      </a:r>
                      <a:endParaRPr lang="en-US" sz="1100" dirty="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lgn="r">
                        <a:spcBef>
                          <a:spcPts val="0"/>
                        </a:spcBef>
                        <a:spcAft>
                          <a:spcPts val="0"/>
                        </a:spcAft>
                      </a:pPr>
                      <a:r>
                        <a:rPr lang="en-US" sz="1100" dirty="0">
                          <a:effectLst/>
                          <a:latin typeface="Calibri" panose="020F0502020204030204" pitchFamily="34" charset="0"/>
                          <a:ea typeface="Yu Gothic" panose="020B0400000000000000" pitchFamily="34" charset="-128"/>
                        </a:rPr>
                        <a:t>Work in progress</a:t>
                      </a:r>
                    </a:p>
                    <a:p>
                      <a:pPr marL="0" marR="0" algn="r">
                        <a:spcBef>
                          <a:spcPts val="0"/>
                        </a:spcBef>
                        <a:spcAft>
                          <a:spcPts val="0"/>
                        </a:spcAft>
                      </a:pPr>
                      <a:endParaRPr lang="en-US" sz="1100" dirty="0">
                        <a:effectLst/>
                        <a:latin typeface="Calibri" panose="020F0502020204030204" pitchFamily="34" charset="0"/>
                        <a:ea typeface="Yu Gothic" panose="020B0400000000000000" pitchFamily="34" charset="-128"/>
                      </a:endParaRPr>
                    </a:p>
                  </a:txBody>
                  <a:tcPr marL="9525" marR="9525" marT="9525" marB="9525" anchor="b"/>
                </a:tc>
                <a:extLst>
                  <a:ext uri="{0D108BD9-81ED-4DB2-BD59-A6C34878D82A}">
                    <a16:rowId xmlns:a16="http://schemas.microsoft.com/office/drawing/2014/main" val="1967221434"/>
                  </a:ext>
                </a:extLst>
              </a:tr>
              <a:tr h="244884">
                <a:tc>
                  <a:txBody>
                    <a:bodyPr/>
                    <a:lstStyle/>
                    <a:p>
                      <a:pPr marL="0" marR="0">
                        <a:spcBef>
                          <a:spcPts val="0"/>
                        </a:spcBef>
                        <a:spcAft>
                          <a:spcPts val="0"/>
                        </a:spcAft>
                      </a:pPr>
                      <a:r>
                        <a:rPr lang="en-US" sz="1100">
                          <a:effectLst/>
                        </a:rPr>
                        <a:t>MI-50</a:t>
                      </a:r>
                      <a:endParaRPr lang="en-US" sz="110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lgn="r">
                        <a:spcBef>
                          <a:spcPts val="0"/>
                        </a:spcBef>
                        <a:spcAft>
                          <a:spcPts val="0"/>
                        </a:spcAft>
                      </a:pPr>
                      <a:r>
                        <a:rPr lang="en-US" sz="1100">
                          <a:effectLst/>
                        </a:rPr>
                        <a:t>9/7/2023</a:t>
                      </a:r>
                      <a:endParaRPr lang="en-US" sz="110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lgn="r">
                        <a:spcBef>
                          <a:spcPts val="0"/>
                        </a:spcBef>
                        <a:spcAft>
                          <a:spcPts val="0"/>
                        </a:spcAft>
                      </a:pPr>
                      <a:r>
                        <a:rPr lang="en-US" sz="1100" dirty="0">
                          <a:effectLst/>
                        </a:rPr>
                        <a:t>9/18/2023</a:t>
                      </a:r>
                      <a:endParaRPr lang="en-US" sz="1100" dirty="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lgn="r">
                        <a:spcBef>
                          <a:spcPts val="0"/>
                        </a:spcBef>
                        <a:spcAft>
                          <a:spcPts val="0"/>
                        </a:spcAft>
                      </a:pPr>
                      <a:r>
                        <a:rPr lang="en-US" sz="1100" dirty="0" err="1">
                          <a:effectLst/>
                          <a:latin typeface="Calibri" panose="020F0502020204030204" pitchFamily="34" charset="0"/>
                          <a:ea typeface="Yu Gothic" panose="020B0400000000000000" pitchFamily="34" charset="-128"/>
                        </a:rPr>
                        <a:t>Finsh</a:t>
                      </a:r>
                      <a:r>
                        <a:rPr lang="en-US" sz="1100" dirty="0">
                          <a:effectLst/>
                          <a:latin typeface="Calibri" panose="020F0502020204030204" pitchFamily="34" charset="0"/>
                          <a:ea typeface="Yu Gothic" panose="020B0400000000000000" pitchFamily="34" charset="-128"/>
                        </a:rPr>
                        <a:t> this week</a:t>
                      </a:r>
                    </a:p>
                  </a:txBody>
                  <a:tcPr marL="9525" marR="9525" marT="9525" marB="9525" anchor="b"/>
                </a:tc>
                <a:extLst>
                  <a:ext uri="{0D108BD9-81ED-4DB2-BD59-A6C34878D82A}">
                    <a16:rowId xmlns:a16="http://schemas.microsoft.com/office/drawing/2014/main" val="2650532315"/>
                  </a:ext>
                </a:extLst>
              </a:tr>
              <a:tr h="244884">
                <a:tc>
                  <a:txBody>
                    <a:bodyPr/>
                    <a:lstStyle/>
                    <a:p>
                      <a:pPr marL="0" marR="0">
                        <a:spcBef>
                          <a:spcPts val="0"/>
                        </a:spcBef>
                        <a:spcAft>
                          <a:spcPts val="0"/>
                        </a:spcAft>
                      </a:pPr>
                      <a:r>
                        <a:rPr lang="en-US" sz="1100">
                          <a:effectLst/>
                        </a:rPr>
                        <a:t>MI-62</a:t>
                      </a:r>
                      <a:endParaRPr lang="en-US" sz="110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lgn="r">
                        <a:spcBef>
                          <a:spcPts val="0"/>
                        </a:spcBef>
                        <a:spcAft>
                          <a:spcPts val="0"/>
                        </a:spcAft>
                      </a:pPr>
                      <a:r>
                        <a:rPr lang="en-US" sz="1100" dirty="0">
                          <a:effectLst/>
                        </a:rPr>
                        <a:t>9/13/2023</a:t>
                      </a:r>
                      <a:endParaRPr lang="en-US" sz="1100" dirty="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lgn="r">
                        <a:spcBef>
                          <a:spcPts val="0"/>
                        </a:spcBef>
                        <a:spcAft>
                          <a:spcPts val="0"/>
                        </a:spcAft>
                      </a:pPr>
                      <a:r>
                        <a:rPr lang="en-US" sz="1100" dirty="0">
                          <a:effectLst/>
                        </a:rPr>
                        <a:t>9/19/2023</a:t>
                      </a:r>
                      <a:endParaRPr lang="en-US" sz="1100" dirty="0">
                        <a:effectLst/>
                        <a:latin typeface="Calibri" panose="020F0502020204030204" pitchFamily="34" charset="0"/>
                        <a:ea typeface="Yu Gothic" panose="020B0400000000000000" pitchFamily="34" charset="-128"/>
                      </a:endParaRPr>
                    </a:p>
                  </a:txBody>
                  <a:tcPr marL="9525" marR="9525" marT="9525" marB="9525" anchor="b"/>
                </a:tc>
                <a:tc>
                  <a:txBody>
                    <a:bodyPr/>
                    <a:lstStyle/>
                    <a:p>
                      <a:pPr marL="0" marR="0" algn="r">
                        <a:spcBef>
                          <a:spcPts val="0"/>
                        </a:spcBef>
                        <a:spcAft>
                          <a:spcPts val="0"/>
                        </a:spcAft>
                      </a:pPr>
                      <a:endParaRPr lang="en-US" sz="1100" dirty="0">
                        <a:effectLst/>
                        <a:latin typeface="Calibri" panose="020F0502020204030204" pitchFamily="34" charset="0"/>
                        <a:ea typeface="Yu Gothic" panose="020B0400000000000000" pitchFamily="34" charset="-128"/>
                      </a:endParaRPr>
                    </a:p>
                  </a:txBody>
                  <a:tcPr marL="9525" marR="9525" marT="9525" marB="9525" anchor="b"/>
                </a:tc>
                <a:extLst>
                  <a:ext uri="{0D108BD9-81ED-4DB2-BD59-A6C34878D82A}">
                    <a16:rowId xmlns:a16="http://schemas.microsoft.com/office/drawing/2014/main" val="4126419996"/>
                  </a:ext>
                </a:extLst>
              </a:tr>
            </a:tbl>
          </a:graphicData>
        </a:graphic>
      </p:graphicFrame>
    </p:spTree>
    <p:extLst>
      <p:ext uri="{BB962C8B-B14F-4D97-AF65-F5344CB8AC3E}">
        <p14:creationId xmlns:p14="http://schemas.microsoft.com/office/powerpoint/2010/main" val="2004007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F9D098-B7E3-C76B-0E9E-F5886BDC31B3}"/>
              </a:ext>
            </a:extLst>
          </p:cNvPr>
          <p:cNvSpPr>
            <a:spLocks noGrp="1"/>
          </p:cNvSpPr>
          <p:nvPr>
            <p:ph idx="1"/>
          </p:nvPr>
        </p:nvSpPr>
        <p:spPr>
          <a:xfrm>
            <a:off x="228600" y="786564"/>
            <a:ext cx="8672513" cy="5614236"/>
          </a:xfrm>
        </p:spPr>
        <p:txBody>
          <a:bodyPr/>
          <a:lstStyle/>
          <a:p>
            <a:pPr lvl="1"/>
            <a:r>
              <a:rPr lang="en-US" dirty="0"/>
              <a:t>Target Hall</a:t>
            </a:r>
          </a:p>
          <a:p>
            <a:pPr lvl="2"/>
            <a:r>
              <a:rPr lang="en-US" dirty="0"/>
              <a:t>Munters switch replacement when available</a:t>
            </a:r>
          </a:p>
          <a:p>
            <a:pPr lvl="2"/>
            <a:r>
              <a:rPr lang="en-US" dirty="0"/>
              <a:t>Continued PM’s Inspections of underdrain cleaning etc.</a:t>
            </a:r>
          </a:p>
          <a:p>
            <a:pPr marR="0" lvl="2">
              <a:lnSpc>
                <a:spcPct val="107000"/>
              </a:lnSpc>
              <a:buSzPts val="1000"/>
              <a:tabLst>
                <a:tab pos="914400" algn="l"/>
              </a:tabLst>
            </a:pPr>
            <a:r>
              <a:rPr lang="en-US" dirty="0"/>
              <a:t>Put R block </a:t>
            </a:r>
            <a:r>
              <a:rPr lang="en-US" dirty="0" err="1"/>
              <a:t>inplace</a:t>
            </a:r>
            <a:r>
              <a:rPr lang="en-US" dirty="0"/>
              <a:t> unto to target.</a:t>
            </a:r>
          </a:p>
          <a:p>
            <a:pPr marR="0" lvl="3">
              <a:lnSpc>
                <a:spcPct val="107000"/>
              </a:lnSpc>
              <a:buSzPts val="1000"/>
              <a:tabLst>
                <a:tab pos="1371600" algn="l"/>
              </a:tabLst>
            </a:pPr>
            <a:r>
              <a:rPr lang="en-US" dirty="0"/>
              <a:t>Being held off due to fall protection issues </a:t>
            </a:r>
          </a:p>
          <a:p>
            <a:pPr lvl="4">
              <a:lnSpc>
                <a:spcPct val="107000"/>
              </a:lnSpc>
              <a:buSzPts val="1000"/>
              <a:tabLst>
                <a:tab pos="1371600" algn="l"/>
              </a:tabLst>
            </a:pPr>
            <a:r>
              <a:rPr lang="en-US" dirty="0"/>
              <a:t>Inspection)     </a:t>
            </a:r>
          </a:p>
          <a:p>
            <a:pPr lvl="4">
              <a:lnSpc>
                <a:spcPct val="107000"/>
              </a:lnSpc>
              <a:buSzPts val="1000"/>
              <a:tabLst>
                <a:tab pos="1371600" algn="l"/>
              </a:tabLst>
            </a:pPr>
            <a:r>
              <a:rPr lang="en-US" dirty="0"/>
              <a:t>Removing tracks </a:t>
            </a:r>
          </a:p>
          <a:p>
            <a:pPr lvl="4">
              <a:lnSpc>
                <a:spcPct val="107000"/>
              </a:lnSpc>
              <a:buSzPts val="1000"/>
              <a:tabLst>
                <a:tab pos="1371600" algn="l"/>
              </a:tabLst>
            </a:pPr>
            <a:r>
              <a:rPr lang="en-US" dirty="0"/>
              <a:t>Cleaning up a and sealing</a:t>
            </a:r>
          </a:p>
          <a:p>
            <a:pPr lvl="4">
              <a:lnSpc>
                <a:spcPct val="107000"/>
              </a:lnSpc>
              <a:buSzPts val="1000"/>
              <a:tabLst>
                <a:tab pos="1371600" algn="l"/>
              </a:tabLst>
            </a:pPr>
            <a:r>
              <a:rPr lang="en-US" dirty="0"/>
              <a:t>Scans are request with </a:t>
            </a:r>
            <a:r>
              <a:rPr lang="en-US" dirty="0" err="1"/>
              <a:t>evernthig</a:t>
            </a:r>
            <a:r>
              <a:rPr lang="en-US" dirty="0"/>
              <a:t> in place              </a:t>
            </a:r>
          </a:p>
          <a:p>
            <a:pPr lvl="1"/>
            <a:r>
              <a:rPr lang="en-US" dirty="0"/>
              <a:t>Pre Target</a:t>
            </a:r>
          </a:p>
          <a:p>
            <a:pPr lvl="2"/>
            <a:r>
              <a:rPr lang="en-US" dirty="0"/>
              <a:t>Q115 Inspection/Work Planning</a:t>
            </a:r>
          </a:p>
          <a:p>
            <a:pPr lvl="3"/>
            <a:r>
              <a:rPr lang="en-US" dirty="0"/>
              <a:t>done</a:t>
            </a:r>
          </a:p>
          <a:p>
            <a:pPr lvl="2"/>
            <a:r>
              <a:rPr lang="en-US" dirty="0"/>
              <a:t>Q115 swop multi wire </a:t>
            </a:r>
          </a:p>
          <a:p>
            <a:pPr lvl="2"/>
            <a:r>
              <a:rPr lang="en-US" dirty="0"/>
              <a:t>Q118 Manifold replacement / rework (in place)</a:t>
            </a:r>
          </a:p>
          <a:p>
            <a:pPr lvl="3"/>
            <a:r>
              <a:rPr lang="en-US" dirty="0"/>
              <a:t>Done</a:t>
            </a:r>
          </a:p>
          <a:p>
            <a:pPr lvl="3"/>
            <a:endParaRPr lang="en-US" dirty="0"/>
          </a:p>
          <a:p>
            <a:pPr lvl="2"/>
            <a:endParaRPr lang="en-US" dirty="0"/>
          </a:p>
        </p:txBody>
      </p:sp>
      <p:sp>
        <p:nvSpPr>
          <p:cNvPr id="3" name="Title 2">
            <a:extLst>
              <a:ext uri="{FF2B5EF4-FFF2-40B4-BE49-F238E27FC236}">
                <a16:creationId xmlns:a16="http://schemas.microsoft.com/office/drawing/2014/main" id="{4D8833D1-76CE-76B7-9E61-6D2DAE692071}"/>
              </a:ext>
            </a:extLst>
          </p:cNvPr>
          <p:cNvSpPr>
            <a:spLocks noGrp="1"/>
          </p:cNvSpPr>
          <p:nvPr>
            <p:ph type="title"/>
          </p:nvPr>
        </p:nvSpPr>
        <p:spPr/>
        <p:txBody>
          <a:bodyPr/>
          <a:lstStyle/>
          <a:p>
            <a:r>
              <a:rPr lang="en-US" dirty="0"/>
              <a:t>NuMI – TSD 9/11- 9/15</a:t>
            </a:r>
          </a:p>
        </p:txBody>
      </p:sp>
      <p:sp>
        <p:nvSpPr>
          <p:cNvPr id="4" name="Date Placeholder 3">
            <a:extLst>
              <a:ext uri="{FF2B5EF4-FFF2-40B4-BE49-F238E27FC236}">
                <a16:creationId xmlns:a16="http://schemas.microsoft.com/office/drawing/2014/main" id="{34F50A80-4BCC-2658-7758-6022FCAEDE4C}"/>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990F0B13-0881-798E-355E-CEB6AD7C2574}"/>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51C41A07-3516-C158-B5E0-0F59851A75C6}"/>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Tree>
    <p:extLst>
      <p:ext uri="{BB962C8B-B14F-4D97-AF65-F5344CB8AC3E}">
        <p14:creationId xmlns:p14="http://schemas.microsoft.com/office/powerpoint/2010/main" val="953919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E9D6BD-6A71-4352-93E4-30FA99D17869}"/>
              </a:ext>
            </a:extLst>
          </p:cNvPr>
          <p:cNvSpPr>
            <a:spLocks noGrp="1"/>
          </p:cNvSpPr>
          <p:nvPr>
            <p:ph idx="1"/>
          </p:nvPr>
        </p:nvSpPr>
        <p:spPr>
          <a:xfrm>
            <a:off x="0" y="827087"/>
            <a:ext cx="6819254" cy="5677126"/>
          </a:xfrm>
        </p:spPr>
        <p:txBody>
          <a:bodyPr/>
          <a:lstStyle/>
          <a:p>
            <a:r>
              <a:rPr lang="en-US" dirty="0"/>
              <a:t>Muon Campus</a:t>
            </a:r>
          </a:p>
          <a:p>
            <a:pPr lvl="1"/>
            <a:r>
              <a:rPr lang="en-US" sz="1800" dirty="0">
                <a:effectLst/>
                <a:latin typeface="Calibri" panose="020F0502020204030204" pitchFamily="34" charset="0"/>
                <a:ea typeface="Times New Roman" panose="02020603050405020304" pitchFamily="18" charset="0"/>
              </a:rPr>
              <a:t>AP30 power outage has been postponed until much later in the shutdown (at a convenient time).  </a:t>
            </a:r>
            <a:r>
              <a:rPr lang="en-US" sz="1800" dirty="0">
                <a:latin typeface="Calibri" panose="020F0502020204030204" pitchFamily="34" charset="0"/>
                <a:ea typeface="Times New Roman" panose="02020603050405020304" pitchFamily="18" charset="0"/>
              </a:rPr>
              <a:t>The Braided connections fabrication is underway.</a:t>
            </a:r>
            <a:endParaRPr lang="en-US" sz="1800" dirty="0">
              <a:effectLst/>
              <a:latin typeface="Calibri" panose="020F0502020204030204" pitchFamily="34" charset="0"/>
              <a:ea typeface="Calibri" panose="020F0502020204030204" pitchFamily="34" charset="0"/>
            </a:endParaRPr>
          </a:p>
          <a:p>
            <a:pPr lvl="1"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AP0 AC work has resumed but now is paused</a:t>
            </a:r>
          </a:p>
          <a:p>
            <a:pPr marL="1200150" lvl="2" indent="-342900">
              <a:buFont typeface="Arial" panose="020B0604020202020204" pitchFamily="34" charset="0"/>
              <a:buChar char="•"/>
            </a:pPr>
            <a:r>
              <a:rPr lang="en-US" sz="1400" dirty="0"/>
              <a:t>Design change for return air ducting required due to interference from cable tray</a:t>
            </a:r>
          </a:p>
          <a:p>
            <a:pPr marL="1200150" lvl="2" indent="-342900">
              <a:buFont typeface="Arial" panose="020B0604020202020204" pitchFamily="34" charset="0"/>
              <a:buChar char="•"/>
            </a:pPr>
            <a:r>
              <a:rPr lang="en-US" sz="1400" dirty="0"/>
              <a:t>System testing was scheduled for 2</a:t>
            </a:r>
            <a:r>
              <a:rPr lang="en-US" sz="1400" baseline="30000" dirty="0"/>
              <a:t>nd</a:t>
            </a:r>
            <a:r>
              <a:rPr lang="en-US" sz="1400" dirty="0"/>
              <a:t> week of September, may now be delayed further</a:t>
            </a:r>
            <a:endParaRPr lang="en-US" sz="1400" dirty="0">
              <a:effectLst/>
              <a:latin typeface="Calibri" panose="020F0502020204030204" pitchFamily="34" charset="0"/>
              <a:ea typeface="Yu Gothic" panose="020B0400000000000000" pitchFamily="34" charset="-128"/>
            </a:endParaRPr>
          </a:p>
          <a:p>
            <a:pPr lvl="1" indent="-342900">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Times New Roman" panose="02020603050405020304" pitchFamily="18" charset="0"/>
            </a:endParaRPr>
          </a:p>
          <a:p>
            <a:pPr lvl="1"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Underway: Resistive Wall Monitor from the 10 straight (it gets moved to 907 in the M4 line).</a:t>
            </a:r>
          </a:p>
          <a:p>
            <a:pPr lvl="1" indent="-342900">
              <a:spcBef>
                <a:spcPts val="0"/>
              </a:spcBef>
              <a:spcAft>
                <a:spcPts val="0"/>
              </a:spcAft>
              <a:buFont typeface="Symbol" panose="05050102010706020507" pitchFamily="18" charset="2"/>
              <a:buChar char=""/>
            </a:pPr>
            <a:endParaRPr lang="en-US" sz="1800" dirty="0">
              <a:latin typeface="Calibri" panose="020F0502020204030204" pitchFamily="34" charset="0"/>
              <a:ea typeface="Yu Gothic" panose="020B0400000000000000" pitchFamily="34" charset="-128"/>
            </a:endParaRPr>
          </a:p>
          <a:p>
            <a:pPr lvl="1"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Yu Gothic" panose="020B0400000000000000" pitchFamily="34" charset="-128"/>
              </a:rPr>
              <a:t>Draining AP0 water system is being planning </a:t>
            </a:r>
          </a:p>
          <a:p>
            <a:pPr lvl="2" indent="-342900">
              <a:spcBef>
                <a:spcPts val="0"/>
              </a:spcBef>
              <a:spcAft>
                <a:spcPts val="0"/>
              </a:spcAft>
              <a:buFont typeface="Symbol" panose="05050102010706020507" pitchFamily="18" charset="2"/>
              <a:buChar char=""/>
            </a:pPr>
            <a:r>
              <a:rPr lang="en-US" sz="1600" dirty="0">
                <a:latin typeface="Calibri" panose="020F0502020204030204" pitchFamily="34" charset="0"/>
                <a:ea typeface="Yu Gothic" panose="020B0400000000000000" pitchFamily="34" charset="-128"/>
              </a:rPr>
              <a:t>Have a draft been</a:t>
            </a:r>
          </a:p>
          <a:p>
            <a:pPr lvl="2" indent="-342900">
              <a:spcBef>
                <a:spcPts val="0"/>
              </a:spcBef>
              <a:spcAft>
                <a:spcPts val="0"/>
              </a:spcAft>
              <a:buFont typeface="Symbol" panose="05050102010706020507" pitchFamily="18" charset="2"/>
              <a:buChar char=""/>
            </a:pPr>
            <a:r>
              <a:rPr lang="en-US" sz="1600" dirty="0">
                <a:effectLst/>
                <a:latin typeface="Calibri" panose="020F0502020204030204" pitchFamily="34" charset="0"/>
                <a:ea typeface="Yu Gothic" panose="020B0400000000000000" pitchFamily="34" charset="-128"/>
              </a:rPr>
              <a:t>Ess1 survey </a:t>
            </a:r>
            <a:r>
              <a:rPr lang="en-US" sz="1600" dirty="0" err="1">
                <a:effectLst/>
                <a:latin typeface="Calibri" panose="020F0502020204030204" pitchFamily="34" charset="0"/>
                <a:ea typeface="Yu Gothic" panose="020B0400000000000000" pitchFamily="34" charset="-128"/>
              </a:rPr>
              <a:t>mond</a:t>
            </a:r>
            <a:r>
              <a:rPr lang="en-US" sz="1600" dirty="0">
                <a:effectLst/>
                <a:latin typeface="Calibri" panose="020F0502020204030204" pitchFamily="34" charset="0"/>
                <a:ea typeface="Yu Gothic" panose="020B0400000000000000" pitchFamily="34" charset="-128"/>
              </a:rPr>
              <a:t> and Tuesday</a:t>
            </a:r>
          </a:p>
          <a:p>
            <a:pPr lvl="1" indent="-342900">
              <a:spcBef>
                <a:spcPts val="0"/>
              </a:spcBef>
              <a:spcAft>
                <a:spcPts val="0"/>
              </a:spcAft>
              <a:buFont typeface="Symbol" panose="05050102010706020507" pitchFamily="18" charset="2"/>
              <a:buChar char=""/>
            </a:pPr>
            <a:r>
              <a:rPr lang="en-US" sz="1800" dirty="0">
                <a:latin typeface="Calibri" panose="020F0502020204030204" pitchFamily="34" charset="0"/>
                <a:ea typeface="Yu Gothic" panose="020B0400000000000000" pitchFamily="34" charset="-128"/>
              </a:rPr>
              <a:t>Waiting spool pieces</a:t>
            </a:r>
          </a:p>
          <a:p>
            <a:pPr lvl="1" indent="-342900">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Yu Gothic" panose="020B0400000000000000" pitchFamily="34" charset="-128"/>
            </a:endParaRPr>
          </a:p>
          <a:p>
            <a:pPr lvl="1"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Yu Gothic" panose="020B0400000000000000" pitchFamily="34" charset="-128"/>
            </a:endParaRPr>
          </a:p>
          <a:p>
            <a:pPr lvl="3"/>
            <a:endParaRPr lang="en-US" dirty="0"/>
          </a:p>
        </p:txBody>
      </p:sp>
      <p:sp>
        <p:nvSpPr>
          <p:cNvPr id="3" name="Title 2">
            <a:extLst>
              <a:ext uri="{FF2B5EF4-FFF2-40B4-BE49-F238E27FC236}">
                <a16:creationId xmlns:a16="http://schemas.microsoft.com/office/drawing/2014/main" id="{16576D4F-4D4B-1D01-B0C8-3CE0E20A8F2C}"/>
              </a:ext>
            </a:extLst>
          </p:cNvPr>
          <p:cNvSpPr>
            <a:spLocks noGrp="1"/>
          </p:cNvSpPr>
          <p:nvPr>
            <p:ph type="title"/>
          </p:nvPr>
        </p:nvSpPr>
        <p:spPr/>
        <p:txBody>
          <a:bodyPr/>
          <a:lstStyle/>
          <a:p>
            <a:r>
              <a:rPr lang="en-US" b="1" dirty="0"/>
              <a:t>External Beam Delivery Department </a:t>
            </a:r>
            <a:r>
              <a:rPr lang="en-US" dirty="0"/>
              <a:t>9/11- 9/15</a:t>
            </a:r>
            <a:endParaRPr lang="en-US" b="1" dirty="0"/>
          </a:p>
        </p:txBody>
      </p:sp>
      <p:sp>
        <p:nvSpPr>
          <p:cNvPr id="4" name="Date Placeholder 3">
            <a:extLst>
              <a:ext uri="{FF2B5EF4-FFF2-40B4-BE49-F238E27FC236}">
                <a16:creationId xmlns:a16="http://schemas.microsoft.com/office/drawing/2014/main" id="{DC0318AD-422F-6B9D-1FEB-B980732F7F0F}"/>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CBFEA672-DF5B-5958-9586-16E38A80E3A3}"/>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D177ED6F-974C-1DB7-074E-7666CF4CD487}"/>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pic>
        <p:nvPicPr>
          <p:cNvPr id="7" name="Picture 6">
            <a:extLst>
              <a:ext uri="{FF2B5EF4-FFF2-40B4-BE49-F238E27FC236}">
                <a16:creationId xmlns:a16="http://schemas.microsoft.com/office/drawing/2014/main" id="{20267521-676A-A533-9175-0E32265EB358}"/>
              </a:ext>
            </a:extLst>
          </p:cNvPr>
          <p:cNvPicPr>
            <a:picLocks noChangeAspect="1"/>
          </p:cNvPicPr>
          <p:nvPr/>
        </p:nvPicPr>
        <p:blipFill>
          <a:blip r:embed="rId2"/>
          <a:stretch>
            <a:fillRect/>
          </a:stretch>
        </p:blipFill>
        <p:spPr>
          <a:xfrm>
            <a:off x="6819254" y="827087"/>
            <a:ext cx="2270502" cy="3027336"/>
          </a:xfrm>
          <a:prstGeom prst="rect">
            <a:avLst/>
          </a:prstGeom>
        </p:spPr>
      </p:pic>
    </p:spTree>
    <p:extLst>
      <p:ext uri="{BB962C8B-B14F-4D97-AF65-F5344CB8AC3E}">
        <p14:creationId xmlns:p14="http://schemas.microsoft.com/office/powerpoint/2010/main" val="402420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61F83A-1777-E31A-4998-45B7F6C11E9C}"/>
              </a:ext>
            </a:extLst>
          </p:cNvPr>
          <p:cNvSpPr>
            <a:spLocks noGrp="1"/>
          </p:cNvSpPr>
          <p:nvPr>
            <p:ph idx="1"/>
          </p:nvPr>
        </p:nvSpPr>
        <p:spPr>
          <a:xfrm>
            <a:off x="228600" y="971550"/>
            <a:ext cx="8672513" cy="5532663"/>
          </a:xfrm>
        </p:spPr>
        <p:txBody>
          <a:bodyPr/>
          <a:lstStyle/>
          <a:p>
            <a:r>
              <a:rPr lang="en-US" sz="2000" dirty="0">
                <a:ea typeface="ＭＳ Ｐゴシック" charset="0"/>
              </a:rPr>
              <a:t>Switchyard</a:t>
            </a:r>
          </a:p>
          <a:p>
            <a:pPr lvl="1">
              <a:lnSpc>
                <a:spcPct val="107000"/>
              </a:lnSpc>
              <a:buSzPts val="1000"/>
              <a:tabLst>
                <a:tab pos="457200" algn="l"/>
              </a:tabLst>
            </a:pPr>
            <a:r>
              <a:rPr lang="en-US" dirty="0"/>
              <a:t>Water leak repairs</a:t>
            </a:r>
          </a:p>
          <a:p>
            <a:pPr lvl="2">
              <a:lnSpc>
                <a:spcPct val="107000"/>
              </a:lnSpc>
              <a:buSzPts val="1000"/>
              <a:tabLst>
                <a:tab pos="457200" algn="l"/>
              </a:tabLst>
            </a:pPr>
            <a:r>
              <a:rPr lang="en-US" dirty="0"/>
              <a:t>MTS5VT2 </a:t>
            </a:r>
          </a:p>
          <a:p>
            <a:pPr lvl="1">
              <a:lnSpc>
                <a:spcPct val="107000"/>
              </a:lnSpc>
              <a:buSzPts val="1000"/>
              <a:tabLst>
                <a:tab pos="457200" algn="l"/>
              </a:tabLst>
            </a:pPr>
            <a:r>
              <a:rPr lang="en-US" dirty="0"/>
              <a:t>PLC work did slit</a:t>
            </a:r>
          </a:p>
          <a:p>
            <a:pPr lvl="1">
              <a:lnSpc>
                <a:spcPct val="107000"/>
              </a:lnSpc>
              <a:buSzPts val="1000"/>
              <a:tabLst>
                <a:tab pos="457200" algn="l"/>
              </a:tabLst>
            </a:pPr>
            <a:r>
              <a:rPr lang="en-US" dirty="0"/>
              <a:t>Vacuum Maintenance</a:t>
            </a:r>
          </a:p>
          <a:p>
            <a:pPr lvl="2">
              <a:lnSpc>
                <a:spcPct val="107000"/>
              </a:lnSpc>
              <a:buSzPts val="1000"/>
              <a:tabLst>
                <a:tab pos="457200" algn="l"/>
              </a:tabLst>
            </a:pPr>
            <a:r>
              <a:rPr lang="en-US" dirty="0"/>
              <a:t>M02, 03, and 05 that electrical work to get these pumps up and running.</a:t>
            </a:r>
          </a:p>
          <a:p>
            <a:pPr lvl="1">
              <a:lnSpc>
                <a:spcPct val="107000"/>
              </a:lnSpc>
              <a:buSzPts val="1000"/>
              <a:tabLst>
                <a:tab pos="457200" algn="l"/>
              </a:tabLst>
            </a:pPr>
            <a:r>
              <a:rPr lang="en-US" dirty="0"/>
              <a:t>F3 Manhole</a:t>
            </a:r>
          </a:p>
          <a:p>
            <a:pPr lvl="2">
              <a:lnSpc>
                <a:spcPct val="107000"/>
              </a:lnSpc>
              <a:buSzPts val="1000"/>
              <a:tabLst>
                <a:tab pos="457200" algn="l"/>
              </a:tabLst>
            </a:pPr>
            <a:r>
              <a:rPr lang="en-US" dirty="0"/>
              <a:t>Remove from the Beam line M00U3</a:t>
            </a:r>
          </a:p>
          <a:p>
            <a:pPr lvl="2" indent="-285750">
              <a:lnSpc>
                <a:spcPct val="107000"/>
              </a:lnSpc>
              <a:spcBef>
                <a:spcPts val="0"/>
              </a:spcBef>
              <a:spcAft>
                <a:spcPts val="800"/>
              </a:spcAft>
              <a:buSzPts val="1000"/>
              <a:buFont typeface="Courier New" panose="02070309020205020404" pitchFamily="49" charset="0"/>
              <a:buChar char="o"/>
              <a:tabLst>
                <a:tab pos="914400" algn="l"/>
              </a:tabLst>
            </a:pPr>
            <a:endParaRPr lang="en-US" sz="1800" kern="0" dirty="0">
              <a:latin typeface="Times New Roman" panose="02020603050405020304" pitchFamily="18" charset="0"/>
              <a:ea typeface="Yu Mincho" panose="02020400000000000000" pitchFamily="18" charset="-128"/>
              <a:cs typeface="Times New Roman" panose="02020603050405020304" pitchFamily="18" charset="0"/>
            </a:endParaRPr>
          </a:p>
          <a:p>
            <a:pPr lvl="2" indent="-285750">
              <a:lnSpc>
                <a:spcPct val="107000"/>
              </a:lnSpc>
              <a:spcBef>
                <a:spcPts val="0"/>
              </a:spcBef>
              <a:spcAft>
                <a:spcPts val="800"/>
              </a:spcAft>
              <a:buSzPts val="1000"/>
              <a:buFont typeface="Courier New" panose="02070309020205020404" pitchFamily="49" charset="0"/>
              <a:buChar char="o"/>
              <a:tabLst>
                <a:tab pos="914400" algn="l"/>
              </a:tabLst>
            </a:pPr>
            <a:endParaRPr lang="en-US" sz="1800" kern="100" dirty="0">
              <a:effectLst/>
              <a:latin typeface="Times New Roman" panose="02020603050405020304" pitchFamily="18" charset="0"/>
              <a:ea typeface="Yu Mincho" panose="02020400000000000000" pitchFamily="18" charset="-128"/>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823CF721-9FA7-ED5C-4F0B-C4010F93E08B}"/>
              </a:ext>
            </a:extLst>
          </p:cNvPr>
          <p:cNvSpPr>
            <a:spLocks noGrp="1"/>
          </p:cNvSpPr>
          <p:nvPr>
            <p:ph type="title"/>
          </p:nvPr>
        </p:nvSpPr>
        <p:spPr/>
        <p:txBody>
          <a:bodyPr/>
          <a:lstStyle/>
          <a:p>
            <a:r>
              <a:rPr lang="en-US" dirty="0"/>
              <a:t>Switchyard</a:t>
            </a:r>
          </a:p>
        </p:txBody>
      </p:sp>
      <p:sp>
        <p:nvSpPr>
          <p:cNvPr id="4" name="Date Placeholder 3">
            <a:extLst>
              <a:ext uri="{FF2B5EF4-FFF2-40B4-BE49-F238E27FC236}">
                <a16:creationId xmlns:a16="http://schemas.microsoft.com/office/drawing/2014/main" id="{B8881D2C-AEAD-4E1E-52D5-D896215A1430}"/>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18C9FC95-79E6-2300-65C4-74C8447BA364}"/>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198BC22E-A817-8B0A-5FFC-D25951B22043}"/>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Tree>
    <p:extLst>
      <p:ext uri="{BB962C8B-B14F-4D97-AF65-F5344CB8AC3E}">
        <p14:creationId xmlns:p14="http://schemas.microsoft.com/office/powerpoint/2010/main" val="1738100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2F393C-4868-D57E-596E-EFFEF0C7CFDF}"/>
              </a:ext>
            </a:extLst>
          </p:cNvPr>
          <p:cNvSpPr>
            <a:spLocks noGrp="1"/>
          </p:cNvSpPr>
          <p:nvPr>
            <p:ph idx="1"/>
          </p:nvPr>
        </p:nvSpPr>
        <p:spPr>
          <a:xfrm>
            <a:off x="146051" y="679629"/>
            <a:ext cx="4836258" cy="5787982"/>
          </a:xfrm>
        </p:spPr>
        <p:txBody>
          <a:bodyPr/>
          <a:lstStyle/>
          <a:p>
            <a:pPr marL="400050" lvl="1" indent="0">
              <a:spcBef>
                <a:spcPts val="0"/>
              </a:spcBef>
              <a:buNone/>
            </a:pPr>
            <a:endParaRPr lang="en-US" sz="1200" baseline="30000" dirty="0">
              <a:latin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Plan for the week of Sept. 11</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indent="-342900">
              <a:spcBef>
                <a:spcPts val="0"/>
              </a:spcBef>
              <a:spcAft>
                <a:spcPts val="0"/>
              </a:spcAft>
              <a:buFont typeface="+mj-lt"/>
              <a:buAutoNum type="arabi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AP0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torrom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1" indent="-342900">
              <a:spcBef>
                <a:spcPts val="0"/>
              </a:spcBef>
              <a:spcAft>
                <a:spcPts val="0"/>
              </a:spcAft>
              <a:buFont typeface="+mj-lt"/>
              <a:buAutoNum type="arabi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No Monday to Wednesday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lvl="2" indent="-285750">
              <a:spcBef>
                <a:spcPts val="0"/>
              </a:spcBef>
              <a:spcAft>
                <a:spcPts val="0"/>
              </a:spcAft>
              <a:buFont typeface="+mj-lt"/>
              <a:buAutoNum type="alpha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Due do ISD Availability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lvl="1" indent="-342900">
              <a:spcBef>
                <a:spcPts val="0"/>
              </a:spcBef>
              <a:spcAft>
                <a:spcPts val="0"/>
              </a:spcAft>
              <a:buFont typeface="+mj-lt"/>
              <a:buAutoNum type="alpha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Thursday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lvl="2" indent="-285750">
              <a:spcBef>
                <a:spcPts val="0"/>
              </a:spcBef>
              <a:spcAft>
                <a:spcPts val="0"/>
              </a:spcAft>
              <a:buFont typeface="+mj-lt"/>
              <a:buAutoNum type="alpha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APO PMs (next of the 29</a:t>
            </a:r>
            <a:r>
              <a:rPr lang="en-US"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lvl="1" indent="-342900">
              <a:spcBef>
                <a:spcPts val="0"/>
              </a:spcBef>
              <a:spcAft>
                <a:spcPts val="0"/>
              </a:spcAft>
              <a:buFont typeface="+mj-lt"/>
              <a:buAutoNum type="alpha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Friday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lvl="2" indent="-285750">
              <a:spcBef>
                <a:spcPts val="0"/>
              </a:spcBef>
              <a:spcAft>
                <a:spcPts val="0"/>
              </a:spcAft>
              <a:buFont typeface="+mj-lt"/>
              <a:buAutoNum type="alpha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Corrective, Troubleshooting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lvl="3">
              <a:spcBef>
                <a:spcPts val="0"/>
              </a:spcBef>
              <a:spcAft>
                <a:spcPts val="0"/>
              </a:spcAft>
              <a:buFont typeface="+mj-lt"/>
              <a:buAutoNum type="romanLcPeriod"/>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Area include, Main Ring, Switchyard,</a:t>
            </a:r>
          </a:p>
          <a:p>
            <a:pPr lvl="1" indent="-342900">
              <a:spcBef>
                <a:spcPts val="0"/>
              </a:spcBef>
              <a:spcAft>
                <a:spcPts val="0"/>
              </a:spcAft>
              <a:buFont typeface="+mj-lt"/>
              <a:buAutoNum type="alpha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Sept 14</a:t>
            </a:r>
            <a:r>
              <a:rPr lang="en-US"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Thursday</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lvl="2" indent="-285750">
              <a:spcBef>
                <a:spcPts val="0"/>
              </a:spcBef>
              <a:spcAft>
                <a:spcPts val="0"/>
              </a:spcAft>
              <a:buFont typeface="+mj-lt"/>
              <a:buAutoNum type="alphaL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Change Sump Pump @ MI 20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pPr>
            <a:endParaRPr lang="en-US" dirty="0"/>
          </a:p>
        </p:txBody>
      </p:sp>
      <p:sp>
        <p:nvSpPr>
          <p:cNvPr id="3" name="Title 2">
            <a:extLst>
              <a:ext uri="{FF2B5EF4-FFF2-40B4-BE49-F238E27FC236}">
                <a16:creationId xmlns:a16="http://schemas.microsoft.com/office/drawing/2014/main" id="{C5AE6BCB-1B94-FA9C-A1B9-1D589E698056}"/>
              </a:ext>
            </a:extLst>
          </p:cNvPr>
          <p:cNvSpPr>
            <a:spLocks noGrp="1"/>
          </p:cNvSpPr>
          <p:nvPr>
            <p:ph type="title"/>
          </p:nvPr>
        </p:nvSpPr>
        <p:spPr/>
        <p:txBody>
          <a:bodyPr/>
          <a:lstStyle/>
          <a:p>
            <a:r>
              <a:rPr lang="en-US" dirty="0"/>
              <a:t>ISD Maintenance </a:t>
            </a:r>
          </a:p>
        </p:txBody>
      </p:sp>
      <p:sp>
        <p:nvSpPr>
          <p:cNvPr id="4" name="Date Placeholder 3">
            <a:extLst>
              <a:ext uri="{FF2B5EF4-FFF2-40B4-BE49-F238E27FC236}">
                <a16:creationId xmlns:a16="http://schemas.microsoft.com/office/drawing/2014/main" id="{0AB8E6DD-5B07-D0AB-28DF-7BCB756E94AE}"/>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8276D973-C897-50B2-7349-1574C43A5FBE}"/>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2003659B-CDCC-3471-4478-8EE81D5CEE4C}"/>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Tree>
    <p:extLst>
      <p:ext uri="{BB962C8B-B14F-4D97-AF65-F5344CB8AC3E}">
        <p14:creationId xmlns:p14="http://schemas.microsoft.com/office/powerpoint/2010/main" val="110480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645"/>
        <p:cNvGrpSpPr/>
        <p:nvPr/>
      </p:nvGrpSpPr>
      <p:grpSpPr>
        <a:xfrm>
          <a:off x="0" y="0"/>
          <a:ext cx="0" cy="0"/>
          <a:chOff x="0" y="0"/>
          <a:chExt cx="0" cy="0"/>
        </a:xfrm>
      </p:grpSpPr>
      <p:sp>
        <p:nvSpPr>
          <p:cNvPr id="646" name="Google Shape;646;p21"/>
          <p:cNvSpPr txBox="1">
            <a:spLocks noGrp="1"/>
          </p:cNvSpPr>
          <p:nvPr>
            <p:ph type="body" idx="1"/>
          </p:nvPr>
        </p:nvSpPr>
        <p:spPr>
          <a:xfrm>
            <a:off x="223390" y="573252"/>
            <a:ext cx="5830213" cy="5460453"/>
          </a:xfrm>
          <a:prstGeom prst="rect">
            <a:avLst/>
          </a:prstGeom>
          <a:noFill/>
          <a:ln>
            <a:noFill/>
          </a:ln>
        </p:spPr>
        <p:txBody>
          <a:bodyPr spcFirstLastPara="1" wrap="square" lIns="0" tIns="0" rIns="0" bIns="0" anchor="t" anchorCtr="0">
            <a:normAutofit fontScale="77500" lnSpcReduction="20000"/>
          </a:bodyPr>
          <a:lstStyle/>
          <a:p>
            <a:pPr>
              <a:spcBef>
                <a:spcPts val="0"/>
              </a:spcBef>
              <a:buSzPts val="2200"/>
            </a:pPr>
            <a:r>
              <a:rPr lang="en-US" sz="1650" dirty="0"/>
              <a:t>Gates equipped with: </a:t>
            </a:r>
            <a:endParaRPr dirty="0"/>
          </a:p>
          <a:p>
            <a:pPr marL="568642" lvl="1">
              <a:spcBef>
                <a:spcPts val="600"/>
              </a:spcBef>
              <a:buSzPts val="1900"/>
            </a:pPr>
            <a:r>
              <a:rPr lang="en-US" sz="1425" dirty="0"/>
              <a:t>Badge readers – so authorized personnel can pass through</a:t>
            </a:r>
            <a:endParaRPr dirty="0"/>
          </a:p>
          <a:p>
            <a:pPr marL="568642" lvl="1">
              <a:spcBef>
                <a:spcPts val="600"/>
              </a:spcBef>
              <a:buSzPts val="1900"/>
            </a:pPr>
            <a:r>
              <a:rPr lang="en-US" sz="1425" dirty="0"/>
              <a:t>Intercoms – so deliveries and other persons can be assisted by security </a:t>
            </a:r>
            <a:br>
              <a:rPr lang="en-US" sz="1425" dirty="0"/>
            </a:br>
            <a:endParaRPr sz="1425" dirty="0"/>
          </a:p>
          <a:p>
            <a:pPr>
              <a:spcBef>
                <a:spcPts val="330"/>
              </a:spcBef>
              <a:buSzPts val="2200"/>
            </a:pPr>
            <a:r>
              <a:rPr lang="en-US" sz="1650" dirty="0"/>
              <a:t>Emergency vehicles will have an override </a:t>
            </a:r>
            <a:br>
              <a:rPr lang="en-US" sz="1650" dirty="0"/>
            </a:br>
            <a:endParaRPr sz="1650" dirty="0"/>
          </a:p>
          <a:p>
            <a:pPr>
              <a:spcBef>
                <a:spcPts val="330"/>
              </a:spcBef>
              <a:buSzPts val="2200"/>
            </a:pPr>
            <a:r>
              <a:rPr lang="en-US" sz="1650" dirty="0"/>
              <a:t>All gates engineered so all highway-legal traffic (including tankard trucks) can pass through an open gate</a:t>
            </a:r>
            <a:br>
              <a:rPr lang="en-US" sz="1650" dirty="0"/>
            </a:br>
            <a:endParaRPr sz="1650" dirty="0"/>
          </a:p>
          <a:p>
            <a:pPr>
              <a:spcBef>
                <a:spcPts val="330"/>
              </a:spcBef>
              <a:buSzPts val="2200"/>
            </a:pPr>
            <a:r>
              <a:rPr lang="en-US" sz="1650" dirty="0"/>
              <a:t>Gates are located at:</a:t>
            </a:r>
            <a:endParaRPr sz="1650" dirty="0"/>
          </a:p>
          <a:p>
            <a:pPr marL="568167" lvl="1">
              <a:spcBef>
                <a:spcPts val="270"/>
              </a:spcBef>
              <a:buSzPts val="1800"/>
            </a:pPr>
            <a:r>
              <a:rPr lang="en-US" sz="1350" dirty="0"/>
              <a:t>Kautz Road (1) near the end of the </a:t>
            </a:r>
            <a:r>
              <a:rPr lang="en-US" sz="1350" dirty="0" err="1"/>
              <a:t>linac</a:t>
            </a:r>
            <a:r>
              <a:rPr lang="en-US" sz="1350" dirty="0"/>
              <a:t> </a:t>
            </a:r>
            <a:endParaRPr sz="1350" dirty="0"/>
          </a:p>
          <a:p>
            <a:pPr marL="568167" lvl="1">
              <a:spcBef>
                <a:spcPts val="270"/>
              </a:spcBef>
              <a:buSzPts val="1800"/>
            </a:pPr>
            <a:r>
              <a:rPr lang="en-US" sz="1350" dirty="0"/>
              <a:t>SE corner of Wilson Hall (2) before connecting to Main Ring Rd.</a:t>
            </a:r>
            <a:endParaRPr dirty="0"/>
          </a:p>
          <a:p>
            <a:pPr marL="568167" lvl="1">
              <a:spcBef>
                <a:spcPts val="270"/>
              </a:spcBef>
              <a:buSzPts val="1800"/>
            </a:pPr>
            <a:r>
              <a:rPr lang="en-US" sz="1350" dirty="0"/>
              <a:t>E Road (3) near Main Ring Rd. (at C0)</a:t>
            </a:r>
          </a:p>
          <a:p>
            <a:pPr marL="568167" lvl="1">
              <a:spcBef>
                <a:spcPts val="270"/>
              </a:spcBef>
              <a:buSzPts val="1800"/>
            </a:pPr>
            <a:endParaRPr lang="en-US" sz="1350" dirty="0"/>
          </a:p>
          <a:p>
            <a:pPr marL="568167" lvl="1">
              <a:spcBef>
                <a:spcPts val="270"/>
              </a:spcBef>
              <a:buSzPts val="1800"/>
            </a:pPr>
            <a:r>
              <a:rPr lang="en-US" sz="1700" dirty="0">
                <a:solidFill>
                  <a:srgbClr val="FF0000"/>
                </a:solidFill>
              </a:rPr>
              <a:t>Starting At IREC excavation </a:t>
            </a:r>
          </a:p>
          <a:p>
            <a:pPr marL="968217" lvl="2">
              <a:spcBef>
                <a:spcPts val="270"/>
              </a:spcBef>
              <a:buSzPts val="1800"/>
            </a:pPr>
            <a:r>
              <a:rPr lang="en-US" dirty="0"/>
              <a:t>Starting next week (18</a:t>
            </a:r>
            <a:r>
              <a:rPr lang="en-US" baseline="30000" dirty="0"/>
              <a:t>th</a:t>
            </a:r>
            <a:r>
              <a:rPr lang="en-US" dirty="0"/>
              <a:t> startup)</a:t>
            </a:r>
          </a:p>
          <a:p>
            <a:pPr marL="1425417" lvl="3">
              <a:spcBef>
                <a:spcPts val="270"/>
              </a:spcBef>
              <a:buSzPts val="1800"/>
            </a:pPr>
            <a:r>
              <a:rPr lang="en-US" dirty="0"/>
              <a:t>Crossing will be closed for 2 weeks while this work goes on.</a:t>
            </a:r>
          </a:p>
          <a:p>
            <a:pPr marL="1425417" lvl="3">
              <a:spcBef>
                <a:spcPts val="270"/>
              </a:spcBef>
              <a:buSzPts val="1800"/>
            </a:pPr>
            <a:r>
              <a:rPr lang="en-US" dirty="0"/>
              <a:t>10/9</a:t>
            </a:r>
          </a:p>
          <a:p>
            <a:pPr marL="968217" lvl="2">
              <a:spcBef>
                <a:spcPts val="270"/>
              </a:spcBef>
              <a:buSzPts val="1800"/>
            </a:pPr>
            <a:r>
              <a:rPr lang="en-US" dirty="0"/>
              <a:t>Gate 1 and 3 </a:t>
            </a:r>
          </a:p>
          <a:p>
            <a:pPr marL="1425417" lvl="3">
              <a:spcBef>
                <a:spcPts val="270"/>
              </a:spcBef>
              <a:buSzPts val="1800"/>
            </a:pPr>
            <a:r>
              <a:rPr lang="en-US" dirty="0"/>
              <a:t>Done by the end of the week of 10/3 Excavation</a:t>
            </a:r>
          </a:p>
          <a:p>
            <a:pPr marL="568167" lvl="1">
              <a:spcBef>
                <a:spcPts val="270"/>
              </a:spcBef>
              <a:buSzPts val="1800"/>
            </a:pPr>
            <a:endParaRPr lang="en-US" dirty="0"/>
          </a:p>
          <a:p>
            <a:pPr marL="568167" lvl="1">
              <a:spcBef>
                <a:spcPts val="270"/>
              </a:spcBef>
              <a:buSzPts val="1800"/>
            </a:pPr>
            <a:endParaRPr lang="en-US" dirty="0"/>
          </a:p>
          <a:p>
            <a:pPr marL="568167" lvl="1">
              <a:spcBef>
                <a:spcPts val="270"/>
              </a:spcBef>
              <a:buSzPts val="1800"/>
            </a:pPr>
            <a:r>
              <a:rPr lang="en-US" dirty="0"/>
              <a:t>Booster tower west</a:t>
            </a:r>
          </a:p>
          <a:p>
            <a:pPr marL="968217" lvl="2">
              <a:spcBef>
                <a:spcPts val="270"/>
              </a:spcBef>
              <a:buSzPts val="1800"/>
            </a:pPr>
            <a:r>
              <a:rPr lang="en-US" dirty="0"/>
              <a:t>West side tie into booster gallery next week</a:t>
            </a:r>
          </a:p>
          <a:p>
            <a:pPr marL="968217" lvl="2">
              <a:spcBef>
                <a:spcPts val="270"/>
              </a:spcBef>
              <a:buSzPts val="1800"/>
            </a:pPr>
            <a:r>
              <a:rPr lang="en-US" dirty="0"/>
              <a:t>Change order in the works.</a:t>
            </a:r>
          </a:p>
          <a:p>
            <a:pPr marL="968217" lvl="2">
              <a:spcBef>
                <a:spcPts val="270"/>
              </a:spcBef>
              <a:buSzPts val="1800"/>
            </a:pPr>
            <a:r>
              <a:rPr lang="en-US" dirty="0"/>
              <a:t>Start in the next few week</a:t>
            </a:r>
          </a:p>
          <a:p>
            <a:pPr marL="968217" lvl="2">
              <a:spcBef>
                <a:spcPts val="270"/>
              </a:spcBef>
              <a:buSzPts val="1800"/>
            </a:pPr>
            <a:endParaRPr lang="en-US" dirty="0"/>
          </a:p>
          <a:p>
            <a:pPr marL="968217" lvl="2">
              <a:spcBef>
                <a:spcPts val="270"/>
              </a:spcBef>
              <a:buSzPts val="1800"/>
            </a:pPr>
            <a:endParaRPr lang="en-US" dirty="0"/>
          </a:p>
        </p:txBody>
      </p:sp>
      <p:sp>
        <p:nvSpPr>
          <p:cNvPr id="647" name="Google Shape;647;p21"/>
          <p:cNvSpPr txBox="1">
            <a:spLocks noGrp="1"/>
          </p:cNvSpPr>
          <p:nvPr>
            <p:ph type="title"/>
          </p:nvPr>
        </p:nvSpPr>
        <p:spPr>
          <a:xfrm>
            <a:off x="234950" y="156536"/>
            <a:ext cx="8686800" cy="320908"/>
          </a:xfrm>
          <a:prstGeom prst="rect">
            <a:avLst/>
          </a:prstGeom>
          <a:noFill/>
          <a:ln>
            <a:noFill/>
          </a:ln>
        </p:spPr>
        <p:txBody>
          <a:bodyPr spcFirstLastPara="1" wrap="square" lIns="0" tIns="0" rIns="0" bIns="0" anchor="b" anchorCtr="0">
            <a:noAutofit/>
          </a:bodyPr>
          <a:lstStyle/>
          <a:p>
            <a:r>
              <a:rPr lang="en-US" sz="2100" dirty="0"/>
              <a:t>Gate access</a:t>
            </a:r>
            <a:endParaRPr dirty="0"/>
          </a:p>
        </p:txBody>
      </p:sp>
      <p:sp>
        <p:nvSpPr>
          <p:cNvPr id="648" name="Google Shape;648;p21"/>
          <p:cNvSpPr txBox="1">
            <a:spLocks noGrp="1"/>
          </p:cNvSpPr>
          <p:nvPr>
            <p:ph type="sldNum" idx="12"/>
          </p:nvPr>
        </p:nvSpPr>
        <p:spPr>
          <a:xfrm>
            <a:off x="222250" y="6504216"/>
            <a:ext cx="414338" cy="237285"/>
          </a:xfrm>
          <a:prstGeom prst="rect">
            <a:avLst/>
          </a:prstGeom>
          <a:noFill/>
          <a:ln>
            <a:noFill/>
          </a:ln>
        </p:spPr>
        <p:txBody>
          <a:bodyPr spcFirstLastPara="1" vert="horz" wrap="square" lIns="0" tIns="0" rIns="0" bIns="0" numCol="1" anchor="t" anchorCtr="0" compatLnSpc="1">
            <a:prstTxWarp prst="textNoShape">
              <a:avLst/>
            </a:prstTxWarp>
            <a:noAutofit/>
          </a:bodyPr>
          <a:lstStyle>
            <a:defPPr>
              <a:defRPr lang="en-US"/>
            </a:defPPr>
            <a:lvl1pPr marL="0" marR="0" lvl="0" indent="0" algn="l" defTabSz="457200" rtl="0" fontAlgn="base">
              <a:spcBef>
                <a:spcPts val="0"/>
              </a:spcBef>
              <a:spcAft>
                <a:spcPct val="0"/>
              </a:spcAft>
              <a:buNone/>
              <a:defRPr sz="900" b="0" i="0" u="none" strike="noStrike" kern="1200" cap="none">
                <a:solidFill>
                  <a:srgbClr val="004C97"/>
                </a:solidFill>
                <a:latin typeface="Helvetica Neue"/>
                <a:ea typeface="Helvetica Neue"/>
                <a:cs typeface="Helvetica Neue"/>
                <a:sym typeface="Helvetica Neue"/>
              </a:defRPr>
            </a:lvl1pPr>
            <a:lvl2pPr marL="0" marR="0" lvl="1" indent="0" algn="l" defTabSz="457200" rtl="0" fontAlgn="base">
              <a:spcBef>
                <a:spcPts val="0"/>
              </a:spcBef>
              <a:spcAft>
                <a:spcPct val="0"/>
              </a:spcAft>
              <a:buNone/>
              <a:defRPr sz="900" b="0" i="0" u="none" strike="noStrike" kern="1200" cap="none">
                <a:solidFill>
                  <a:srgbClr val="004C97"/>
                </a:solidFill>
                <a:latin typeface="Helvetica Neue"/>
                <a:ea typeface="Helvetica Neue"/>
                <a:cs typeface="Helvetica Neue"/>
                <a:sym typeface="Helvetica Neue"/>
              </a:defRPr>
            </a:lvl2pPr>
            <a:lvl3pPr marL="0" marR="0" lvl="2" indent="0" algn="l" defTabSz="457200" rtl="0" fontAlgn="base">
              <a:spcBef>
                <a:spcPts val="0"/>
              </a:spcBef>
              <a:spcAft>
                <a:spcPct val="0"/>
              </a:spcAft>
              <a:buNone/>
              <a:defRPr sz="900" b="0" i="0" u="none" strike="noStrike" kern="1200" cap="none">
                <a:solidFill>
                  <a:srgbClr val="004C97"/>
                </a:solidFill>
                <a:latin typeface="Helvetica Neue"/>
                <a:ea typeface="Helvetica Neue"/>
                <a:cs typeface="Helvetica Neue"/>
                <a:sym typeface="Helvetica Neue"/>
              </a:defRPr>
            </a:lvl3pPr>
            <a:lvl4pPr marL="0" marR="0" lvl="3" indent="0" algn="l" defTabSz="457200" rtl="0" fontAlgn="base">
              <a:spcBef>
                <a:spcPts val="0"/>
              </a:spcBef>
              <a:spcAft>
                <a:spcPct val="0"/>
              </a:spcAft>
              <a:buNone/>
              <a:defRPr sz="900" b="0" i="0" u="none" strike="noStrike" kern="1200" cap="none">
                <a:solidFill>
                  <a:srgbClr val="004C97"/>
                </a:solidFill>
                <a:latin typeface="Helvetica Neue"/>
                <a:ea typeface="Helvetica Neue"/>
                <a:cs typeface="Helvetica Neue"/>
                <a:sym typeface="Helvetica Neue"/>
              </a:defRPr>
            </a:lvl4pPr>
            <a:lvl5pPr marL="0" marR="0" lvl="4" indent="0" algn="l" defTabSz="457200" rtl="0" fontAlgn="base">
              <a:spcBef>
                <a:spcPts val="0"/>
              </a:spcBef>
              <a:spcAft>
                <a:spcPct val="0"/>
              </a:spcAft>
              <a:buNone/>
              <a:defRPr sz="900" b="0" i="0" u="none" strike="noStrike" kern="1200" cap="none">
                <a:solidFill>
                  <a:srgbClr val="004C97"/>
                </a:solidFill>
                <a:latin typeface="Helvetica Neue"/>
                <a:ea typeface="Helvetica Neue"/>
                <a:cs typeface="Helvetica Neue"/>
                <a:sym typeface="Helvetica Neue"/>
              </a:defRPr>
            </a:lvl5pPr>
            <a:lvl6pPr marL="0" marR="0" lvl="5" indent="0" algn="l" defTabSz="457200" rtl="0" eaLnBrk="1" latinLnBrk="0" hangingPunct="1">
              <a:spcBef>
                <a:spcPts val="0"/>
              </a:spcBef>
              <a:buNone/>
              <a:defRPr sz="900" b="0" i="0" u="none" strike="noStrike" kern="1200" cap="none">
                <a:solidFill>
                  <a:srgbClr val="004C97"/>
                </a:solidFill>
                <a:latin typeface="Helvetica Neue"/>
                <a:ea typeface="Helvetica Neue"/>
                <a:cs typeface="Helvetica Neue"/>
                <a:sym typeface="Helvetica Neue"/>
              </a:defRPr>
            </a:lvl6pPr>
            <a:lvl7pPr marL="0" marR="0" lvl="6" indent="0" algn="l" defTabSz="457200" rtl="0" eaLnBrk="1" latinLnBrk="0" hangingPunct="1">
              <a:spcBef>
                <a:spcPts val="0"/>
              </a:spcBef>
              <a:buNone/>
              <a:defRPr sz="900" b="0" i="0" u="none" strike="noStrike" kern="1200" cap="none">
                <a:solidFill>
                  <a:srgbClr val="004C97"/>
                </a:solidFill>
                <a:latin typeface="Helvetica Neue"/>
                <a:ea typeface="Helvetica Neue"/>
                <a:cs typeface="Helvetica Neue"/>
                <a:sym typeface="Helvetica Neue"/>
              </a:defRPr>
            </a:lvl7pPr>
            <a:lvl8pPr marL="0" marR="0" lvl="7" indent="0" algn="l" defTabSz="457200" rtl="0" eaLnBrk="1" latinLnBrk="0" hangingPunct="1">
              <a:spcBef>
                <a:spcPts val="0"/>
              </a:spcBef>
              <a:buNone/>
              <a:defRPr sz="900" b="0" i="0" u="none" strike="noStrike" kern="1200" cap="none">
                <a:solidFill>
                  <a:srgbClr val="004C97"/>
                </a:solidFill>
                <a:latin typeface="Helvetica Neue"/>
                <a:ea typeface="Helvetica Neue"/>
                <a:cs typeface="Helvetica Neue"/>
                <a:sym typeface="Helvetica Neue"/>
              </a:defRPr>
            </a:lvl8pPr>
            <a:lvl9pPr marL="0" marR="0" lvl="8" indent="0" algn="l" defTabSz="457200" rtl="0" eaLnBrk="1" latinLnBrk="0" hangingPunct="1">
              <a:spcBef>
                <a:spcPts val="0"/>
              </a:spcBef>
              <a:buNone/>
              <a:defRPr sz="900" b="0" i="0" u="none" strike="noStrike" kern="1200" cap="none">
                <a:solidFill>
                  <a:srgbClr val="004C97"/>
                </a:solidFill>
                <a:latin typeface="Helvetica Neue"/>
                <a:ea typeface="Helvetica Neue"/>
                <a:cs typeface="Helvetica Neue"/>
                <a:sym typeface="Helvetica Neue"/>
              </a:defRPr>
            </a:lvl9pPr>
          </a:lstStyle>
          <a:p>
            <a:pPr>
              <a:spcAft>
                <a:spcPts val="0"/>
              </a:spcAft>
            </a:pPr>
            <a:fld id="{00000000-1234-1234-1234-123412341234}" type="slidenum">
              <a:rPr lang="en-US" smtClean="0"/>
              <a:pPr>
                <a:spcAft>
                  <a:spcPts val="0"/>
                </a:spcAft>
              </a:pPr>
              <a:t>19</a:t>
            </a:fld>
            <a:endParaRPr/>
          </a:p>
        </p:txBody>
      </p:sp>
      <p:grpSp>
        <p:nvGrpSpPr>
          <p:cNvPr id="2" name="Group 1">
            <a:extLst>
              <a:ext uri="{FF2B5EF4-FFF2-40B4-BE49-F238E27FC236}">
                <a16:creationId xmlns:a16="http://schemas.microsoft.com/office/drawing/2014/main" id="{70E5F1C8-77AE-FD5B-D4F8-E01180DECFC5}"/>
              </a:ext>
            </a:extLst>
          </p:cNvPr>
          <p:cNvGrpSpPr/>
          <p:nvPr/>
        </p:nvGrpSpPr>
        <p:grpSpPr>
          <a:xfrm>
            <a:off x="6168668" y="905308"/>
            <a:ext cx="2753082" cy="5069938"/>
            <a:chOff x="6168668" y="905308"/>
            <a:chExt cx="2753082" cy="5069938"/>
          </a:xfrm>
        </p:grpSpPr>
        <p:pic>
          <p:nvPicPr>
            <p:cNvPr id="649" name="Google Shape;649;p21"/>
            <p:cNvPicPr preferRelativeResize="0"/>
            <p:nvPr/>
          </p:nvPicPr>
          <p:blipFill rotWithShape="1">
            <a:blip r:embed="rId3">
              <a:alphaModFix/>
            </a:blip>
            <a:srcRect/>
            <a:stretch/>
          </p:blipFill>
          <p:spPr>
            <a:xfrm>
              <a:off x="6185181" y="955174"/>
              <a:ext cx="2710733" cy="1785005"/>
            </a:xfrm>
            <a:prstGeom prst="rect">
              <a:avLst/>
            </a:prstGeom>
            <a:noFill/>
            <a:ln w="9525" cap="flat" cmpd="sng">
              <a:solidFill>
                <a:schemeClr val="accent2"/>
              </a:solidFill>
              <a:prstDash val="solid"/>
              <a:round/>
              <a:headEnd type="none" w="sm" len="sm"/>
              <a:tailEnd type="none" w="sm" len="sm"/>
            </a:ln>
          </p:spPr>
        </p:pic>
        <p:sp>
          <p:nvSpPr>
            <p:cNvPr id="650" name="Google Shape;650;p21"/>
            <p:cNvSpPr/>
            <p:nvPr/>
          </p:nvSpPr>
          <p:spPr>
            <a:xfrm rot="1794466">
              <a:off x="7142655" y="1880232"/>
              <a:ext cx="36576" cy="54864"/>
            </a:xfrm>
            <a:prstGeom prst="rect">
              <a:avLst/>
            </a:prstGeom>
            <a:solidFill>
              <a:srgbClr val="1D6BFF"/>
            </a:solidFill>
            <a:ln w="9525" cap="flat" cmpd="sng">
              <a:solidFill>
                <a:srgbClr val="002D8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endParaRPr>
                <a:solidFill>
                  <a:schemeClr val="lt1"/>
                </a:solidFill>
                <a:latin typeface="Arial"/>
                <a:ea typeface="Arial"/>
                <a:cs typeface="Arial"/>
                <a:sym typeface="Arial"/>
              </a:endParaRPr>
            </a:p>
          </p:txBody>
        </p:sp>
        <p:cxnSp>
          <p:nvCxnSpPr>
            <p:cNvPr id="651" name="Google Shape;651;p21"/>
            <p:cNvCxnSpPr/>
            <p:nvPr/>
          </p:nvCxnSpPr>
          <p:spPr>
            <a:xfrm rot="10800000">
              <a:off x="7200424" y="1940562"/>
              <a:ext cx="57626" cy="34422"/>
            </a:xfrm>
            <a:prstGeom prst="straightConnector1">
              <a:avLst/>
            </a:prstGeom>
            <a:noFill/>
            <a:ln w="25400" cap="flat" cmpd="sng">
              <a:solidFill>
                <a:schemeClr val="accent3"/>
              </a:solidFill>
              <a:prstDash val="solid"/>
              <a:round/>
              <a:headEnd type="none" w="sm" len="sm"/>
              <a:tailEnd type="none" w="sm" len="sm"/>
            </a:ln>
            <a:effectLst>
              <a:outerShdw blurRad="40000" dist="20000" dir="5400000" rotWithShape="0">
                <a:srgbClr val="000000">
                  <a:alpha val="37647"/>
                </a:srgbClr>
              </a:outerShdw>
            </a:effectLst>
          </p:spPr>
        </p:cxnSp>
        <p:cxnSp>
          <p:nvCxnSpPr>
            <p:cNvPr id="652" name="Google Shape;652;p21"/>
            <p:cNvCxnSpPr/>
            <p:nvPr/>
          </p:nvCxnSpPr>
          <p:spPr>
            <a:xfrm>
              <a:off x="7258051" y="1974985"/>
              <a:ext cx="276225" cy="170522"/>
            </a:xfrm>
            <a:prstGeom prst="straightConnector1">
              <a:avLst/>
            </a:prstGeom>
            <a:noFill/>
            <a:ln w="9525" cap="flat" cmpd="sng">
              <a:solidFill>
                <a:schemeClr val="accent1"/>
              </a:solidFill>
              <a:prstDash val="lgDash"/>
              <a:round/>
              <a:headEnd type="none" w="sm" len="sm"/>
              <a:tailEnd type="none" w="sm" len="sm"/>
            </a:ln>
            <a:effectLst>
              <a:outerShdw blurRad="40000" dist="20000" dir="5400000" rotWithShape="0">
                <a:srgbClr val="000000">
                  <a:alpha val="37647"/>
                </a:srgbClr>
              </a:outerShdw>
            </a:effectLst>
          </p:spPr>
        </p:cxnSp>
        <p:cxnSp>
          <p:nvCxnSpPr>
            <p:cNvPr id="653" name="Google Shape;653;p21"/>
            <p:cNvCxnSpPr>
              <a:stCxn id="654" idx="1"/>
            </p:cNvCxnSpPr>
            <p:nvPr/>
          </p:nvCxnSpPr>
          <p:spPr>
            <a:xfrm flipH="1">
              <a:off x="7396952" y="1874766"/>
              <a:ext cx="334350" cy="171628"/>
            </a:xfrm>
            <a:prstGeom prst="straightConnector1">
              <a:avLst/>
            </a:prstGeom>
            <a:noFill/>
            <a:ln w="9525"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654" name="Google Shape;654;p21"/>
            <p:cNvSpPr txBox="1"/>
            <p:nvPr/>
          </p:nvSpPr>
          <p:spPr>
            <a:xfrm>
              <a:off x="7731302" y="1720877"/>
              <a:ext cx="731520" cy="307777"/>
            </a:xfrm>
            <a:prstGeom prst="rect">
              <a:avLst/>
            </a:prstGeom>
            <a:solidFill>
              <a:schemeClr val="lt1">
                <a:alpha val="84705"/>
              </a:schemeClr>
            </a:solidFill>
            <a:ln w="9525" cap="flat" cmpd="sng">
              <a:solidFill>
                <a:schemeClr val="accent1"/>
              </a:solidFill>
              <a:prstDash val="solid"/>
              <a:round/>
              <a:headEnd type="none" w="sm" len="sm"/>
              <a:tailEnd type="none" w="sm" len="sm"/>
            </a:ln>
          </p:spPr>
          <p:txBody>
            <a:bodyPr spcFirstLastPara="1" wrap="square" lIns="0" tIns="0" rIns="0" bIns="0" anchor="t" anchorCtr="0">
              <a:spAutoFit/>
            </a:bodyPr>
            <a:lstStyle/>
            <a:p>
              <a:pPr algn="ctr">
                <a:spcBef>
                  <a:spcPts val="0"/>
                </a:spcBef>
                <a:spcAft>
                  <a:spcPts val="0"/>
                </a:spcAft>
              </a:pPr>
              <a:r>
                <a:rPr lang="en-US" sz="1000">
                  <a:solidFill>
                    <a:schemeClr val="accent1"/>
                  </a:solidFill>
                  <a:latin typeface="Arial"/>
                  <a:ea typeface="Arial"/>
                  <a:cs typeface="Arial"/>
                  <a:sym typeface="Arial"/>
                </a:rPr>
                <a:t>Chain-link fence</a:t>
              </a:r>
              <a:endParaRPr sz="1800"/>
            </a:p>
          </p:txBody>
        </p:sp>
        <p:sp>
          <p:nvSpPr>
            <p:cNvPr id="655" name="Google Shape;655;p21"/>
            <p:cNvSpPr txBox="1"/>
            <p:nvPr/>
          </p:nvSpPr>
          <p:spPr>
            <a:xfrm>
              <a:off x="6909575" y="2300081"/>
              <a:ext cx="624547" cy="376996"/>
            </a:xfrm>
            <a:prstGeom prst="rect">
              <a:avLst/>
            </a:prstGeom>
            <a:solidFill>
              <a:schemeClr val="lt1">
                <a:alpha val="84705"/>
              </a:schemeClr>
            </a:solidFill>
            <a:ln w="9525" cap="flat" cmpd="sng">
              <a:solidFill>
                <a:schemeClr val="accent1"/>
              </a:solidFill>
              <a:prstDash val="solid"/>
              <a:round/>
              <a:headEnd type="none" w="sm" len="sm"/>
              <a:tailEnd type="none" w="sm" len="sm"/>
            </a:ln>
          </p:spPr>
          <p:txBody>
            <a:bodyPr spcFirstLastPara="1" wrap="square" lIns="68569" tIns="34275" rIns="68569" bIns="34275" anchor="t" anchorCtr="0">
              <a:spAutoFit/>
            </a:bodyPr>
            <a:lstStyle/>
            <a:p>
              <a:pPr algn="ctr">
                <a:spcBef>
                  <a:spcPts val="0"/>
                </a:spcBef>
                <a:spcAft>
                  <a:spcPts val="0"/>
                </a:spcAft>
              </a:pPr>
              <a:r>
                <a:rPr lang="en-US" sz="1000">
                  <a:solidFill>
                    <a:schemeClr val="accent3"/>
                  </a:solidFill>
                  <a:latin typeface="Arial"/>
                  <a:ea typeface="Arial"/>
                  <a:cs typeface="Arial"/>
                  <a:sym typeface="Arial"/>
                </a:rPr>
                <a:t>Jersey barrier</a:t>
              </a:r>
              <a:endParaRPr sz="1800"/>
            </a:p>
          </p:txBody>
        </p:sp>
        <p:cxnSp>
          <p:nvCxnSpPr>
            <p:cNvPr id="656" name="Google Shape;656;p21"/>
            <p:cNvCxnSpPr>
              <a:stCxn id="655" idx="0"/>
            </p:cNvCxnSpPr>
            <p:nvPr/>
          </p:nvCxnSpPr>
          <p:spPr>
            <a:xfrm flipH="1" flipV="1">
              <a:off x="7221848" y="1996106"/>
              <a:ext cx="1" cy="303975"/>
            </a:xfrm>
            <a:prstGeom prst="straightConnector1">
              <a:avLst/>
            </a:prstGeom>
            <a:noFill/>
            <a:ln w="9525" cap="flat" cmpd="sng">
              <a:solidFill>
                <a:srgbClr val="4E9820"/>
              </a:solidFill>
              <a:prstDash val="solid"/>
              <a:round/>
              <a:headEnd type="none" w="sm" len="sm"/>
              <a:tailEnd type="triangle" w="med" len="med"/>
            </a:ln>
          </p:spPr>
        </p:cxnSp>
        <p:sp>
          <p:nvSpPr>
            <p:cNvPr id="657" name="Google Shape;657;p21"/>
            <p:cNvSpPr txBox="1"/>
            <p:nvPr/>
          </p:nvSpPr>
          <p:spPr>
            <a:xfrm>
              <a:off x="6340750" y="905308"/>
              <a:ext cx="322446" cy="438551"/>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a:solidFill>
                    <a:srgbClr val="FFFF00"/>
                  </a:solidFill>
                  <a:latin typeface="Arial"/>
                  <a:ea typeface="Arial"/>
                  <a:cs typeface="Arial"/>
                  <a:sym typeface="Arial"/>
                </a:rPr>
                <a:t>1</a:t>
              </a:r>
              <a:endParaRPr sz="1800"/>
            </a:p>
          </p:txBody>
        </p:sp>
        <p:sp>
          <p:nvSpPr>
            <p:cNvPr id="658" name="Google Shape;658;p21"/>
            <p:cNvSpPr txBox="1"/>
            <p:nvPr/>
          </p:nvSpPr>
          <p:spPr>
            <a:xfrm>
              <a:off x="6371089" y="1384292"/>
              <a:ext cx="731520" cy="153888"/>
            </a:xfrm>
            <a:prstGeom prst="rect">
              <a:avLst/>
            </a:prstGeom>
            <a:solidFill>
              <a:schemeClr val="lt1">
                <a:alpha val="84705"/>
              </a:schemeClr>
            </a:solidFill>
            <a:ln w="9525" cap="flat" cmpd="sng">
              <a:solidFill>
                <a:schemeClr val="accent1"/>
              </a:solidFill>
              <a:prstDash val="solid"/>
              <a:round/>
              <a:headEnd type="none" w="sm" len="sm"/>
              <a:tailEnd type="none" w="sm" len="sm"/>
            </a:ln>
          </p:spPr>
          <p:txBody>
            <a:bodyPr spcFirstLastPara="1" wrap="square" lIns="0" tIns="0" rIns="0" bIns="0" anchor="t" anchorCtr="0">
              <a:spAutoFit/>
            </a:bodyPr>
            <a:lstStyle/>
            <a:p>
              <a:pPr algn="ctr">
                <a:spcBef>
                  <a:spcPts val="0"/>
                </a:spcBef>
                <a:spcAft>
                  <a:spcPts val="0"/>
                </a:spcAft>
              </a:pPr>
              <a:r>
                <a:rPr lang="en-US" sz="1000">
                  <a:solidFill>
                    <a:srgbClr val="1D6BFF"/>
                  </a:solidFill>
                  <a:latin typeface="Arial"/>
                  <a:ea typeface="Arial"/>
                  <a:cs typeface="Arial"/>
                  <a:sym typeface="Arial"/>
                </a:rPr>
                <a:t>Guard booth</a:t>
              </a:r>
              <a:endParaRPr sz="1800"/>
            </a:p>
          </p:txBody>
        </p:sp>
        <p:cxnSp>
          <p:nvCxnSpPr>
            <p:cNvPr id="659" name="Google Shape;659;p21"/>
            <p:cNvCxnSpPr>
              <a:stCxn id="658" idx="2"/>
            </p:cNvCxnSpPr>
            <p:nvPr/>
          </p:nvCxnSpPr>
          <p:spPr>
            <a:xfrm>
              <a:off x="6736849" y="1538180"/>
              <a:ext cx="394650" cy="344203"/>
            </a:xfrm>
            <a:prstGeom prst="straightConnector1">
              <a:avLst/>
            </a:prstGeom>
            <a:noFill/>
            <a:ln w="9525" cap="flat" cmpd="sng">
              <a:solidFill>
                <a:srgbClr val="1D6BFF"/>
              </a:solidFill>
              <a:prstDash val="solid"/>
              <a:round/>
              <a:headEnd type="none" w="sm" len="sm"/>
              <a:tailEnd type="triangle" w="med" len="med"/>
            </a:ln>
          </p:spPr>
        </p:cxnSp>
        <p:pic>
          <p:nvPicPr>
            <p:cNvPr id="660" name="Google Shape;660;p21"/>
            <p:cNvPicPr preferRelativeResize="0"/>
            <p:nvPr/>
          </p:nvPicPr>
          <p:blipFill rotWithShape="1">
            <a:blip r:embed="rId4">
              <a:alphaModFix/>
            </a:blip>
            <a:srcRect/>
            <a:stretch/>
          </p:blipFill>
          <p:spPr>
            <a:xfrm>
              <a:off x="6176129" y="2755822"/>
              <a:ext cx="2743200" cy="1744991"/>
            </a:xfrm>
            <a:prstGeom prst="rect">
              <a:avLst/>
            </a:prstGeom>
            <a:noFill/>
            <a:ln w="9525" cap="flat" cmpd="sng">
              <a:solidFill>
                <a:srgbClr val="FF0000"/>
              </a:solidFill>
              <a:prstDash val="solid"/>
              <a:round/>
              <a:headEnd type="none" w="sm" len="sm"/>
              <a:tailEnd type="none" w="sm" len="sm"/>
            </a:ln>
          </p:spPr>
        </p:pic>
        <p:sp>
          <p:nvSpPr>
            <p:cNvPr id="661" name="Google Shape;661;p21"/>
            <p:cNvSpPr txBox="1"/>
            <p:nvPr/>
          </p:nvSpPr>
          <p:spPr>
            <a:xfrm>
              <a:off x="6399860" y="2835779"/>
              <a:ext cx="336989" cy="438551"/>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a:solidFill>
                    <a:srgbClr val="FF0000"/>
                  </a:solidFill>
                  <a:latin typeface="Arial"/>
                  <a:ea typeface="Arial"/>
                  <a:cs typeface="Arial"/>
                  <a:sym typeface="Arial"/>
                </a:rPr>
                <a:t>2</a:t>
              </a:r>
              <a:endParaRPr sz="1800"/>
            </a:p>
          </p:txBody>
        </p:sp>
        <p:cxnSp>
          <p:nvCxnSpPr>
            <p:cNvPr id="662" name="Google Shape;662;p21"/>
            <p:cNvCxnSpPr/>
            <p:nvPr/>
          </p:nvCxnSpPr>
          <p:spPr>
            <a:xfrm flipH="1">
              <a:off x="6865216" y="3036596"/>
              <a:ext cx="216676" cy="246827"/>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pic>
          <p:nvPicPr>
            <p:cNvPr id="663" name="Google Shape;663;p21"/>
            <p:cNvPicPr preferRelativeResize="0"/>
            <p:nvPr/>
          </p:nvPicPr>
          <p:blipFill rotWithShape="1">
            <a:blip r:embed="rId5">
              <a:alphaModFix/>
            </a:blip>
            <a:srcRect/>
            <a:stretch/>
          </p:blipFill>
          <p:spPr>
            <a:xfrm>
              <a:off x="6168668" y="4146446"/>
              <a:ext cx="2753082" cy="1828800"/>
            </a:xfrm>
            <a:prstGeom prst="rect">
              <a:avLst/>
            </a:prstGeom>
            <a:noFill/>
            <a:ln w="9525" cap="flat" cmpd="sng">
              <a:solidFill>
                <a:schemeClr val="accent5"/>
              </a:solidFill>
              <a:prstDash val="solid"/>
              <a:round/>
              <a:headEnd type="none" w="sm" len="sm"/>
              <a:tailEnd type="none" w="sm" len="sm"/>
            </a:ln>
          </p:spPr>
        </p:pic>
        <p:sp>
          <p:nvSpPr>
            <p:cNvPr id="664" name="Google Shape;664;p21"/>
            <p:cNvSpPr txBox="1"/>
            <p:nvPr/>
          </p:nvSpPr>
          <p:spPr>
            <a:xfrm>
              <a:off x="6421180" y="4129307"/>
              <a:ext cx="322446" cy="438551"/>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a:solidFill>
                    <a:srgbClr val="FFFF00"/>
                  </a:solidFill>
                  <a:latin typeface="Arial"/>
                  <a:ea typeface="Arial"/>
                  <a:cs typeface="Arial"/>
                  <a:sym typeface="Arial"/>
                </a:rPr>
                <a:t>3</a:t>
              </a:r>
              <a:endParaRPr sz="1800"/>
            </a:p>
          </p:txBody>
        </p:sp>
        <p:cxnSp>
          <p:nvCxnSpPr>
            <p:cNvPr id="665" name="Google Shape;665;p21"/>
            <p:cNvCxnSpPr/>
            <p:nvPr/>
          </p:nvCxnSpPr>
          <p:spPr>
            <a:xfrm>
              <a:off x="7988968" y="5134405"/>
              <a:ext cx="0" cy="176793"/>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grpSp>
      <p:sp>
        <p:nvSpPr>
          <p:cNvPr id="666" name="Google Shape;666;p21"/>
          <p:cNvSpPr txBox="1">
            <a:spLocks noGrp="1"/>
          </p:cNvSpPr>
          <p:nvPr>
            <p:ph type="ftr" idx="11"/>
          </p:nvPr>
        </p:nvSpPr>
        <p:spPr>
          <a:xfrm>
            <a:off x="1784195" y="6504217"/>
            <a:ext cx="6008526" cy="242873"/>
          </a:xfrm>
          <a:prstGeom prst="rect">
            <a:avLst/>
          </a:prstGeom>
          <a:noFill/>
          <a:ln>
            <a:noFill/>
          </a:ln>
        </p:spPr>
        <p:txBody>
          <a:bodyPr spcFirstLastPara="1" wrap="square" lIns="0" tIns="0" rIns="0" bIns="0" anchor="t" anchorCtr="0">
            <a:noAutofit/>
          </a:bodyPr>
          <a:lstStyle>
            <a:defPPr>
              <a:defRPr lang="en-US"/>
            </a:defPPr>
            <a:lvl1pPr marL="0" lvl="0" algn="l" defTabSz="457200" rtl="0" fontAlgn="base">
              <a:spcBef>
                <a:spcPts val="0"/>
              </a:spcBef>
              <a:spcAft>
                <a:spcPts val="0"/>
              </a:spcAft>
              <a:buSzPts val="1400"/>
              <a:buNone/>
              <a:defRPr sz="900" kern="1200">
                <a:solidFill>
                  <a:srgbClr val="004C97"/>
                </a:solidFill>
                <a:latin typeface="Helvetica Neue"/>
                <a:ea typeface="Helvetica Neue"/>
                <a:cs typeface="Helvetica Neue"/>
                <a:sym typeface="Helvetica Neue"/>
              </a:defRPr>
            </a:lvl1pPr>
            <a:lvl2pPr marL="457200" lvl="1" algn="l" defTabSz="457200" rtl="0" fontAlgn="base">
              <a:spcBef>
                <a:spcPts val="0"/>
              </a:spcBef>
              <a:spcAft>
                <a:spcPts val="0"/>
              </a:spcAft>
              <a:buSzPts val="1400"/>
              <a:buNone/>
              <a:defRPr sz="2400" kern="1200">
                <a:solidFill>
                  <a:schemeClr val="tx1"/>
                </a:solidFill>
                <a:latin typeface="Calibri" charset="0"/>
                <a:ea typeface="Geneva" charset="0"/>
                <a:cs typeface="Geneva" charset="0"/>
              </a:defRPr>
            </a:lvl2pPr>
            <a:lvl3pPr marL="914400" lvl="2" algn="l" defTabSz="457200" rtl="0" fontAlgn="base">
              <a:spcBef>
                <a:spcPts val="0"/>
              </a:spcBef>
              <a:spcAft>
                <a:spcPts val="0"/>
              </a:spcAft>
              <a:buSzPts val="1400"/>
              <a:buNone/>
              <a:defRPr sz="2400" kern="1200">
                <a:solidFill>
                  <a:schemeClr val="tx1"/>
                </a:solidFill>
                <a:latin typeface="Calibri" charset="0"/>
                <a:ea typeface="Geneva" charset="0"/>
                <a:cs typeface="Geneva" charset="0"/>
              </a:defRPr>
            </a:lvl3pPr>
            <a:lvl4pPr marL="1371600" lvl="3" algn="l" defTabSz="457200" rtl="0" fontAlgn="base">
              <a:spcBef>
                <a:spcPts val="0"/>
              </a:spcBef>
              <a:spcAft>
                <a:spcPts val="0"/>
              </a:spcAft>
              <a:buSzPts val="1400"/>
              <a:buNone/>
              <a:defRPr sz="2400" kern="1200">
                <a:solidFill>
                  <a:schemeClr val="tx1"/>
                </a:solidFill>
                <a:latin typeface="Calibri" charset="0"/>
                <a:ea typeface="Geneva" charset="0"/>
                <a:cs typeface="Geneva" charset="0"/>
              </a:defRPr>
            </a:lvl4pPr>
            <a:lvl5pPr marL="1828800" lvl="4" algn="l" defTabSz="457200" rtl="0" fontAlgn="base">
              <a:spcBef>
                <a:spcPts val="0"/>
              </a:spcBef>
              <a:spcAft>
                <a:spcPts val="0"/>
              </a:spcAft>
              <a:buSzPts val="1400"/>
              <a:buNone/>
              <a:defRPr sz="2400" kern="1200">
                <a:solidFill>
                  <a:schemeClr val="tx1"/>
                </a:solidFill>
                <a:latin typeface="Calibri" charset="0"/>
                <a:ea typeface="Geneva" charset="0"/>
                <a:cs typeface="Geneva" charset="0"/>
              </a:defRPr>
            </a:lvl5pPr>
            <a:lvl6pPr marL="2286000" lvl="5" algn="l" defTabSz="457200" rtl="0" eaLnBrk="1" latinLnBrk="0" hangingPunct="1">
              <a:spcBef>
                <a:spcPts val="0"/>
              </a:spcBef>
              <a:spcAft>
                <a:spcPts val="0"/>
              </a:spcAft>
              <a:buSzPts val="1400"/>
              <a:buNone/>
              <a:defRPr sz="2400" kern="1200">
                <a:solidFill>
                  <a:schemeClr val="tx1"/>
                </a:solidFill>
                <a:latin typeface="Calibri" charset="0"/>
                <a:ea typeface="Geneva" charset="0"/>
                <a:cs typeface="Geneva" charset="0"/>
              </a:defRPr>
            </a:lvl6pPr>
            <a:lvl7pPr marL="2743200" lvl="6" algn="l" defTabSz="457200" rtl="0" eaLnBrk="1" latinLnBrk="0" hangingPunct="1">
              <a:spcBef>
                <a:spcPts val="0"/>
              </a:spcBef>
              <a:spcAft>
                <a:spcPts val="0"/>
              </a:spcAft>
              <a:buSzPts val="1400"/>
              <a:buNone/>
              <a:defRPr sz="2400" kern="1200">
                <a:solidFill>
                  <a:schemeClr val="tx1"/>
                </a:solidFill>
                <a:latin typeface="Calibri" charset="0"/>
                <a:ea typeface="Geneva" charset="0"/>
                <a:cs typeface="Geneva" charset="0"/>
              </a:defRPr>
            </a:lvl7pPr>
            <a:lvl8pPr marL="3200400" lvl="7" algn="l" defTabSz="457200" rtl="0" eaLnBrk="1" latinLnBrk="0" hangingPunct="1">
              <a:spcBef>
                <a:spcPts val="0"/>
              </a:spcBef>
              <a:spcAft>
                <a:spcPts val="0"/>
              </a:spcAft>
              <a:buSzPts val="1400"/>
              <a:buNone/>
              <a:defRPr sz="2400" kern="1200">
                <a:solidFill>
                  <a:schemeClr val="tx1"/>
                </a:solidFill>
                <a:latin typeface="Calibri" charset="0"/>
                <a:ea typeface="Geneva" charset="0"/>
                <a:cs typeface="Geneva" charset="0"/>
              </a:defRPr>
            </a:lvl8pPr>
            <a:lvl9pPr marL="3657600" lvl="8" algn="l" defTabSz="457200" rtl="0" eaLnBrk="1" latinLnBrk="0" hangingPunct="1">
              <a:spcBef>
                <a:spcPts val="0"/>
              </a:spcBef>
              <a:spcAft>
                <a:spcPts val="0"/>
              </a:spcAft>
              <a:buSzPts val="1400"/>
              <a:buNone/>
              <a:defRPr sz="2400" kern="1200">
                <a:solidFill>
                  <a:schemeClr val="tx1"/>
                </a:solidFill>
                <a:latin typeface="Calibri" charset="0"/>
                <a:ea typeface="Geneva" charset="0"/>
                <a:cs typeface="Geneva" charset="0"/>
              </a:defRPr>
            </a:lvl9pPr>
          </a:lstStyle>
          <a:p>
            <a:endParaRPr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graph showing a graph of a company&#10;&#10;Description automatically generated with medium confidence">
            <a:extLst>
              <a:ext uri="{FF2B5EF4-FFF2-40B4-BE49-F238E27FC236}">
                <a16:creationId xmlns:a16="http://schemas.microsoft.com/office/drawing/2014/main" id="{EFC4F855-386D-E633-486A-A208725454B4}"/>
              </a:ext>
            </a:extLst>
          </p:cNvPr>
          <p:cNvPicPr>
            <a:picLocks noGrp="1" noChangeAspect="1"/>
          </p:cNvPicPr>
          <p:nvPr>
            <p:ph idx="1"/>
          </p:nvPr>
        </p:nvPicPr>
        <p:blipFill>
          <a:blip r:embed="rId2"/>
          <a:stretch>
            <a:fillRect/>
          </a:stretch>
        </p:blipFill>
        <p:spPr>
          <a:xfrm>
            <a:off x="0" y="743317"/>
            <a:ext cx="9144000" cy="5394133"/>
          </a:xfrm>
        </p:spPr>
      </p:pic>
      <p:sp>
        <p:nvSpPr>
          <p:cNvPr id="3" name="Title 2">
            <a:extLst>
              <a:ext uri="{FF2B5EF4-FFF2-40B4-BE49-F238E27FC236}">
                <a16:creationId xmlns:a16="http://schemas.microsoft.com/office/drawing/2014/main" id="{43A98B47-67A2-B250-B099-5CD6ED239F33}"/>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CFB8576B-D66A-0D30-2AC2-5BAAB952F956}"/>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91EAD769-FAE3-AB1A-C7DE-91F99F22C6DB}"/>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AA0B9A7E-6124-D467-6FEE-23CF7BC424E9}"/>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11" name="TextBox 10">
            <a:extLst>
              <a:ext uri="{FF2B5EF4-FFF2-40B4-BE49-F238E27FC236}">
                <a16:creationId xmlns:a16="http://schemas.microsoft.com/office/drawing/2014/main" id="{39379D5B-98E2-24C7-33F4-4B2DC5923029}"/>
              </a:ext>
            </a:extLst>
          </p:cNvPr>
          <p:cNvSpPr txBox="1"/>
          <p:nvPr/>
        </p:nvSpPr>
        <p:spPr>
          <a:xfrm>
            <a:off x="6454196" y="3851159"/>
            <a:ext cx="2262607" cy="461665"/>
          </a:xfrm>
          <a:prstGeom prst="rect">
            <a:avLst/>
          </a:prstGeom>
          <a:noFill/>
        </p:spPr>
        <p:txBody>
          <a:bodyPr wrap="none" rtlCol="0">
            <a:spAutoFit/>
          </a:bodyPr>
          <a:lstStyle/>
          <a:p>
            <a:r>
              <a:rPr lang="en-US" dirty="0">
                <a:solidFill>
                  <a:srgbClr val="FF0000"/>
                </a:solidFill>
              </a:rPr>
              <a:t>Earliest Start Up </a:t>
            </a:r>
          </a:p>
        </p:txBody>
      </p:sp>
    </p:spTree>
    <p:extLst>
      <p:ext uri="{BB962C8B-B14F-4D97-AF65-F5344CB8AC3E}">
        <p14:creationId xmlns:p14="http://schemas.microsoft.com/office/powerpoint/2010/main" val="3843285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05E520-7D6B-3856-D9D7-BD49B7B104D0}"/>
              </a:ext>
            </a:extLst>
          </p:cNvPr>
          <p:cNvSpPr>
            <a:spLocks noGrp="1"/>
          </p:cNvSpPr>
          <p:nvPr>
            <p:ph idx="1"/>
          </p:nvPr>
        </p:nvSpPr>
        <p:spPr>
          <a:xfrm>
            <a:off x="242888" y="795704"/>
            <a:ext cx="4105036" cy="5059363"/>
          </a:xfrm>
        </p:spPr>
        <p:txBody>
          <a:bodyPr/>
          <a:lstStyle/>
          <a:p>
            <a:r>
              <a:rPr lang="en-US" dirty="0"/>
              <a:t>Wilson Hall East gate </a:t>
            </a:r>
            <a:r>
              <a:rPr lang="en-US" dirty="0">
                <a:solidFill>
                  <a:srgbClr val="FF0000"/>
                </a:solidFill>
              </a:rPr>
              <a:t>(2)</a:t>
            </a:r>
          </a:p>
          <a:p>
            <a:pPr marL="457200" lvl="1" indent="0">
              <a:buNone/>
            </a:pPr>
            <a:endParaRPr lang="en-US" dirty="0">
              <a:solidFill>
                <a:srgbClr val="FF0000"/>
              </a:solidFill>
            </a:endParaRPr>
          </a:p>
          <a:p>
            <a:r>
              <a:rPr lang="en-US" dirty="0"/>
              <a:t>Willson Hall West Gate </a:t>
            </a:r>
            <a:r>
              <a:rPr lang="en-US" dirty="0">
                <a:solidFill>
                  <a:srgbClr val="99D6EA"/>
                </a:solidFill>
              </a:rPr>
              <a:t>(1)</a:t>
            </a:r>
          </a:p>
          <a:p>
            <a:pPr lvl="1"/>
            <a:endParaRPr lang="en-US" dirty="0">
              <a:solidFill>
                <a:srgbClr val="99D6EA"/>
              </a:solidFill>
            </a:endParaRPr>
          </a:p>
          <a:p>
            <a:r>
              <a:rPr lang="en-US" dirty="0"/>
              <a:t>Tev C0 gate </a:t>
            </a:r>
            <a:r>
              <a:rPr lang="en-US" dirty="0">
                <a:solidFill>
                  <a:srgbClr val="99D6EA"/>
                </a:solidFill>
              </a:rPr>
              <a:t>(3)</a:t>
            </a:r>
            <a:endParaRPr lang="en-US" dirty="0"/>
          </a:p>
          <a:p>
            <a:endParaRPr lang="en-US" dirty="0"/>
          </a:p>
          <a:p>
            <a:r>
              <a:rPr lang="en-US" dirty="0"/>
              <a:t>This project has an expected completion date of Oct 3</a:t>
            </a:r>
            <a:r>
              <a:rPr lang="en-US" baseline="30000" dirty="0"/>
              <a:t>rd</a:t>
            </a:r>
            <a:r>
              <a:rPr lang="en-US" dirty="0"/>
              <a:t> </a:t>
            </a:r>
          </a:p>
          <a:p>
            <a:r>
              <a:rPr lang="en-US" dirty="0"/>
              <a:t>Various location impact operations due to work on in near the berm.</a:t>
            </a:r>
          </a:p>
          <a:p>
            <a:pPr marL="0" indent="0">
              <a:buNone/>
            </a:pPr>
            <a:r>
              <a:rPr lang="en-US" dirty="0"/>
              <a:t>Change order in process</a:t>
            </a:r>
          </a:p>
          <a:p>
            <a:pPr marL="0" indent="0">
              <a:buNone/>
            </a:pPr>
            <a:r>
              <a:rPr lang="en-US" dirty="0"/>
              <a:t>	</a:t>
            </a:r>
          </a:p>
          <a:p>
            <a:pPr marL="0" indent="0">
              <a:buNone/>
            </a:pPr>
            <a:endParaRPr lang="en-US" dirty="0"/>
          </a:p>
          <a:p>
            <a:endParaRPr lang="en-US" dirty="0"/>
          </a:p>
        </p:txBody>
      </p:sp>
      <p:sp>
        <p:nvSpPr>
          <p:cNvPr id="3" name="Title 2">
            <a:extLst>
              <a:ext uri="{FF2B5EF4-FFF2-40B4-BE49-F238E27FC236}">
                <a16:creationId xmlns:a16="http://schemas.microsoft.com/office/drawing/2014/main" id="{CF261C80-E863-B660-C490-C47A16895840}"/>
              </a:ext>
            </a:extLst>
          </p:cNvPr>
          <p:cNvSpPr>
            <a:spLocks noGrp="1"/>
          </p:cNvSpPr>
          <p:nvPr>
            <p:ph type="title"/>
          </p:nvPr>
        </p:nvSpPr>
        <p:spPr>
          <a:xfrm>
            <a:off x="228600" y="200210"/>
            <a:ext cx="8686800" cy="427877"/>
          </a:xfrm>
        </p:spPr>
        <p:txBody>
          <a:bodyPr/>
          <a:lstStyle/>
          <a:p>
            <a:r>
              <a:rPr lang="en-US" dirty="0"/>
              <a:t>ISD Engineering</a:t>
            </a:r>
          </a:p>
        </p:txBody>
      </p:sp>
      <p:sp>
        <p:nvSpPr>
          <p:cNvPr id="4" name="Date Placeholder 3">
            <a:extLst>
              <a:ext uri="{FF2B5EF4-FFF2-40B4-BE49-F238E27FC236}">
                <a16:creationId xmlns:a16="http://schemas.microsoft.com/office/drawing/2014/main" id="{77D24D2F-7C5D-5DF0-4412-B92EFBB91EC2}"/>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962A648C-E8CD-C685-3D4C-75A7DBFDF58D}"/>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3AEACFCF-4FA4-B86B-AFF6-4DF7C7C11C41}"/>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pic>
        <p:nvPicPr>
          <p:cNvPr id="8" name="Picture 7">
            <a:extLst>
              <a:ext uri="{FF2B5EF4-FFF2-40B4-BE49-F238E27FC236}">
                <a16:creationId xmlns:a16="http://schemas.microsoft.com/office/drawing/2014/main" id="{ACFFDC67-E24B-0FB7-E929-A710B1001A97}"/>
              </a:ext>
            </a:extLst>
          </p:cNvPr>
          <p:cNvPicPr>
            <a:picLocks noChangeAspect="1"/>
          </p:cNvPicPr>
          <p:nvPr/>
        </p:nvPicPr>
        <p:blipFill>
          <a:blip r:embed="rId2"/>
          <a:stretch>
            <a:fillRect/>
          </a:stretch>
        </p:blipFill>
        <p:spPr>
          <a:xfrm>
            <a:off x="4572000" y="299375"/>
            <a:ext cx="1978187" cy="3028673"/>
          </a:xfrm>
          <a:prstGeom prst="rect">
            <a:avLst/>
          </a:prstGeom>
        </p:spPr>
      </p:pic>
      <p:pic>
        <p:nvPicPr>
          <p:cNvPr id="12" name="Picture 11">
            <a:extLst>
              <a:ext uri="{FF2B5EF4-FFF2-40B4-BE49-F238E27FC236}">
                <a16:creationId xmlns:a16="http://schemas.microsoft.com/office/drawing/2014/main" id="{4E2AA880-8D0D-8A24-A50B-41F5CFA5E44D}"/>
              </a:ext>
            </a:extLst>
          </p:cNvPr>
          <p:cNvPicPr>
            <a:picLocks noChangeAspect="1"/>
          </p:cNvPicPr>
          <p:nvPr/>
        </p:nvPicPr>
        <p:blipFill>
          <a:blip r:embed="rId3"/>
          <a:stretch>
            <a:fillRect/>
          </a:stretch>
        </p:blipFill>
        <p:spPr>
          <a:xfrm>
            <a:off x="7005732" y="623443"/>
            <a:ext cx="2021706" cy="3135288"/>
          </a:xfrm>
          <a:prstGeom prst="rect">
            <a:avLst/>
          </a:prstGeom>
        </p:spPr>
      </p:pic>
      <p:pic>
        <p:nvPicPr>
          <p:cNvPr id="14" name="Picture 13">
            <a:extLst>
              <a:ext uri="{FF2B5EF4-FFF2-40B4-BE49-F238E27FC236}">
                <a16:creationId xmlns:a16="http://schemas.microsoft.com/office/drawing/2014/main" id="{427A132B-D4C5-5FA8-9825-110CF57B61A3}"/>
              </a:ext>
            </a:extLst>
          </p:cNvPr>
          <p:cNvPicPr>
            <a:picLocks noChangeAspect="1"/>
          </p:cNvPicPr>
          <p:nvPr/>
        </p:nvPicPr>
        <p:blipFill>
          <a:blip r:embed="rId4"/>
          <a:stretch>
            <a:fillRect/>
          </a:stretch>
        </p:blipFill>
        <p:spPr>
          <a:xfrm>
            <a:off x="5848241" y="3958802"/>
            <a:ext cx="1664288" cy="2339256"/>
          </a:xfrm>
          <a:prstGeom prst="rect">
            <a:avLst/>
          </a:prstGeom>
        </p:spPr>
      </p:pic>
      <p:sp>
        <p:nvSpPr>
          <p:cNvPr id="34" name="TextBox 33">
            <a:extLst>
              <a:ext uri="{FF2B5EF4-FFF2-40B4-BE49-F238E27FC236}">
                <a16:creationId xmlns:a16="http://schemas.microsoft.com/office/drawing/2014/main" id="{1915FCFA-A096-6D8B-2A6E-B0A42D60426E}"/>
              </a:ext>
            </a:extLst>
          </p:cNvPr>
          <p:cNvSpPr txBox="1"/>
          <p:nvPr/>
        </p:nvSpPr>
        <p:spPr>
          <a:xfrm>
            <a:off x="7108120" y="147376"/>
            <a:ext cx="1040991" cy="461665"/>
          </a:xfrm>
          <a:prstGeom prst="rect">
            <a:avLst/>
          </a:prstGeom>
          <a:noFill/>
        </p:spPr>
        <p:txBody>
          <a:bodyPr wrap="none" rtlCol="0">
            <a:spAutoFit/>
          </a:bodyPr>
          <a:lstStyle/>
          <a:p>
            <a:r>
              <a:rPr lang="en-US" dirty="0"/>
              <a:t>Fences</a:t>
            </a:r>
          </a:p>
        </p:txBody>
      </p:sp>
      <p:sp>
        <p:nvSpPr>
          <p:cNvPr id="10" name="TextBox 9">
            <a:extLst>
              <a:ext uri="{FF2B5EF4-FFF2-40B4-BE49-F238E27FC236}">
                <a16:creationId xmlns:a16="http://schemas.microsoft.com/office/drawing/2014/main" id="{77DD6BD0-961F-6D17-06B2-682C16BF80FC}"/>
              </a:ext>
            </a:extLst>
          </p:cNvPr>
          <p:cNvSpPr txBox="1"/>
          <p:nvPr/>
        </p:nvSpPr>
        <p:spPr>
          <a:xfrm>
            <a:off x="4847754" y="3328048"/>
            <a:ext cx="829073" cy="461665"/>
          </a:xfrm>
          <a:prstGeom prst="rect">
            <a:avLst/>
          </a:prstGeom>
          <a:noFill/>
        </p:spPr>
        <p:txBody>
          <a:bodyPr wrap="none" rtlCol="0">
            <a:spAutoFit/>
          </a:bodyPr>
          <a:lstStyle/>
          <a:p>
            <a:r>
              <a:rPr lang="en-US" dirty="0"/>
              <a:t>MI12</a:t>
            </a:r>
          </a:p>
        </p:txBody>
      </p:sp>
      <p:sp>
        <p:nvSpPr>
          <p:cNvPr id="11" name="TextBox 10">
            <a:extLst>
              <a:ext uri="{FF2B5EF4-FFF2-40B4-BE49-F238E27FC236}">
                <a16:creationId xmlns:a16="http://schemas.microsoft.com/office/drawing/2014/main" id="{6228C95F-E447-23F7-95DE-B9E63F573452}"/>
              </a:ext>
            </a:extLst>
          </p:cNvPr>
          <p:cNvSpPr txBox="1"/>
          <p:nvPr/>
        </p:nvSpPr>
        <p:spPr>
          <a:xfrm>
            <a:off x="7816043" y="3796824"/>
            <a:ext cx="676788" cy="461665"/>
          </a:xfrm>
          <a:prstGeom prst="rect">
            <a:avLst/>
          </a:prstGeom>
          <a:noFill/>
        </p:spPr>
        <p:txBody>
          <a:bodyPr wrap="none" rtlCol="0">
            <a:spAutoFit/>
          </a:bodyPr>
          <a:lstStyle/>
          <a:p>
            <a:r>
              <a:rPr lang="en-US" dirty="0"/>
              <a:t>AP0</a:t>
            </a:r>
          </a:p>
        </p:txBody>
      </p:sp>
      <p:sp>
        <p:nvSpPr>
          <p:cNvPr id="13" name="TextBox 12">
            <a:extLst>
              <a:ext uri="{FF2B5EF4-FFF2-40B4-BE49-F238E27FC236}">
                <a16:creationId xmlns:a16="http://schemas.microsoft.com/office/drawing/2014/main" id="{4246282A-EA79-C153-A7F2-827347284513}"/>
              </a:ext>
            </a:extLst>
          </p:cNvPr>
          <p:cNvSpPr txBox="1"/>
          <p:nvPr/>
        </p:nvSpPr>
        <p:spPr>
          <a:xfrm>
            <a:off x="3969376" y="5607135"/>
            <a:ext cx="2064283" cy="830997"/>
          </a:xfrm>
          <a:prstGeom prst="rect">
            <a:avLst/>
          </a:prstGeom>
          <a:noFill/>
        </p:spPr>
        <p:txBody>
          <a:bodyPr wrap="none" rtlCol="0">
            <a:spAutoFit/>
          </a:bodyPr>
          <a:lstStyle/>
          <a:p>
            <a:r>
              <a:rPr lang="en-US"/>
              <a:t>Booster   </a:t>
            </a:r>
            <a:r>
              <a:rPr lang="en-US" dirty="0"/>
              <a:t>West </a:t>
            </a:r>
          </a:p>
          <a:p>
            <a:r>
              <a:rPr lang="en-US" dirty="0"/>
              <a:t>tower</a:t>
            </a:r>
          </a:p>
        </p:txBody>
      </p:sp>
    </p:spTree>
    <p:extLst>
      <p:ext uri="{BB962C8B-B14F-4D97-AF65-F5344CB8AC3E}">
        <p14:creationId xmlns:p14="http://schemas.microsoft.com/office/powerpoint/2010/main" val="376873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descr="A blueprint of a building&#10;&#10;Description automatically generated">
            <a:extLst>
              <a:ext uri="{FF2B5EF4-FFF2-40B4-BE49-F238E27FC236}">
                <a16:creationId xmlns:a16="http://schemas.microsoft.com/office/drawing/2014/main" id="{9B5FBED4-FB68-6455-F7F9-CB2BDF9987A2}"/>
              </a:ext>
            </a:extLst>
          </p:cNvPr>
          <p:cNvPicPr>
            <a:picLocks noGrp="1" noChangeAspect="1"/>
          </p:cNvPicPr>
          <p:nvPr>
            <p:ph idx="1"/>
          </p:nvPr>
        </p:nvPicPr>
        <p:blipFill>
          <a:blip r:embed="rId2"/>
          <a:stretch>
            <a:fillRect/>
          </a:stretch>
        </p:blipFill>
        <p:spPr>
          <a:xfrm>
            <a:off x="636588" y="726309"/>
            <a:ext cx="6987563" cy="5777904"/>
          </a:xfrm>
        </p:spPr>
      </p:pic>
      <p:sp>
        <p:nvSpPr>
          <p:cNvPr id="3" name="Title 2">
            <a:extLst>
              <a:ext uri="{FF2B5EF4-FFF2-40B4-BE49-F238E27FC236}">
                <a16:creationId xmlns:a16="http://schemas.microsoft.com/office/drawing/2014/main" id="{223FF9D4-06E6-8FF1-F53A-C4AEDBB187A0}"/>
              </a:ext>
            </a:extLst>
          </p:cNvPr>
          <p:cNvSpPr>
            <a:spLocks noGrp="1"/>
          </p:cNvSpPr>
          <p:nvPr>
            <p:ph type="title"/>
          </p:nvPr>
        </p:nvSpPr>
        <p:spPr/>
        <p:txBody>
          <a:bodyPr/>
          <a:lstStyle/>
          <a:p>
            <a:r>
              <a:rPr lang="en-US" dirty="0"/>
              <a:t>A1 Dewar installation for IERC Building</a:t>
            </a:r>
          </a:p>
        </p:txBody>
      </p:sp>
      <p:sp>
        <p:nvSpPr>
          <p:cNvPr id="4" name="Date Placeholder 3">
            <a:extLst>
              <a:ext uri="{FF2B5EF4-FFF2-40B4-BE49-F238E27FC236}">
                <a16:creationId xmlns:a16="http://schemas.microsoft.com/office/drawing/2014/main" id="{E59657AB-3EB2-FC43-F227-3583684B6162}"/>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C1E42D6A-5C49-21E0-BD1C-1C1B5B9600DE}"/>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8E0DE390-A202-CE92-2A5D-853C8A6BA3B8}"/>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
        <p:nvSpPr>
          <p:cNvPr id="9" name="Rectangle 8">
            <a:extLst>
              <a:ext uri="{FF2B5EF4-FFF2-40B4-BE49-F238E27FC236}">
                <a16:creationId xmlns:a16="http://schemas.microsoft.com/office/drawing/2014/main" id="{B7D699C4-06B3-8E79-6550-6A9D83BA7FB3}"/>
              </a:ext>
            </a:extLst>
          </p:cNvPr>
          <p:cNvSpPr/>
          <p:nvPr/>
        </p:nvSpPr>
        <p:spPr>
          <a:xfrm>
            <a:off x="652542" y="1736332"/>
            <a:ext cx="7055894" cy="85275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EF7CE62-F055-AC32-790A-EBE3EBB56599}"/>
              </a:ext>
            </a:extLst>
          </p:cNvPr>
          <p:cNvSpPr txBox="1"/>
          <p:nvPr/>
        </p:nvSpPr>
        <p:spPr>
          <a:xfrm>
            <a:off x="7708436" y="607816"/>
            <a:ext cx="1843145" cy="1200329"/>
          </a:xfrm>
          <a:prstGeom prst="rect">
            <a:avLst/>
          </a:prstGeom>
          <a:noFill/>
        </p:spPr>
        <p:txBody>
          <a:bodyPr wrap="square" rtlCol="0">
            <a:spAutoFit/>
          </a:bodyPr>
          <a:lstStyle/>
          <a:p>
            <a:r>
              <a:rPr lang="en-US" dirty="0"/>
              <a:t>Approximate Berm locations </a:t>
            </a:r>
          </a:p>
        </p:txBody>
      </p:sp>
      <p:cxnSp>
        <p:nvCxnSpPr>
          <p:cNvPr id="12" name="Straight Arrow Connector 11">
            <a:extLst>
              <a:ext uri="{FF2B5EF4-FFF2-40B4-BE49-F238E27FC236}">
                <a16:creationId xmlns:a16="http://schemas.microsoft.com/office/drawing/2014/main" id="{B6CF2A1F-FDCD-0892-ABC3-3F3C3216207A}"/>
              </a:ext>
            </a:extLst>
          </p:cNvPr>
          <p:cNvCxnSpPr>
            <a:cxnSpLocks/>
          </p:cNvCxnSpPr>
          <p:nvPr/>
        </p:nvCxnSpPr>
        <p:spPr>
          <a:xfrm flipH="1">
            <a:off x="7640105" y="1715636"/>
            <a:ext cx="498661" cy="58752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6" name="TextBox 15">
            <a:extLst>
              <a:ext uri="{FF2B5EF4-FFF2-40B4-BE49-F238E27FC236}">
                <a16:creationId xmlns:a16="http://schemas.microsoft.com/office/drawing/2014/main" id="{99863183-FA08-4F3B-3CE7-F208C220AA1C}"/>
              </a:ext>
            </a:extLst>
          </p:cNvPr>
          <p:cNvSpPr txBox="1"/>
          <p:nvPr/>
        </p:nvSpPr>
        <p:spPr>
          <a:xfrm>
            <a:off x="5528278" y="2676282"/>
            <a:ext cx="3620728" cy="2677656"/>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dirty="0"/>
              <a:t>Contractor will mobilize.</a:t>
            </a:r>
          </a:p>
          <a:p>
            <a:pPr marL="342900" indent="-342900">
              <a:buFont typeface="Arial" panose="020B0604020202020204" pitchFamily="34" charset="0"/>
              <a:buChar char="•"/>
            </a:pPr>
            <a:r>
              <a:rPr lang="en-US" dirty="0">
                <a:solidFill>
                  <a:srgbClr val="FF0000"/>
                </a:solidFill>
              </a:rPr>
              <a:t>Poured the piers </a:t>
            </a:r>
          </a:p>
          <a:p>
            <a:pPr marL="342900" indent="-342900">
              <a:buFont typeface="Arial" panose="020B0604020202020204" pitchFamily="34" charset="0"/>
              <a:buChar char="•"/>
            </a:pPr>
            <a:r>
              <a:rPr lang="en-US" dirty="0">
                <a:solidFill>
                  <a:srgbClr val="FF0000"/>
                </a:solidFill>
              </a:rPr>
              <a:t>Dewar foundation pour tomorrow.</a:t>
            </a:r>
          </a:p>
          <a:p>
            <a:pPr marL="342900" indent="-342900">
              <a:buFont typeface="Arial" panose="020B0604020202020204" pitchFamily="34" charset="0"/>
              <a:buChar char="•"/>
            </a:pPr>
            <a:r>
              <a:rPr lang="en-US" dirty="0">
                <a:solidFill>
                  <a:srgbClr val="FF0000"/>
                </a:solidFill>
              </a:rPr>
              <a:t>Topo ready next week </a:t>
            </a:r>
          </a:p>
          <a:p>
            <a:pPr marL="342900" indent="-342900">
              <a:buFont typeface="Arial" panose="020B0604020202020204" pitchFamily="34" charset="0"/>
              <a:buChar char="•"/>
            </a:pPr>
            <a:r>
              <a:rPr lang="en-US" dirty="0">
                <a:solidFill>
                  <a:srgbClr val="FF0000"/>
                </a:solidFill>
              </a:rPr>
              <a:t>Off the berm after alignment is done</a:t>
            </a:r>
            <a:endParaRPr lang="en-US" baseline="30000" dirty="0">
              <a:solidFill>
                <a:srgbClr val="FF0000"/>
              </a:solidFill>
            </a:endParaRPr>
          </a:p>
        </p:txBody>
      </p:sp>
    </p:spTree>
    <p:extLst>
      <p:ext uri="{BB962C8B-B14F-4D97-AF65-F5344CB8AC3E}">
        <p14:creationId xmlns:p14="http://schemas.microsoft.com/office/powerpoint/2010/main" val="3145506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4055CB-FEDE-E6FE-99BE-51411ECD6764}"/>
              </a:ext>
            </a:extLst>
          </p:cNvPr>
          <p:cNvSpPr>
            <a:spLocks noGrp="1"/>
          </p:cNvSpPr>
          <p:nvPr>
            <p:ph idx="1"/>
          </p:nvPr>
        </p:nvSpPr>
        <p:spPr/>
        <p:txBody>
          <a:bodyPr/>
          <a:lstStyle/>
          <a:p>
            <a:r>
              <a:rPr lang="en-US" dirty="0"/>
              <a:t>Generator issues</a:t>
            </a:r>
          </a:p>
          <a:p>
            <a:r>
              <a:rPr lang="en-US" dirty="0"/>
              <a:t>Job is progressing</a:t>
            </a:r>
          </a:p>
          <a:p>
            <a:pPr lvl="1"/>
            <a:r>
              <a:rPr lang="en-US" dirty="0"/>
              <a:t>Pushed to Thurs-Mon  9/21/23 - 25</a:t>
            </a:r>
          </a:p>
          <a:p>
            <a:pPr lvl="1"/>
            <a:r>
              <a:rPr lang="en-US" dirty="0"/>
              <a:t>NS2 Lift stations NS3 and EAB training center</a:t>
            </a:r>
          </a:p>
          <a:p>
            <a:pPr lvl="2"/>
            <a:r>
              <a:rPr lang="en-US" dirty="0"/>
              <a:t>Power down 1-2 days </a:t>
            </a:r>
          </a:p>
          <a:p>
            <a:pPr lvl="2"/>
            <a:r>
              <a:rPr lang="en-US" dirty="0"/>
              <a:t>Put back in service at end of the day.</a:t>
            </a:r>
          </a:p>
          <a:p>
            <a:pPr lvl="1"/>
            <a:endParaRPr lang="en-US" dirty="0"/>
          </a:p>
          <a:p>
            <a:r>
              <a:rPr lang="en-US" dirty="0"/>
              <a:t>Expected end date 2 weeks from 29</a:t>
            </a:r>
            <a:r>
              <a:rPr lang="en-US" baseline="30000" dirty="0"/>
              <a:t>th</a:t>
            </a:r>
            <a:r>
              <a:rPr lang="en-US" dirty="0"/>
              <a:t> with weather delays</a:t>
            </a:r>
          </a:p>
          <a:p>
            <a:pPr lvl="1"/>
            <a:r>
              <a:rPr lang="en-US" dirty="0"/>
              <a:t>Week of next week (sept 15</a:t>
            </a:r>
            <a:r>
              <a:rPr lang="en-US" baseline="30000" dirty="0"/>
              <a:t>th</a:t>
            </a:r>
            <a:r>
              <a:rPr lang="en-US" dirty="0"/>
              <a:t>)</a:t>
            </a:r>
          </a:p>
        </p:txBody>
      </p:sp>
      <p:sp>
        <p:nvSpPr>
          <p:cNvPr id="3" name="Title 2">
            <a:extLst>
              <a:ext uri="{FF2B5EF4-FFF2-40B4-BE49-F238E27FC236}">
                <a16:creationId xmlns:a16="http://schemas.microsoft.com/office/drawing/2014/main" id="{8219D958-9895-0511-6E7C-E8D78D47B86D}"/>
              </a:ext>
            </a:extLst>
          </p:cNvPr>
          <p:cNvSpPr>
            <a:spLocks noGrp="1"/>
          </p:cNvSpPr>
          <p:nvPr>
            <p:ph type="title"/>
          </p:nvPr>
        </p:nvSpPr>
        <p:spPr/>
        <p:txBody>
          <a:bodyPr/>
          <a:lstStyle/>
          <a:p>
            <a:r>
              <a:rPr lang="en-US" dirty="0"/>
              <a:t>MS3 oil switch change out</a:t>
            </a:r>
          </a:p>
        </p:txBody>
      </p:sp>
      <p:sp>
        <p:nvSpPr>
          <p:cNvPr id="4" name="Date Placeholder 3">
            <a:extLst>
              <a:ext uri="{FF2B5EF4-FFF2-40B4-BE49-F238E27FC236}">
                <a16:creationId xmlns:a16="http://schemas.microsoft.com/office/drawing/2014/main" id="{0E71A1E5-EA54-47AE-6085-4AB6DA381BD9}"/>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70C50608-DB11-58C7-0203-8B74D4A6CBD3}"/>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890D18A4-496F-8622-A57C-8EF1390B8568}"/>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Tree>
    <p:extLst>
      <p:ext uri="{BB962C8B-B14F-4D97-AF65-F5344CB8AC3E}">
        <p14:creationId xmlns:p14="http://schemas.microsoft.com/office/powerpoint/2010/main" val="3838439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descr="A close-up of a chart&#10;&#10;Description automatically generated">
            <a:extLst>
              <a:ext uri="{FF2B5EF4-FFF2-40B4-BE49-F238E27FC236}">
                <a16:creationId xmlns:a16="http://schemas.microsoft.com/office/drawing/2014/main" id="{48FB58D3-2932-9D21-CEAB-CB9BD44ABA28}"/>
              </a:ext>
            </a:extLst>
          </p:cNvPr>
          <p:cNvPicPr>
            <a:picLocks noGrp="1" noChangeAspect="1"/>
          </p:cNvPicPr>
          <p:nvPr>
            <p:ph idx="1"/>
          </p:nvPr>
        </p:nvPicPr>
        <p:blipFill>
          <a:blip r:embed="rId2"/>
          <a:stretch>
            <a:fillRect/>
          </a:stretch>
        </p:blipFill>
        <p:spPr>
          <a:xfrm>
            <a:off x="7292" y="1010263"/>
            <a:ext cx="9156627" cy="4881717"/>
          </a:xfrm>
        </p:spPr>
      </p:pic>
      <p:sp>
        <p:nvSpPr>
          <p:cNvPr id="3" name="Title 2">
            <a:extLst>
              <a:ext uri="{FF2B5EF4-FFF2-40B4-BE49-F238E27FC236}">
                <a16:creationId xmlns:a16="http://schemas.microsoft.com/office/drawing/2014/main" id="{9DD55BBF-A608-3A03-A62E-9052B6B5BF79}"/>
              </a:ext>
            </a:extLst>
          </p:cNvPr>
          <p:cNvSpPr>
            <a:spLocks noGrp="1"/>
          </p:cNvSpPr>
          <p:nvPr>
            <p:ph type="title"/>
          </p:nvPr>
        </p:nvSpPr>
        <p:spPr/>
        <p:txBody>
          <a:bodyPr/>
          <a:lstStyle/>
          <a:p>
            <a:r>
              <a:rPr lang="en-US" dirty="0"/>
              <a:t>DRAFT</a:t>
            </a:r>
          </a:p>
        </p:txBody>
      </p:sp>
      <p:sp>
        <p:nvSpPr>
          <p:cNvPr id="4" name="Date Placeholder 3">
            <a:extLst>
              <a:ext uri="{FF2B5EF4-FFF2-40B4-BE49-F238E27FC236}">
                <a16:creationId xmlns:a16="http://schemas.microsoft.com/office/drawing/2014/main" id="{46FF2EB1-0BF1-9C1A-39D4-2E50369BB3D8}"/>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6A5E4989-86C3-894A-9FE0-C27B25C747ED}"/>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6EDDA0F3-5239-DFCC-2616-65BD9FA48FCC}"/>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Tree>
    <p:extLst>
      <p:ext uri="{BB962C8B-B14F-4D97-AF65-F5344CB8AC3E}">
        <p14:creationId xmlns:p14="http://schemas.microsoft.com/office/powerpoint/2010/main" val="2536782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CE27B6-A8BA-A564-A6AC-250E7D42CFED}"/>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85407A98-2686-1DAA-0703-1D479C0A46D6}"/>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C6E52D4C-63AD-F828-8AD0-7CB6E138BAD9}"/>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989B0FCE-97BC-C2B6-8BC7-E903B06B15E8}"/>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pic>
        <p:nvPicPr>
          <p:cNvPr id="10" name="Content Placeholder 9" descr="A graph with a pie chart and a diagram&#10;&#10;Description automatically generated">
            <a:extLst>
              <a:ext uri="{FF2B5EF4-FFF2-40B4-BE49-F238E27FC236}">
                <a16:creationId xmlns:a16="http://schemas.microsoft.com/office/drawing/2014/main" id="{2841ABC2-185D-9041-83BF-136C270DE2BE}"/>
              </a:ext>
            </a:extLst>
          </p:cNvPr>
          <p:cNvPicPr>
            <a:picLocks noGrp="1" noChangeAspect="1"/>
          </p:cNvPicPr>
          <p:nvPr>
            <p:ph idx="1"/>
          </p:nvPr>
        </p:nvPicPr>
        <p:blipFill>
          <a:blip r:embed="rId2"/>
          <a:stretch>
            <a:fillRect/>
          </a:stretch>
        </p:blipFill>
        <p:spPr>
          <a:xfrm>
            <a:off x="228600" y="-5194"/>
            <a:ext cx="8778500" cy="6282426"/>
          </a:xfrm>
        </p:spPr>
      </p:pic>
    </p:spTree>
    <p:extLst>
      <p:ext uri="{BB962C8B-B14F-4D97-AF65-F5344CB8AC3E}">
        <p14:creationId xmlns:p14="http://schemas.microsoft.com/office/powerpoint/2010/main" val="3638266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4BC292-C6A3-47DA-811E-F2F275587B4E}"/>
              </a:ext>
            </a:extLst>
          </p:cNvPr>
          <p:cNvSpPr>
            <a:spLocks noGrp="1"/>
          </p:cNvSpPr>
          <p:nvPr>
            <p:ph idx="1"/>
          </p:nvPr>
        </p:nvSpPr>
        <p:spPr>
          <a:xfrm>
            <a:off x="96045" y="356615"/>
            <a:ext cx="8672513" cy="5950750"/>
          </a:xfrm>
        </p:spPr>
        <p:txBody>
          <a:bodyPr/>
          <a:lstStyle/>
          <a:p>
            <a:pPr marL="342900" indent="-342900">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pPr marR="57150">
              <a:spcBef>
                <a:spcPct val="0"/>
              </a:spcBef>
            </a:pPr>
            <a:r>
              <a:rPr lang="en-US" sz="1600" b="1" dirty="0">
                <a:solidFill>
                  <a:schemeClr val="tx2">
                    <a:lumMod val="40000"/>
                    <a:lumOff val="60000"/>
                  </a:schemeClr>
                </a:solidFill>
                <a:latin typeface="Times New Roman" panose="02020603050405020304" pitchFamily="18" charset="0"/>
                <a:cs typeface="Times New Roman" panose="02020603050405020304" pitchFamily="18" charset="0"/>
              </a:rPr>
              <a:t>Next week</a:t>
            </a:r>
          </a:p>
          <a:p>
            <a:pPr marR="57150" lvl="1">
              <a:spcBef>
                <a:spcPct val="0"/>
              </a:spcBef>
            </a:pPr>
            <a:r>
              <a:rPr lang="en-US" sz="1400" b="1" dirty="0">
                <a:solidFill>
                  <a:srgbClr val="404040"/>
                </a:solidFill>
                <a:latin typeface="Times New Roman" panose="02020603050405020304" pitchFamily="18" charset="0"/>
                <a:cs typeface="Times New Roman" panose="02020603050405020304" pitchFamily="18" charset="0"/>
              </a:rPr>
              <a:t>MS3 Oil Switch Replacement OUTAGE TO RE-ESTABLISH POWER AFTER WORK IS COMPLETED</a:t>
            </a:r>
          </a:p>
          <a:p>
            <a:pPr marL="1257300" marR="57150" lvl="3">
              <a:spcBef>
                <a:spcPct val="0"/>
              </a:spcBef>
            </a:pPr>
            <a:r>
              <a:rPr lang="en-US" sz="1200" dirty="0">
                <a:solidFill>
                  <a:srgbClr val="404040"/>
                </a:solidFill>
                <a:latin typeface="Times New Roman" panose="02020603050405020304" pitchFamily="18" charset="0"/>
                <a:cs typeface="Times New Roman" panose="02020603050405020304" pitchFamily="18" charset="0"/>
              </a:rPr>
              <a:t>LLRW (Site 40) and ENTIRE MESON AREA INCLUDING MESON DETECTOR BUILDING, ALL MESON BEAMLINE ENCLOSURES, ALL MESON BUILDINGS INCLUDING MESON CENTRAL CRYO, MESON ASSEMBLY BUILDING, MP9, MW9 </a:t>
            </a:r>
            <a:endParaRPr lang="en-US" sz="1400" dirty="0">
              <a:solidFill>
                <a:srgbClr val="404040"/>
              </a:solidFill>
              <a:latin typeface="Times New Roman" panose="02020603050405020304" pitchFamily="18" charset="0"/>
              <a:cs typeface="Times New Roman" panose="02020603050405020304" pitchFamily="18" charset="0"/>
            </a:endParaRPr>
          </a:p>
          <a:p>
            <a:pPr marL="1257300" marR="57150" lvl="3">
              <a:spcBef>
                <a:spcPct val="0"/>
              </a:spcBef>
            </a:pPr>
            <a:r>
              <a:rPr lang="en-US" sz="1200" b="1" dirty="0">
                <a:solidFill>
                  <a:srgbClr val="404040"/>
                </a:solidFill>
                <a:latin typeface="Times New Roman" panose="02020603050405020304" pitchFamily="18" charset="0"/>
                <a:cs typeface="Times New Roman" panose="02020603050405020304" pitchFamily="18" charset="0"/>
              </a:rPr>
              <a:t>Location: FULL OUTAGE OF ALL BUILDINGS FED FROM FDR30 AND FDR31</a:t>
            </a:r>
            <a:endParaRPr lang="en-US" sz="1400" b="1" dirty="0">
              <a:solidFill>
                <a:srgbClr val="404040"/>
              </a:solidFill>
              <a:latin typeface="Times New Roman" panose="02020603050405020304" pitchFamily="18" charset="0"/>
              <a:cs typeface="Times New Roman" panose="02020603050405020304" pitchFamily="18" charset="0"/>
            </a:endParaRPr>
          </a:p>
          <a:p>
            <a:pPr marL="1257300" marR="57150" lvl="3">
              <a:spcBef>
                <a:spcPct val="0"/>
              </a:spcBef>
            </a:pPr>
            <a:r>
              <a:rPr lang="en-US" sz="1200" b="1" dirty="0">
                <a:solidFill>
                  <a:srgbClr val="404040"/>
                </a:solidFill>
                <a:latin typeface="Times New Roman" panose="02020603050405020304" pitchFamily="18" charset="0"/>
                <a:cs typeface="Times New Roman" panose="02020603050405020304" pitchFamily="18" charset="0"/>
              </a:rPr>
              <a:t>Schedule: </a:t>
            </a:r>
            <a:r>
              <a:rPr lang="en-US" sz="1200" b="1" dirty="0">
                <a:solidFill>
                  <a:srgbClr val="404040"/>
                </a:solidFill>
                <a:highlight>
                  <a:srgbClr val="FFFF00"/>
                </a:highlight>
                <a:latin typeface="Times New Roman" panose="02020603050405020304" pitchFamily="18" charset="0"/>
                <a:cs typeface="Times New Roman" panose="02020603050405020304" pitchFamily="18" charset="0"/>
              </a:rPr>
              <a:t>Tuesday 9/26/23 from 0730 - 1500</a:t>
            </a:r>
            <a:endParaRPr lang="en-US" b="1" dirty="0">
              <a:solidFill>
                <a:srgbClr val="404040"/>
              </a:solidFill>
              <a:highlight>
                <a:srgbClr val="FFFF00"/>
              </a:highlight>
              <a:latin typeface="Times New Roman" panose="02020603050405020304" pitchFamily="18" charset="0"/>
              <a:cs typeface="Times New Roman" panose="02020603050405020304" pitchFamily="18" charset="0"/>
            </a:endParaRPr>
          </a:p>
          <a:p>
            <a:pPr marR="57150">
              <a:spcBef>
                <a:spcPct val="0"/>
              </a:spcBef>
            </a:pPr>
            <a:endParaRPr lang="en-US" sz="1600" b="1" dirty="0">
              <a:solidFill>
                <a:schemeClr val="tx2">
                  <a:lumMod val="40000"/>
                  <a:lumOff val="60000"/>
                </a:schemeClr>
              </a:solidFill>
              <a:latin typeface="Times New Roman" panose="02020603050405020304" pitchFamily="18" charset="0"/>
              <a:cs typeface="Times New Roman" panose="02020603050405020304" pitchFamily="18" charset="0"/>
            </a:endParaRPr>
          </a:p>
          <a:p>
            <a:pPr marR="57150">
              <a:spcBef>
                <a:spcPct val="0"/>
              </a:spcBef>
            </a:pPr>
            <a:r>
              <a:rPr lang="en-US" sz="1600" b="1" dirty="0">
                <a:solidFill>
                  <a:schemeClr val="tx2">
                    <a:lumMod val="40000"/>
                    <a:lumOff val="60000"/>
                  </a:schemeClr>
                </a:solidFill>
                <a:latin typeface="Times New Roman" panose="02020603050405020304" pitchFamily="18" charset="0"/>
                <a:cs typeface="Times New Roman" panose="02020603050405020304" pitchFamily="18" charset="0"/>
              </a:rPr>
              <a:t>Two Weeks out and then some</a:t>
            </a:r>
          </a:p>
          <a:p>
            <a:pPr marR="57150" lvl="1">
              <a:spcBef>
                <a:spcPct val="0"/>
              </a:spcBef>
            </a:pPr>
            <a:r>
              <a:rPr lang="en-US" sz="1400" b="1" dirty="0">
                <a:solidFill>
                  <a:srgbClr val="404040"/>
                </a:solidFill>
                <a:latin typeface="Times New Roman" panose="02020603050405020304" pitchFamily="18" charset="0"/>
                <a:cs typeface="Times New Roman" panose="02020603050405020304" pitchFamily="18" charset="0"/>
              </a:rPr>
              <a:t>MSS and KRS</a:t>
            </a:r>
          </a:p>
          <a:p>
            <a:pPr marL="1257300" marR="57150" lvl="3">
              <a:spcBef>
                <a:spcPct val="0"/>
              </a:spcBef>
            </a:pPr>
            <a:r>
              <a:rPr lang="en-US" sz="1200" dirty="0">
                <a:solidFill>
                  <a:srgbClr val="404040"/>
                </a:solidFill>
                <a:latin typeface="Times New Roman" panose="02020603050405020304" pitchFamily="18" charset="0"/>
                <a:cs typeface="Times New Roman" panose="02020603050405020304" pitchFamily="18" charset="0"/>
              </a:rPr>
              <a:t>10/02, Monday  0800-0830  </a:t>
            </a:r>
          </a:p>
          <a:p>
            <a:pPr marL="1714500" marR="57150" lvl="4">
              <a:spcBef>
                <a:spcPct val="0"/>
              </a:spcBef>
            </a:pPr>
            <a:r>
              <a:rPr lang="en-US" sz="1200" dirty="0">
                <a:solidFill>
                  <a:srgbClr val="404040"/>
                </a:solidFill>
                <a:latin typeface="Times New Roman" panose="02020603050405020304" pitchFamily="18" charset="0"/>
                <a:cs typeface="Times New Roman" panose="02020603050405020304" pitchFamily="18" charset="0"/>
              </a:rPr>
              <a:t>KRS power outage (loads).  Switching back to KRS</a:t>
            </a:r>
          </a:p>
          <a:p>
            <a:pPr marL="1714500" marR="57150" lvl="4">
              <a:spcBef>
                <a:spcPct val="0"/>
              </a:spcBef>
            </a:pPr>
            <a:r>
              <a:rPr lang="en-US" sz="1200" dirty="0">
                <a:solidFill>
                  <a:srgbClr val="92D050"/>
                </a:solidFill>
                <a:latin typeface="Times New Roman" panose="02020603050405020304" pitchFamily="18" charset="0"/>
                <a:cs typeface="Times New Roman" panose="02020603050405020304" pitchFamily="18" charset="0"/>
              </a:rPr>
              <a:t>MSS loads not impacted</a:t>
            </a:r>
            <a:r>
              <a:rPr lang="en-US" sz="1200" dirty="0">
                <a:solidFill>
                  <a:srgbClr val="404040"/>
                </a:solidFill>
                <a:latin typeface="Times New Roman" panose="02020603050405020304" pitchFamily="18" charset="0"/>
                <a:cs typeface="Times New Roman" panose="02020603050405020304" pitchFamily="18" charset="0"/>
              </a:rPr>
              <a:t>/ </a:t>
            </a:r>
            <a:r>
              <a:rPr lang="en-US" sz="1200" dirty="0">
                <a:solidFill>
                  <a:srgbClr val="FF0000"/>
                </a:solidFill>
                <a:latin typeface="Times New Roman" panose="02020603050405020304" pitchFamily="18" charset="0"/>
                <a:cs typeface="Times New Roman" panose="02020603050405020304" pitchFamily="18" charset="0"/>
              </a:rPr>
              <a:t>KRS Loads impacted</a:t>
            </a:r>
          </a:p>
        </p:txBody>
      </p:sp>
      <p:sp>
        <p:nvSpPr>
          <p:cNvPr id="3" name="Title 2">
            <a:extLst>
              <a:ext uri="{FF2B5EF4-FFF2-40B4-BE49-F238E27FC236}">
                <a16:creationId xmlns:a16="http://schemas.microsoft.com/office/drawing/2014/main" id="{17A32520-D12F-44F5-B445-167D0D59CF2A}"/>
              </a:ext>
            </a:extLst>
          </p:cNvPr>
          <p:cNvSpPr>
            <a:spLocks noGrp="1"/>
          </p:cNvSpPr>
          <p:nvPr>
            <p:ph type="title"/>
          </p:nvPr>
        </p:nvSpPr>
        <p:spPr>
          <a:xfrm>
            <a:off x="228600" y="57904"/>
            <a:ext cx="8686800" cy="427877"/>
          </a:xfrm>
        </p:spPr>
        <p:txBody>
          <a:bodyPr/>
          <a:lstStyle/>
          <a:p>
            <a:r>
              <a:rPr lang="en-US" dirty="0"/>
              <a:t>Power Outages</a:t>
            </a:r>
          </a:p>
        </p:txBody>
      </p:sp>
      <p:sp>
        <p:nvSpPr>
          <p:cNvPr id="4" name="Date Placeholder 3">
            <a:extLst>
              <a:ext uri="{FF2B5EF4-FFF2-40B4-BE49-F238E27FC236}">
                <a16:creationId xmlns:a16="http://schemas.microsoft.com/office/drawing/2014/main" id="{878E58F5-A734-43A4-9326-F913FDA49E63}"/>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D4345464-80E1-4C63-BC0E-B1AED0267AFA}"/>
              </a:ext>
            </a:extLst>
          </p:cNvPr>
          <p:cNvSpPr>
            <a:spLocks noGrp="1"/>
          </p:cNvSpPr>
          <p:nvPr>
            <p:ph type="ftr" sz="quarter" idx="3"/>
          </p:nvPr>
        </p:nvSpPr>
        <p:spPr/>
        <p:txBody>
          <a:bodyPr/>
          <a:lstStyle/>
          <a:p>
            <a:pPr>
              <a:buFont typeface="Arial" panose="020B0604020202020204" pitchFamily="34" charset="0"/>
              <a:buChar char="•"/>
            </a:pPr>
            <a:r>
              <a:rPr lang="en-US" dirty="0"/>
              <a:t>Presenter | Presentation Title or Meeting</a:t>
            </a:r>
            <a:endParaRPr lang="en-US" b="1" dirty="0"/>
          </a:p>
        </p:txBody>
      </p:sp>
      <p:sp>
        <p:nvSpPr>
          <p:cNvPr id="6" name="Slide Number Placeholder 5">
            <a:extLst>
              <a:ext uri="{FF2B5EF4-FFF2-40B4-BE49-F238E27FC236}">
                <a16:creationId xmlns:a16="http://schemas.microsoft.com/office/drawing/2014/main" id="{00986C2F-4F4B-4D2C-B129-77C2100A7578}"/>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0" name="TextBox 9">
            <a:extLst>
              <a:ext uri="{FF2B5EF4-FFF2-40B4-BE49-F238E27FC236}">
                <a16:creationId xmlns:a16="http://schemas.microsoft.com/office/drawing/2014/main" id="{99212D30-57B9-F552-CA0D-B2A57FC9563A}"/>
              </a:ext>
            </a:extLst>
          </p:cNvPr>
          <p:cNvSpPr txBox="1"/>
          <p:nvPr/>
        </p:nvSpPr>
        <p:spPr>
          <a:xfrm>
            <a:off x="4152452" y="3889836"/>
            <a:ext cx="5125317" cy="2185214"/>
          </a:xfrm>
          <a:prstGeom prst="rect">
            <a:avLst/>
          </a:prstGeom>
          <a:noFill/>
        </p:spPr>
        <p:txBody>
          <a:bodyPr wrap="square" rtlCol="0">
            <a:spAutoFit/>
          </a:bodyPr>
          <a:lstStyle/>
          <a:p>
            <a:pPr lvl="1"/>
            <a:r>
              <a:rPr lang="en-US" sz="1400" dirty="0">
                <a:latin typeface="Times New Roman" panose="02020603050405020304" pitchFamily="18" charset="0"/>
                <a:cs typeface="Times New Roman" panose="02020603050405020304" pitchFamily="18" charset="0"/>
              </a:rPr>
              <a:t>10/17 </a:t>
            </a:r>
            <a:r>
              <a:rPr lang="en-US" sz="1400" b="1" dirty="0">
                <a:latin typeface="Times New Roman" panose="02020603050405020304" pitchFamily="18" charset="0"/>
                <a:cs typeface="Times New Roman" panose="02020603050405020304" pitchFamily="18" charset="0"/>
              </a:rPr>
              <a:t>IARC, HAB, </a:t>
            </a:r>
            <a:r>
              <a:rPr lang="en-US" sz="1400" b="1" dirty="0" err="1">
                <a:latin typeface="Times New Roman" panose="02020603050405020304" pitchFamily="18" charset="0"/>
                <a:cs typeface="Times New Roman" panose="02020603050405020304" pitchFamily="18" charset="0"/>
              </a:rPr>
              <a:t>Bld</a:t>
            </a:r>
            <a:r>
              <a:rPr lang="en-US" sz="1400" b="1" dirty="0">
                <a:latin typeface="Times New Roman" panose="02020603050405020304" pitchFamily="18" charset="0"/>
                <a:cs typeface="Times New Roman" panose="02020603050405020304" pitchFamily="18" charset="0"/>
              </a:rPr>
              <a:t> 327</a:t>
            </a:r>
          </a:p>
          <a:p>
            <a:pPr lvl="1"/>
            <a:r>
              <a:rPr lang="en-US" sz="1400" dirty="0">
                <a:latin typeface="Times New Roman" panose="02020603050405020304" pitchFamily="18" charset="0"/>
                <a:cs typeface="Times New Roman" panose="02020603050405020304" pitchFamily="18" charset="0"/>
              </a:rPr>
              <a:t>10/19 </a:t>
            </a:r>
            <a:r>
              <a:rPr lang="en-US" sz="1400" b="1" dirty="0">
                <a:latin typeface="Times New Roman" panose="02020603050405020304" pitchFamily="18" charset="0"/>
                <a:cs typeface="Times New Roman" panose="02020603050405020304" pitchFamily="18" charset="0"/>
              </a:rPr>
              <a:t>IBA Campus</a:t>
            </a:r>
          </a:p>
          <a:p>
            <a:pPr lvl="1"/>
            <a:r>
              <a:rPr lang="en-US" sz="1400" dirty="0">
                <a:latin typeface="Times New Roman" panose="02020603050405020304" pitchFamily="18" charset="0"/>
                <a:cs typeface="Times New Roman" panose="02020603050405020304" pitchFamily="18" charset="0"/>
              </a:rPr>
              <a:t>10/24  </a:t>
            </a:r>
            <a:r>
              <a:rPr lang="en-US" sz="1400" b="1" dirty="0">
                <a:latin typeface="Times New Roman" panose="02020603050405020304" pitchFamily="18" charset="0"/>
                <a:cs typeface="Times New Roman" panose="02020603050405020304" pitchFamily="18" charset="0"/>
              </a:rPr>
              <a:t>CMTF Building, Andy's pond pump station, Feeder 32/35</a:t>
            </a:r>
          </a:p>
          <a:p>
            <a:pPr lvl="1"/>
            <a:r>
              <a:rPr lang="en-US" sz="1400" dirty="0">
                <a:latin typeface="Times New Roman" panose="02020603050405020304" pitchFamily="18" charset="0"/>
                <a:cs typeface="Times New Roman" panose="02020603050405020304" pitchFamily="18" charset="0"/>
              </a:rPr>
              <a:t>10/25  </a:t>
            </a:r>
            <a:r>
              <a:rPr lang="en-US" sz="1400" b="1" dirty="0">
                <a:latin typeface="Times New Roman" panose="02020603050405020304" pitchFamily="18" charset="0"/>
                <a:cs typeface="Times New Roman" panose="02020603050405020304" pitchFamily="18" charset="0"/>
              </a:rPr>
              <a:t>NML, Feeder 35</a:t>
            </a:r>
          </a:p>
          <a:p>
            <a:pPr lvl="1"/>
            <a:r>
              <a:rPr lang="en-US" sz="1400" dirty="0">
                <a:latin typeface="Times New Roman" panose="02020603050405020304" pitchFamily="18" charset="0"/>
                <a:cs typeface="Times New Roman" panose="02020603050405020304" pitchFamily="18" charset="0"/>
              </a:rPr>
              <a:t>10/26 </a:t>
            </a:r>
            <a:r>
              <a:rPr lang="en-US" sz="1400" b="1" dirty="0">
                <a:latin typeface="Times New Roman" panose="02020603050405020304" pitchFamily="18" charset="0"/>
                <a:cs typeface="Times New Roman" panose="02020603050405020304" pitchFamily="18" charset="0"/>
              </a:rPr>
              <a:t>LAB B, NML Cryo, LAB E&amp;F, ABX, FDR 35</a:t>
            </a:r>
          </a:p>
          <a:p>
            <a:pPr lvl="1"/>
            <a:r>
              <a:rPr lang="en-US" sz="1400" dirty="0">
                <a:solidFill>
                  <a:srgbClr val="FF0000"/>
                </a:solidFill>
                <a:latin typeface="Times New Roman" panose="02020603050405020304" pitchFamily="18" charset="0"/>
                <a:cs typeface="Times New Roman" panose="02020603050405020304" pitchFamily="18" charset="0"/>
              </a:rPr>
              <a:t>11/1  </a:t>
            </a:r>
            <a:r>
              <a:rPr lang="en-US" sz="1400" b="1" dirty="0">
                <a:solidFill>
                  <a:srgbClr val="FF0000"/>
                </a:solidFill>
                <a:latin typeface="Times New Roman" panose="02020603050405020304" pitchFamily="18" charset="0"/>
                <a:cs typeface="Times New Roman" panose="02020603050405020304" pitchFamily="18" charset="0"/>
              </a:rPr>
              <a:t>Feeder 45, TEV Ring, Transfer Hall, All MR Service Buildings</a:t>
            </a:r>
          </a:p>
          <a:p>
            <a:endParaRPr lang="en-US" dirty="0"/>
          </a:p>
        </p:txBody>
      </p:sp>
      <p:sp>
        <p:nvSpPr>
          <p:cNvPr id="12" name="TextBox 11">
            <a:extLst>
              <a:ext uri="{FF2B5EF4-FFF2-40B4-BE49-F238E27FC236}">
                <a16:creationId xmlns:a16="http://schemas.microsoft.com/office/drawing/2014/main" id="{5BFD4072-F9A1-2E2C-C523-146F79E0D308}"/>
              </a:ext>
            </a:extLst>
          </p:cNvPr>
          <p:cNvSpPr txBox="1"/>
          <p:nvPr/>
        </p:nvSpPr>
        <p:spPr>
          <a:xfrm>
            <a:off x="64822" y="3975216"/>
            <a:ext cx="4596840" cy="2246769"/>
          </a:xfrm>
          <a:prstGeom prst="rect">
            <a:avLst/>
          </a:prstGeom>
          <a:noFill/>
        </p:spPr>
        <p:txBody>
          <a:bodyPr wrap="square" rtlCol="0">
            <a:spAutoFit/>
          </a:bodyPr>
          <a:lstStyle/>
          <a:p>
            <a:pPr>
              <a:buFont typeface="Arial" panose="020B0604020202020204" pitchFamily="34" charset="0"/>
              <a:buChar char="•"/>
            </a:pPr>
            <a:r>
              <a:rPr lang="en-US" sz="1800" b="1" dirty="0">
                <a:effectLst/>
                <a:latin typeface="Times New Roman" panose="02020603050405020304" pitchFamily="18" charset="0"/>
                <a:cs typeface="Times New Roman" panose="02020603050405020304" pitchFamily="18" charset="0"/>
              </a:rPr>
              <a:t>Building/Feeder Outages</a:t>
            </a:r>
          </a:p>
          <a:p>
            <a:pPr lvl="1"/>
            <a:r>
              <a:rPr lang="en-US" sz="1400" dirty="0">
                <a:latin typeface="Times New Roman" panose="02020603050405020304" pitchFamily="18" charset="0"/>
                <a:cs typeface="Times New Roman" panose="02020603050405020304" pitchFamily="18" charset="0"/>
              </a:rPr>
              <a:t>10/02 </a:t>
            </a:r>
            <a:r>
              <a:rPr lang="en-US" sz="1400" b="1" dirty="0">
                <a:latin typeface="Times New Roman" panose="02020603050405020304" pitchFamily="18" charset="0"/>
                <a:cs typeface="Times New Roman" panose="02020603050405020304" pitchFamily="18" charset="0"/>
              </a:rPr>
              <a:t>FDR49 FCC  </a:t>
            </a:r>
          </a:p>
          <a:p>
            <a:pPr lvl="1"/>
            <a:r>
              <a:rPr lang="en-US" sz="1400" dirty="0">
                <a:latin typeface="Times New Roman" panose="02020603050405020304" pitchFamily="18" charset="0"/>
                <a:cs typeface="Times New Roman" panose="02020603050405020304" pitchFamily="18" charset="0"/>
              </a:rPr>
              <a:t>10/04 </a:t>
            </a:r>
            <a:r>
              <a:rPr lang="en-US" sz="1400" b="1" dirty="0">
                <a:latin typeface="Times New Roman" panose="02020603050405020304" pitchFamily="18" charset="0"/>
                <a:cs typeface="Times New Roman" panose="02020603050405020304" pitchFamily="18" charset="0"/>
              </a:rPr>
              <a:t>FDR 31 - MS1, M01, MS2, M02 </a:t>
            </a:r>
          </a:p>
          <a:p>
            <a:pPr lvl="1"/>
            <a:r>
              <a:rPr lang="en-US" sz="1400" dirty="0">
                <a:latin typeface="Times New Roman" panose="02020603050405020304" pitchFamily="18" charset="0"/>
                <a:cs typeface="Times New Roman" panose="02020603050405020304" pitchFamily="18" charset="0"/>
              </a:rPr>
              <a:t>10/05 </a:t>
            </a:r>
            <a:r>
              <a:rPr lang="en-US" sz="1400" b="1" dirty="0">
                <a:latin typeface="Times New Roman" panose="02020603050405020304" pitchFamily="18" charset="0"/>
                <a:cs typeface="Times New Roman" panose="02020603050405020304" pitchFamily="18" charset="0"/>
              </a:rPr>
              <a:t>FDR 31 MS3, M03, M04  </a:t>
            </a:r>
          </a:p>
          <a:p>
            <a:pPr lvl="1"/>
            <a:r>
              <a:rPr lang="en-US" sz="1400" dirty="0">
                <a:latin typeface="Times New Roman" panose="02020603050405020304" pitchFamily="18" charset="0"/>
                <a:cs typeface="Times New Roman" panose="02020603050405020304" pitchFamily="18" charset="0"/>
              </a:rPr>
              <a:t>10/10 </a:t>
            </a:r>
            <a:r>
              <a:rPr lang="en-US" sz="1400" b="1" dirty="0">
                <a:latin typeface="Times New Roman" panose="02020603050405020304" pitchFamily="18" charset="0"/>
                <a:cs typeface="Times New Roman" panose="02020603050405020304" pitchFamily="18" charset="0"/>
              </a:rPr>
              <a:t>NWA, NS4, NS2 </a:t>
            </a:r>
          </a:p>
          <a:p>
            <a:pPr lvl="1"/>
            <a:r>
              <a:rPr lang="en-US" sz="1400" dirty="0">
                <a:latin typeface="Times New Roman" panose="02020603050405020304" pitchFamily="18" charset="0"/>
                <a:cs typeface="Times New Roman" panose="02020603050405020304" pitchFamily="18" charset="0"/>
              </a:rPr>
              <a:t>10/11/ </a:t>
            </a:r>
            <a:r>
              <a:rPr lang="en-US" sz="1400" b="1" dirty="0">
                <a:latin typeface="Times New Roman" panose="02020603050405020304" pitchFamily="18" charset="0"/>
                <a:cs typeface="Times New Roman" panose="02020603050405020304" pitchFamily="18" charset="0"/>
              </a:rPr>
              <a:t>FDR 37 NM3, NM4, Spin Quest</a:t>
            </a:r>
          </a:p>
          <a:p>
            <a:pPr lvl="1"/>
            <a:r>
              <a:rPr lang="en-US" sz="1400" dirty="0">
                <a:latin typeface="Times New Roman" panose="02020603050405020304" pitchFamily="18" charset="0"/>
                <a:cs typeface="Times New Roman" panose="02020603050405020304" pitchFamily="18" charset="0"/>
              </a:rPr>
              <a:t>10/12/ </a:t>
            </a:r>
            <a:r>
              <a:rPr lang="en-US" sz="1400" b="1" dirty="0">
                <a:latin typeface="Times New Roman" panose="02020603050405020304" pitchFamily="18" charset="0"/>
                <a:cs typeface="Times New Roman" panose="02020603050405020304" pitchFamily="18" charset="0"/>
              </a:rPr>
              <a:t>FDR 32  NS1, NS0, NL1, NL1A NS1, NS0, NL1, NL1A</a:t>
            </a:r>
          </a:p>
          <a:p>
            <a:endParaRPr lang="en-US" dirty="0"/>
          </a:p>
        </p:txBody>
      </p:sp>
    </p:spTree>
    <p:extLst>
      <p:ext uri="{BB962C8B-B14F-4D97-AF65-F5344CB8AC3E}">
        <p14:creationId xmlns:p14="http://schemas.microsoft.com/office/powerpoint/2010/main" val="459591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7BF1F3-49B1-A0FB-5EFC-51FBCA099017}"/>
              </a:ext>
            </a:extLst>
          </p:cNvPr>
          <p:cNvSpPr>
            <a:spLocks noGrp="1"/>
          </p:cNvSpPr>
          <p:nvPr>
            <p:ph idx="1"/>
          </p:nvPr>
        </p:nvSpPr>
        <p:spPr>
          <a:xfrm>
            <a:off x="222250" y="679629"/>
            <a:ext cx="8672513" cy="5824584"/>
          </a:xfrm>
        </p:spPr>
        <p:txBody>
          <a:bodyPr/>
          <a:lstStyle/>
          <a:p>
            <a:pPr marL="0" marR="0">
              <a:spcBef>
                <a:spcPts val="0"/>
              </a:spcBef>
              <a:spcAft>
                <a:spcPts val="0"/>
              </a:spcAft>
            </a:pPr>
            <a:endParaRPr lang="en-US" sz="1800" dirty="0">
              <a:effectLst/>
              <a:latin typeface="Calibri" panose="020F0502020204030204" pitchFamily="34" charset="0"/>
              <a:ea typeface="Yu Gothic" panose="020B0400000000000000" pitchFamily="34" charset="-128"/>
            </a:endParaRPr>
          </a:p>
          <a:p>
            <a:pPr marL="0" marR="0">
              <a:spcBef>
                <a:spcPts val="0"/>
              </a:spcBef>
              <a:spcAft>
                <a:spcPts val="0"/>
              </a:spcAft>
            </a:pPr>
            <a:endParaRPr lang="en-US" sz="1800" dirty="0">
              <a:latin typeface="Calibri" panose="020F0502020204030204" pitchFamily="34" charset="0"/>
              <a:ea typeface="Yu Gothic" panose="020B0400000000000000" pitchFamily="34" charset="-128"/>
            </a:endParaRPr>
          </a:p>
          <a:p>
            <a:pPr marL="0" marR="0">
              <a:spcBef>
                <a:spcPts val="0"/>
              </a:spcBef>
              <a:spcAft>
                <a:spcPts val="0"/>
              </a:spcAft>
            </a:pPr>
            <a:r>
              <a:rPr lang="en-US" sz="2000" dirty="0">
                <a:effectLst/>
                <a:latin typeface="Calibri" panose="020F0502020204030204" pitchFamily="34" charset="0"/>
                <a:ea typeface="Yu Gothic" panose="020B0400000000000000" pitchFamily="34" charset="-128"/>
              </a:rPr>
              <a:t>There will be two Acnet database interruptions for OS upgrades: </a:t>
            </a:r>
          </a:p>
          <a:p>
            <a:pPr marL="400050" lvl="1">
              <a:spcBef>
                <a:spcPts val="0"/>
              </a:spcBef>
              <a:spcAft>
                <a:spcPts val="0"/>
              </a:spcAft>
            </a:pPr>
            <a:r>
              <a:rPr lang="en-US" sz="1800" dirty="0">
                <a:latin typeface="Calibri" panose="020F0502020204030204" pitchFamily="34" charset="0"/>
                <a:ea typeface="Yu Gothic" panose="020B0400000000000000" pitchFamily="34" charset="-128"/>
              </a:rPr>
              <a:t>T</a:t>
            </a:r>
            <a:r>
              <a:rPr lang="en-US" sz="1800" dirty="0">
                <a:effectLst/>
                <a:latin typeface="Calibri" panose="020F0502020204030204" pitchFamily="34" charset="0"/>
                <a:ea typeface="Yu Gothic" panose="020B0400000000000000" pitchFamily="34" charset="-128"/>
              </a:rPr>
              <a:t>he first will be up to two minutes, and the second, several hours later, will be up to 30 minutes.  During the interruptions, all services that interact with the DB will be impacted.   After each interruption, there will be some ACNET services that need to be manually restarted in order to restore their connection to the DB. </a:t>
            </a:r>
          </a:p>
          <a:p>
            <a:pPr marL="0" marR="0" indent="0">
              <a:spcBef>
                <a:spcPts val="0"/>
              </a:spcBef>
              <a:spcAft>
                <a:spcPts val="0"/>
              </a:spcAft>
              <a:buNone/>
            </a:pPr>
            <a:endParaRPr lang="en-US" sz="2000" dirty="0">
              <a:latin typeface="Calibri" panose="020F0502020204030204" pitchFamily="34" charset="0"/>
              <a:ea typeface="Yu Gothic" panose="020B0400000000000000" pitchFamily="34" charset="-128"/>
            </a:endParaRPr>
          </a:p>
          <a:p>
            <a:pPr marL="0" marR="0" indent="0">
              <a:spcBef>
                <a:spcPts val="0"/>
              </a:spcBef>
              <a:spcAft>
                <a:spcPts val="0"/>
              </a:spcAft>
              <a:buNone/>
            </a:pPr>
            <a:endParaRPr lang="en-US" sz="2000" dirty="0">
              <a:effectLst/>
              <a:latin typeface="Calibri" panose="020F0502020204030204" pitchFamily="34" charset="0"/>
              <a:ea typeface="Yu Gothic" panose="020B0400000000000000" pitchFamily="34" charset="-128"/>
            </a:endParaRPr>
          </a:p>
          <a:p>
            <a:pPr marL="400050" lvl="1">
              <a:spcBef>
                <a:spcPts val="0"/>
              </a:spcBef>
              <a:spcAft>
                <a:spcPts val="0"/>
              </a:spcAft>
            </a:pPr>
            <a:r>
              <a:rPr lang="en-US" sz="1800" dirty="0">
                <a:effectLst/>
                <a:latin typeface="Calibri" panose="020F0502020204030204" pitchFamily="34" charset="0"/>
                <a:ea typeface="Yu Gothic" panose="020B0400000000000000" pitchFamily="34" charset="-128"/>
              </a:rPr>
              <a:t>Here is the proposed schedule.  These time were chosen to maximize availability to  experts who might be needed to identify and recover services that need manual intervention.</a:t>
            </a:r>
          </a:p>
          <a:p>
            <a:pPr marL="0" marR="0" indent="0">
              <a:spcBef>
                <a:spcPts val="0"/>
              </a:spcBef>
              <a:spcAft>
                <a:spcPts val="0"/>
              </a:spcAft>
              <a:buNone/>
            </a:pPr>
            <a:r>
              <a:rPr lang="en-US" sz="2000" dirty="0">
                <a:effectLst/>
                <a:latin typeface="Calibri" panose="020F0502020204030204" pitchFamily="34" charset="0"/>
                <a:ea typeface="Yu Gothic" panose="020B0400000000000000" pitchFamily="34" charset="-128"/>
              </a:rPr>
              <a:t> </a:t>
            </a:r>
          </a:p>
          <a:p>
            <a:pPr marL="0" marR="0" indent="0">
              <a:spcBef>
                <a:spcPts val="0"/>
              </a:spcBef>
              <a:spcAft>
                <a:spcPts val="0"/>
              </a:spcAft>
              <a:buNone/>
            </a:pPr>
            <a:r>
              <a:rPr lang="en-US" sz="2000" dirty="0">
                <a:effectLst/>
                <a:latin typeface="Calibri" panose="020F0502020204030204" pitchFamily="34" charset="0"/>
                <a:ea typeface="Yu Gothic" panose="020B0400000000000000" pitchFamily="34" charset="-128"/>
              </a:rPr>
              <a:t>		- First interruption for active-standby switchover: </a:t>
            </a:r>
          </a:p>
          <a:p>
            <a:pPr marL="1714500" lvl="4">
              <a:spcBef>
                <a:spcPts val="0"/>
              </a:spcBef>
              <a:spcAft>
                <a:spcPts val="0"/>
              </a:spcAft>
            </a:pPr>
            <a:r>
              <a:rPr lang="en-US" sz="1600" dirty="0">
                <a:solidFill>
                  <a:srgbClr val="FF0000"/>
                </a:solidFill>
                <a:effectLst/>
                <a:latin typeface="Calibri" panose="020F0502020204030204" pitchFamily="34" charset="0"/>
                <a:ea typeface="Yu Gothic" panose="020B0400000000000000" pitchFamily="34" charset="-128"/>
              </a:rPr>
              <a:t>Thursday, 9/28 - 09:00 (lasting a few minutes)</a:t>
            </a:r>
          </a:p>
          <a:p>
            <a:pPr marL="0" marR="0" indent="0">
              <a:spcBef>
                <a:spcPts val="0"/>
              </a:spcBef>
              <a:spcAft>
                <a:spcPts val="0"/>
              </a:spcAft>
              <a:buNone/>
            </a:pPr>
            <a:r>
              <a:rPr lang="en-US" sz="2000" dirty="0">
                <a:effectLst/>
                <a:latin typeface="Calibri" panose="020F0502020204030204" pitchFamily="34" charset="0"/>
                <a:ea typeface="Yu Gothic" panose="020B0400000000000000" pitchFamily="34" charset="-128"/>
              </a:rPr>
              <a:t>		- Second  outage for configuration rebuild: </a:t>
            </a:r>
          </a:p>
          <a:p>
            <a:pPr marL="1714500" lvl="4">
              <a:spcBef>
                <a:spcPts val="0"/>
              </a:spcBef>
              <a:spcAft>
                <a:spcPts val="0"/>
              </a:spcAft>
            </a:pPr>
            <a:r>
              <a:rPr lang="en-US" sz="1600" dirty="0">
                <a:solidFill>
                  <a:srgbClr val="FF0000"/>
                </a:solidFill>
                <a:effectLst/>
                <a:latin typeface="Calibri" panose="020F0502020204030204" pitchFamily="34" charset="0"/>
                <a:ea typeface="Yu Gothic" panose="020B0400000000000000" pitchFamily="34" charset="-128"/>
              </a:rPr>
              <a:t>Thursday, 9/28 - 14:00 (lasting up to 30 minutes)</a:t>
            </a:r>
          </a:p>
          <a:p>
            <a:pPr marL="0" marR="0" indent="0">
              <a:spcBef>
                <a:spcPts val="0"/>
              </a:spcBef>
              <a:spcAft>
                <a:spcPts val="0"/>
              </a:spcAft>
              <a:buNone/>
            </a:pPr>
            <a:r>
              <a:rPr lang="en-US" sz="2000" dirty="0">
                <a:effectLst/>
                <a:latin typeface="Calibri" panose="020F0502020204030204" pitchFamily="34" charset="0"/>
                <a:ea typeface="Yu Gothic" panose="020B0400000000000000" pitchFamily="34" charset="-128"/>
              </a:rPr>
              <a:t> </a:t>
            </a:r>
          </a:p>
          <a:p>
            <a:endParaRPr lang="en-US" dirty="0"/>
          </a:p>
        </p:txBody>
      </p:sp>
      <p:sp>
        <p:nvSpPr>
          <p:cNvPr id="3" name="Title 2">
            <a:extLst>
              <a:ext uri="{FF2B5EF4-FFF2-40B4-BE49-F238E27FC236}">
                <a16:creationId xmlns:a16="http://schemas.microsoft.com/office/drawing/2014/main" id="{170A40B4-4C03-3633-6AE6-9B33C7E19F5B}"/>
              </a:ext>
            </a:extLst>
          </p:cNvPr>
          <p:cNvSpPr>
            <a:spLocks noGrp="1"/>
          </p:cNvSpPr>
          <p:nvPr>
            <p:ph type="title"/>
          </p:nvPr>
        </p:nvSpPr>
        <p:spPr/>
        <p:txBody>
          <a:bodyPr/>
          <a:lstStyle/>
          <a:p>
            <a:r>
              <a:rPr lang="en-US" dirty="0"/>
              <a:t>Controls Outages</a:t>
            </a:r>
          </a:p>
        </p:txBody>
      </p:sp>
      <p:sp>
        <p:nvSpPr>
          <p:cNvPr id="4" name="Date Placeholder 3">
            <a:extLst>
              <a:ext uri="{FF2B5EF4-FFF2-40B4-BE49-F238E27FC236}">
                <a16:creationId xmlns:a16="http://schemas.microsoft.com/office/drawing/2014/main" id="{5ED80B2F-56E2-8434-9A1D-BE7C98F94069}"/>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7ADAB69-348E-2C41-AF41-E98D046040A4}" type="datetime1">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9/22/2023</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F490AC40-EE77-96F7-F556-AE74B659EF86}"/>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Presenter | Presentation Title or Meeting Title</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89925120-36CA-5437-00EC-D7ED5E8F94C6}"/>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2647606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diagram of a project&#10;&#10;Description automatically generated with medium confidence">
            <a:extLst>
              <a:ext uri="{FF2B5EF4-FFF2-40B4-BE49-F238E27FC236}">
                <a16:creationId xmlns:a16="http://schemas.microsoft.com/office/drawing/2014/main" id="{56C1DCB4-5C76-61A2-28E7-44B0975F18A6}"/>
              </a:ext>
            </a:extLst>
          </p:cNvPr>
          <p:cNvPicPr>
            <a:picLocks noGrp="1" noChangeAspect="1"/>
          </p:cNvPicPr>
          <p:nvPr>
            <p:ph idx="1"/>
          </p:nvPr>
        </p:nvPicPr>
        <p:blipFill>
          <a:blip r:embed="rId2"/>
          <a:stretch>
            <a:fillRect/>
          </a:stretch>
        </p:blipFill>
        <p:spPr>
          <a:xfrm>
            <a:off x="-14134" y="716248"/>
            <a:ext cx="9180386" cy="5468794"/>
          </a:xfrm>
        </p:spPr>
      </p:pic>
      <p:sp>
        <p:nvSpPr>
          <p:cNvPr id="3" name="Title 2">
            <a:extLst>
              <a:ext uri="{FF2B5EF4-FFF2-40B4-BE49-F238E27FC236}">
                <a16:creationId xmlns:a16="http://schemas.microsoft.com/office/drawing/2014/main" id="{55C08B79-CD0A-C66B-553D-984EB13EE992}"/>
              </a:ext>
            </a:extLst>
          </p:cNvPr>
          <p:cNvSpPr>
            <a:spLocks noGrp="1"/>
          </p:cNvSpPr>
          <p:nvPr>
            <p:ph type="title"/>
          </p:nvPr>
        </p:nvSpPr>
        <p:spPr/>
        <p:txBody>
          <a:bodyPr/>
          <a:lstStyle/>
          <a:p>
            <a:r>
              <a:rPr lang="en-US" dirty="0"/>
              <a:t>Draft  Out Look</a:t>
            </a:r>
          </a:p>
        </p:txBody>
      </p:sp>
      <p:sp>
        <p:nvSpPr>
          <p:cNvPr id="4" name="Date Placeholder 3">
            <a:extLst>
              <a:ext uri="{FF2B5EF4-FFF2-40B4-BE49-F238E27FC236}">
                <a16:creationId xmlns:a16="http://schemas.microsoft.com/office/drawing/2014/main" id="{BF01C628-72FA-7AD1-B482-78DF18084BF3}"/>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828A9210-685A-8976-EBA6-49C7AC5A65C6}"/>
              </a:ext>
            </a:extLst>
          </p:cNvPr>
          <p:cNvSpPr>
            <a:spLocks noGrp="1"/>
          </p:cNvSpPr>
          <p:nvPr>
            <p:ph type="ftr" sz="quarter" idx="3"/>
          </p:nvPr>
        </p:nvSpPr>
        <p:spPr/>
        <p:txBody>
          <a:bodyPr/>
          <a:lstStyle/>
          <a:p>
            <a:pPr>
              <a:defRPr/>
            </a:pPr>
            <a:r>
              <a:rPr lang="en-US" dirty="0"/>
              <a:t>Presenter | Presentation Title or Meeting Title</a:t>
            </a:r>
            <a:endParaRPr lang="en-US" b="1" dirty="0"/>
          </a:p>
        </p:txBody>
      </p:sp>
      <p:sp>
        <p:nvSpPr>
          <p:cNvPr id="6" name="Slide Number Placeholder 5">
            <a:extLst>
              <a:ext uri="{FF2B5EF4-FFF2-40B4-BE49-F238E27FC236}">
                <a16:creationId xmlns:a16="http://schemas.microsoft.com/office/drawing/2014/main" id="{FE4BC009-353F-720B-24D8-F9DAFF8EFFCA}"/>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2" name="Rectangle 1">
            <a:extLst>
              <a:ext uri="{FF2B5EF4-FFF2-40B4-BE49-F238E27FC236}">
                <a16:creationId xmlns:a16="http://schemas.microsoft.com/office/drawing/2014/main" id="{4A9F83BF-B63A-1F03-87D4-72CC1DFC1D6C}"/>
              </a:ext>
            </a:extLst>
          </p:cNvPr>
          <p:cNvSpPr/>
          <p:nvPr/>
        </p:nvSpPr>
        <p:spPr>
          <a:xfrm>
            <a:off x="1102968" y="1559479"/>
            <a:ext cx="1823112" cy="4582273"/>
          </a:xfrm>
          <a:prstGeom prst="rect">
            <a:avLst/>
          </a:prstGeom>
          <a:solidFill>
            <a:schemeClr val="accent3">
              <a:lumMod val="60000"/>
              <a:lumOff val="40000"/>
              <a:alpha val="23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90F91CB-2252-3D15-26C5-12D13E75259F}"/>
              </a:ext>
            </a:extLst>
          </p:cNvPr>
          <p:cNvSpPr/>
          <p:nvPr/>
        </p:nvSpPr>
        <p:spPr>
          <a:xfrm>
            <a:off x="6915468" y="215133"/>
            <a:ext cx="1107687" cy="278590"/>
          </a:xfrm>
          <a:prstGeom prst="rect">
            <a:avLst/>
          </a:prstGeom>
          <a:solidFill>
            <a:schemeClr val="accent3">
              <a:lumMod val="60000"/>
              <a:lumOff val="40000"/>
              <a:alpha val="23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FF0000"/>
                </a:solidFill>
              </a:rPr>
              <a:t>Previous weeks</a:t>
            </a:r>
          </a:p>
        </p:txBody>
      </p:sp>
    </p:spTree>
    <p:extLst>
      <p:ext uri="{BB962C8B-B14F-4D97-AF65-F5344CB8AC3E}">
        <p14:creationId xmlns:p14="http://schemas.microsoft.com/office/powerpoint/2010/main" val="2947839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AF61F3-BF51-5B26-D443-3FEED918239D}"/>
              </a:ext>
            </a:extLst>
          </p:cNvPr>
          <p:cNvSpPr>
            <a:spLocks noGrp="1"/>
          </p:cNvSpPr>
          <p:nvPr>
            <p:ph idx="1"/>
          </p:nvPr>
        </p:nvSpPr>
        <p:spPr>
          <a:xfrm>
            <a:off x="222250" y="598148"/>
            <a:ext cx="8672513" cy="5402090"/>
          </a:xfrm>
        </p:spPr>
        <p:txBody>
          <a:bodyPr/>
          <a:lstStyle/>
          <a:p>
            <a:r>
              <a:rPr lang="en-US" dirty="0"/>
              <a:t>Vetting process used for long-term key</a:t>
            </a:r>
          </a:p>
          <a:p>
            <a:pPr lvl="1"/>
            <a:r>
              <a:rPr lang="en-US" dirty="0"/>
              <a:t>All training to access the enclosure must be up to date at the time the key is issued and be valid for 30 days post the end of the projected end of the shutdown.</a:t>
            </a:r>
          </a:p>
          <a:p>
            <a:pPr lvl="2"/>
            <a:r>
              <a:rPr lang="en-US" dirty="0"/>
              <a:t>Start of the shutdown projected date of October 2</a:t>
            </a:r>
            <a:r>
              <a:rPr lang="en-US" baseline="30000" dirty="0"/>
              <a:t>nd</a:t>
            </a:r>
            <a:r>
              <a:rPr lang="en-US" dirty="0"/>
              <a:t> so training need to be valid until November 1</a:t>
            </a:r>
            <a:r>
              <a:rPr lang="en-US" baseline="30000" dirty="0"/>
              <a:t>st</a:t>
            </a:r>
            <a:r>
              <a:rPr lang="en-US" dirty="0"/>
              <a:t>.</a:t>
            </a:r>
          </a:p>
          <a:p>
            <a:pPr lvl="2"/>
            <a:r>
              <a:rPr lang="en-US" dirty="0"/>
              <a:t>New End of Shutdown would be November 6</a:t>
            </a:r>
            <a:r>
              <a:rPr lang="en-US" baseline="30000" dirty="0"/>
              <a:t>th</a:t>
            </a:r>
            <a:r>
              <a:rPr lang="en-US" dirty="0"/>
              <a:t> </a:t>
            </a:r>
          </a:p>
          <a:p>
            <a:pPr lvl="3"/>
            <a:r>
              <a:rPr lang="en-US" dirty="0"/>
              <a:t>Individuals will need to be re-vetted OR we vert back to operational key sets.</a:t>
            </a:r>
          </a:p>
          <a:p>
            <a:pPr lvl="4"/>
            <a:r>
              <a:rPr lang="en-US" dirty="0"/>
              <a:t>New validation date would be Dec 4</a:t>
            </a:r>
            <a:r>
              <a:rPr lang="en-US" baseline="30000" dirty="0"/>
              <a:t>th</a:t>
            </a:r>
            <a:r>
              <a:rPr lang="en-US" dirty="0"/>
              <a:t> </a:t>
            </a:r>
          </a:p>
          <a:p>
            <a:pPr lvl="1"/>
            <a:endParaRPr lang="en-US" sz="2000" dirty="0"/>
          </a:p>
          <a:p>
            <a:pPr lvl="1"/>
            <a:r>
              <a:rPr lang="en-US" sz="2000" dirty="0"/>
              <a:t>Current areas that are on shutdown cores and Have long term keys issued </a:t>
            </a:r>
          </a:p>
          <a:p>
            <a:pPr lvl="2"/>
            <a:r>
              <a:rPr lang="en-US" sz="1600" dirty="0"/>
              <a:t>Booster</a:t>
            </a:r>
          </a:p>
          <a:p>
            <a:pPr lvl="2"/>
            <a:r>
              <a:rPr lang="en-US" sz="1600" dirty="0"/>
              <a:t>MI-8 line, MI10, MI20-62</a:t>
            </a:r>
          </a:p>
          <a:p>
            <a:pPr lvl="2"/>
            <a:r>
              <a:rPr lang="en-US" sz="1600" dirty="0"/>
              <a:t>Muon campus Delivery rings, M4 line extraction line </a:t>
            </a:r>
          </a:p>
          <a:p>
            <a:pPr lvl="1"/>
            <a:r>
              <a:rPr lang="en-US" sz="1800" dirty="0"/>
              <a:t>Current discussion are underway as to when we re-core particular enclosures. </a:t>
            </a:r>
          </a:p>
        </p:txBody>
      </p:sp>
      <p:sp>
        <p:nvSpPr>
          <p:cNvPr id="3" name="Title 2">
            <a:extLst>
              <a:ext uri="{FF2B5EF4-FFF2-40B4-BE49-F238E27FC236}">
                <a16:creationId xmlns:a16="http://schemas.microsoft.com/office/drawing/2014/main" id="{47B85A5C-19D9-85D5-9AD5-C2117CADC93B}"/>
              </a:ext>
            </a:extLst>
          </p:cNvPr>
          <p:cNvSpPr>
            <a:spLocks noGrp="1"/>
          </p:cNvSpPr>
          <p:nvPr>
            <p:ph type="title"/>
          </p:nvPr>
        </p:nvSpPr>
        <p:spPr>
          <a:xfrm>
            <a:off x="228600" y="139530"/>
            <a:ext cx="8686800" cy="427877"/>
          </a:xfrm>
        </p:spPr>
        <p:txBody>
          <a:bodyPr/>
          <a:lstStyle/>
          <a:p>
            <a:r>
              <a:rPr lang="en-US" dirty="0"/>
              <a:t>Long Term Keys </a:t>
            </a:r>
          </a:p>
        </p:txBody>
      </p:sp>
      <p:sp>
        <p:nvSpPr>
          <p:cNvPr id="4" name="Date Placeholder 3">
            <a:extLst>
              <a:ext uri="{FF2B5EF4-FFF2-40B4-BE49-F238E27FC236}">
                <a16:creationId xmlns:a16="http://schemas.microsoft.com/office/drawing/2014/main" id="{251D2835-CEA1-4593-8EF1-6CF23758FA6D}"/>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DC473FF0-F1C0-CB72-7302-DD412233FDD4}"/>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C83CAAB5-9B41-E6E0-2A20-637361A5A203}"/>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Tree>
    <p:extLst>
      <p:ext uri="{BB962C8B-B14F-4D97-AF65-F5344CB8AC3E}">
        <p14:creationId xmlns:p14="http://schemas.microsoft.com/office/powerpoint/2010/main" val="675982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Diagram&#10;&#10;Description automatically generated">
            <a:extLst>
              <a:ext uri="{FF2B5EF4-FFF2-40B4-BE49-F238E27FC236}">
                <a16:creationId xmlns:a16="http://schemas.microsoft.com/office/drawing/2014/main" id="{457223C8-6F94-B868-7BFC-87D80FFD155D}"/>
              </a:ext>
            </a:extLst>
          </p:cNvPr>
          <p:cNvPicPr>
            <a:picLocks noGrp="1" noChangeAspect="1"/>
          </p:cNvPicPr>
          <p:nvPr>
            <p:ph idx="1"/>
          </p:nvPr>
        </p:nvPicPr>
        <p:blipFill>
          <a:blip r:embed="rId2"/>
          <a:stretch>
            <a:fillRect/>
          </a:stretch>
        </p:blipFill>
        <p:spPr>
          <a:xfrm>
            <a:off x="393813" y="0"/>
            <a:ext cx="8020617" cy="6195614"/>
          </a:xfrm>
        </p:spPr>
      </p:pic>
      <p:sp>
        <p:nvSpPr>
          <p:cNvPr id="4" name="Date Placeholder 3">
            <a:extLst>
              <a:ext uri="{FF2B5EF4-FFF2-40B4-BE49-F238E27FC236}">
                <a16:creationId xmlns:a16="http://schemas.microsoft.com/office/drawing/2014/main" id="{95476A25-2E89-EF76-7CA3-E24584120ED0}"/>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90C6453F-B8ED-8DF0-6D52-7A0B990F529E}"/>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76CCB041-43AE-72DB-41DE-F70D4B421E9C}"/>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2" name="TextBox 1">
            <a:extLst>
              <a:ext uri="{FF2B5EF4-FFF2-40B4-BE49-F238E27FC236}">
                <a16:creationId xmlns:a16="http://schemas.microsoft.com/office/drawing/2014/main" id="{9441710B-8F29-9C77-62D2-B9FD39934D5E}"/>
              </a:ext>
            </a:extLst>
          </p:cNvPr>
          <p:cNvSpPr txBox="1"/>
          <p:nvPr/>
        </p:nvSpPr>
        <p:spPr>
          <a:xfrm>
            <a:off x="1134363" y="481329"/>
            <a:ext cx="792480" cy="261610"/>
          </a:xfrm>
          <a:prstGeom prst="rect">
            <a:avLst/>
          </a:prstGeom>
          <a:solidFill>
            <a:schemeClr val="bg1"/>
          </a:solidFill>
        </p:spPr>
        <p:txBody>
          <a:bodyPr wrap="square" rtlCol="0">
            <a:spAutoFit/>
          </a:bodyPr>
          <a:lstStyle/>
          <a:p>
            <a:r>
              <a:rPr lang="en-US" sz="1100" b="1" dirty="0"/>
              <a:t>9/25/23</a:t>
            </a:r>
          </a:p>
        </p:txBody>
      </p:sp>
      <p:sp>
        <p:nvSpPr>
          <p:cNvPr id="3" name="TextBox 2">
            <a:extLst>
              <a:ext uri="{FF2B5EF4-FFF2-40B4-BE49-F238E27FC236}">
                <a16:creationId xmlns:a16="http://schemas.microsoft.com/office/drawing/2014/main" id="{79DB695D-A9F4-4909-4455-2E9A02610320}"/>
              </a:ext>
            </a:extLst>
          </p:cNvPr>
          <p:cNvSpPr txBox="1"/>
          <p:nvPr/>
        </p:nvSpPr>
        <p:spPr>
          <a:xfrm>
            <a:off x="2531903" y="481329"/>
            <a:ext cx="792480" cy="261610"/>
          </a:xfrm>
          <a:prstGeom prst="rect">
            <a:avLst/>
          </a:prstGeom>
          <a:solidFill>
            <a:schemeClr val="bg1"/>
          </a:solidFill>
        </p:spPr>
        <p:txBody>
          <a:bodyPr wrap="square" rtlCol="0">
            <a:spAutoFit/>
          </a:bodyPr>
          <a:lstStyle/>
          <a:p>
            <a:r>
              <a:rPr lang="en-US" sz="1100" b="1" dirty="0"/>
              <a:t>10/16/23</a:t>
            </a:r>
          </a:p>
        </p:txBody>
      </p:sp>
    </p:spTree>
    <p:extLst>
      <p:ext uri="{BB962C8B-B14F-4D97-AF65-F5344CB8AC3E}">
        <p14:creationId xmlns:p14="http://schemas.microsoft.com/office/powerpoint/2010/main" val="3548367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ABDDD7-9CB4-BEA7-9EF5-1B5832E446B0}"/>
              </a:ext>
            </a:extLst>
          </p:cNvPr>
          <p:cNvSpPr>
            <a:spLocks noGrp="1"/>
          </p:cNvSpPr>
          <p:nvPr>
            <p:ph idx="1"/>
          </p:nvPr>
        </p:nvSpPr>
        <p:spPr>
          <a:xfrm>
            <a:off x="6122408" y="1451385"/>
            <a:ext cx="2949165" cy="1798810"/>
          </a:xfrm>
        </p:spPr>
        <p:txBody>
          <a:bodyPr/>
          <a:lstStyle/>
          <a:p>
            <a:pPr marL="0" indent="0">
              <a:buNone/>
            </a:pPr>
            <a:r>
              <a:rPr lang="en-US" dirty="0"/>
              <a:t>Stefan Stoica is the construction Coordinator</a:t>
            </a:r>
          </a:p>
        </p:txBody>
      </p:sp>
      <p:sp>
        <p:nvSpPr>
          <p:cNvPr id="3" name="Title 2">
            <a:extLst>
              <a:ext uri="{FF2B5EF4-FFF2-40B4-BE49-F238E27FC236}">
                <a16:creationId xmlns:a16="http://schemas.microsoft.com/office/drawing/2014/main" id="{89813A25-D553-AFC7-849C-558F7B5B7856}"/>
              </a:ext>
            </a:extLst>
          </p:cNvPr>
          <p:cNvSpPr>
            <a:spLocks noGrp="1"/>
          </p:cNvSpPr>
          <p:nvPr>
            <p:ph type="title"/>
          </p:nvPr>
        </p:nvSpPr>
        <p:spPr/>
        <p:txBody>
          <a:bodyPr/>
          <a:lstStyle/>
          <a:p>
            <a:r>
              <a:rPr lang="en-US" dirty="0"/>
              <a:t> Public Access Control Gates-Linac Area</a:t>
            </a:r>
          </a:p>
        </p:txBody>
      </p:sp>
      <p:sp>
        <p:nvSpPr>
          <p:cNvPr id="4" name="Date Placeholder 3">
            <a:extLst>
              <a:ext uri="{FF2B5EF4-FFF2-40B4-BE49-F238E27FC236}">
                <a16:creationId xmlns:a16="http://schemas.microsoft.com/office/drawing/2014/main" id="{843AC151-D97D-CA6A-EB10-7D0F1DFFE399}"/>
              </a:ext>
            </a:extLst>
          </p:cNvPr>
          <p:cNvSpPr>
            <a:spLocks noGrp="1"/>
          </p:cNvSpPr>
          <p:nvPr>
            <p:ph type="dt" sz="half" idx="2"/>
          </p:nvPr>
        </p:nvSpPr>
        <p:spPr/>
        <p:txBody>
          <a:bodyPr/>
          <a:lstStyle/>
          <a:p>
            <a:pPr>
              <a:defRPr/>
            </a:pPr>
            <a:fld id="{57ADAB69-348E-2C41-AF41-E98D046040A4}" type="datetime1">
              <a:rPr lang="en-US" smtClean="0"/>
              <a:t>9/22/2023</a:t>
            </a:fld>
            <a:endParaRPr lang="en-US" dirty="0"/>
          </a:p>
        </p:txBody>
      </p:sp>
      <p:sp>
        <p:nvSpPr>
          <p:cNvPr id="5" name="Footer Placeholder 4">
            <a:extLst>
              <a:ext uri="{FF2B5EF4-FFF2-40B4-BE49-F238E27FC236}">
                <a16:creationId xmlns:a16="http://schemas.microsoft.com/office/drawing/2014/main" id="{DF3F6CEB-E9CA-359B-F106-0924DAE6E5DC}"/>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8925A5CD-02EF-AE56-89F5-5D1DC6DF2243}"/>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pic>
        <p:nvPicPr>
          <p:cNvPr id="8" name="Picture 7">
            <a:extLst>
              <a:ext uri="{FF2B5EF4-FFF2-40B4-BE49-F238E27FC236}">
                <a16:creationId xmlns:a16="http://schemas.microsoft.com/office/drawing/2014/main" id="{B47BC5C0-2746-03B5-56A8-A72C6603DC43}"/>
              </a:ext>
            </a:extLst>
          </p:cNvPr>
          <p:cNvPicPr>
            <a:picLocks noChangeAspect="1"/>
          </p:cNvPicPr>
          <p:nvPr/>
        </p:nvPicPr>
        <p:blipFill>
          <a:blip r:embed="rId2"/>
          <a:stretch>
            <a:fillRect/>
          </a:stretch>
        </p:blipFill>
        <p:spPr>
          <a:xfrm>
            <a:off x="242887" y="971550"/>
            <a:ext cx="5762529" cy="5059363"/>
          </a:xfrm>
          <a:prstGeom prst="rect">
            <a:avLst/>
          </a:prstGeom>
        </p:spPr>
      </p:pic>
    </p:spTree>
    <p:extLst>
      <p:ext uri="{BB962C8B-B14F-4D97-AF65-F5344CB8AC3E}">
        <p14:creationId xmlns:p14="http://schemas.microsoft.com/office/powerpoint/2010/main" val="4140385728"/>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Fermilab_PowerPoint_Template_090915</Template>
  <TotalTime>13574</TotalTime>
  <Words>1638</Words>
  <Application>Microsoft Office PowerPoint</Application>
  <PresentationFormat>On-screen Show (4:3)</PresentationFormat>
  <Paragraphs>330</Paragraphs>
  <Slides>23</Slides>
  <Notes>1</Notes>
  <HiddenSlides>13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Helvetica Neue</vt:lpstr>
      <vt:lpstr>Arial</vt:lpstr>
      <vt:lpstr>Calibri</vt:lpstr>
      <vt:lpstr>Courier New</vt:lpstr>
      <vt:lpstr>Helvetica</vt:lpstr>
      <vt:lpstr>Symbol</vt:lpstr>
      <vt:lpstr>Times New Roman</vt:lpstr>
      <vt:lpstr>Wingdings</vt:lpstr>
      <vt:lpstr>Fermilab_PPT_090815</vt:lpstr>
      <vt:lpstr>PowerPoint Presentation</vt:lpstr>
      <vt:lpstr>PowerPoint Presentation</vt:lpstr>
      <vt:lpstr>PowerPoint Presentation</vt:lpstr>
      <vt:lpstr>Power Outages</vt:lpstr>
      <vt:lpstr>Controls Outages</vt:lpstr>
      <vt:lpstr>Draft  Out Look</vt:lpstr>
      <vt:lpstr>Long Term Keys </vt:lpstr>
      <vt:lpstr>PowerPoint Presentation</vt:lpstr>
      <vt:lpstr> Public Access Control Gates-Linac Area</vt:lpstr>
      <vt:lpstr>Safety Successes</vt:lpstr>
      <vt:lpstr>Linac 9/11 - 9/15</vt:lpstr>
      <vt:lpstr>Booster 9/11- 9/15</vt:lpstr>
      <vt:lpstr>BNB 9/11- 9/15</vt:lpstr>
      <vt:lpstr>MI/RR/MI8 9/11- 9/15</vt:lpstr>
      <vt:lpstr>NuMI – TSD 9/11- 9/15</vt:lpstr>
      <vt:lpstr>External Beam Delivery Department 9/11- 9/15</vt:lpstr>
      <vt:lpstr>Switchyard</vt:lpstr>
      <vt:lpstr>ISD Maintenance </vt:lpstr>
      <vt:lpstr>Gate access</vt:lpstr>
      <vt:lpstr>ISD Engineering</vt:lpstr>
      <vt:lpstr>A1 Dewar installation for IERC Building</vt:lpstr>
      <vt:lpstr>MS3 oil switch change out</vt:lpstr>
      <vt:lpstr>DRAFT</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Consolato Gattuso x6331 08022N</dc:creator>
  <cp:lastModifiedBy>Consolato Gattuso</cp:lastModifiedBy>
  <cp:revision>171</cp:revision>
  <cp:lastPrinted>2023-09-22T11:44:10Z</cp:lastPrinted>
  <dcterms:created xsi:type="dcterms:W3CDTF">2016-03-03T19:44:14Z</dcterms:created>
  <dcterms:modified xsi:type="dcterms:W3CDTF">2023-09-22T13:37:31Z</dcterms:modified>
</cp:coreProperties>
</file>