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496" r:id="rId3"/>
    <p:sldId id="2480" r:id="rId4"/>
    <p:sldId id="2497" r:id="rId5"/>
    <p:sldId id="249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3"/>
  </p:normalViewPr>
  <p:slideViewPr>
    <p:cSldViewPr snapToGrid="0" snapToObjects="1" showGuides="1">
      <p:cViewPr varScale="1">
        <p:scale>
          <a:sx n="75" d="100"/>
          <a:sy n="75" d="100"/>
        </p:scale>
        <p:origin x="101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LBNF Decay Pipe and Absorber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LBNF Decay Pipe and Absorber Status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LBNF Decay Pipe and Absorber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LBNF Decay Pipe and Absorber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9522" y="6488432"/>
            <a:ext cx="5224409" cy="187325"/>
          </a:xfrm>
        </p:spPr>
        <p:txBody>
          <a:bodyPr/>
          <a:lstStyle/>
          <a:p>
            <a:pPr>
              <a:defRPr/>
            </a:pPr>
            <a:r>
              <a:rPr lang="en-US"/>
              <a:t>LBNF Decay Pipe and Absorber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264" y="6488432"/>
            <a:ext cx="525463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1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428625" indent="-21193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644129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8560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1031081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2"/>
            <a:ext cx="82362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LBNF Decay Pipe and Absorber Status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LBNF Decay Pipe and Absorber Status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LBNF Decay Pipe and Absorber Status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29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Jonathan Lewis for Mandy </a:t>
            </a:r>
            <a:r>
              <a:rPr lang="en-US" sz="1600" dirty="0" err="1"/>
              <a:t>Kiburg</a:t>
            </a:r>
            <a:r>
              <a:rPr lang="en-US" sz="1600" dirty="0"/>
              <a:t> </a:t>
            </a:r>
          </a:p>
          <a:p>
            <a:r>
              <a:rPr lang="en-US" sz="1600" dirty="0"/>
              <a:t>AD 9am Meeting </a:t>
            </a:r>
          </a:p>
          <a:p>
            <a:r>
              <a:rPr lang="en-US" sz="1600" dirty="0"/>
              <a:t>22 September 2023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Decay Pipe and Absorber Complex Status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Decay Pipe and Absorber Complex </a:t>
            </a:r>
          </a:p>
        </p:txBody>
      </p:sp>
      <p:pic>
        <p:nvPicPr>
          <p:cNvPr id="9" name="Picture 8" descr="Histogram&#10;&#10;Description automatically generated with low confidence">
            <a:extLst>
              <a:ext uri="{FF2B5EF4-FFF2-40B4-BE49-F238E27FC236}">
                <a16:creationId xmlns:a16="http://schemas.microsoft.com/office/drawing/2014/main" id="{B0B96CA8-4D9D-4DE2-9EC1-955D0FE7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3" y="1701936"/>
            <a:ext cx="6390111" cy="38575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B56881-75A2-4B98-86B9-B344CA01B29F}"/>
              </a:ext>
            </a:extLst>
          </p:cNvPr>
          <p:cNvGrpSpPr/>
          <p:nvPr/>
        </p:nvGrpSpPr>
        <p:grpSpPr>
          <a:xfrm>
            <a:off x="390002" y="1578756"/>
            <a:ext cx="8495146" cy="4033777"/>
            <a:chOff x="520002" y="962007"/>
            <a:chExt cx="11326861" cy="53783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7D405E-A767-4105-A87E-9014EC5F4B45}"/>
                </a:ext>
              </a:extLst>
            </p:cNvPr>
            <p:cNvSpPr txBox="1"/>
            <p:nvPr/>
          </p:nvSpPr>
          <p:spPr>
            <a:xfrm>
              <a:off x="3319932" y="962007"/>
              <a:ext cx="974979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Absorber Complex</a:t>
              </a:r>
            </a:p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(LBNF-30)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FA9F82-FA01-4E5C-9C48-12F0292A7C0D}"/>
                </a:ext>
              </a:extLst>
            </p:cNvPr>
            <p:cNvSpPr txBox="1"/>
            <p:nvPr/>
          </p:nvSpPr>
          <p:spPr>
            <a:xfrm>
              <a:off x="5763478" y="1892034"/>
              <a:ext cx="1425401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</a:p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</a:t>
              </a:r>
            </a:p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(LBNF-20)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5BCB16-F9BB-4E94-A3F1-0DD71C30E6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1595" y="3767876"/>
              <a:ext cx="463307" cy="555737"/>
            </a:xfrm>
            <a:prstGeom prst="straightConnector1">
              <a:avLst/>
            </a:prstGeom>
            <a:ln>
              <a:solidFill>
                <a:srgbClr val="004C9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4B6505-C389-4C0E-A586-62740E9CCAFD}"/>
                </a:ext>
              </a:extLst>
            </p:cNvPr>
            <p:cNvSpPr txBox="1"/>
            <p:nvPr/>
          </p:nvSpPr>
          <p:spPr>
            <a:xfrm>
              <a:off x="8906418" y="3154152"/>
              <a:ext cx="1376432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Beam Service Building</a:t>
              </a:r>
            </a:p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(LBNF-5)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3B73B3-7A57-4D56-8B2B-7B577696E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2759" y="2713819"/>
              <a:ext cx="228599" cy="298685"/>
            </a:xfrm>
            <a:prstGeom prst="straightConnector1">
              <a:avLst/>
            </a:prstGeom>
            <a:ln>
              <a:solidFill>
                <a:srgbClr val="004C9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03848D-1AB3-412C-A66D-CEF67CCB0A51}"/>
                </a:ext>
              </a:extLst>
            </p:cNvPr>
            <p:cNvSpPr txBox="1"/>
            <p:nvPr/>
          </p:nvSpPr>
          <p:spPr>
            <a:xfrm>
              <a:off x="3090004" y="2971184"/>
              <a:ext cx="799547" cy="461665"/>
            </a:xfrm>
            <a:prstGeom prst="rect">
              <a:avLst/>
            </a:prstGeom>
            <a:ln>
              <a:noFill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Decay Region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BE0B3A-A481-4353-8803-934745FE4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6389" y="3274225"/>
              <a:ext cx="94718" cy="439322"/>
            </a:xfrm>
            <a:prstGeom prst="straightConnector1">
              <a:avLst/>
            </a:prstGeom>
            <a:ln>
              <a:solidFill>
                <a:srgbClr val="004C9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77A7B3-94CF-46A2-B785-E2A4B01EDD75}"/>
                </a:ext>
              </a:extLst>
            </p:cNvPr>
            <p:cNvSpPr txBox="1"/>
            <p:nvPr/>
          </p:nvSpPr>
          <p:spPr>
            <a:xfrm>
              <a:off x="6511254" y="2702894"/>
              <a:ext cx="939705" cy="630941"/>
            </a:xfrm>
            <a:prstGeom prst="rect">
              <a:avLst/>
            </a:prstGeom>
            <a:ln>
              <a:noFill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 b="1">
                  <a:solidFill>
                    <a:srgbClr val="004C97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>
                <a:defRPr>
                  <a:latin typeface="+mn-lt"/>
                  <a:ea typeface="+mn-ea"/>
                  <a:cs typeface="+mn-cs"/>
                </a:defRPr>
              </a:lvl2pPr>
              <a:lvl3pPr>
                <a:defRPr>
                  <a:latin typeface="+mn-lt"/>
                  <a:ea typeface="+mn-ea"/>
                  <a:cs typeface="+mn-cs"/>
                </a:defRPr>
              </a:lvl3pPr>
              <a:lvl4pPr>
                <a:defRPr>
                  <a:latin typeface="+mn-lt"/>
                  <a:ea typeface="+mn-ea"/>
                  <a:cs typeface="+mn-cs"/>
                </a:defRPr>
              </a:lvl4pPr>
              <a:lvl5pPr>
                <a:defRPr>
                  <a:latin typeface="+mn-lt"/>
                  <a:ea typeface="+mn-ea"/>
                  <a:cs typeface="+mn-cs"/>
                </a:defRPr>
              </a:lvl5pPr>
              <a:lvl6pPr>
                <a:defRPr>
                  <a:latin typeface="+mn-lt"/>
                  <a:ea typeface="+mn-ea"/>
                  <a:cs typeface="+mn-cs"/>
                </a:defRPr>
              </a:lvl6pPr>
              <a:lvl7pPr>
                <a:defRPr>
                  <a:latin typeface="+mn-lt"/>
                  <a:ea typeface="+mn-ea"/>
                  <a:cs typeface="+mn-cs"/>
                </a:defRPr>
              </a:lvl7pPr>
              <a:lvl8pPr>
                <a:defRPr>
                  <a:latin typeface="+mn-lt"/>
                  <a:ea typeface="+mn-ea"/>
                  <a:cs typeface="+mn-cs"/>
                </a:defRPr>
              </a:lvl8pPr>
              <a:lvl9pPr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Primary</a:t>
              </a:r>
            </a:p>
            <a:p>
              <a:r>
                <a:rPr lang="en-US" sz="825" dirty="0"/>
                <a:t>Beamline</a:t>
              </a:r>
            </a:p>
            <a:p>
              <a:r>
                <a:rPr lang="en-US" sz="825" dirty="0"/>
                <a:t>Enclosure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EF9F31-C279-426E-A7B6-820DC4B3A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7662" y="5060449"/>
              <a:ext cx="228599" cy="29868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3D8465-7627-4B1D-BEAC-C408580236A1}"/>
                </a:ext>
              </a:extLst>
            </p:cNvPr>
            <p:cNvSpPr txBox="1"/>
            <p:nvPr/>
          </p:nvSpPr>
          <p:spPr>
            <a:xfrm>
              <a:off x="6390393" y="5359133"/>
              <a:ext cx="2115103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636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Fermilab</a:t>
              </a:r>
            </a:p>
            <a:p>
              <a:pPr algn="ctr"/>
              <a:r>
                <a:rPr lang="en-US" sz="825" b="1" dirty="0">
                  <a:solidFill>
                    <a:srgbClr val="636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Injector</a:t>
              </a:r>
            </a:p>
            <a:p>
              <a:pPr algn="ctr"/>
              <a:r>
                <a:rPr lang="en-US" sz="825" b="1" dirty="0">
                  <a:solidFill>
                    <a:srgbClr val="636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Tunnel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8A6D90A-E0C5-481B-BF09-962DE4BD3CA2}"/>
                </a:ext>
              </a:extLst>
            </p:cNvPr>
            <p:cNvGrpSpPr/>
            <p:nvPr/>
          </p:nvGrpSpPr>
          <p:grpSpPr>
            <a:xfrm>
              <a:off x="10401991" y="5878711"/>
              <a:ext cx="1444872" cy="461665"/>
              <a:chOff x="10401991" y="5878711"/>
              <a:chExt cx="1444872" cy="461665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7E9AD63-D55B-4928-8636-C2E9C7A6D4AE}"/>
                  </a:ext>
                </a:extLst>
              </p:cNvPr>
              <p:cNvCxnSpPr/>
              <p:nvPr/>
            </p:nvCxnSpPr>
            <p:spPr>
              <a:xfrm flipH="1" flipV="1">
                <a:off x="10401991" y="5904614"/>
                <a:ext cx="398780" cy="1882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D98C38-35AA-4921-B3D0-978216B54BD4}"/>
                  </a:ext>
                </a:extLst>
              </p:cNvPr>
              <p:cNvSpPr txBox="1"/>
              <p:nvPr/>
            </p:nvSpPr>
            <p:spPr>
              <a:xfrm>
                <a:off x="10722195" y="5878711"/>
                <a:ext cx="1124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25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Proton Beam</a:t>
                </a:r>
              </a:p>
              <a:p>
                <a:pPr algn="ctr"/>
                <a:r>
                  <a:rPr lang="en-US" sz="825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MI-10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879D97-2DE6-4104-AF9E-1B9712F26550}"/>
                </a:ext>
              </a:extLst>
            </p:cNvPr>
            <p:cNvSpPr txBox="1"/>
            <p:nvPr/>
          </p:nvSpPr>
          <p:spPr>
            <a:xfrm>
              <a:off x="520002" y="1048172"/>
              <a:ext cx="1250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Neutrino Beam</a:t>
              </a:r>
            </a:p>
            <a:p>
              <a:pPr algn="ctr"/>
              <a:r>
                <a:rPr lang="en-US" sz="8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SURF, SD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A6DB889-D8B0-4A8E-9D7B-C85C096369D7}"/>
                </a:ext>
              </a:extLst>
            </p:cNvPr>
            <p:cNvCxnSpPr/>
            <p:nvPr/>
          </p:nvCxnSpPr>
          <p:spPr>
            <a:xfrm flipH="1" flipV="1">
              <a:off x="1670428" y="1331277"/>
              <a:ext cx="398780" cy="1882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8A12A2-B536-4F75-86B8-82D78B5ED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4175" y="2446031"/>
              <a:ext cx="261257" cy="332443"/>
            </a:xfrm>
            <a:prstGeom prst="straightConnector1">
              <a:avLst/>
            </a:prstGeom>
            <a:ln>
              <a:solidFill>
                <a:srgbClr val="004C9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3134403-CDE1-4806-A309-09213B81AD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527" y="1221873"/>
              <a:ext cx="358681" cy="98927"/>
            </a:xfrm>
            <a:prstGeom prst="straightConnector1">
              <a:avLst/>
            </a:prstGeom>
            <a:ln>
              <a:solidFill>
                <a:srgbClr val="004C9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AA0037-6C1F-4A1F-8A65-EEC6CC3690E3}"/>
                </a:ext>
              </a:extLst>
            </p:cNvPr>
            <p:cNvSpPr txBox="1"/>
            <p:nvPr/>
          </p:nvSpPr>
          <p:spPr>
            <a:xfrm>
              <a:off x="8341832" y="5803991"/>
              <a:ext cx="1238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Extraction</a:t>
              </a:r>
            </a:p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Enclosure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62A29C5-CACB-4EA8-B096-F5EB2389CAA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8961119" y="5467927"/>
              <a:ext cx="367608" cy="336064"/>
            </a:xfrm>
            <a:prstGeom prst="straightConnector1">
              <a:avLst/>
            </a:prstGeom>
            <a:ln>
              <a:solidFill>
                <a:srgbClr val="004C9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2456BD-D81E-4BAB-8362-12A0D1A50A2C}"/>
                </a:ext>
              </a:extLst>
            </p:cNvPr>
            <p:cNvSpPr txBox="1"/>
            <p:nvPr/>
          </p:nvSpPr>
          <p:spPr>
            <a:xfrm>
              <a:off x="7604515" y="3551316"/>
              <a:ext cx="1425401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</a:t>
              </a:r>
            </a:p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Vehicle</a:t>
              </a:r>
            </a:p>
            <a:p>
              <a:pPr algn="ctr"/>
              <a:r>
                <a:rPr lang="en-US" sz="825" b="1" dirty="0">
                  <a:solidFill>
                    <a:srgbClr val="004C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7B4DB0E-D572-4781-B0BF-4876828DE4C7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8317216" y="4182257"/>
              <a:ext cx="0" cy="260433"/>
            </a:xfrm>
            <a:prstGeom prst="straightConnector1">
              <a:avLst/>
            </a:prstGeom>
            <a:ln>
              <a:solidFill>
                <a:srgbClr val="004C9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F1E7866-0729-FCD6-E4FF-E7C6B82FB1B3}"/>
              </a:ext>
            </a:extLst>
          </p:cNvPr>
          <p:cNvSpPr/>
          <p:nvPr/>
        </p:nvSpPr>
        <p:spPr>
          <a:xfrm>
            <a:off x="1418896" y="1519402"/>
            <a:ext cx="1122260" cy="120699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070E66-8B47-F374-8974-9143B39E65DD}"/>
              </a:ext>
            </a:extLst>
          </p:cNvPr>
          <p:cNvCxnSpPr/>
          <p:nvPr/>
        </p:nvCxnSpPr>
        <p:spPr>
          <a:xfrm flipV="1">
            <a:off x="922283" y="2846447"/>
            <a:ext cx="646565" cy="56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059C0FC-1801-B544-25B5-17E585298535}"/>
              </a:ext>
            </a:extLst>
          </p:cNvPr>
          <p:cNvSpPr txBox="1"/>
          <p:nvPr/>
        </p:nvSpPr>
        <p:spPr>
          <a:xfrm>
            <a:off x="351226" y="3742340"/>
            <a:ext cx="391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Includes the Absorber, Instrumentation,</a:t>
            </a:r>
          </a:p>
          <a:p>
            <a:r>
              <a:rPr lang="en-US" sz="1800" dirty="0"/>
              <a:t>DS end of Decay pipe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5CFEBD-D37A-E2ED-727F-7FB321535AB2}"/>
              </a:ext>
            </a:extLst>
          </p:cNvPr>
          <p:cNvSpPr/>
          <p:nvPr/>
        </p:nvSpPr>
        <p:spPr>
          <a:xfrm>
            <a:off x="3611589" y="2660507"/>
            <a:ext cx="1386200" cy="120699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6E865D-D920-9E82-73F7-ABFE167C15A0}"/>
              </a:ext>
            </a:extLst>
          </p:cNvPr>
          <p:cNvSpPr txBox="1"/>
          <p:nvPr/>
        </p:nvSpPr>
        <p:spPr>
          <a:xfrm>
            <a:off x="2743478" y="4385464"/>
            <a:ext cx="2106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Includes the US Decay Pipe window</a:t>
            </a:r>
          </a:p>
          <a:p>
            <a:r>
              <a:rPr lang="en-US" sz="1800" dirty="0"/>
              <a:t>The Primary beam window, Instrumentation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21F9045-4433-4E4B-E896-4199E53706E1}"/>
              </a:ext>
            </a:extLst>
          </p:cNvPr>
          <p:cNvCxnSpPr/>
          <p:nvPr/>
        </p:nvCxnSpPr>
        <p:spPr>
          <a:xfrm flipV="1">
            <a:off x="3441901" y="3846846"/>
            <a:ext cx="440255" cy="40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502BDAF-F818-962E-E36B-571AA306A6B0}"/>
              </a:ext>
            </a:extLst>
          </p:cNvPr>
          <p:cNvSpPr/>
          <p:nvPr/>
        </p:nvSpPr>
        <p:spPr>
          <a:xfrm>
            <a:off x="2392890" y="2142548"/>
            <a:ext cx="1390835" cy="11703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F5CD8-C5CD-FF4E-C3DA-B5BDF9B186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469E5-E43A-7EDE-A793-D5637306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LBNF Decay Pipe and Absorber Status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64E20-395C-4122-FD89-BBEFB9E6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4441A5-B9D4-4190-A65B-B263C2ED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Decay Pipe and Beam Windows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9488" y="5723574"/>
            <a:ext cx="1136650" cy="140494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342900" rtl="0" fontAlgn="auto">
              <a:spcBef>
                <a:spcPts val="0"/>
              </a:spcBef>
              <a:spcAft>
                <a:spcPts val="0"/>
              </a:spcAft>
              <a:defRPr sz="900" kern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714500" algn="l" defTabSz="3429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057400" algn="l" defTabSz="3429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400300" algn="l" defTabSz="3429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743200" algn="l" defTabSz="3429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LBNF Decay Pipe and Absorber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FC168-FD61-9540-B6D8-172A9A6C634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Decay pipe is CF scope – most of the design work is done or outside AD </a:t>
            </a:r>
          </a:p>
          <a:p>
            <a:r>
              <a:rPr lang="en-US" dirty="0"/>
              <a:t>Beam window design is nearly complete</a:t>
            </a:r>
          </a:p>
          <a:p>
            <a:pPr lvl="1"/>
            <a:r>
              <a:rPr lang="en-US" dirty="0"/>
              <a:t>Primary Beam window and Decay Pipe Upstream Window</a:t>
            </a:r>
          </a:p>
          <a:p>
            <a:r>
              <a:rPr lang="en-US" dirty="0"/>
              <a:t>Beam window support structures in Preliminary design</a:t>
            </a:r>
          </a:p>
          <a:p>
            <a:pPr lvl="1"/>
            <a:r>
              <a:rPr lang="en-US" dirty="0"/>
              <a:t>Primary beam window cartridge being prototyped and final design questions being answered </a:t>
            </a:r>
          </a:p>
          <a:p>
            <a:pPr lvl="1"/>
            <a:r>
              <a:rPr lang="en-US" dirty="0"/>
              <a:t>US Decay pipe window change mechanism preliminary design and prototyping in progress </a:t>
            </a:r>
          </a:p>
          <a:p>
            <a:pPr lvl="2"/>
            <a:r>
              <a:rPr lang="en-US" dirty="0"/>
              <a:t>To be finished late October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BC29D-6F67-7D26-8660-82EFF622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528" y="3883511"/>
            <a:ext cx="2612773" cy="22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D9E2-2C6D-D6E7-6068-C6F392AF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Absorber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F6283-41D5-6072-5069-F0130306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LBNF Decay Pipe and Absorber Status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92DFC-2C7C-F108-45B5-C22A8D72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DEDCC-8A80-B45B-A86E-BE90A7C7ED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5450" y="959773"/>
            <a:ext cx="8293100" cy="4846638"/>
          </a:xfrm>
        </p:spPr>
        <p:txBody>
          <a:bodyPr/>
          <a:lstStyle/>
          <a:p>
            <a:r>
              <a:rPr lang="en-US" dirty="0"/>
              <a:t>Currently in Final Design </a:t>
            </a:r>
          </a:p>
          <a:p>
            <a:pPr lvl="1"/>
            <a:r>
              <a:rPr lang="en-US" dirty="0"/>
              <a:t>Final design review set for Feb/March 2024 </a:t>
            </a:r>
          </a:p>
          <a:p>
            <a:r>
              <a:rPr lang="en-US" dirty="0"/>
              <a:t>Work includes </a:t>
            </a:r>
          </a:p>
          <a:p>
            <a:pPr lvl="1"/>
            <a:r>
              <a:rPr lang="en-US" dirty="0"/>
              <a:t>Transportation fixtures</a:t>
            </a:r>
          </a:p>
          <a:p>
            <a:pPr lvl="1"/>
            <a:r>
              <a:rPr lang="en-US" dirty="0"/>
              <a:t>Drawings for absorber components </a:t>
            </a:r>
          </a:p>
          <a:p>
            <a:pPr lvl="1"/>
            <a:r>
              <a:rPr lang="en-US" dirty="0"/>
              <a:t>Installation planning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A8BA3B-8168-F393-4CCB-69F8459248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DE2508-AD1D-5858-8F46-B132AB827338}"/>
              </a:ext>
            </a:extLst>
          </p:cNvPr>
          <p:cNvGrpSpPr/>
          <p:nvPr/>
        </p:nvGrpSpPr>
        <p:grpSpPr>
          <a:xfrm>
            <a:off x="393699" y="3148854"/>
            <a:ext cx="7617881" cy="3339578"/>
            <a:chOff x="466598" y="575574"/>
            <a:chExt cx="8232775" cy="32338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9FAC9F-1763-A434-DA41-8D1AD972CEA4}"/>
                </a:ext>
              </a:extLst>
            </p:cNvPr>
            <p:cNvGrpSpPr/>
            <p:nvPr/>
          </p:nvGrpSpPr>
          <p:grpSpPr>
            <a:xfrm>
              <a:off x="466598" y="575574"/>
              <a:ext cx="8232775" cy="3233873"/>
              <a:chOff x="454025" y="636502"/>
              <a:chExt cx="8232775" cy="323387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A2FD4FC-85B1-65DA-3126-252C97E1B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4025" y="640019"/>
                <a:ext cx="8232775" cy="3230356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18C2E4-2DF7-E591-3E56-FF5109F81CB0}"/>
                  </a:ext>
                </a:extLst>
              </p:cNvPr>
              <p:cNvSpPr txBox="1"/>
              <p:nvPr/>
            </p:nvSpPr>
            <p:spPr>
              <a:xfrm>
                <a:off x="2522356" y="636502"/>
                <a:ext cx="2366240" cy="2769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rgbClr val="00206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lvl1pPr>
              </a:lstStyle>
              <a:p>
                <a:r>
                  <a:rPr lang="en-US" dirty="0"/>
                  <a:t>Concrete blocks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5E2B9A-55A3-E1BB-F71E-4CA22DDBCCCF}"/>
                  </a:ext>
                </a:extLst>
              </p:cNvPr>
              <p:cNvSpPr txBox="1"/>
              <p:nvPr/>
            </p:nvSpPr>
            <p:spPr>
              <a:xfrm>
                <a:off x="5773772" y="746578"/>
                <a:ext cx="2852752" cy="2769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Steel shielding and support module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C52E56B-EBDD-D290-F6B0-CAF898675E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838" y="1295235"/>
                <a:ext cx="0" cy="200361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26AB5-858B-A2D1-83B9-35D051847D7F}"/>
                  </a:ext>
                </a:extLst>
              </p:cNvPr>
              <p:cNvSpPr txBox="1"/>
              <p:nvPr/>
            </p:nvSpPr>
            <p:spPr>
              <a:xfrm>
                <a:off x="7843838" y="2032308"/>
                <a:ext cx="5807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256”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E69179-9123-88CA-9B76-744E1FA7BC02}"/>
                  </a:ext>
                </a:extLst>
              </p:cNvPr>
              <p:cNvSpPr txBox="1"/>
              <p:nvPr/>
            </p:nvSpPr>
            <p:spPr>
              <a:xfrm>
                <a:off x="4206519" y="3493486"/>
                <a:ext cx="5807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360”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8DC907-4322-2B79-7C90-943676411E25}"/>
                </a:ext>
              </a:extLst>
            </p:cNvPr>
            <p:cNvSpPr txBox="1"/>
            <p:nvPr/>
          </p:nvSpPr>
          <p:spPr>
            <a:xfrm>
              <a:off x="635029" y="1174914"/>
              <a:ext cx="7097682" cy="210563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403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1255-5481-5D2B-3EFA-1980F86E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Beam Instrumentation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20ADC-F7FF-856E-445B-4F57A6EB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LBNF Decay Pipe and Absorber Status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44406-1845-9B44-5F39-8F7C0EB4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14341-42ED-9631-9AC4-FE6835852BA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Includes detectors for beam-based alignment and monitoring</a:t>
            </a:r>
          </a:p>
          <a:p>
            <a:r>
              <a:rPr lang="en-US" dirty="0"/>
              <a:t>Currently preparing for Final design Review for Target Hall instrumentation</a:t>
            </a:r>
          </a:p>
          <a:p>
            <a:pPr lvl="1"/>
            <a:r>
              <a:rPr lang="en-US" dirty="0"/>
              <a:t>TPT, Crosshairs </a:t>
            </a:r>
          </a:p>
          <a:p>
            <a:pPr lvl="1"/>
            <a:r>
              <a:rPr lang="en-US" dirty="0"/>
              <a:t>HLS </a:t>
            </a:r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F56DE4-4A54-98F6-16CE-FB5B8AFFAA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09.22.23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93C90-7861-E7AF-A408-99B091F9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2" y="3195746"/>
            <a:ext cx="2739511" cy="2721084"/>
          </a:xfrm>
          <a:prstGeom prst="rect">
            <a:avLst/>
          </a:prstGeom>
        </p:spPr>
      </p:pic>
      <p:pic>
        <p:nvPicPr>
          <p:cNvPr id="9" name="image12.jpg">
            <a:extLst>
              <a:ext uri="{FF2B5EF4-FFF2-40B4-BE49-F238E27FC236}">
                <a16:creationId xmlns:a16="http://schemas.microsoft.com/office/drawing/2014/main" id="{C4F59FB8-179F-3ADD-E903-13C75087D95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01681" y="3227228"/>
            <a:ext cx="3900862" cy="3059432"/>
          </a:xfrm>
          <a:prstGeom prst="rect">
            <a:avLst/>
          </a:prstGeom>
          <a:ln/>
        </p:spPr>
      </p:pic>
      <p:pic>
        <p:nvPicPr>
          <p:cNvPr id="8" name="image13.png">
            <a:extLst>
              <a:ext uri="{FF2B5EF4-FFF2-40B4-BE49-F238E27FC236}">
                <a16:creationId xmlns:a16="http://schemas.microsoft.com/office/drawing/2014/main" id="{86DDF459-5D63-D176-6BC5-F8A22C3860E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760782" y="2366125"/>
            <a:ext cx="2989519" cy="2246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614027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Template" id="{69E00660-8252-E14C-BAAB-9DD78C4998D4}" vid="{8B394FC6-9CF6-BE40-B90A-AA700BF854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14</TotalTime>
  <Words>250</Words>
  <Application>Microsoft Office PowerPoint</Application>
  <PresentationFormat>On-screen Show (4:3)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Fermilab_PPT_090815</vt:lpstr>
      <vt:lpstr>PowerPoint Presentation</vt:lpstr>
      <vt:lpstr>Overview of Decay Pipe and Absorber Complex </vt:lpstr>
      <vt:lpstr>Decay Pipe and Beam Windows </vt:lpstr>
      <vt:lpstr>Absorber </vt:lpstr>
      <vt:lpstr>Neutrino Beam Instrumentation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Kiburg</dc:creator>
  <cp:lastModifiedBy>Jonathan Lewis</cp:lastModifiedBy>
  <cp:revision>3</cp:revision>
  <cp:lastPrinted>2014-01-20T19:40:21Z</cp:lastPrinted>
  <dcterms:created xsi:type="dcterms:W3CDTF">2023-09-21T22:56:30Z</dcterms:created>
  <dcterms:modified xsi:type="dcterms:W3CDTF">2023-09-22T14:18:17Z</dcterms:modified>
</cp:coreProperties>
</file>