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67.jpg" ContentType="image/jp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4129" r:id="rId5"/>
    <p:sldMasterId id="2147484148" r:id="rId6"/>
  </p:sldMasterIdLst>
  <p:notesMasterIdLst>
    <p:notesMasterId r:id="rId37"/>
  </p:notesMasterIdLst>
  <p:handoutMasterIdLst>
    <p:handoutMasterId r:id="rId38"/>
  </p:handoutMasterIdLst>
  <p:sldIdLst>
    <p:sldId id="449" r:id="rId7"/>
    <p:sldId id="2503" r:id="rId8"/>
    <p:sldId id="2509" r:id="rId9"/>
    <p:sldId id="2513" r:id="rId10"/>
    <p:sldId id="2506" r:id="rId11"/>
    <p:sldId id="2107" r:id="rId12"/>
    <p:sldId id="2505" r:id="rId13"/>
    <p:sldId id="2508" r:id="rId14"/>
    <p:sldId id="275" r:id="rId15"/>
    <p:sldId id="305" r:id="rId16"/>
    <p:sldId id="2511" r:id="rId17"/>
    <p:sldId id="2512" r:id="rId18"/>
    <p:sldId id="2514" r:id="rId19"/>
    <p:sldId id="2510" r:id="rId20"/>
    <p:sldId id="2502" r:id="rId21"/>
    <p:sldId id="2487" r:id="rId22"/>
    <p:sldId id="2499" r:id="rId23"/>
    <p:sldId id="2507" r:id="rId24"/>
    <p:sldId id="2504" r:id="rId25"/>
    <p:sldId id="2501" r:id="rId26"/>
    <p:sldId id="2490" r:id="rId27"/>
    <p:sldId id="2486" r:id="rId28"/>
    <p:sldId id="2497" r:id="rId29"/>
    <p:sldId id="2500" r:id="rId30"/>
    <p:sldId id="256" r:id="rId31"/>
    <p:sldId id="299" r:id="rId32"/>
    <p:sldId id="2498" r:id="rId33"/>
    <p:sldId id="2105" r:id="rId34"/>
    <p:sldId id="2489" r:id="rId35"/>
    <p:sldId id="2484" r:id="rId3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BFEFF"/>
    <a:srgbClr val="DAF3CB"/>
    <a:srgbClr val="97D7EB"/>
    <a:srgbClr val="98D7EA"/>
    <a:srgbClr val="98D7EB"/>
    <a:srgbClr val="50504E"/>
    <a:srgbClr val="4E4E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ED3667-C44C-47EB-9F15-3783A3E4A1C2}" v="11" dt="2023-09-19T12:50:41.38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32" y="7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228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57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777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60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39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60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99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67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43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901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25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53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86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15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32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67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36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24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8E2D7A-CF95-4C43-AE58-C509CDBB9E07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34968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9875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78831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04938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88710"/>
      </p:ext>
    </p:extLst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33736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6799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16866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58697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90902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76168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94279"/>
      </p:ext>
    </p:extLst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63379"/>
      </p:ext>
    </p:extLst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6861"/>
      </p:ext>
    </p:extLst>
  </p:cSld>
  <p:clrMapOvr>
    <a:masterClrMapping/>
  </p:clrMapOvr>
  <p:hf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8E2D7A-CF95-4C43-AE58-C509CDBB9E07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63832"/>
      </p:ext>
    </p:extLst>
  </p:cSld>
  <p:clrMapOvr>
    <a:masterClrMapping/>
  </p:clrMapOvr>
  <p:hf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1F4CB-3272-4A1B-653B-27F600E5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A5311-8723-45EE-B411-D52B407AB24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8AAF3C-00DE-8D0A-9B5F-9279E8610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B28B9-0691-A749-6406-4B75DA4B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E0F9-038E-4764-A63A-C5706A29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96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32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67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6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65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31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754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4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064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1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  <p:hf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91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883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8E2D7A-CF95-4C43-AE58-C509CDBB9E07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97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505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47" r:id="rId14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73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  <p:sldLayoutId id="2147484146" r:id="rId14"/>
    <p:sldLayoutId id="2147484164" r:id="rId15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532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  <p:sldLayoutId id="2147484161" r:id="rId13"/>
    <p:sldLayoutId id="2147484162" r:id="rId14"/>
    <p:sldLayoutId id="2147484163" r:id="rId15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A142D3-71AD-455D-BFAD-C417798B3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EE3973-6055-4F16-B13B-2126F475A3DF}"/>
              </a:ext>
            </a:extLst>
          </p:cNvPr>
          <p:cNvSpPr/>
          <p:nvPr/>
        </p:nvSpPr>
        <p:spPr>
          <a:xfrm rot="10800000">
            <a:off x="1455" y="-21219"/>
            <a:ext cx="9144000" cy="5141578"/>
          </a:xfrm>
          <a:prstGeom prst="rect">
            <a:avLst/>
          </a:prstGeom>
          <a:gradFill flip="none" rotWithShape="1">
            <a:gsLst>
              <a:gs pos="51000">
                <a:srgbClr val="8397A9">
                  <a:alpha val="69000"/>
                </a:srgbClr>
              </a:gs>
              <a:gs pos="0">
                <a:schemeClr val="tx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4ACDAA-8A3A-487A-887A-E488F5E0E9B8}"/>
              </a:ext>
            </a:extLst>
          </p:cNvPr>
          <p:cNvSpPr/>
          <p:nvPr/>
        </p:nvSpPr>
        <p:spPr>
          <a:xfrm>
            <a:off x="58605" y="1773909"/>
            <a:ext cx="8849833" cy="34317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Pressing Issues / Special Topic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Safety around Monsters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If You Notice Topic</a:t>
            </a:r>
            <a:r>
              <a:rPr lang="en-US" sz="14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Cameras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Utility Outages </a:t>
            </a:r>
            <a:r>
              <a:rPr lang="en-US" sz="14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See the QR code for the most current outage</a:t>
            </a:r>
            <a:endParaRPr lang="en-US" sz="1400" b="1" dirty="0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marR="57150" lvl="0" indent="-1714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EOL</a:t>
            </a:r>
            <a:r>
              <a:rPr lang="en-US" sz="14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- Expired Equipment Update</a:t>
            </a:r>
          </a:p>
          <a:p>
            <a:pPr marL="171450" marR="57150" lvl="0" indent="-1714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EOL</a:t>
            </a:r>
            <a:r>
              <a:rPr lang="en-US" sz="14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– Equipment Package Planning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/>
              </a:rPr>
              <a:t>Current Happenings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/>
              </a:rPr>
              <a:t>More Current Happenings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/>
              </a:rPr>
              <a:t>Even More Current Happenings</a:t>
            </a:r>
          </a:p>
          <a:p>
            <a:pPr marR="57150" lvl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1100" dirty="0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4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4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1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29EBE-2286-4BFE-AB9D-27C5930E3C48}"/>
              </a:ext>
            </a:extLst>
          </p:cNvPr>
          <p:cNvSpPr txBox="1"/>
          <p:nvPr/>
        </p:nvSpPr>
        <p:spPr>
          <a:xfrm>
            <a:off x="1455" y="427649"/>
            <a:ext cx="5084895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Infrastructure Services Division Updates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A9511A-FFE3-AA86-CA6F-5A492B9C9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68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B5F1F-4D1C-4858-8BF0-28B4BD6F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Happenings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AEEA-A91E-4A32-999B-DB5E021B27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23F0D5-7D8A-20AC-345C-503176DF1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9" name="Content Placeholder 8" descr="Aerial view of a stadium&#10;&#10;Description automatically generated with low confidence">
            <a:extLst>
              <a:ext uri="{FF2B5EF4-FFF2-40B4-BE49-F238E27FC236}">
                <a16:creationId xmlns:a16="http://schemas.microsoft.com/office/drawing/2014/main" id="{DE8FA8EE-0215-CCFF-23B4-0019ACFDF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" y="737667"/>
            <a:ext cx="8428958" cy="3742125"/>
          </a:xfrm>
        </p:spPr>
      </p:pic>
    </p:spTree>
    <p:extLst>
      <p:ext uri="{BB962C8B-B14F-4D97-AF65-F5344CB8AC3E}">
        <p14:creationId xmlns:p14="http://schemas.microsoft.com/office/powerpoint/2010/main" val="1467966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B5F1F-4D1C-4858-8BF0-28B4BD6F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Happenings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AEEA-A91E-4A32-999B-DB5E021B27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23F0D5-7D8A-20AC-345C-503176DF1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8C3CE8A-490D-EDB9-95A3-05D49A8F6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932" y="728663"/>
            <a:ext cx="7642654" cy="3794125"/>
          </a:xfrm>
        </p:spPr>
      </p:pic>
    </p:spTree>
    <p:extLst>
      <p:ext uri="{BB962C8B-B14F-4D97-AF65-F5344CB8AC3E}">
        <p14:creationId xmlns:p14="http://schemas.microsoft.com/office/powerpoint/2010/main" val="3013240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B5F1F-4D1C-4858-8BF0-28B4BD6F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Happenings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AEEA-A91E-4A32-999B-DB5E021B27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23F0D5-7D8A-20AC-345C-503176DF1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F599BAF-EB9E-5752-B0B3-EDBE6BEA0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462" y="583987"/>
            <a:ext cx="8168128" cy="4049485"/>
          </a:xfr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9C302538-BF1D-5D26-7B79-94FF0EE1D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541" y="339298"/>
            <a:ext cx="1634138" cy="1225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picture containing text, indoor, dirty&#10;&#10;Description automatically generated">
            <a:extLst>
              <a:ext uri="{FF2B5EF4-FFF2-40B4-BE49-F238E27FC236}">
                <a16:creationId xmlns:a16="http://schemas.microsoft.com/office/drawing/2014/main" id="{84D923D9-4539-EBE4-3B90-FE3B5A3DA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186" y="1429230"/>
            <a:ext cx="1125951" cy="150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picture containing indoor, meal, cluttered&#10;&#10;Description automatically generated">
            <a:extLst>
              <a:ext uri="{FF2B5EF4-FFF2-40B4-BE49-F238E27FC236}">
                <a16:creationId xmlns:a16="http://schemas.microsoft.com/office/drawing/2014/main" id="{05E28D62-4FD0-A430-3863-0F97A4B2F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88" y="754411"/>
            <a:ext cx="984743" cy="1312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A picture containing dirty&#10;&#10;Description automatically generated">
            <a:extLst>
              <a:ext uri="{FF2B5EF4-FFF2-40B4-BE49-F238E27FC236}">
                <a16:creationId xmlns:a16="http://schemas.microsoft.com/office/drawing/2014/main" id="{4F6B62AE-F07F-F86A-4390-24F8B7EFC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568" y="3088528"/>
            <a:ext cx="1482035" cy="1111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517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B5F1F-4D1C-4858-8BF0-28B4BD6F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Happenings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AEEA-A91E-4A32-999B-DB5E021B27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23F0D5-7D8A-20AC-345C-503176DF1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F7D985F-1871-9E04-4D56-C8ACED566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587" y="787400"/>
            <a:ext cx="7417340" cy="3577396"/>
          </a:xfrm>
        </p:spPr>
      </p:pic>
    </p:spTree>
    <p:extLst>
      <p:ext uri="{BB962C8B-B14F-4D97-AF65-F5344CB8AC3E}">
        <p14:creationId xmlns:p14="http://schemas.microsoft.com/office/powerpoint/2010/main" val="542465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B5F1F-4D1C-4858-8BF0-28B4BD6F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Happenings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AEEA-A91E-4A32-999B-DB5E021B27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23F0D5-7D8A-20AC-345C-503176DF1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5BCC0E-6E3F-F50D-8F98-CB2BE8D96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41" y="680587"/>
            <a:ext cx="3190917" cy="3782325"/>
          </a:xfrm>
        </p:spPr>
        <p:txBody>
          <a:bodyPr/>
          <a:lstStyle/>
          <a:p>
            <a:r>
              <a:rPr lang="en-US" sz="1200" b="1">
                <a:solidFill>
                  <a:srgbClr val="000000"/>
                </a:solidFill>
              </a:rPr>
              <a:t>Sustainability Walks </a:t>
            </a:r>
            <a:r>
              <a:rPr lang="en-US" sz="1200">
                <a:solidFill>
                  <a:srgbClr val="000000"/>
                </a:solidFill>
              </a:rPr>
              <a:t>–Wilson Hall, to look at water savings and other projects.</a:t>
            </a:r>
          </a:p>
          <a:p>
            <a:r>
              <a:rPr lang="en-US" sz="1200" b="1">
                <a:solidFill>
                  <a:srgbClr val="000000"/>
                </a:solidFill>
              </a:rPr>
              <a:t>Weed Spraying </a:t>
            </a:r>
            <a:r>
              <a:rPr lang="en-US" sz="1200">
                <a:solidFill>
                  <a:srgbClr val="000000"/>
                </a:solidFill>
              </a:rPr>
              <a:t>– </a:t>
            </a: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Neutrino Service bldgs. And NWA. </a:t>
            </a:r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n-US" sz="1200" b="1">
                <a:solidFill>
                  <a:srgbClr val="000000"/>
                </a:solidFill>
                <a:latin typeface="+mn-lt"/>
              </a:rPr>
              <a:t>Roof Repairs, </a:t>
            </a:r>
            <a:r>
              <a:rPr lang="en-US" sz="1200">
                <a:solidFill>
                  <a:srgbClr val="000000"/>
                </a:solidFill>
                <a:latin typeface="+mn-lt"/>
              </a:rPr>
              <a:t>HA’s are complete, we are currently working on a few badging issues.  Roofer has been onsite accessing jobs in the cue.  </a:t>
            </a:r>
            <a:r>
              <a:rPr lang="en-US" sz="1200" b="1" i="0">
                <a:solidFill>
                  <a:srgbClr val="00B050"/>
                </a:solidFill>
                <a:effectLst/>
                <a:latin typeface="+mn-lt"/>
              </a:rPr>
              <a:t>In Progress </a:t>
            </a:r>
            <a:endParaRPr lang="en-US" sz="1200" i="0">
              <a:solidFill>
                <a:srgbClr val="000000"/>
              </a:solidFill>
              <a:effectLst/>
              <a:latin typeface="+mn-lt"/>
            </a:endParaRPr>
          </a:p>
          <a:p>
            <a:endParaRPr lang="en-US" sz="1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2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200" b="1">
              <a:solidFill>
                <a:srgbClr val="00B05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D0E67B-D6E8-6F9F-10CD-A2ADE7E9D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960" y="2571749"/>
            <a:ext cx="2230440" cy="2018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A262EC-2422-6977-2958-BD497540B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303" y="188814"/>
            <a:ext cx="2274097" cy="2126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F98DED-897D-7B57-E29C-62682CC61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003" y="680587"/>
            <a:ext cx="2405804" cy="2779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4CF191-5F17-9661-F519-EC4725392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88" y="2663997"/>
            <a:ext cx="4253280" cy="1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66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B5F1F-4D1C-4858-8BF0-28B4BD6F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Happenings Still..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AEEA-A91E-4A32-999B-DB5E021B27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23F0D5-7D8A-20AC-345C-503176DF1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5BCC0E-6E3F-F50D-8F98-CB2BE8D96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41" y="680587"/>
            <a:ext cx="3792166" cy="3782325"/>
          </a:xfrm>
        </p:spPr>
        <p:txBody>
          <a:bodyPr lIns="0" tIns="0" rIns="0" bIns="0" anchor="t"/>
          <a:lstStyle/>
          <a:p>
            <a:pPr marL="229870" indent="-229870"/>
            <a:r>
              <a:rPr lang="en-US" sz="1200" b="1">
                <a:solidFill>
                  <a:srgbClr val="000000"/>
                </a:solidFill>
              </a:rPr>
              <a:t>Asbestos Abatement, </a:t>
            </a:r>
            <a:r>
              <a:rPr lang="en-US" sz="1200">
                <a:solidFill>
                  <a:srgbClr val="000000"/>
                </a:solidFill>
              </a:rPr>
              <a:t>Starting to get some movement on the asbestos contract and the Lab is working to get the contractor onsite. We currently have 3 little projects that are held up with remediation activities.</a:t>
            </a:r>
          </a:p>
          <a:p>
            <a:pPr marL="229870" indent="-229870"/>
            <a:r>
              <a:rPr lang="en-US" sz="1200" b="1">
                <a:solidFill>
                  <a:srgbClr val="000000"/>
                </a:solidFill>
              </a:rPr>
              <a:t>Elevator Maintenance, </a:t>
            </a:r>
            <a:r>
              <a:rPr lang="en-US" sz="1200">
                <a:solidFill>
                  <a:srgbClr val="000000"/>
                </a:solidFill>
              </a:rPr>
              <a:t>Identified the main elevators for AD and have been trouble shooting MI-31. </a:t>
            </a:r>
          </a:p>
          <a:p>
            <a:pPr marL="229870" indent="-229870"/>
            <a:r>
              <a:rPr lang="en-US" sz="1200" b="1">
                <a:solidFill>
                  <a:srgbClr val="000000"/>
                </a:solidFill>
              </a:rPr>
              <a:t>Roof Replacement, </a:t>
            </a:r>
            <a:r>
              <a:rPr lang="en-US" sz="1200">
                <a:solidFill>
                  <a:srgbClr val="000000"/>
                </a:solidFill>
              </a:rPr>
              <a:t>NWA has a contractor awarded and is in line after Lab F &amp; B get done.  Those roofs are being scheduled currently.</a:t>
            </a:r>
          </a:p>
          <a:p>
            <a:pPr marL="229870" indent="-229870"/>
            <a:r>
              <a:rPr lang="en-US" sz="1200" b="1">
                <a:solidFill>
                  <a:srgbClr val="000000"/>
                </a:solidFill>
              </a:rPr>
              <a:t>Door Lock Maintenance, </a:t>
            </a:r>
            <a:r>
              <a:rPr lang="en-US" sz="1200">
                <a:solidFill>
                  <a:srgbClr val="000000"/>
                </a:solidFill>
              </a:rPr>
              <a:t>Worked with RAD Safety to get a cage door lock repair. </a:t>
            </a:r>
          </a:p>
          <a:p>
            <a:pPr marL="229870" indent="-229870"/>
            <a:endParaRPr lang="en-US" sz="1200" b="1">
              <a:solidFill>
                <a:srgbClr val="000000"/>
              </a:solidFill>
            </a:endParaRPr>
          </a:p>
          <a:p>
            <a:pPr marL="229870" indent="-229870"/>
            <a:r>
              <a:rPr lang="en-US" sz="1200" b="1">
                <a:solidFill>
                  <a:srgbClr val="000000"/>
                </a:solidFill>
              </a:rPr>
              <a:t>Also Thank you Amber Zapisek - </a:t>
            </a:r>
            <a:r>
              <a:rPr lang="en-US" sz="1200">
                <a:solidFill>
                  <a:srgbClr val="000000"/>
                </a:solidFill>
              </a:rPr>
              <a:t>for helping crews access ME7 and NTSB</a:t>
            </a:r>
            <a:r>
              <a:rPr lang="en-US" sz="1200" b="1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1A541E-5C91-227D-FAD7-B2D4F113A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941" y="349268"/>
            <a:ext cx="1397459" cy="1862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3DF66F-BE6D-6EF5-28A3-E77E6612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726" y="1972718"/>
            <a:ext cx="3318533" cy="2490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icture containing outdoor&#10;&#10;Description automatically generated">
            <a:extLst>
              <a:ext uri="{FF2B5EF4-FFF2-40B4-BE49-F238E27FC236}">
                <a16:creationId xmlns:a16="http://schemas.microsoft.com/office/drawing/2014/main" id="{67DEE9B6-2D44-BE7B-96BB-B584CF53E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749" y="308787"/>
            <a:ext cx="2738350" cy="2103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EEF12D-34ED-A10B-46AD-A2E812E09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995" y="2242226"/>
            <a:ext cx="2006264" cy="2220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9754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415E1-6485-BDBF-C755-9AB106B7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049" y="0"/>
            <a:ext cx="6579496" cy="5143500"/>
          </a:xfrm>
          <a:prstGeom prst="rect">
            <a:avLst/>
          </a:prstGeom>
          <a:gradFill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C171C3-6677-2E5B-8E79-C5E0910A3003}"/>
              </a:ext>
            </a:extLst>
          </p:cNvPr>
          <p:cNvSpPr/>
          <p:nvPr/>
        </p:nvSpPr>
        <p:spPr>
          <a:xfrm rot="10800000">
            <a:off x="0" y="0"/>
            <a:ext cx="5451232" cy="5134706"/>
          </a:xfrm>
          <a:prstGeom prst="rect">
            <a:avLst/>
          </a:prstGeom>
          <a:gradFill flip="none" rotWithShape="1">
            <a:gsLst>
              <a:gs pos="6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Contractors on Site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59ECA2-7031-6B2F-37A3-14C905F5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27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E605028-74B0-44B8-9CB9-8316650BAF44}"/>
              </a:ext>
            </a:extLst>
          </p:cNvPr>
          <p:cNvSpPr txBox="1"/>
          <p:nvPr/>
        </p:nvSpPr>
        <p:spPr>
          <a:xfrm>
            <a:off x="48642" y="273537"/>
            <a:ext cx="4894180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Big Thank You!!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49B9C2-DC5A-273D-A584-42E21E19A200}"/>
              </a:ext>
            </a:extLst>
          </p:cNvPr>
          <p:cNvSpPr txBox="1"/>
          <p:nvPr/>
        </p:nvSpPr>
        <p:spPr>
          <a:xfrm>
            <a:off x="5498962" y="352537"/>
            <a:ext cx="32089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Thank You! </a:t>
            </a:r>
            <a:endParaRPr lang="en-US" sz="1600"/>
          </a:p>
          <a:p>
            <a:endParaRPr lang="en-US" sz="1600" b="1"/>
          </a:p>
          <a:p>
            <a:r>
              <a:rPr lang="en-US" sz="1400" b="1"/>
              <a:t>Thanks for this week</a:t>
            </a:r>
          </a:p>
          <a:p>
            <a:endParaRPr lang="en-US" sz="1400" b="1"/>
          </a:p>
          <a:p>
            <a:r>
              <a:rPr lang="en-US" sz="1400" b="1"/>
              <a:t>Rad Safety, </a:t>
            </a:r>
            <a:r>
              <a:rPr lang="en-US" sz="1400"/>
              <a:t>for helping us get into ME7 for inspections.</a:t>
            </a:r>
          </a:p>
          <a:p>
            <a:endParaRPr lang="en-US" sz="1400" b="1"/>
          </a:p>
          <a:p>
            <a:r>
              <a:rPr lang="en-US" sz="1400" b="1"/>
              <a:t>Our main goal </a:t>
            </a:r>
            <a:r>
              <a:rPr lang="en-US" sz="1400"/>
              <a:t>in the service industry is to allow you to focus on what you do best: </a:t>
            </a:r>
            <a:r>
              <a:rPr lang="en-US" sz="1400" b="1"/>
              <a:t>Science</a:t>
            </a:r>
            <a:r>
              <a:rPr lang="en-US" sz="1400"/>
              <a:t>.</a:t>
            </a:r>
          </a:p>
          <a:p>
            <a:endParaRPr lang="en-US" sz="1400"/>
          </a:p>
          <a:p>
            <a:r>
              <a:rPr lang="en-US" sz="1400" b="1"/>
              <a:t>We got the rest!</a:t>
            </a:r>
          </a:p>
        </p:txBody>
      </p:sp>
    </p:spTree>
    <p:extLst>
      <p:ext uri="{BB962C8B-B14F-4D97-AF65-F5344CB8AC3E}">
        <p14:creationId xmlns:p14="http://schemas.microsoft.com/office/powerpoint/2010/main" val="46589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B5F1F-4D1C-4858-8BF0-28B4BD6F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Happenings Still Going..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AEEA-A91E-4A32-999B-DB5E021B27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23F0D5-7D8A-20AC-345C-503176DF1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5BCC0E-6E3F-F50D-8F98-CB2BE8D96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41" y="680587"/>
            <a:ext cx="3145673" cy="3782325"/>
          </a:xfrm>
        </p:spPr>
        <p:txBody>
          <a:bodyPr lIns="0" tIns="0" rIns="0" bIns="0" anchor="t"/>
          <a:lstStyle/>
          <a:p>
            <a:pPr marL="229870" indent="-229870"/>
            <a:r>
              <a:rPr lang="en-US" sz="1200" b="1">
                <a:solidFill>
                  <a:srgbClr val="000000"/>
                </a:solidFill>
              </a:rPr>
              <a:t>Space Planning – </a:t>
            </a:r>
            <a:r>
              <a:rPr lang="en-US" sz="1200">
                <a:solidFill>
                  <a:srgbClr val="000000"/>
                </a:solidFill>
              </a:rPr>
              <a:t>working on standardizing the space development across the lab. Packaging EOL life office remodels, interior painting, etc. to cut down on the one off requests. </a:t>
            </a:r>
            <a:endParaRPr lang="en-US" sz="700">
              <a:solidFill>
                <a:srgbClr val="000000"/>
              </a:solidFill>
            </a:endParaRPr>
          </a:p>
          <a:p>
            <a:pPr marL="229870" indent="-229870"/>
            <a:r>
              <a:rPr lang="en-US" sz="1200" b="1">
                <a:solidFill>
                  <a:srgbClr val="000000"/>
                </a:solidFill>
              </a:rPr>
              <a:t>Wilson Hall Parking Lot </a:t>
            </a:r>
            <a:r>
              <a:rPr lang="en-US" sz="1200">
                <a:solidFill>
                  <a:srgbClr val="000000"/>
                </a:solidFill>
              </a:rPr>
              <a:t>– word on the street is that the project may start next spring. </a:t>
            </a:r>
          </a:p>
          <a:p>
            <a:pPr marL="229870" indent="-229870"/>
            <a:r>
              <a:rPr lang="en-US" sz="1200" b="1">
                <a:solidFill>
                  <a:srgbClr val="000000"/>
                </a:solidFill>
              </a:rPr>
              <a:t>Roof Replacements </a:t>
            </a:r>
            <a:r>
              <a:rPr lang="en-US" sz="1200">
                <a:solidFill>
                  <a:srgbClr val="000000"/>
                </a:solidFill>
              </a:rPr>
              <a:t>– The current ETR’s for Roof packages for summer 2024 have moved to the next stage and have been assigned. Next batch of ETR’s (summer of 25’ &amp; 26’) are in leadership review.</a:t>
            </a:r>
          </a:p>
          <a:p>
            <a:pPr marL="229870" indent="-229870"/>
            <a:r>
              <a:rPr lang="en-US" sz="1200" b="1">
                <a:solidFill>
                  <a:srgbClr val="000000"/>
                </a:solidFill>
              </a:rPr>
              <a:t>Door Replacements </a:t>
            </a:r>
            <a:r>
              <a:rPr lang="en-US" sz="1200">
                <a:solidFill>
                  <a:srgbClr val="000000"/>
                </a:solidFill>
              </a:rPr>
              <a:t>– Currently bundling 10 more door replacements for AD, on top of the 7 we have in progress and awaiting quotes and HA’s.</a:t>
            </a:r>
          </a:p>
          <a:p>
            <a:pPr marL="229870" indent="-229870"/>
            <a:endParaRPr lang="en-US" sz="120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24EA8-7DC3-1A29-ED06-3A1D3E201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644" y="618441"/>
            <a:ext cx="1918787" cy="1953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784553-7080-D776-AB55-175E37129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274" y="446992"/>
            <a:ext cx="2256339" cy="2485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894D8D-65D5-0E37-631C-17CD33F8F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538" y="2658478"/>
            <a:ext cx="3145673" cy="1953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military vehicle, transport&#10;&#10;Description automatically generated">
            <a:extLst>
              <a:ext uri="{FF2B5EF4-FFF2-40B4-BE49-F238E27FC236}">
                <a16:creationId xmlns:a16="http://schemas.microsoft.com/office/drawing/2014/main" id="{8BDD7C28-0999-008B-F7B1-11FE6531B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465" y="2292162"/>
            <a:ext cx="2289123" cy="1868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8126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9D8A12-C5A7-408E-B368-A58E2A9F3A6B}"/>
              </a:ext>
            </a:extLst>
          </p:cNvPr>
          <p:cNvSpPr/>
          <p:nvPr/>
        </p:nvSpPr>
        <p:spPr>
          <a:xfrm rot="10800000">
            <a:off x="367454" y="757902"/>
            <a:ext cx="4906004" cy="49790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Roofing Update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F47D79-C7A8-79EE-7452-84FF1B5D5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087EE3-A58C-264A-E9B5-0A3B64E31DC1}"/>
              </a:ext>
            </a:extLst>
          </p:cNvPr>
          <p:cNvSpPr txBox="1"/>
          <p:nvPr/>
        </p:nvSpPr>
        <p:spPr>
          <a:xfrm>
            <a:off x="367453" y="1141829"/>
            <a:ext cx="27061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Current Replacements.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/>
                </a:solidFill>
              </a:rPr>
              <a:t>F0 and PS1 are currently getting prepared for the whip extensions. </a:t>
            </a:r>
            <a:r>
              <a:rPr lang="en-US" sz="1200" b="1">
                <a:solidFill>
                  <a:srgbClr val="00B050"/>
                </a:solidFill>
              </a:rPr>
              <a:t>In Progress</a:t>
            </a:r>
            <a:endParaRPr lang="en-US" sz="120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/>
                </a:solidFill>
              </a:rPr>
              <a:t>Tin work to start next week (fingers crossed). </a:t>
            </a:r>
            <a:r>
              <a:rPr lang="en-US" sz="1200" b="1">
                <a:solidFill>
                  <a:srgbClr val="00B050"/>
                </a:solidFill>
              </a:rPr>
              <a:t>In Progress</a:t>
            </a:r>
            <a:endParaRPr lang="en-US" sz="120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/>
                </a:solidFill>
              </a:rPr>
              <a:t>Painting of iron at PS1, PS2, G2, then NS7. </a:t>
            </a:r>
            <a:r>
              <a:rPr lang="en-US" sz="1200" b="1">
                <a:solidFill>
                  <a:srgbClr val="00B050"/>
                </a:solidFill>
              </a:rPr>
              <a:t>In Progress</a:t>
            </a:r>
            <a:endParaRPr lang="en-US" sz="1200">
              <a:solidFill>
                <a:srgbClr val="000000"/>
              </a:solidFill>
            </a:endParaRPr>
          </a:p>
          <a:p>
            <a:endParaRPr lang="en-US" sz="1200" b="1">
              <a:solidFill>
                <a:srgbClr val="000000"/>
              </a:solidFill>
            </a:endParaRPr>
          </a:p>
          <a:p>
            <a:r>
              <a:rPr lang="en-US" sz="1200" b="1">
                <a:solidFill>
                  <a:srgbClr val="000000"/>
                </a:solidFill>
              </a:rPr>
              <a:t>Roof Replacement Packages for 2024</a:t>
            </a:r>
            <a:r>
              <a:rPr lang="en-US" sz="1200">
                <a:solidFill>
                  <a:srgbClr val="000000"/>
                </a:solidFill>
              </a:rPr>
              <a:t>. </a:t>
            </a:r>
            <a:r>
              <a:rPr lang="en-US" sz="1200" b="1">
                <a:solidFill>
                  <a:srgbClr val="00B050"/>
                </a:solidFill>
              </a:rPr>
              <a:t>Submitted (</a:t>
            </a:r>
            <a:r>
              <a:rPr lang="en-US" sz="1200" b="1">
                <a:solidFill>
                  <a:srgbClr val="00B050"/>
                </a:solidFill>
                <a:highlight>
                  <a:srgbClr val="FFFF00"/>
                </a:highlight>
              </a:rPr>
              <a:t>yellow</a:t>
            </a:r>
            <a:r>
              <a:rPr lang="en-US" sz="1200" b="1">
                <a:solidFill>
                  <a:srgbClr val="00B050"/>
                </a:solidFill>
              </a:rPr>
              <a:t>)</a:t>
            </a:r>
          </a:p>
          <a:p>
            <a:endParaRPr lang="en-US" sz="1200" b="1">
              <a:solidFill>
                <a:srgbClr val="00B050"/>
              </a:solidFill>
            </a:endParaRPr>
          </a:p>
          <a:p>
            <a:r>
              <a:rPr lang="en-US" sz="1200" b="1">
                <a:solidFill>
                  <a:srgbClr val="000000"/>
                </a:solidFill>
              </a:rPr>
              <a:t>Working on Summer of 2025 package now. </a:t>
            </a:r>
            <a:r>
              <a:rPr lang="en-US" sz="1200" b="1">
                <a:solidFill>
                  <a:srgbClr val="00B050"/>
                </a:solidFill>
              </a:rPr>
              <a:t>Building now.</a:t>
            </a:r>
          </a:p>
          <a:p>
            <a:endParaRPr lang="en-US" sz="1200" b="1">
              <a:solidFill>
                <a:srgbClr val="00B050"/>
              </a:solidFill>
            </a:endParaRPr>
          </a:p>
          <a:p>
            <a:r>
              <a:rPr lang="en-US" sz="1200" b="1">
                <a:solidFill>
                  <a:srgbClr val="000000"/>
                </a:solidFill>
              </a:rPr>
              <a:t>NS3</a:t>
            </a:r>
            <a:r>
              <a:rPr lang="en-US" sz="1200">
                <a:solidFill>
                  <a:srgbClr val="000000"/>
                </a:solidFill>
              </a:rPr>
              <a:t>, is being planned now as an emergency project</a:t>
            </a:r>
            <a:r>
              <a:rPr lang="en-US" sz="1200" b="1">
                <a:solidFill>
                  <a:srgbClr val="000000"/>
                </a:solidFill>
              </a:rPr>
              <a:t> – In progress </a:t>
            </a:r>
            <a:endParaRPr lang="en-US" sz="1200" b="1">
              <a:solidFill>
                <a:srgbClr val="00B050"/>
              </a:solidFill>
            </a:endParaRPr>
          </a:p>
          <a:p>
            <a:endParaRPr lang="en-US" sz="1200" b="1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0AC85-4BA5-C854-0E37-754A798A9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023" y="991091"/>
            <a:ext cx="5258738" cy="3623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6724E8-89F9-F7B2-6803-C94F696B0390}"/>
              </a:ext>
            </a:extLst>
          </p:cNvPr>
          <p:cNvSpPr txBox="1"/>
          <p:nvPr/>
        </p:nvSpPr>
        <p:spPr>
          <a:xfrm>
            <a:off x="4586747" y="1821184"/>
            <a:ext cx="30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8C139A-66B1-7EA3-0D0F-9B183452F17C}"/>
              </a:ext>
            </a:extLst>
          </p:cNvPr>
          <p:cNvSpPr txBox="1"/>
          <p:nvPr/>
        </p:nvSpPr>
        <p:spPr>
          <a:xfrm>
            <a:off x="4740131" y="2133682"/>
            <a:ext cx="30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274AB-0F23-18FC-A2C9-2248ECBBFF1E}"/>
              </a:ext>
            </a:extLst>
          </p:cNvPr>
          <p:cNvSpPr txBox="1"/>
          <p:nvPr/>
        </p:nvSpPr>
        <p:spPr>
          <a:xfrm>
            <a:off x="4967205" y="1988250"/>
            <a:ext cx="26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highlight>
                  <a:srgbClr val="FFFF00"/>
                </a:highlight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F633E9-60E2-242D-E164-5DE231130E6B}"/>
              </a:ext>
            </a:extLst>
          </p:cNvPr>
          <p:cNvSpPr txBox="1"/>
          <p:nvPr/>
        </p:nvSpPr>
        <p:spPr>
          <a:xfrm>
            <a:off x="4689143" y="3117845"/>
            <a:ext cx="30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highlight>
                  <a:srgbClr val="FFFF00"/>
                </a:highlight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DF846-72C6-2C7C-D2A9-B6A718642C9B}"/>
              </a:ext>
            </a:extLst>
          </p:cNvPr>
          <p:cNvSpPr txBox="1"/>
          <p:nvPr/>
        </p:nvSpPr>
        <p:spPr>
          <a:xfrm>
            <a:off x="4910911" y="2364514"/>
            <a:ext cx="224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highlight>
                  <a:srgbClr val="FFFF00"/>
                </a:highlight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BAE99-296A-B5DE-3EDD-725A0C529B84}"/>
              </a:ext>
            </a:extLst>
          </p:cNvPr>
          <p:cNvSpPr txBox="1"/>
          <p:nvPr/>
        </p:nvSpPr>
        <p:spPr>
          <a:xfrm>
            <a:off x="4375184" y="2712430"/>
            <a:ext cx="21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highlight>
                  <a:srgbClr val="FFFF00"/>
                </a:highlight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7EFEF2-E328-62AB-89E2-D2E01F887908}"/>
              </a:ext>
            </a:extLst>
          </p:cNvPr>
          <p:cNvSpPr txBox="1"/>
          <p:nvPr/>
        </p:nvSpPr>
        <p:spPr>
          <a:xfrm>
            <a:off x="4252103" y="2256750"/>
            <a:ext cx="209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highlight>
                  <a:srgbClr val="FFFF00"/>
                </a:highlight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FD432C-13A7-4A45-68FD-1E02194610AC}"/>
              </a:ext>
            </a:extLst>
          </p:cNvPr>
          <p:cNvSpPr txBox="1"/>
          <p:nvPr/>
        </p:nvSpPr>
        <p:spPr>
          <a:xfrm>
            <a:off x="4959458" y="3117845"/>
            <a:ext cx="24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highlight>
                  <a:srgbClr val="FFFF00"/>
                </a:highlight>
              </a:rPr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8BB7F1-231B-3F9D-4B99-E64A4AC704B8}"/>
              </a:ext>
            </a:extLst>
          </p:cNvPr>
          <p:cNvSpPr txBox="1"/>
          <p:nvPr/>
        </p:nvSpPr>
        <p:spPr>
          <a:xfrm>
            <a:off x="5967199" y="1230591"/>
            <a:ext cx="542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highlight>
                  <a:srgbClr val="FFFF00"/>
                </a:highlight>
              </a:rPr>
              <a:t>10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BF12927-7540-935D-0C25-7782F99094E1}"/>
              </a:ext>
            </a:extLst>
          </p:cNvPr>
          <p:cNvSpPr/>
          <p:nvPr/>
        </p:nvSpPr>
        <p:spPr>
          <a:xfrm rot="18446846">
            <a:off x="6436196" y="1078722"/>
            <a:ext cx="336264" cy="26129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9C6644-3B78-BDEB-624F-E0A00871BF83}"/>
              </a:ext>
            </a:extLst>
          </p:cNvPr>
          <p:cNvSpPr txBox="1"/>
          <p:nvPr/>
        </p:nvSpPr>
        <p:spPr>
          <a:xfrm>
            <a:off x="7415489" y="2302807"/>
            <a:ext cx="49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highlight>
                  <a:srgbClr val="FFFF00"/>
                </a:highlight>
              </a:rPr>
              <a:t>11</a:t>
            </a: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1E453166-3185-583E-CAAB-8604F185589A}"/>
              </a:ext>
            </a:extLst>
          </p:cNvPr>
          <p:cNvSpPr/>
          <p:nvPr/>
        </p:nvSpPr>
        <p:spPr>
          <a:xfrm>
            <a:off x="2443327" y="1733281"/>
            <a:ext cx="107775" cy="173728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6A06C5DD-93B5-772C-81F7-D8B306153385}"/>
              </a:ext>
            </a:extLst>
          </p:cNvPr>
          <p:cNvSpPr/>
          <p:nvPr/>
        </p:nvSpPr>
        <p:spPr>
          <a:xfrm>
            <a:off x="2662174" y="2696654"/>
            <a:ext cx="107775" cy="173728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9EB6C908-60B8-0CFB-CE1C-11D381BD5AD2}"/>
              </a:ext>
            </a:extLst>
          </p:cNvPr>
          <p:cNvSpPr/>
          <p:nvPr/>
        </p:nvSpPr>
        <p:spPr>
          <a:xfrm>
            <a:off x="2897821" y="2298371"/>
            <a:ext cx="107775" cy="173728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AD3887F7-6B85-99FA-CD5B-A3F3363887BF}"/>
              </a:ext>
            </a:extLst>
          </p:cNvPr>
          <p:cNvSpPr/>
          <p:nvPr/>
        </p:nvSpPr>
        <p:spPr>
          <a:xfrm>
            <a:off x="5216022" y="3279374"/>
            <a:ext cx="107775" cy="173728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6D0A7880-360F-76B5-6873-CCC416C08BBC}"/>
              </a:ext>
            </a:extLst>
          </p:cNvPr>
          <p:cNvSpPr/>
          <p:nvPr/>
        </p:nvSpPr>
        <p:spPr>
          <a:xfrm>
            <a:off x="5740702" y="1335424"/>
            <a:ext cx="107775" cy="173728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B8510B60-DDA6-869E-14A2-A64154247ABC}"/>
              </a:ext>
            </a:extLst>
          </p:cNvPr>
          <p:cNvSpPr/>
          <p:nvPr/>
        </p:nvSpPr>
        <p:spPr>
          <a:xfrm>
            <a:off x="5978617" y="1004258"/>
            <a:ext cx="107775" cy="173728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4027D4F3-7507-0721-84D3-77EFA14CC091}"/>
              </a:ext>
            </a:extLst>
          </p:cNvPr>
          <p:cNvSpPr/>
          <p:nvPr/>
        </p:nvSpPr>
        <p:spPr>
          <a:xfrm>
            <a:off x="5859424" y="1191153"/>
            <a:ext cx="107775" cy="173728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D48C4A52-8251-42C5-37FB-22534C2B0104}"/>
              </a:ext>
            </a:extLst>
          </p:cNvPr>
          <p:cNvSpPr/>
          <p:nvPr/>
        </p:nvSpPr>
        <p:spPr>
          <a:xfrm>
            <a:off x="5924552" y="1161696"/>
            <a:ext cx="107775" cy="173728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311597-1B31-EBF6-33B5-2599539D51BD}"/>
              </a:ext>
            </a:extLst>
          </p:cNvPr>
          <p:cNvSpPr/>
          <p:nvPr/>
        </p:nvSpPr>
        <p:spPr>
          <a:xfrm>
            <a:off x="5667694" y="1335424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8576EC7-045D-087B-7451-6CDC79A0344D}"/>
              </a:ext>
            </a:extLst>
          </p:cNvPr>
          <p:cNvSpPr/>
          <p:nvPr/>
        </p:nvSpPr>
        <p:spPr>
          <a:xfrm>
            <a:off x="4893514" y="3509746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00F40B2-E0A4-A176-7645-8BBB52313488}"/>
              </a:ext>
            </a:extLst>
          </p:cNvPr>
          <p:cNvSpPr/>
          <p:nvPr/>
        </p:nvSpPr>
        <p:spPr>
          <a:xfrm>
            <a:off x="3711628" y="3626830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929AB9A-0246-B445-1C21-D26406AC5EA6}"/>
              </a:ext>
            </a:extLst>
          </p:cNvPr>
          <p:cNvSpPr/>
          <p:nvPr/>
        </p:nvSpPr>
        <p:spPr>
          <a:xfrm>
            <a:off x="4488651" y="2398954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E3DC2EA-2386-6124-EFC7-B3CEF63346D4}"/>
              </a:ext>
            </a:extLst>
          </p:cNvPr>
          <p:cNvSpPr/>
          <p:nvPr/>
        </p:nvSpPr>
        <p:spPr>
          <a:xfrm>
            <a:off x="6916629" y="1080854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1CBA325-B23E-009C-1760-AC72390D515B}"/>
              </a:ext>
            </a:extLst>
          </p:cNvPr>
          <p:cNvSpPr/>
          <p:nvPr/>
        </p:nvSpPr>
        <p:spPr>
          <a:xfrm>
            <a:off x="5288148" y="3451204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B5FB4F9-4269-FDBB-470F-229F307DAA98}"/>
              </a:ext>
            </a:extLst>
          </p:cNvPr>
          <p:cNvSpPr/>
          <p:nvPr/>
        </p:nvSpPr>
        <p:spPr>
          <a:xfrm>
            <a:off x="7038229" y="1074069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0BE0FAD-7949-84BA-3B44-F572847735B3}"/>
              </a:ext>
            </a:extLst>
          </p:cNvPr>
          <p:cNvSpPr/>
          <p:nvPr/>
        </p:nvSpPr>
        <p:spPr>
          <a:xfrm>
            <a:off x="7128105" y="1092284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9E5DF3C-D862-952C-E586-4AF9EBE71DBE}"/>
              </a:ext>
            </a:extLst>
          </p:cNvPr>
          <p:cNvSpPr/>
          <p:nvPr/>
        </p:nvSpPr>
        <p:spPr>
          <a:xfrm>
            <a:off x="1720508" y="3586451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entagon 38">
            <a:extLst>
              <a:ext uri="{FF2B5EF4-FFF2-40B4-BE49-F238E27FC236}">
                <a16:creationId xmlns:a16="http://schemas.microsoft.com/office/drawing/2014/main" id="{F47AE30C-E914-DDD3-3537-E1F561C1DC73}"/>
              </a:ext>
            </a:extLst>
          </p:cNvPr>
          <p:cNvSpPr/>
          <p:nvPr/>
        </p:nvSpPr>
        <p:spPr>
          <a:xfrm>
            <a:off x="5798624" y="1026462"/>
            <a:ext cx="119016" cy="151524"/>
          </a:xfrm>
          <a:prstGeom prst="pent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entagon 39">
            <a:extLst>
              <a:ext uri="{FF2B5EF4-FFF2-40B4-BE49-F238E27FC236}">
                <a16:creationId xmlns:a16="http://schemas.microsoft.com/office/drawing/2014/main" id="{5620EFFA-9F1C-AB41-6BFA-6D18F771942E}"/>
              </a:ext>
            </a:extLst>
          </p:cNvPr>
          <p:cNvSpPr/>
          <p:nvPr/>
        </p:nvSpPr>
        <p:spPr>
          <a:xfrm>
            <a:off x="2632848" y="4108552"/>
            <a:ext cx="119016" cy="151524"/>
          </a:xfrm>
          <a:prstGeom prst="pent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28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A61C60-0731-4F1C-AE45-63CC454D4716}"/>
              </a:ext>
            </a:extLst>
          </p:cNvPr>
          <p:cNvSpPr/>
          <p:nvPr/>
        </p:nvSpPr>
        <p:spPr>
          <a:xfrm>
            <a:off x="6213278" y="6201"/>
            <a:ext cx="2929266" cy="5141578"/>
          </a:xfrm>
          <a:prstGeom prst="rect">
            <a:avLst/>
          </a:prstGeom>
          <a:gradFill flip="none" rotWithShape="1">
            <a:gsLst>
              <a:gs pos="58000">
                <a:schemeClr val="accent1">
                  <a:lumMod val="60000"/>
                  <a:lumOff val="40000"/>
                </a:schemeClr>
              </a:gs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0000"/>
                </a:solidFill>
              </a:rPr>
              <a:t>Just for information's sake.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We played the Safety Game, seeing how many pieces of safety you can find.</a:t>
            </a:r>
          </a:p>
          <a:p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271172" y="335603"/>
            <a:ext cx="451133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  <a:latin typeface="Calibri"/>
              </a:rPr>
              <a:t>Special Topic: Shutdown Work:  MI-31</a:t>
            </a: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9E8FD-BC38-6793-2FC7-F225FD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4D10B-04B5-D5F3-F40C-EBCDA78B2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46" y="906629"/>
            <a:ext cx="4912496" cy="3686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178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A61C60-0731-4F1C-AE45-63CC454D4716}"/>
              </a:ext>
            </a:extLst>
          </p:cNvPr>
          <p:cNvSpPr/>
          <p:nvPr/>
        </p:nvSpPr>
        <p:spPr>
          <a:xfrm>
            <a:off x="6213278" y="6201"/>
            <a:ext cx="2929266" cy="5141578"/>
          </a:xfrm>
          <a:prstGeom prst="rect">
            <a:avLst/>
          </a:prstGeom>
          <a:gradFill flip="none" rotWithShape="1">
            <a:gsLst>
              <a:gs pos="58000">
                <a:schemeClr val="accent1">
                  <a:lumMod val="60000"/>
                  <a:lumOff val="40000"/>
                </a:schemeClr>
              </a:gs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rgbClr val="000000"/>
                </a:solidFill>
              </a:rPr>
              <a:t>Just for information's sake.</a:t>
            </a:r>
          </a:p>
          <a:p>
            <a:endParaRPr lang="en-US" sz="1400">
              <a:solidFill>
                <a:srgbClr val="000000"/>
              </a:solidFill>
            </a:endParaRPr>
          </a:p>
          <a:p>
            <a:r>
              <a:rPr lang="en-US" sz="1400">
                <a:solidFill>
                  <a:srgbClr val="000000"/>
                </a:solidFill>
              </a:rPr>
              <a:t>During this transfer 340kv were changed over to another transformer.</a:t>
            </a:r>
          </a:p>
          <a:p>
            <a:endParaRPr lang="en-US" sz="1400">
              <a:solidFill>
                <a:srgbClr val="000000"/>
              </a:solidFill>
            </a:endParaRPr>
          </a:p>
          <a:p>
            <a:r>
              <a:rPr lang="en-US" sz="1400">
                <a:solidFill>
                  <a:srgbClr val="000000"/>
                </a:solidFill>
              </a:rPr>
              <a:t>Crews had to be on site, plenty of planning, co-operation from ½ the lab had to be established.  This is incredible.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271172" y="335603"/>
            <a:ext cx="451133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Special Topic: Shutdown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9E8FD-BC38-6793-2FC7-F225FD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ower Transfer">
            <a:hlinkClick r:id="" action="ppaction://media"/>
            <a:extLst>
              <a:ext uri="{FF2B5EF4-FFF2-40B4-BE49-F238E27FC236}">
                <a16:creationId xmlns:a16="http://schemas.microsoft.com/office/drawing/2014/main" id="{B5AE649C-4D39-317F-C129-2505013BE3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36" y="841248"/>
            <a:ext cx="6016752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A61C60-0731-4F1C-AE45-63CC454D4716}"/>
              </a:ext>
            </a:extLst>
          </p:cNvPr>
          <p:cNvSpPr/>
          <p:nvPr/>
        </p:nvSpPr>
        <p:spPr>
          <a:xfrm>
            <a:off x="5830866" y="6201"/>
            <a:ext cx="3311678" cy="5141578"/>
          </a:xfrm>
          <a:prstGeom prst="rect">
            <a:avLst/>
          </a:prstGeom>
          <a:gradFill flip="none" rotWithShape="1">
            <a:gsLst>
              <a:gs pos="58000">
                <a:schemeClr val="accent1">
                  <a:lumMod val="60000"/>
                  <a:lumOff val="40000"/>
                </a:schemeClr>
              </a:gs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>
                <a:solidFill>
                  <a:srgbClr val="000000"/>
                </a:solidFill>
              </a:rPr>
              <a:t>Just a reminder.</a:t>
            </a:r>
          </a:p>
          <a:p>
            <a:endParaRPr lang="en-US" sz="1600">
              <a:solidFill>
                <a:srgbClr val="000000"/>
              </a:solidFill>
            </a:endParaRPr>
          </a:p>
          <a:p>
            <a:r>
              <a:rPr lang="en-US" sz="1600">
                <a:solidFill>
                  <a:srgbClr val="000000"/>
                </a:solidFill>
              </a:rPr>
              <a:t>Access and egress to &amp; from the Wilson Hall auditorium will be under construction, entrance will be maintained, however the work will last approximately 2 months.</a:t>
            </a:r>
          </a:p>
          <a:p>
            <a:endParaRPr lang="en-US" sz="1600">
              <a:solidFill>
                <a:srgbClr val="000000"/>
              </a:solidFill>
            </a:endParaRPr>
          </a:p>
          <a:p>
            <a:r>
              <a:rPr lang="en-US" sz="1600">
                <a:solidFill>
                  <a:srgbClr val="000000"/>
                </a:solidFill>
              </a:rPr>
              <a:t>I would expect that from time to time some construction vehicles will need to be present. </a:t>
            </a:r>
          </a:p>
          <a:p>
            <a:endParaRPr lang="en-US" sz="1600">
              <a:solidFill>
                <a:srgbClr val="000000"/>
              </a:solidFill>
            </a:endParaRPr>
          </a:p>
          <a:p>
            <a:r>
              <a:rPr lang="en-US" sz="1600">
                <a:solidFill>
                  <a:srgbClr val="000000"/>
                </a:solidFill>
                <a:highlight>
                  <a:srgbClr val="FFFF00"/>
                </a:highlight>
              </a:rPr>
              <a:t>Good News </a:t>
            </a:r>
            <a:r>
              <a:rPr lang="en-US" sz="1600">
                <a:solidFill>
                  <a:srgbClr val="000000"/>
                </a:solidFill>
              </a:rPr>
              <a:t>– There is talk that a equipment lift has been approved and will be installed to be able to get large equipment in the tunnel area.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4988555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Special Topic: </a:t>
            </a:r>
            <a:r>
              <a:rPr lang="en-US" sz="2000" b="1" err="1">
                <a:solidFill>
                  <a:schemeClr val="bg1"/>
                </a:solidFill>
              </a:rPr>
              <a:t>WEmail</a:t>
            </a:r>
            <a:r>
              <a:rPr lang="en-US" sz="2000" b="1">
                <a:solidFill>
                  <a:schemeClr val="bg1"/>
                </a:solidFill>
              </a:rPr>
              <a:t> Follow </a:t>
            </a:r>
            <a:r>
              <a:rPr lang="en-US" sz="2000" b="1" err="1">
                <a:solidFill>
                  <a:schemeClr val="bg1"/>
                </a:solidFill>
              </a:rPr>
              <a:t>upsilson</a:t>
            </a:r>
            <a:r>
              <a:rPr lang="en-US" sz="2000" b="1">
                <a:solidFill>
                  <a:schemeClr val="bg1"/>
                </a:solidFill>
              </a:rPr>
              <a:t> Hall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9E8FD-BC38-6793-2FC7-F225FD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46FAD-5AF0-6026-0C45-B11FB9D84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25" y="887469"/>
            <a:ext cx="5468113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43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9D8A12-C5A7-408E-B368-A58E2A9F3A6B}"/>
              </a:ext>
            </a:extLst>
          </p:cNvPr>
          <p:cNvSpPr/>
          <p:nvPr/>
        </p:nvSpPr>
        <p:spPr>
          <a:xfrm rot="10800000">
            <a:off x="367454" y="757902"/>
            <a:ext cx="4906004" cy="49790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PO’s that have dropped Recently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F47D79-C7A8-79EE-7452-84FF1B5D5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E60BBB-B39C-3580-88E0-61C1B89EA501}"/>
              </a:ext>
            </a:extLst>
          </p:cNvPr>
          <p:cNvSpPr txBox="1"/>
          <p:nvPr/>
        </p:nvSpPr>
        <p:spPr>
          <a:xfrm>
            <a:off x="466049" y="1439443"/>
            <a:ext cx="4087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</a:rPr>
              <a:t>Scheduling pending receipt and approval of HA’s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6C02E9-B5FE-EBBD-DFA0-27AE5C2E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008" y="395662"/>
            <a:ext cx="3044793" cy="4057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CE098FD-611F-7F3D-A8B3-A74DE06B4B21}"/>
              </a:ext>
            </a:extLst>
          </p:cNvPr>
          <p:cNvSpPr txBox="1"/>
          <p:nvPr/>
        </p:nvSpPr>
        <p:spPr>
          <a:xfrm>
            <a:off x="7197215" y="1073682"/>
            <a:ext cx="401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highlight>
                  <a:srgbClr val="FFFF00"/>
                </a:highlight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1844B1-6639-A602-B0F5-E568475DF0F7}"/>
              </a:ext>
            </a:extLst>
          </p:cNvPr>
          <p:cNvSpPr txBox="1"/>
          <p:nvPr/>
        </p:nvSpPr>
        <p:spPr>
          <a:xfrm>
            <a:off x="6807855" y="2106070"/>
            <a:ext cx="253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highlight>
                  <a:srgbClr val="FFFF00"/>
                </a:highligh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8576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673893-1A94-B025-0433-1D1E0C309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488"/>
          <a:stretch/>
        </p:blipFill>
        <p:spPr>
          <a:xfrm>
            <a:off x="2992746" y="-1922"/>
            <a:ext cx="6143197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2725C7-7471-462D-8044-DAD5F35687DC}"/>
              </a:ext>
            </a:extLst>
          </p:cNvPr>
          <p:cNvSpPr/>
          <p:nvPr/>
        </p:nvSpPr>
        <p:spPr>
          <a:xfrm>
            <a:off x="4806" y="1922"/>
            <a:ext cx="7705631" cy="5141578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8FE38-A19E-484E-B691-17ABBA0E6250}"/>
              </a:ext>
            </a:extLst>
          </p:cNvPr>
          <p:cNvSpPr/>
          <p:nvPr/>
        </p:nvSpPr>
        <p:spPr>
          <a:xfrm>
            <a:off x="393073" y="409171"/>
            <a:ext cx="2702378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715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charset="0"/>
              </a:rPr>
              <a:t>Parking Mitigations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DB720C"/>
              </a:solidFill>
              <a:effectLst/>
              <a:uLnTx/>
              <a:uFillTx/>
              <a:latin typeface="Calibri" charset="0"/>
            </a:endParaRPr>
          </a:p>
          <a:p>
            <a:pPr marL="171446" marR="0" lvl="0" indent="-171446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IERC Parking lot will be open and available</a:t>
            </a:r>
          </a:p>
          <a:p>
            <a:pPr marL="171446" marR="0" lvl="0" indent="-171446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Walkway from Lederman Science Center will be maintained open as much as possible, use will be coordinated as construction progresses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46" marR="0" lvl="0" indent="-171446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Shuttles can be run from CHL overflow parking to Wilson Hall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07C4D1-F643-10ED-3898-056C7EFBDF57}"/>
              </a:ext>
            </a:extLst>
          </p:cNvPr>
          <p:cNvCxnSpPr>
            <a:cxnSpLocks/>
          </p:cNvCxnSpPr>
          <p:nvPr/>
        </p:nvCxnSpPr>
        <p:spPr>
          <a:xfrm>
            <a:off x="7440328" y="2247499"/>
            <a:ext cx="38501" cy="2646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38A975E-D79F-B16E-1EC1-5FE755AD5DC6}"/>
              </a:ext>
            </a:extLst>
          </p:cNvPr>
          <p:cNvCxnSpPr>
            <a:cxnSpLocks/>
          </p:cNvCxnSpPr>
          <p:nvPr/>
        </p:nvCxnSpPr>
        <p:spPr>
          <a:xfrm>
            <a:off x="2752825" y="2101942"/>
            <a:ext cx="3585411" cy="5293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AA70BC5F-9285-B825-C511-6779B85A356B}"/>
              </a:ext>
            </a:extLst>
          </p:cNvPr>
          <p:cNvCxnSpPr>
            <a:cxnSpLocks/>
          </p:cNvCxnSpPr>
          <p:nvPr/>
        </p:nvCxnSpPr>
        <p:spPr>
          <a:xfrm flipV="1">
            <a:off x="2829827" y="1833613"/>
            <a:ext cx="5921100" cy="1174282"/>
          </a:xfrm>
          <a:prstGeom prst="bentConnector3">
            <a:avLst>
              <a:gd name="adj1" fmla="val 99906"/>
            </a:avLst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87D125-886B-D874-BB66-31442BC4C7A3}"/>
              </a:ext>
            </a:extLst>
          </p:cNvPr>
          <p:cNvCxnSpPr>
            <a:cxnSpLocks/>
          </p:cNvCxnSpPr>
          <p:nvPr/>
        </p:nvCxnSpPr>
        <p:spPr>
          <a:xfrm>
            <a:off x="2252312" y="1126156"/>
            <a:ext cx="5188016" cy="112134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287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557090-DE71-D881-2F02-6FC49A39DDFB}"/>
              </a:ext>
            </a:extLst>
          </p:cNvPr>
          <p:cNvSpPr txBox="1"/>
          <p:nvPr/>
        </p:nvSpPr>
        <p:spPr>
          <a:xfrm>
            <a:off x="0" y="167640"/>
            <a:ext cx="498855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Parasitic Study: Wilson Hall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D28BB-58B7-5426-1CF0-15176C998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816" y="695538"/>
            <a:ext cx="4988555" cy="3883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2F7733-8FC5-091C-A43B-2A569AECAAB5}"/>
              </a:ext>
            </a:extLst>
          </p:cNvPr>
          <p:cNvSpPr txBox="1"/>
          <p:nvPr/>
        </p:nvSpPr>
        <p:spPr>
          <a:xfrm>
            <a:off x="457202" y="567750"/>
            <a:ext cx="33092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To the right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highlights the current situation  on roof conditions.  </a:t>
            </a:r>
            <a:r>
              <a:rPr lang="en-US" sz="1400" b="0" i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RED (56 sites) 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indicates that a roof is end its life this year or has past is life already, </a:t>
            </a:r>
            <a:r>
              <a:rPr lang="en-US" sz="1400" b="0" i="0">
                <a:solidFill>
                  <a:srgbClr val="FFC000"/>
                </a:solidFill>
                <a:effectLst/>
                <a:latin typeface="Calibri" panose="020F0502020204030204" pitchFamily="34" charset="0"/>
              </a:rPr>
              <a:t>YELLOW (53) 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indicates that it will end within the next 5 years, </a:t>
            </a:r>
            <a:r>
              <a:rPr lang="en-US" sz="1400" b="0" i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GREEN (50) 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indicates that a roof has at least 6 years of life left or more.    </a:t>
            </a:r>
            <a:endParaRPr lang="en-US" sz="14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endParaRPr lang="en-US" sz="14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Current building roof </a:t>
            </a:r>
            <a:r>
              <a:rPr lang="en-US" sz="14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Average Age 7.229 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years over 159 buildings with 111 open roof repair WO’s in the system. </a:t>
            </a:r>
          </a:p>
          <a:p>
            <a:pPr algn="l" rtl="0" fontAlgn="base"/>
            <a:endParaRPr lang="en-US" sz="1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r>
              <a:rPr lang="en-US" sz="14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ideal situation is to keep the roof age average between 9.25yrs to 10.50yrs to stay out of the danger zone.  </a:t>
            </a:r>
          </a:p>
          <a:p>
            <a:pPr algn="l" rtl="0" fontAlgn="base"/>
            <a:endParaRPr lang="en-US" sz="1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</a:rPr>
              <a:t>ISD and Upper Management are working on a long-term plan to address this issue.</a:t>
            </a:r>
            <a:endParaRPr lang="en-US" sz="14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23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g object 16">
            <a:extLst>
              <a:ext uri="{FF2B5EF4-FFF2-40B4-BE49-F238E27FC236}">
                <a16:creationId xmlns:a16="http://schemas.microsoft.com/office/drawing/2014/main" id="{01FC770D-5F26-61FF-F163-D8A073EDE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497"/>
          <a:stretch/>
        </p:blipFill>
        <p:spPr>
          <a:xfrm>
            <a:off x="0" y="4736"/>
            <a:ext cx="7804214" cy="5134028"/>
          </a:xfrm>
          <a:prstGeom prst="rect">
            <a:avLst/>
          </a:prstGeom>
          <a:effectLst>
            <a:softEdge rad="165100"/>
          </a:effectLst>
        </p:spPr>
      </p:pic>
      <p:grpSp>
        <p:nvGrpSpPr>
          <p:cNvPr id="3" name="object 3"/>
          <p:cNvGrpSpPr/>
          <p:nvPr/>
        </p:nvGrpSpPr>
        <p:grpSpPr>
          <a:xfrm>
            <a:off x="1252570" y="1153510"/>
            <a:ext cx="4522979" cy="3223498"/>
            <a:chOff x="1713072" y="1641971"/>
            <a:chExt cx="6438265" cy="4588510"/>
          </a:xfrm>
        </p:grpSpPr>
        <p:sp>
          <p:nvSpPr>
            <p:cNvPr id="4" name="object 4"/>
            <p:cNvSpPr/>
            <p:nvPr/>
          </p:nvSpPr>
          <p:spPr>
            <a:xfrm>
              <a:off x="2534785" y="5105244"/>
              <a:ext cx="387350" cy="437515"/>
            </a:xfrm>
            <a:custGeom>
              <a:avLst/>
              <a:gdLst/>
              <a:ahLst/>
              <a:cxnLst/>
              <a:rect l="l" t="t" r="r" b="b"/>
              <a:pathLst>
                <a:path w="387350" h="437514">
                  <a:moveTo>
                    <a:pt x="269152" y="0"/>
                  </a:moveTo>
                  <a:lnTo>
                    <a:pt x="0" y="294384"/>
                  </a:lnTo>
                  <a:lnTo>
                    <a:pt x="134575" y="437372"/>
                  </a:lnTo>
                  <a:lnTo>
                    <a:pt x="386905" y="100931"/>
                  </a:lnTo>
                  <a:lnTo>
                    <a:pt x="269152" y="0"/>
                  </a:lnTo>
                  <a:close/>
                </a:path>
              </a:pathLst>
            </a:custGeom>
            <a:solidFill>
              <a:srgbClr val="FFB68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534785" y="5105244"/>
              <a:ext cx="387350" cy="437515"/>
            </a:xfrm>
            <a:custGeom>
              <a:avLst/>
              <a:gdLst/>
              <a:ahLst/>
              <a:cxnLst/>
              <a:rect l="l" t="t" r="r" b="b"/>
              <a:pathLst>
                <a:path w="387350" h="437514">
                  <a:moveTo>
                    <a:pt x="134575" y="437372"/>
                  </a:moveTo>
                  <a:lnTo>
                    <a:pt x="0" y="294384"/>
                  </a:lnTo>
                  <a:lnTo>
                    <a:pt x="269152" y="0"/>
                  </a:lnTo>
                  <a:lnTo>
                    <a:pt x="386905" y="100931"/>
                  </a:lnTo>
                  <a:lnTo>
                    <a:pt x="134575" y="43737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795526" y="5357574"/>
              <a:ext cx="320040" cy="278130"/>
            </a:xfrm>
            <a:custGeom>
              <a:avLst/>
              <a:gdLst/>
              <a:ahLst/>
              <a:cxnLst/>
              <a:rect l="l" t="t" r="r" b="b"/>
              <a:pathLst>
                <a:path w="320039" h="278129">
                  <a:moveTo>
                    <a:pt x="0" y="0"/>
                  </a:moveTo>
                  <a:lnTo>
                    <a:pt x="319618" y="277563"/>
                  </a:lnTo>
                </a:path>
              </a:pathLst>
            </a:custGeom>
            <a:ln w="28575">
              <a:solidFill>
                <a:srgbClr val="FF0000"/>
              </a:solidFill>
              <a:prstDash val="sysDashDot"/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787115" y="1648321"/>
              <a:ext cx="5358130" cy="3557904"/>
            </a:xfrm>
            <a:custGeom>
              <a:avLst/>
              <a:gdLst/>
              <a:ahLst/>
              <a:cxnLst/>
              <a:rect l="l" t="t" r="r" b="b"/>
              <a:pathLst>
                <a:path w="5358130" h="3557904">
                  <a:moveTo>
                    <a:pt x="3709253" y="0"/>
                  </a:moveTo>
                  <a:lnTo>
                    <a:pt x="3297114" y="92520"/>
                  </a:lnTo>
                  <a:lnTo>
                    <a:pt x="2784043" y="277562"/>
                  </a:lnTo>
                  <a:lnTo>
                    <a:pt x="2430781" y="521481"/>
                  </a:lnTo>
                  <a:lnTo>
                    <a:pt x="2144806" y="773812"/>
                  </a:lnTo>
                  <a:lnTo>
                    <a:pt x="1934531" y="1034553"/>
                  </a:lnTo>
                  <a:lnTo>
                    <a:pt x="0" y="3448512"/>
                  </a:lnTo>
                  <a:lnTo>
                    <a:pt x="134575" y="3557855"/>
                  </a:lnTo>
                  <a:lnTo>
                    <a:pt x="2085929" y="1127074"/>
                  </a:lnTo>
                  <a:lnTo>
                    <a:pt x="2371904" y="790634"/>
                  </a:lnTo>
                  <a:lnTo>
                    <a:pt x="2674700" y="588769"/>
                  </a:lnTo>
                  <a:lnTo>
                    <a:pt x="2927029" y="395316"/>
                  </a:lnTo>
                  <a:lnTo>
                    <a:pt x="3297114" y="294384"/>
                  </a:lnTo>
                  <a:lnTo>
                    <a:pt x="3650377" y="168219"/>
                  </a:lnTo>
                  <a:lnTo>
                    <a:pt x="4062516" y="168219"/>
                  </a:lnTo>
                  <a:lnTo>
                    <a:pt x="4567176" y="227096"/>
                  </a:lnTo>
                  <a:lnTo>
                    <a:pt x="5214824" y="361673"/>
                  </a:lnTo>
                  <a:lnTo>
                    <a:pt x="5357811" y="185041"/>
                  </a:lnTo>
                  <a:lnTo>
                    <a:pt x="4735396" y="100931"/>
                  </a:lnTo>
                  <a:lnTo>
                    <a:pt x="4213914" y="16821"/>
                  </a:lnTo>
                  <a:lnTo>
                    <a:pt x="370925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787115" y="1648321"/>
              <a:ext cx="5358130" cy="3557904"/>
            </a:xfrm>
            <a:custGeom>
              <a:avLst/>
              <a:gdLst/>
              <a:ahLst/>
              <a:cxnLst/>
              <a:rect l="l" t="t" r="r" b="b"/>
              <a:pathLst>
                <a:path w="5358130" h="3557904">
                  <a:moveTo>
                    <a:pt x="0" y="3448512"/>
                  </a:moveTo>
                  <a:lnTo>
                    <a:pt x="1934531" y="1034553"/>
                  </a:lnTo>
                  <a:lnTo>
                    <a:pt x="2144806" y="773812"/>
                  </a:lnTo>
                  <a:lnTo>
                    <a:pt x="2430781" y="521481"/>
                  </a:lnTo>
                  <a:lnTo>
                    <a:pt x="2784043" y="277562"/>
                  </a:lnTo>
                  <a:lnTo>
                    <a:pt x="3297114" y="92520"/>
                  </a:lnTo>
                  <a:lnTo>
                    <a:pt x="3709253" y="0"/>
                  </a:lnTo>
                  <a:lnTo>
                    <a:pt x="4213914" y="16821"/>
                  </a:lnTo>
                  <a:lnTo>
                    <a:pt x="4735396" y="100931"/>
                  </a:lnTo>
                  <a:lnTo>
                    <a:pt x="5357811" y="185041"/>
                  </a:lnTo>
                  <a:lnTo>
                    <a:pt x="5214824" y="361673"/>
                  </a:lnTo>
                  <a:lnTo>
                    <a:pt x="4567176" y="227096"/>
                  </a:lnTo>
                  <a:lnTo>
                    <a:pt x="4062516" y="168219"/>
                  </a:lnTo>
                  <a:lnTo>
                    <a:pt x="3650377" y="168219"/>
                  </a:lnTo>
                  <a:lnTo>
                    <a:pt x="3297114" y="294384"/>
                  </a:lnTo>
                  <a:lnTo>
                    <a:pt x="2927029" y="395316"/>
                  </a:lnTo>
                  <a:lnTo>
                    <a:pt x="2674700" y="588769"/>
                  </a:lnTo>
                  <a:lnTo>
                    <a:pt x="2371904" y="790634"/>
                  </a:lnTo>
                  <a:lnTo>
                    <a:pt x="2085929" y="1127074"/>
                  </a:lnTo>
                  <a:lnTo>
                    <a:pt x="134575" y="3557855"/>
                  </a:lnTo>
                  <a:lnTo>
                    <a:pt x="0" y="344851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988069" y="5408040"/>
              <a:ext cx="664845" cy="815975"/>
            </a:xfrm>
            <a:custGeom>
              <a:avLst/>
              <a:gdLst/>
              <a:ahLst/>
              <a:cxnLst/>
              <a:rect l="l" t="t" r="r" b="b"/>
              <a:pathLst>
                <a:path w="664844" h="815975">
                  <a:moveTo>
                    <a:pt x="521482" y="0"/>
                  </a:moveTo>
                  <a:lnTo>
                    <a:pt x="0" y="689702"/>
                  </a:lnTo>
                  <a:lnTo>
                    <a:pt x="151397" y="815868"/>
                  </a:lnTo>
                  <a:lnTo>
                    <a:pt x="664469" y="126165"/>
                  </a:lnTo>
                  <a:lnTo>
                    <a:pt x="52148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988069" y="5408040"/>
              <a:ext cx="664845" cy="815975"/>
            </a:xfrm>
            <a:custGeom>
              <a:avLst/>
              <a:gdLst/>
              <a:ahLst/>
              <a:cxnLst/>
              <a:rect l="l" t="t" r="r" b="b"/>
              <a:pathLst>
                <a:path w="664844" h="815975">
                  <a:moveTo>
                    <a:pt x="521482" y="0"/>
                  </a:moveTo>
                  <a:lnTo>
                    <a:pt x="664469" y="126165"/>
                  </a:lnTo>
                  <a:lnTo>
                    <a:pt x="151397" y="815868"/>
                  </a:lnTo>
                  <a:lnTo>
                    <a:pt x="0" y="689702"/>
                  </a:lnTo>
                  <a:lnTo>
                    <a:pt x="521482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208282" y="1980628"/>
              <a:ext cx="3036570" cy="3484879"/>
            </a:xfrm>
            <a:custGeom>
              <a:avLst/>
              <a:gdLst/>
              <a:ahLst/>
              <a:cxnLst/>
              <a:rect l="l" t="t" r="r" b="b"/>
              <a:pathLst>
                <a:path w="3036570" h="3484879">
                  <a:moveTo>
                    <a:pt x="2715422" y="0"/>
                  </a:moveTo>
                  <a:lnTo>
                    <a:pt x="2490076" y="64787"/>
                  </a:lnTo>
                  <a:lnTo>
                    <a:pt x="2428106" y="129574"/>
                  </a:lnTo>
                  <a:lnTo>
                    <a:pt x="2375585" y="167288"/>
                  </a:lnTo>
                  <a:lnTo>
                    <a:pt x="2124278" y="335733"/>
                  </a:lnTo>
                  <a:lnTo>
                    <a:pt x="1955833" y="462066"/>
                  </a:lnTo>
                  <a:lnTo>
                    <a:pt x="0" y="2870349"/>
                  </a:lnTo>
                  <a:lnTo>
                    <a:pt x="774627" y="3484417"/>
                  </a:lnTo>
                  <a:lnTo>
                    <a:pt x="2337967" y="1467568"/>
                  </a:lnTo>
                  <a:lnTo>
                    <a:pt x="2399938" y="1523904"/>
                  </a:lnTo>
                  <a:lnTo>
                    <a:pt x="2636551" y="1253489"/>
                  </a:lnTo>
                  <a:lnTo>
                    <a:pt x="2740774" y="1180251"/>
                  </a:lnTo>
                  <a:lnTo>
                    <a:pt x="2904149" y="1318276"/>
                  </a:lnTo>
                  <a:lnTo>
                    <a:pt x="3036540" y="1281658"/>
                  </a:lnTo>
                  <a:lnTo>
                    <a:pt x="2943585" y="661955"/>
                  </a:lnTo>
                  <a:lnTo>
                    <a:pt x="2715422" y="0"/>
                  </a:lnTo>
                  <a:close/>
                </a:path>
              </a:pathLst>
            </a:custGeom>
            <a:solidFill>
              <a:srgbClr val="FFFF8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208282" y="1980628"/>
              <a:ext cx="3036570" cy="3484879"/>
            </a:xfrm>
            <a:custGeom>
              <a:avLst/>
              <a:gdLst/>
              <a:ahLst/>
              <a:cxnLst/>
              <a:rect l="l" t="t" r="r" b="b"/>
              <a:pathLst>
                <a:path w="3036570" h="3484879">
                  <a:moveTo>
                    <a:pt x="0" y="2870349"/>
                  </a:moveTo>
                  <a:lnTo>
                    <a:pt x="774627" y="3484417"/>
                  </a:lnTo>
                  <a:lnTo>
                    <a:pt x="2337967" y="1467568"/>
                  </a:lnTo>
                  <a:lnTo>
                    <a:pt x="2399938" y="1523904"/>
                  </a:lnTo>
                  <a:lnTo>
                    <a:pt x="2636551" y="1253489"/>
                  </a:lnTo>
                  <a:lnTo>
                    <a:pt x="2740774" y="1180251"/>
                  </a:lnTo>
                  <a:lnTo>
                    <a:pt x="2904149" y="1318276"/>
                  </a:lnTo>
                  <a:lnTo>
                    <a:pt x="3036540" y="1281658"/>
                  </a:lnTo>
                  <a:lnTo>
                    <a:pt x="2943585" y="661955"/>
                  </a:lnTo>
                  <a:lnTo>
                    <a:pt x="2715422" y="0"/>
                  </a:lnTo>
                  <a:lnTo>
                    <a:pt x="2490076" y="64787"/>
                  </a:lnTo>
                  <a:lnTo>
                    <a:pt x="2428106" y="129574"/>
                  </a:lnTo>
                  <a:lnTo>
                    <a:pt x="2375585" y="167288"/>
                  </a:lnTo>
                  <a:lnTo>
                    <a:pt x="2124278" y="335733"/>
                  </a:lnTo>
                  <a:lnTo>
                    <a:pt x="1955833" y="462066"/>
                  </a:lnTo>
                  <a:lnTo>
                    <a:pt x="0" y="2870349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722597" y="4127978"/>
              <a:ext cx="939165" cy="1127125"/>
            </a:xfrm>
            <a:custGeom>
              <a:avLst/>
              <a:gdLst/>
              <a:ahLst/>
              <a:cxnLst/>
              <a:rect l="l" t="t" r="r" b="b"/>
              <a:pathLst>
                <a:path w="939164" h="1127125">
                  <a:moveTo>
                    <a:pt x="0" y="0"/>
                  </a:moveTo>
                  <a:lnTo>
                    <a:pt x="0" y="35560"/>
                  </a:lnTo>
                  <a:lnTo>
                    <a:pt x="938668" y="1126496"/>
                  </a:lnTo>
                </a:path>
                <a:path w="939164" h="1127125">
                  <a:moveTo>
                    <a:pt x="906735" y="957949"/>
                  </a:moveTo>
                  <a:lnTo>
                    <a:pt x="938668" y="1126496"/>
                  </a:lnTo>
                  <a:lnTo>
                    <a:pt x="776772" y="1069773"/>
                  </a:lnTo>
                </a:path>
              </a:pathLst>
            </a:custGeom>
            <a:ln w="190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03870" y="2607209"/>
            <a:ext cx="1110782" cy="283508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 w="19050">
            <a:solidFill>
              <a:srgbClr val="FFFF00"/>
            </a:solidFill>
          </a:ln>
        </p:spPr>
        <p:txBody>
          <a:bodyPr vert="horz" wrap="square" lIns="0" tIns="26766" rIns="0" bIns="0" rtlCol="0">
            <a:spAutoFit/>
          </a:bodyPr>
          <a:lstStyle/>
          <a:p>
            <a:pPr marL="42378" marR="230181" lvl="0" indent="0" algn="l" defTabSz="457200" rtl="0" eaLnBrk="1" fontAlgn="base" latinLnBrk="0" hangingPunct="1">
              <a:lnSpc>
                <a:spcPts val="969"/>
              </a:lnSpc>
              <a:spcBef>
                <a:spcPts val="2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84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Public Access </a:t>
            </a:r>
            <a:r>
              <a:rPr kumimoji="0" sz="843" b="0" i="0" u="none" strike="noStrike" kern="1200" cap="none" spc="-1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Gate </a:t>
            </a:r>
            <a:r>
              <a:rPr kumimoji="0" sz="84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and Guard </a:t>
            </a:r>
            <a:r>
              <a:rPr kumimoji="0" sz="843" b="0" i="0" u="none" strike="noStrike" kern="120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Booth</a:t>
            </a:r>
            <a:endParaRPr kumimoji="0" sz="843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06753" y="443911"/>
            <a:ext cx="176654" cy="762826"/>
          </a:xfrm>
          <a:custGeom>
            <a:avLst/>
            <a:gdLst/>
            <a:ahLst/>
            <a:cxnLst/>
            <a:rect l="l" t="t" r="r" b="b"/>
            <a:pathLst>
              <a:path w="251460" h="1085850">
                <a:moveTo>
                  <a:pt x="251458" y="0"/>
                </a:moveTo>
                <a:lnTo>
                  <a:pt x="0" y="0"/>
                </a:lnTo>
                <a:lnTo>
                  <a:pt x="193050" y="1085852"/>
                </a:lnTo>
              </a:path>
              <a:path w="251460" h="1085850">
                <a:moveTo>
                  <a:pt x="251442" y="924551"/>
                </a:moveTo>
                <a:lnTo>
                  <a:pt x="193050" y="1085852"/>
                </a:lnTo>
                <a:lnTo>
                  <a:pt x="82638" y="954561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686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90098" y="258730"/>
            <a:ext cx="1386024" cy="283508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26766" rIns="0" bIns="0" rtlCol="0">
            <a:spAutoFit/>
          </a:bodyPr>
          <a:lstStyle/>
          <a:p>
            <a:pPr marL="42378" marR="190479" lvl="0" indent="0" algn="l" defTabSz="457200" rtl="0" eaLnBrk="1" fontAlgn="base" latinLnBrk="0" hangingPunct="1">
              <a:lnSpc>
                <a:spcPts val="969"/>
              </a:lnSpc>
              <a:spcBef>
                <a:spcPts val="2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84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Kautz Road </a:t>
            </a:r>
            <a:r>
              <a:rPr kumimoji="0" lang="en-US" sz="843" b="0" i="0" u="none" strike="noStrike" kern="120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Mill and Overlay new Pavement</a:t>
            </a:r>
            <a:endParaRPr kumimoji="0" sz="84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494016" y="2003715"/>
            <a:ext cx="1459630" cy="1459630"/>
            <a:chOff x="3480217" y="2852202"/>
            <a:chExt cx="2077720" cy="2077720"/>
          </a:xfrm>
        </p:grpSpPr>
        <p:sp>
          <p:nvSpPr>
            <p:cNvPr id="18" name="object 18"/>
            <p:cNvSpPr/>
            <p:nvPr/>
          </p:nvSpPr>
          <p:spPr>
            <a:xfrm>
              <a:off x="3486567" y="2858552"/>
              <a:ext cx="2065020" cy="2065020"/>
            </a:xfrm>
            <a:custGeom>
              <a:avLst/>
              <a:gdLst/>
              <a:ahLst/>
              <a:cxnLst/>
              <a:rect l="l" t="t" r="r" b="b"/>
              <a:pathLst>
                <a:path w="2065020" h="2065020">
                  <a:moveTo>
                    <a:pt x="1713832" y="0"/>
                  </a:moveTo>
                  <a:lnTo>
                    <a:pt x="0" y="1713832"/>
                  </a:lnTo>
                  <a:lnTo>
                    <a:pt x="351127" y="2064960"/>
                  </a:lnTo>
                  <a:lnTo>
                    <a:pt x="2064959" y="351127"/>
                  </a:lnTo>
                  <a:lnTo>
                    <a:pt x="1713832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486567" y="2858552"/>
              <a:ext cx="2065020" cy="2065020"/>
            </a:xfrm>
            <a:custGeom>
              <a:avLst/>
              <a:gdLst/>
              <a:ahLst/>
              <a:cxnLst/>
              <a:rect l="l" t="t" r="r" b="b"/>
              <a:pathLst>
                <a:path w="2065020" h="2065020">
                  <a:moveTo>
                    <a:pt x="351127" y="2064960"/>
                  </a:moveTo>
                  <a:lnTo>
                    <a:pt x="2064959" y="351127"/>
                  </a:lnTo>
                  <a:lnTo>
                    <a:pt x="1713832" y="0"/>
                  </a:lnTo>
                  <a:lnTo>
                    <a:pt x="0" y="1713832"/>
                  </a:lnTo>
                  <a:lnTo>
                    <a:pt x="351127" y="206496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 rot="18900000">
            <a:off x="2377325" y="2666682"/>
            <a:ext cx="148318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ts val="984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984" b="0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Times New Roman"/>
                <a:cs typeface="Times New Roman"/>
              </a:rPr>
              <a:t>Wilson Hall West Parking </a:t>
            </a:r>
            <a:r>
              <a:rPr kumimoji="0" sz="984" b="0" i="0" u="none" strike="noStrike" kern="1200" cap="none" spc="-18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Times New Roman"/>
                <a:cs typeface="Times New Roman"/>
              </a:rPr>
              <a:t>lot</a:t>
            </a:r>
            <a:endParaRPr kumimoji="0" sz="984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 rot="18900000">
            <a:off x="2582090" y="3023388"/>
            <a:ext cx="766822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ts val="984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984" b="0" i="0" u="none" strike="noStrike" kern="1200" cap="none" spc="-7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Times New Roman"/>
                <a:cs typeface="Times New Roman"/>
              </a:rPr>
              <a:t>Reconstruction</a:t>
            </a:r>
            <a:endParaRPr kumimoji="0" sz="984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10706" y="3657453"/>
            <a:ext cx="768744" cy="454500"/>
          </a:xfrm>
          <a:custGeom>
            <a:avLst/>
            <a:gdLst/>
            <a:ahLst/>
            <a:cxnLst/>
            <a:rect l="l" t="t" r="r" b="b"/>
            <a:pathLst>
              <a:path w="1066800" h="840739">
                <a:moveTo>
                  <a:pt x="0" y="0"/>
                </a:moveTo>
                <a:lnTo>
                  <a:pt x="0" y="41909"/>
                </a:lnTo>
                <a:lnTo>
                  <a:pt x="1066201" y="840143"/>
                </a:lnTo>
              </a:path>
              <a:path w="1066800" h="840739">
                <a:moveTo>
                  <a:pt x="1009892" y="708746"/>
                </a:moveTo>
                <a:lnTo>
                  <a:pt x="1066201" y="840143"/>
                </a:lnTo>
                <a:lnTo>
                  <a:pt x="924264" y="823118"/>
                </a:lnTo>
              </a:path>
            </a:pathLst>
          </a:custGeom>
          <a:ln w="1587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686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1823" y="3231907"/>
            <a:ext cx="976507" cy="410847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 w="15875">
            <a:solidFill>
              <a:srgbClr val="FFFF00"/>
            </a:solidFill>
          </a:ln>
        </p:spPr>
        <p:txBody>
          <a:bodyPr vert="horz" wrap="square" lIns="0" tIns="25874" rIns="0" bIns="0" rtlCol="0">
            <a:spAutoFit/>
          </a:bodyPr>
          <a:lstStyle/>
          <a:p>
            <a:pPr marL="41039" marR="156577" lvl="0" indent="0" algn="l" defTabSz="457200" rtl="0" eaLnBrk="1" fontAlgn="base" latinLnBrk="0" hangingPunct="1">
              <a:lnSpc>
                <a:spcPts val="969"/>
              </a:lnSpc>
              <a:spcBef>
                <a:spcPts val="20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84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Kautz Road </a:t>
            </a:r>
            <a:r>
              <a:rPr kumimoji="0" lang="en-US" sz="843" b="0" i="0" u="none" strike="noStrike" kern="120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Mill</a:t>
            </a:r>
            <a:r>
              <a:rPr kumimoji="0" sz="843" b="0" i="0" u="none" strike="noStrike" kern="120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sz="84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kumimoji="0" sz="843" b="0" i="0" u="none" strike="noStrike" kern="120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Overlay</a:t>
            </a:r>
            <a:r>
              <a:rPr kumimoji="0" lang="en-US" sz="843" b="0" i="0" u="none" strike="noStrike" kern="120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new Pavement</a:t>
            </a:r>
            <a:endParaRPr kumimoji="0" sz="84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06299" y="825324"/>
            <a:ext cx="2708709" cy="3537932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 w="25400">
            <a:solidFill>
              <a:srgbClr val="000000"/>
            </a:solidFill>
          </a:ln>
        </p:spPr>
        <p:txBody>
          <a:bodyPr vert="horz" wrap="square" lIns="91440" tIns="28996" rIns="0" bIns="0" rtlCol="0">
            <a:spAutoFit/>
          </a:bodyPr>
          <a:lstStyle/>
          <a:p>
            <a:pPr marL="44609" marR="314046" lvl="0" indent="0" algn="l" defTabSz="457200" rtl="0" eaLnBrk="1" fontAlgn="base" latinLnBrk="0" hangingPunct="1">
              <a:lnSpc>
                <a:spcPct val="100000"/>
              </a:lnSpc>
              <a:spcBef>
                <a:spcPts val="22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Kautz Road Reconstruction and Grade change </a:t>
            </a:r>
            <a:r>
              <a:rPr kumimoji="0" sz="1200" b="0" i="0" u="none" strike="noStrike" kern="120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built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first and in Phases, utilizing parking drive aisles </a:t>
            </a:r>
            <a:r>
              <a:rPr kumimoji="0" sz="1200" b="0" i="0" u="none" strike="noStrike" kern="1200" cap="none" spc="-1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maintain </a:t>
            </a:r>
            <a:r>
              <a:rPr kumimoji="0" sz="1200" b="1" i="0" u="none" strike="noStrike" kern="120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kumimoji="0" lang="en-US" sz="1200" b="1" i="0" u="none" strike="noStrike" kern="120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flow</a:t>
            </a: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9" marR="343487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Public Access Gate and Guard Booth </a:t>
            </a:r>
            <a:r>
              <a:rPr kumimoji="0" sz="1200" b="0" i="0" u="none" strike="noStrike" kern="120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coordinated with Katz Road </a:t>
            </a:r>
            <a:r>
              <a:rPr kumimoji="0" sz="1200" b="0" i="0" u="none" strike="noStrike" kern="120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9" marR="316722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Kautz Road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Mill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Overlay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Constructed last </a:t>
            </a:r>
            <a:r>
              <a:rPr kumimoji="0" sz="1200" b="0" i="0" u="none" strike="noStrike" kern="1200" cap="none" spc="-1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staged to maintain </a:t>
            </a:r>
            <a:r>
              <a:rPr kumimoji="0" sz="1200" b="0" i="0" u="none" strike="noStrike" kern="120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9" marR="513447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Wilson Hall West Parking Lot </a:t>
            </a:r>
            <a:r>
              <a:rPr kumimoji="0" sz="1200" b="0" i="0" u="none" strike="noStrike" kern="120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reconstruction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coordinated with maintenance of </a:t>
            </a:r>
            <a:r>
              <a:rPr kumimoji="0" sz="1200" b="0" i="0" u="none" strike="noStrike" kern="120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traffic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requirements and completed when Kautz </a:t>
            </a:r>
            <a:r>
              <a:rPr kumimoji="0" sz="1200" b="0" i="0" u="none" strike="noStrike" kern="1200" cap="none" spc="-1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Road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 is </a:t>
            </a:r>
            <a:r>
              <a:rPr kumimoji="0" sz="1200" b="0" i="0" u="none" strike="noStrike" kern="1200" cap="none" spc="-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complete.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38300FD-900D-19AD-71A3-392011423813}"/>
              </a:ext>
            </a:extLst>
          </p:cNvPr>
          <p:cNvCxnSpPr>
            <a:cxnSpLocks/>
          </p:cNvCxnSpPr>
          <p:nvPr/>
        </p:nvCxnSpPr>
        <p:spPr>
          <a:xfrm>
            <a:off x="4176477" y="1283785"/>
            <a:ext cx="30276" cy="10763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61C0B74-B06C-0028-446C-57A84CB82783}"/>
              </a:ext>
            </a:extLst>
          </p:cNvPr>
          <p:cNvSpPr txBox="1"/>
          <p:nvPr/>
        </p:nvSpPr>
        <p:spPr>
          <a:xfrm>
            <a:off x="1072915" y="326749"/>
            <a:ext cx="2270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UPDATE</a:t>
            </a:r>
            <a:r>
              <a:rPr lang="en-US" b="1">
                <a:solidFill>
                  <a:srgbClr val="FFFF00"/>
                </a:solidFill>
              </a:rPr>
              <a:t>: Loosely scheduled for the fall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8F27C3-7D7C-CBB1-CE23-7A92DDCF50BC}"/>
              </a:ext>
            </a:extLst>
          </p:cNvPr>
          <p:cNvSpPr/>
          <p:nvPr/>
        </p:nvSpPr>
        <p:spPr>
          <a:xfrm>
            <a:off x="1015054" y="404154"/>
            <a:ext cx="2057516" cy="1510141"/>
          </a:xfrm>
          <a:prstGeom prst="rect">
            <a:avLst/>
          </a:prstGeom>
          <a:solidFill>
            <a:srgbClr val="000000">
              <a:alpha val="0"/>
            </a:srgb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9F13FC-C9C6-4ACF-83EC-4556BD76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Happening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BE28E-5F3C-43EA-B5CF-C9099D039A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C7B48-0D18-546F-6391-7F2B07119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72F6D4B-A32D-C09C-EA3B-2CFE89234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66" y="728664"/>
            <a:ext cx="3341534" cy="3594720"/>
          </a:xfrm>
        </p:spPr>
        <p:txBody>
          <a:bodyPr/>
          <a:lstStyle/>
          <a:p>
            <a:endParaRPr lang="en-US" b="1">
              <a:solidFill>
                <a:schemeClr val="accent3">
                  <a:lumMod val="50000"/>
                </a:schemeClr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 b="1">
              <a:solidFill>
                <a:schemeClr val="accent3">
                  <a:lumMod val="50000"/>
                </a:schemeClr>
              </a:solidFill>
            </a:endParaRPr>
          </a:p>
          <a:p>
            <a:endParaRPr lang="en-US" b="1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/>
              <a:t>And More…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2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9F13FC-C9C6-4ACF-83EC-4556BD76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Happening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BE28E-5F3C-43EA-B5CF-C9099D039A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C7B48-0D18-546F-6391-7F2B07119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72F6D4B-A32D-C09C-EA3B-2CFE89234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66" y="728664"/>
            <a:ext cx="3341534" cy="359472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Office Maintenance/Painting </a:t>
            </a:r>
            <a:r>
              <a:rPr lang="en-US" b="1">
                <a:solidFill>
                  <a:schemeClr val="accent3">
                    <a:lumMod val="50000"/>
                  </a:schemeClr>
                </a:solidFill>
              </a:rPr>
              <a:t>in progress</a:t>
            </a:r>
          </a:p>
          <a:p>
            <a:r>
              <a:rPr lang="en-US">
                <a:solidFill>
                  <a:srgbClr val="000000"/>
                </a:solidFill>
              </a:rPr>
              <a:t>Bird Removal </a:t>
            </a:r>
            <a:r>
              <a:rPr lang="en-US" b="1">
                <a:solidFill>
                  <a:schemeClr val="accent3">
                    <a:lumMod val="50000"/>
                  </a:schemeClr>
                </a:solidFill>
              </a:rPr>
              <a:t>Complete</a:t>
            </a:r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Sent some projects out to rebid – </a:t>
            </a:r>
            <a:r>
              <a:rPr lang="en-US" b="1">
                <a:solidFill>
                  <a:schemeClr val="accent3">
                    <a:lumMod val="50000"/>
                  </a:schemeClr>
                </a:solidFill>
              </a:rPr>
              <a:t>In Progress</a:t>
            </a:r>
          </a:p>
          <a:p>
            <a:r>
              <a:rPr lang="en-US">
                <a:solidFill>
                  <a:srgbClr val="000000"/>
                </a:solidFill>
              </a:rPr>
              <a:t>A few LED upgrades and E/E Light replacements are starting to happen. – </a:t>
            </a:r>
            <a:r>
              <a:rPr lang="en-US" b="1">
                <a:solidFill>
                  <a:schemeClr val="accent3">
                    <a:lumMod val="50000"/>
                  </a:schemeClr>
                </a:solidFill>
              </a:rPr>
              <a:t>In Progress</a:t>
            </a:r>
          </a:p>
          <a:p>
            <a:r>
              <a:rPr lang="en-US"/>
              <a:t>And More…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3F31E-9C92-7A92-E4ED-CEA73CB40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467" y="472758"/>
            <a:ext cx="4857067" cy="29223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589BCE-A0F5-4F97-B5C0-5D9B4DD56ACF}"/>
              </a:ext>
            </a:extLst>
          </p:cNvPr>
          <p:cNvSpPr txBox="1"/>
          <p:nvPr/>
        </p:nvSpPr>
        <p:spPr>
          <a:xfrm>
            <a:off x="4134567" y="3679077"/>
            <a:ext cx="4478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If requesting a WO we will be asking for the above information.</a:t>
            </a:r>
          </a:p>
        </p:txBody>
      </p:sp>
    </p:spTree>
    <p:extLst>
      <p:ext uri="{BB962C8B-B14F-4D97-AF65-F5344CB8AC3E}">
        <p14:creationId xmlns:p14="http://schemas.microsoft.com/office/powerpoint/2010/main" val="1943962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34000">
              <a:schemeClr val="bg1"/>
            </a:gs>
            <a:gs pos="100000">
              <a:schemeClr val="bg1">
                <a:alpha val="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31AA07-DBF1-40C6-B991-911D7BDBD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217" y="6830"/>
            <a:ext cx="4095209" cy="4672437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2725C7-7471-462D-8044-DAD5F35687DC}"/>
              </a:ext>
            </a:extLst>
          </p:cNvPr>
          <p:cNvSpPr/>
          <p:nvPr/>
        </p:nvSpPr>
        <p:spPr>
          <a:xfrm>
            <a:off x="-7074" y="1921"/>
            <a:ext cx="5607288" cy="4672437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8FE38-A19E-484E-B691-17ABBA0E6250}"/>
              </a:ext>
            </a:extLst>
          </p:cNvPr>
          <p:cNvSpPr/>
          <p:nvPr/>
        </p:nvSpPr>
        <p:spPr>
          <a:xfrm>
            <a:off x="233028" y="1415011"/>
            <a:ext cx="2702378" cy="27853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400">
              <a:solidFill>
                <a:srgbClr val="DB720C"/>
              </a:solidFill>
            </a:endParaRPr>
          </a:p>
          <a:p>
            <a:pPr marL="170815" indent="-170815" defTabSz="457189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505050"/>
                </a:solidFill>
                <a:latin typeface="Calibri Light"/>
                <a:cs typeface="Calibri Light"/>
              </a:rPr>
              <a:t>MCR utility tunnel hatch catchment system in place.</a:t>
            </a:r>
          </a:p>
          <a:p>
            <a:pPr marL="170815" indent="-170815" defTabSz="457189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505050"/>
                </a:solidFill>
                <a:latin typeface="Calibri Light"/>
                <a:cs typeface="Calibri Light"/>
              </a:rPr>
              <a:t>AP0 AC replacement project, materials delivered</a:t>
            </a:r>
            <a:endParaRPr lang="en-US"/>
          </a:p>
          <a:p>
            <a:pPr marL="170815" indent="-170815" defTabSz="457189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505050"/>
                </a:solidFill>
                <a:latin typeface="Calibri Light"/>
                <a:cs typeface="Calibri Light"/>
              </a:rPr>
              <a:t>F0 Roof replacement project, materials delivered. (</a:t>
            </a:r>
            <a:r>
              <a:rPr lang="en-US" sz="1400" i="1" u="sng">
                <a:solidFill>
                  <a:srgbClr val="505050"/>
                </a:solidFill>
                <a:latin typeface="Calibri Light"/>
                <a:cs typeface="Calibri Light"/>
              </a:rPr>
              <a:t>Very</a:t>
            </a:r>
            <a:r>
              <a:rPr lang="en-US" sz="1400">
                <a:solidFill>
                  <a:srgbClr val="505050"/>
                </a:solidFill>
                <a:latin typeface="Calibri Light"/>
                <a:cs typeface="Calibri Light"/>
              </a:rPr>
              <a:t>)Tentative start date early March.  Contractor working on submittals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A9C31-D90F-5086-AAB0-2390C04CD1EC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Items of Note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AB0A6-0DFF-8D91-FD13-A6F87A6D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7" descr="AP0 AC materials.jpg">
            <a:extLst>
              <a:ext uri="{FF2B5EF4-FFF2-40B4-BE49-F238E27FC236}">
                <a16:creationId xmlns:a16="http://schemas.microsoft.com/office/drawing/2014/main" id="{FB343341-9830-A432-410C-BB160AA9A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87177" y="294022"/>
            <a:ext cx="2153653" cy="1803232"/>
          </a:xfrm>
          <a:prstGeom prst="rect">
            <a:avLst/>
          </a:prstGeom>
        </p:spPr>
      </p:pic>
      <p:pic>
        <p:nvPicPr>
          <p:cNvPr id="8" name="Picture 9" descr="F0 Roof materials.jpg">
            <a:extLst>
              <a:ext uri="{FF2B5EF4-FFF2-40B4-BE49-F238E27FC236}">
                <a16:creationId xmlns:a16="http://schemas.microsoft.com/office/drawing/2014/main" id="{65B68DA4-33BE-635D-B31E-4219A65E5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66862" y="2602579"/>
            <a:ext cx="2424363" cy="17881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ED818D-D4D0-1626-B4AE-4C9B8226DD9E}"/>
              </a:ext>
            </a:extLst>
          </p:cNvPr>
          <p:cNvSpPr txBox="1"/>
          <p:nvPr/>
        </p:nvSpPr>
        <p:spPr>
          <a:xfrm>
            <a:off x="5981951" y="195513"/>
            <a:ext cx="7955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Calibri"/>
              </a:rPr>
              <a:t>AP0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F0D8E-CFFC-8B93-683E-B3E756AFE4D0}"/>
              </a:ext>
            </a:extLst>
          </p:cNvPr>
          <p:cNvSpPr txBox="1"/>
          <p:nvPr/>
        </p:nvSpPr>
        <p:spPr>
          <a:xfrm>
            <a:off x="6094746" y="2338637"/>
            <a:ext cx="56999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Calibri"/>
              </a:rPr>
              <a:t>F0</a:t>
            </a:r>
          </a:p>
        </p:txBody>
      </p:sp>
    </p:spTree>
    <p:extLst>
      <p:ext uri="{BB962C8B-B14F-4D97-AF65-F5344CB8AC3E}">
        <p14:creationId xmlns:p14="http://schemas.microsoft.com/office/powerpoint/2010/main" val="324892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FED3EF-ADAB-47E2-8473-ED8A4C1DF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" y="0"/>
            <a:ext cx="77056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A61C60-0731-4F1C-AE45-63CC454D4716}"/>
              </a:ext>
            </a:extLst>
          </p:cNvPr>
          <p:cNvSpPr/>
          <p:nvPr/>
        </p:nvSpPr>
        <p:spPr>
          <a:xfrm rot="10800000">
            <a:off x="3516923" y="-2591"/>
            <a:ext cx="5625622" cy="5141578"/>
          </a:xfrm>
          <a:prstGeom prst="rect">
            <a:avLst/>
          </a:prstGeom>
          <a:gradFill flip="none" rotWithShape="1">
            <a:gsLst>
              <a:gs pos="58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30CE53-0264-4BFB-BA48-FB3DC945D81E}"/>
              </a:ext>
            </a:extLst>
          </p:cNvPr>
          <p:cNvSpPr/>
          <p:nvPr/>
        </p:nvSpPr>
        <p:spPr>
          <a:xfrm>
            <a:off x="5934808" y="928244"/>
            <a:ext cx="32091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chemeClr val="accent6"/>
                </a:solidFill>
                <a:effectLst/>
                <a:latin typeface="+mn-lt"/>
              </a:rPr>
              <a:t>None Scheduled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Prairie Burns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2850FD-54EA-1511-2B79-33D51C31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87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A61C60-0731-4F1C-AE45-63CC454D4716}"/>
              </a:ext>
            </a:extLst>
          </p:cNvPr>
          <p:cNvSpPr/>
          <p:nvPr/>
        </p:nvSpPr>
        <p:spPr>
          <a:xfrm>
            <a:off x="6422498" y="6201"/>
            <a:ext cx="2720045" cy="5141578"/>
          </a:xfrm>
          <a:prstGeom prst="rect">
            <a:avLst/>
          </a:prstGeom>
          <a:gradFill flip="none" rotWithShape="1">
            <a:gsLst>
              <a:gs pos="58000">
                <a:schemeClr val="accent1">
                  <a:lumMod val="60000"/>
                  <a:lumOff val="40000"/>
                </a:schemeClr>
              </a:gs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rgbClr val="000000"/>
                </a:solidFill>
              </a:rPr>
              <a:t>Just for information's sake, but there have been some full moon’s lately and Halloween is coming. </a:t>
            </a:r>
          </a:p>
          <a:p>
            <a:endParaRPr lang="en-US" sz="1400">
              <a:solidFill>
                <a:srgbClr val="000000"/>
              </a:solidFill>
            </a:endParaRPr>
          </a:p>
          <a:p>
            <a:r>
              <a:rPr lang="en-US" sz="1400">
                <a:solidFill>
                  <a:srgbClr val="000000"/>
                </a:solidFill>
              </a:rPr>
              <a:t>I’m betting something got out.</a:t>
            </a:r>
          </a:p>
          <a:p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271172" y="335603"/>
            <a:ext cx="451133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  <a:latin typeface="Calibri"/>
              </a:rPr>
              <a:t>Special Topic: Shutdown Work:  MI-31</a:t>
            </a: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9E8FD-BC38-6793-2FC7-F225FD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C552CE-B104-B649-EEFF-03343B9C4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40" y="803331"/>
            <a:ext cx="3815175" cy="3868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553056-5A00-820D-5018-5F5649A7F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116" y="1157140"/>
            <a:ext cx="2760162" cy="2955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4ADFD8-8656-B9BE-93D9-D1556DF76391}"/>
              </a:ext>
            </a:extLst>
          </p:cNvPr>
          <p:cNvCxnSpPr>
            <a:cxnSpLocks/>
          </p:cNvCxnSpPr>
          <p:nvPr/>
        </p:nvCxnSpPr>
        <p:spPr>
          <a:xfrm flipV="1">
            <a:off x="2448838" y="1271392"/>
            <a:ext cx="807929" cy="1466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3821BE-1F6A-04D7-00C9-38EBF402D9D3}"/>
              </a:ext>
            </a:extLst>
          </p:cNvPr>
          <p:cNvCxnSpPr>
            <a:cxnSpLocks/>
          </p:cNvCxnSpPr>
          <p:nvPr/>
        </p:nvCxnSpPr>
        <p:spPr>
          <a:xfrm>
            <a:off x="2448838" y="3205830"/>
            <a:ext cx="851485" cy="9068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904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E556EE8-5F41-450C-8896-03DFB639E088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Integrated Engineering Research Center(IERC)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605028-74B0-44B8-9CB9-8316650BAF44}"/>
              </a:ext>
            </a:extLst>
          </p:cNvPr>
          <p:cNvSpPr txBox="1"/>
          <p:nvPr/>
        </p:nvSpPr>
        <p:spPr>
          <a:xfrm>
            <a:off x="1455" y="427649"/>
            <a:ext cx="5084895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FFFFF"/>
                </a:solidFill>
              </a:rPr>
              <a:t>Special Topic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407D1B-79B4-3696-D058-69F678B3CAF1}"/>
              </a:ext>
            </a:extLst>
          </p:cNvPr>
          <p:cNvSpPr txBox="1"/>
          <p:nvPr/>
        </p:nvSpPr>
        <p:spPr>
          <a:xfrm>
            <a:off x="179798" y="970908"/>
            <a:ext cx="22757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Saturday – (tomorrow)</a:t>
            </a:r>
          </a:p>
          <a:p>
            <a:endParaRPr lang="en-US" sz="1800" b="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en-US" sz="18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eather permitting, we plan on striping the back of the auditorium parking along with all the other parking behind Wilson Hall. </a:t>
            </a:r>
          </a:p>
          <a:p>
            <a:endParaRPr lang="en-US" sz="1800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will also try to get to Booster Tower East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7580CF-D2BC-3A97-0DE5-5DBD885C2970}"/>
              </a:ext>
            </a:extLst>
          </p:cNvPr>
          <p:cNvSpPr txBox="1"/>
          <p:nvPr/>
        </p:nvSpPr>
        <p:spPr>
          <a:xfrm>
            <a:off x="5476126" y="361937"/>
            <a:ext cx="3246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Lot Striping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C0226DE-C801-C6A7-5A4A-368ADFC3D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213" y="1674689"/>
            <a:ext cx="3107932" cy="287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CEA5ED19-C64C-3A10-90F8-2E13F7543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525" y="915683"/>
            <a:ext cx="3323688" cy="278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47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A61C60-0731-4F1C-AE45-63CC454D4716}"/>
              </a:ext>
            </a:extLst>
          </p:cNvPr>
          <p:cNvSpPr/>
          <p:nvPr/>
        </p:nvSpPr>
        <p:spPr>
          <a:xfrm>
            <a:off x="6485324" y="6201"/>
            <a:ext cx="2657220" cy="5141578"/>
          </a:xfrm>
          <a:prstGeom prst="rect">
            <a:avLst/>
          </a:prstGeom>
          <a:gradFill flip="none" rotWithShape="1">
            <a:gsLst>
              <a:gs pos="58000">
                <a:schemeClr val="accent1">
                  <a:lumMod val="60000"/>
                  <a:lumOff val="40000"/>
                </a:schemeClr>
              </a:gs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000000"/>
                </a:solidFill>
              </a:rPr>
              <a:t>If You Notice This happening, please call, text, email your AFM.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The placement of this camera is causing a roofing concern.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Instead of mounting it to the building they placed it on a cement pad.  That pad, beside being too heavy for the insulation and creating a depression where water is pooling – it is also right in front of a scupper, so no water is draining.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271172" y="335603"/>
            <a:ext cx="612962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/>
              </a:rPr>
              <a:t>If You Notice:  MI40 Camera placement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9E8FD-BC38-6793-2FC7-F225FD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BF0400-FBE9-94F3-1074-B67A2BC23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91" y="895593"/>
            <a:ext cx="5545259" cy="37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59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Utility Outages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E9D5E7EA-A5E4-44B4-8D0A-48F4CD10F218}"/>
              </a:ext>
            </a:extLst>
          </p:cNvPr>
          <p:cNvSpPr txBox="1"/>
          <p:nvPr/>
        </p:nvSpPr>
        <p:spPr>
          <a:xfrm>
            <a:off x="6471138" y="827759"/>
            <a:ext cx="2589006" cy="4144291"/>
          </a:xfrm>
          <a:prstGeom prst="rect">
            <a:avLst/>
          </a:prstGeom>
        </p:spPr>
        <p:txBody>
          <a:bodyPr vert="horz" wrap="square" lIns="0" tIns="95885" rIns="0" bIns="0" rtlCol="0" anchor="t">
            <a:noAutofit/>
          </a:bodyPr>
          <a:lstStyle/>
          <a:p>
            <a:pPr marL="402590" indent="-171450">
              <a:lnSpc>
                <a:spcPct val="100000"/>
              </a:lnSpc>
              <a:spcBef>
                <a:spcPts val="1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spc="15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FDFC012-F1DE-3AE0-DAAB-35485CDE2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786" y="4462575"/>
            <a:ext cx="3491345" cy="5426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0035A-28B7-B277-3692-E4D97C927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5ABB2F-B4DA-0661-48C9-2D700A7D7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3556"/>
            <a:ext cx="9144000" cy="333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50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EF9D869-86BE-49CE-A440-0D1215895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1"/>
            <a:ext cx="9144000" cy="51310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30CE53-0264-4BFB-BA48-FB3DC945D81E}"/>
              </a:ext>
            </a:extLst>
          </p:cNvPr>
          <p:cNvSpPr/>
          <p:nvPr/>
        </p:nvSpPr>
        <p:spPr>
          <a:xfrm>
            <a:off x="57068" y="956060"/>
            <a:ext cx="4988555" cy="2369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000000"/>
                </a:solidFill>
                <a:latin typeface="+mn-lt"/>
              </a:rPr>
              <a:t>T</a:t>
            </a:r>
            <a:r>
              <a:rPr lang="en-US" sz="2000" i="0">
                <a:solidFill>
                  <a:srgbClr val="000000"/>
                </a:solidFill>
                <a:effectLst/>
                <a:latin typeface="+mn-lt"/>
              </a:rPr>
              <a:t>he 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Marv Air Project</a:t>
            </a:r>
            <a:r>
              <a:rPr lang="en-US" sz="2000" i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000000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000000"/>
                </a:solidFill>
                <a:latin typeface="+mn-lt"/>
              </a:rPr>
              <a:t>MARVAIR</a:t>
            </a:r>
            <a:r>
              <a:rPr lang="en-US" sz="1600" b="0" i="0">
                <a:solidFill>
                  <a:srgbClr val="000000"/>
                </a:solidFill>
                <a:effectLst/>
                <a:latin typeface="+mn-lt"/>
              </a:rPr>
              <a:t> –</a:t>
            </a:r>
            <a:r>
              <a:rPr lang="en-US" sz="1400">
                <a:solidFill>
                  <a:srgbClr val="000000"/>
                </a:solidFill>
                <a:latin typeface="+mn-lt"/>
              </a:rPr>
              <a:t>These include </a:t>
            </a:r>
            <a:r>
              <a:rPr lang="en-US" sz="1600">
                <a:effectLst/>
                <a:latin typeface="Calibri"/>
                <a:ea typeface="Calibri" panose="020F0502020204030204" pitchFamily="34" charset="0"/>
              </a:rPr>
              <a:t>HVAC projects at MI10, 20, 30, 40, 50, and 62. </a:t>
            </a:r>
            <a:r>
              <a:rPr lang="en-US" sz="1600">
                <a:latin typeface="Calibri"/>
                <a:ea typeface="Calibri" panose="020F0502020204030204" pitchFamily="34" charset="0"/>
              </a:rPr>
              <a:t>R</a:t>
            </a:r>
            <a:r>
              <a:rPr lang="en-US" sz="1600">
                <a:effectLst/>
                <a:latin typeface="Calibri"/>
                <a:ea typeface="Calibri" panose="020F0502020204030204" pitchFamily="34" charset="0"/>
              </a:rPr>
              <a:t>eplacing a series of Marv Air wall mounted unit around the main injector ring. </a:t>
            </a:r>
            <a:r>
              <a:rPr lang="en-US" sz="1600">
                <a:latin typeface="Calibri"/>
                <a:ea typeface="Calibri" panose="020F0502020204030204" pitchFamily="34" charset="0"/>
              </a:rPr>
              <a:t>                </a:t>
            </a:r>
            <a:r>
              <a:rPr lang="en-US" sz="1600" b="1" i="0">
                <a:solidFill>
                  <a:srgbClr val="00B050"/>
                </a:solidFill>
                <a:effectLst/>
                <a:latin typeface="+mn-lt"/>
              </a:rPr>
              <a:t>In Progress </a:t>
            </a:r>
            <a:endParaRPr lang="en-US" sz="1600" b="0" i="0">
              <a:solidFill>
                <a:srgbClr val="000000"/>
              </a:solidFill>
              <a:latin typeface="Calibri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HVAC</a:t>
            </a:r>
            <a:r>
              <a:rPr lang="en-US"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– Cooling issue concerns recently are partly due to the power outages, we have been running down systems that need to be reset.</a:t>
            </a:r>
            <a:r>
              <a:rPr lang="en-US" sz="160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1600" b="1">
                <a:solidFill>
                  <a:srgbClr val="00B050"/>
                </a:solidFill>
                <a:latin typeface="+mn-lt"/>
                <a:ea typeface="Calibri" panose="020F0502020204030204" pitchFamily="34" charset="0"/>
              </a:rPr>
              <a:t>In Progress</a:t>
            </a:r>
            <a:endParaRPr lang="en-US" sz="1600" b="1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EOL HVAC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9E8FD-BC38-6793-2FC7-F225FD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E853C9-C70F-CB07-7917-B137F2E12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708" y="3360863"/>
            <a:ext cx="3041796" cy="149612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94FF128-29BF-2BBB-E3DE-8AD32FC4A379}"/>
              </a:ext>
            </a:extLst>
          </p:cNvPr>
          <p:cNvSpPr/>
          <p:nvPr/>
        </p:nvSpPr>
        <p:spPr>
          <a:xfrm>
            <a:off x="6735922" y="4108927"/>
            <a:ext cx="247773" cy="26657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46C40C-1D5F-D60D-1C87-5810FE5BA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1708" y="627704"/>
            <a:ext cx="3374759" cy="2532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5971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EF9D869-86BE-49CE-A440-0D1215895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1"/>
            <a:ext cx="9144000" cy="51310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EOL HVAC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9E8FD-BC38-6793-2FC7-F225FD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0DBFE-B9E1-9F7A-81D3-340F8970E447}"/>
              </a:ext>
            </a:extLst>
          </p:cNvPr>
          <p:cNvSpPr txBox="1"/>
          <p:nvPr/>
        </p:nvSpPr>
        <p:spPr>
          <a:xfrm>
            <a:off x="5066778" y="89095"/>
            <a:ext cx="3858017" cy="738664"/>
          </a:xfrm>
          <a:prstGeom prst="rect">
            <a:avLst/>
          </a:prstGeom>
          <a:noFill/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Big Thank You for the teams that assist in this work.  Digging out of this hole will not be fun or easy.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22FB39E-6702-BB77-CF89-2D44A14A7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" y="910653"/>
            <a:ext cx="9142545" cy="42328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8DBF25-EECB-7479-9FBE-FB964974CF7F}"/>
              </a:ext>
            </a:extLst>
          </p:cNvPr>
          <p:cNvSpPr/>
          <p:nvPr/>
        </p:nvSpPr>
        <p:spPr>
          <a:xfrm>
            <a:off x="4880919" y="3799703"/>
            <a:ext cx="383059" cy="40011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1C9A2-A7F2-2445-45BB-3C01D8C71C63}"/>
              </a:ext>
            </a:extLst>
          </p:cNvPr>
          <p:cNvSpPr txBox="1"/>
          <p:nvPr/>
        </p:nvSpPr>
        <p:spPr>
          <a:xfrm>
            <a:off x="5579076" y="4091691"/>
            <a:ext cx="1380868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Equipment has been ordered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1B7978-B58F-61C1-1E06-8ABEF65FCDE6}"/>
              </a:ext>
            </a:extLst>
          </p:cNvPr>
          <p:cNvCxnSpPr>
            <a:cxnSpLocks/>
          </p:cNvCxnSpPr>
          <p:nvPr/>
        </p:nvCxnSpPr>
        <p:spPr>
          <a:xfrm flipH="1" flipV="1">
            <a:off x="5307227" y="4164227"/>
            <a:ext cx="200797" cy="1184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130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EF9D869-86BE-49CE-A440-0D1215895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1"/>
            <a:ext cx="9144000" cy="51310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EOL HVAC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9E8FD-BC38-6793-2FC7-F225FD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0DBFE-B9E1-9F7A-81D3-340F8970E447}"/>
              </a:ext>
            </a:extLst>
          </p:cNvPr>
          <p:cNvSpPr txBox="1"/>
          <p:nvPr/>
        </p:nvSpPr>
        <p:spPr>
          <a:xfrm>
            <a:off x="5066778" y="89095"/>
            <a:ext cx="3858017" cy="738664"/>
          </a:xfrm>
          <a:prstGeom prst="rect">
            <a:avLst/>
          </a:prstGeom>
          <a:noFill/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Big Thank You for the teams that assist in this work.  Digging out of this hole will not be fun or easy.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742E04-220C-D09C-42BC-0E4889EF4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" y="910652"/>
            <a:ext cx="9142545" cy="42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4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id="{E9D5E7EA-A5E4-44B4-8D0A-48F4CD10F218}"/>
              </a:ext>
            </a:extLst>
          </p:cNvPr>
          <p:cNvSpPr txBox="1"/>
          <p:nvPr/>
        </p:nvSpPr>
        <p:spPr>
          <a:xfrm>
            <a:off x="6471138" y="827759"/>
            <a:ext cx="2589006" cy="4144291"/>
          </a:xfrm>
          <a:prstGeom prst="rect">
            <a:avLst/>
          </a:prstGeom>
        </p:spPr>
        <p:txBody>
          <a:bodyPr vert="horz" wrap="square" lIns="0" tIns="95885" rIns="0" bIns="0" rtlCol="0" anchor="t">
            <a:noAutofit/>
          </a:bodyPr>
          <a:lstStyle/>
          <a:p>
            <a:pPr marL="402590" indent="-171450">
              <a:lnSpc>
                <a:spcPct val="100000"/>
              </a:lnSpc>
              <a:spcBef>
                <a:spcPts val="1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spc="15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0035A-28B7-B277-3692-E4D97C927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0096E-8A3E-0CA0-E0CE-101459BA1859}"/>
              </a:ext>
            </a:extLst>
          </p:cNvPr>
          <p:cNvSpPr txBox="1"/>
          <p:nvPr/>
        </p:nvSpPr>
        <p:spPr>
          <a:xfrm>
            <a:off x="222250" y="1096028"/>
            <a:ext cx="824761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Please program the new phone numbers</a:t>
            </a:r>
            <a:r>
              <a:rPr lang="en-US" sz="1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into your phone(s) as appropriate.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Fire Department personnel will be located at the PAD (Dorm 1) during off-hours for the  ongoing bunk room remodeling. </a:t>
            </a: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 expect the construction work at the FD to last approximately 8-10 working days. </a:t>
            </a:r>
            <a:r>
              <a:rPr lang="en-US" sz="1200" b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The Ext # at the PAD is #3583.</a:t>
            </a:r>
            <a:endParaRPr lang="en-US" sz="1200" b="1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During off-hours, calls to the FD phone lines will be forwarded to the Battalion Chief's phone at 630-817-0607.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vehicles stationed at the PAD for the duration of our temporary quarters will include; Engine 702, Ambulance 751, and Battalion 701. If required, the Battalion Chief (B/C) will request a second Engine from our community partners.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CDE75-C411-D0FB-3BDA-BE4F1F342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52" y="2987458"/>
            <a:ext cx="7189940" cy="1594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9B1654-5240-E51F-C932-822D8F97CD75}"/>
              </a:ext>
            </a:extLst>
          </p:cNvPr>
          <p:cNvSpPr txBox="1"/>
          <p:nvPr/>
        </p:nvSpPr>
        <p:spPr>
          <a:xfrm>
            <a:off x="4572000" y="427649"/>
            <a:ext cx="3670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IN PROGRESS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C133C3-2871-D3ED-F64F-ED177AD8E997}"/>
              </a:ext>
            </a:extLst>
          </p:cNvPr>
          <p:cNvSpPr/>
          <p:nvPr/>
        </p:nvSpPr>
        <p:spPr>
          <a:xfrm rot="10800000" flipV="1">
            <a:off x="330485" y="106346"/>
            <a:ext cx="3884521" cy="8104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Current</a:t>
            </a:r>
            <a:r>
              <a:rPr lang="en-US" sz="2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Happenings: </a:t>
            </a:r>
          </a:p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Fire Department  Temp Relocation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3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7d8579e-9806-4906-bb3f-fe9e6ca36276">
      <UserInfo>
        <DisplayName>Bruce Bieritz</DisplayName>
        <AccountId>17</AccountId>
        <AccountType/>
      </UserInfo>
      <UserInfo>
        <DisplayName>Rob Allison</DisplayName>
        <AccountId>15</AccountId>
        <AccountType/>
      </UserInfo>
      <UserInfo>
        <DisplayName>Marcus Lapointe</DisplayName>
        <AccountId>84</AccountId>
        <AccountType/>
      </UserInfo>
    </SharedWithUsers>
    <_activity xmlns="5b0c2c9f-5e78-4f01-8553-30af2930880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8215BA4B975946A65B8A125D1C8CF8" ma:contentTypeVersion="12" ma:contentTypeDescription="Create a new document." ma:contentTypeScope="" ma:versionID="a3a3e1ee4b40806f731935ef9dc75959">
  <xsd:schema xmlns:xsd="http://www.w3.org/2001/XMLSchema" xmlns:xs="http://www.w3.org/2001/XMLSchema" xmlns:p="http://schemas.microsoft.com/office/2006/metadata/properties" xmlns:ns3="5b0c2c9f-5e78-4f01-8553-30af2930880f" xmlns:ns4="37d8579e-9806-4906-bb3f-fe9e6ca36276" targetNamespace="http://schemas.microsoft.com/office/2006/metadata/properties" ma:root="true" ma:fieldsID="1325aa799b5d2d351f20dbf232d68181" ns3:_="" ns4:_="">
    <xsd:import namespace="5b0c2c9f-5e78-4f01-8553-30af2930880f"/>
    <xsd:import namespace="37d8579e-9806-4906-bb3f-fe9e6ca362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0c2c9f-5e78-4f01-8553-30af293088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8579e-9806-4906-bb3f-fe9e6ca3627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F2A62D-1FC0-448D-BA91-EB291059DD95}">
  <ds:schemaRefs>
    <ds:schemaRef ds:uri="37d8579e-9806-4906-bb3f-fe9e6ca36276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5b0c2c9f-5e78-4f01-8553-30af2930880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ED9B64A-574A-4431-AF5D-C309E9D4AE46}">
  <ds:schemaRefs>
    <ds:schemaRef ds:uri="37d8579e-9806-4906-bb3f-fe9e6ca36276"/>
    <ds:schemaRef ds:uri="5b0c2c9f-5e78-4f01-8553-30af293088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8E0986E-6B6B-4CD6-B67A-6001D9E3C4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 (3)</Template>
  <TotalTime>0</TotalTime>
  <Words>1534</Words>
  <Application>Microsoft Office PowerPoint</Application>
  <PresentationFormat>On-screen Show (16:9)</PresentationFormat>
  <Paragraphs>227</Paragraphs>
  <Slides>30</Slides>
  <Notes>18</Notes>
  <HiddenSlides>15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Fermilab_PPT_090915</vt:lpstr>
      <vt:lpstr>1_Fermilab_PPT_090915</vt:lpstr>
      <vt:lpstr>2_Fermilab_PPT_090915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Happenings</vt:lpstr>
      <vt:lpstr>Current Happenings</vt:lpstr>
      <vt:lpstr>Current Happenings</vt:lpstr>
      <vt:lpstr>Current Happenings</vt:lpstr>
      <vt:lpstr>Current Happenings</vt:lpstr>
      <vt:lpstr>Current Happenings Still..</vt:lpstr>
      <vt:lpstr>PowerPoint Presentation</vt:lpstr>
      <vt:lpstr>PowerPoint Presentation</vt:lpstr>
      <vt:lpstr>Current Happenings Still Going..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Happening</vt:lpstr>
      <vt:lpstr>Current Happening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T. Jeffers</dc:creator>
  <cp:lastModifiedBy>Marcus Lapointe</cp:lastModifiedBy>
  <cp:revision>3</cp:revision>
  <cp:lastPrinted>2014-01-20T19:40:21Z</cp:lastPrinted>
  <dcterms:created xsi:type="dcterms:W3CDTF">2021-12-21T17:11:20Z</dcterms:created>
  <dcterms:modified xsi:type="dcterms:W3CDTF">2023-09-21T18:19:48Z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0x010100CD8215BA4B975946A65B8A125D1C8CF8</vt:lpwstr>
  </property>
  <property fmtid="{D5CDD505-2E9C-101B-9397-08002B2CF9AE}" pid="3" name="MediaServiceImageTags">
    <vt:lpwstr/>
  </property>
</Properties>
</file>