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54" r:id="rId5"/>
    <p:sldMasterId id="2147484166" r:id="rId6"/>
    <p:sldMasterId id="2147484187" r:id="rId7"/>
  </p:sldMasterIdLst>
  <p:notesMasterIdLst>
    <p:notesMasterId r:id="rId12"/>
  </p:notesMasterIdLst>
  <p:handoutMasterIdLst>
    <p:handoutMasterId r:id="rId13"/>
  </p:handoutMasterIdLst>
  <p:sldIdLst>
    <p:sldId id="3195" r:id="rId8"/>
    <p:sldId id="3196" r:id="rId9"/>
    <p:sldId id="3209" r:id="rId10"/>
    <p:sldId id="3208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521415D9-36F7-43E2-AB2F-B90AF26B5E84}">
      <p14:sectionLst xmlns:p14="http://schemas.microsoft.com/office/powerpoint/2010/main">
        <p14:section name="Untitled Section" id="{932F237C-8907-4100-8913-D7517A6ECBCE}">
          <p14:sldIdLst>
            <p14:sldId id="3195"/>
            <p14:sldId id="3196"/>
            <p14:sldId id="3209"/>
            <p14:sldId id="32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142" userDrawn="1">
          <p15:clr>
            <a:srgbClr val="A4A3A4"/>
          </p15:clr>
        </p15:guide>
        <p15:guide id="2" orient="horz" pos="4027" userDrawn="1">
          <p15:clr>
            <a:srgbClr val="A4A3A4"/>
          </p15:clr>
        </p15:guide>
        <p15:guide id="3" orient="horz" pos="1698" userDrawn="1">
          <p15:clr>
            <a:srgbClr val="A4A3A4"/>
          </p15:clr>
        </p15:guide>
        <p15:guide id="4" orient="horz" pos="152" userDrawn="1">
          <p15:clr>
            <a:srgbClr val="A4A3A4"/>
          </p15:clr>
        </p15:guide>
        <p15:guide id="5" orient="horz" pos="2790" userDrawn="1">
          <p15:clr>
            <a:srgbClr val="A4A3A4"/>
          </p15:clr>
        </p15:guide>
        <p15:guide id="6" orient="horz" pos="604" userDrawn="1">
          <p15:clr>
            <a:srgbClr val="A4A3A4"/>
          </p15:clr>
        </p15:guide>
        <p15:guide id="7" pos="7488" userDrawn="1">
          <p15:clr>
            <a:srgbClr val="A4A3A4"/>
          </p15:clr>
        </p15:guide>
        <p15:guide id="8" pos="181" userDrawn="1">
          <p15:clr>
            <a:srgbClr val="A4A3A4"/>
          </p15:clr>
        </p15:guide>
        <p15:guide id="9" pos="785" userDrawn="1">
          <p15:clr>
            <a:srgbClr val="A4A3A4"/>
          </p15:clr>
        </p15:guide>
        <p15:guide id="10" pos="5937" userDrawn="1">
          <p15:clr>
            <a:srgbClr val="A4A3A4"/>
          </p15:clr>
        </p15:guide>
        <p15:guide id="11" pos="6884" userDrawn="1">
          <p15:clr>
            <a:srgbClr val="A4A3A4"/>
          </p15:clr>
        </p15:guide>
        <p15:guide id="12" pos="61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 Merminga x 35983N" initials="LMx3" lastIdx="1" clrIdx="0">
    <p:extLst>
      <p:ext uri="{19B8F6BF-5375-455C-9EA6-DF929625EA0E}">
        <p15:presenceInfo xmlns:p15="http://schemas.microsoft.com/office/powerpoint/2012/main" userId="S-1-5-21-1644491937-1202660629-839522115-70235" providerId="AD"/>
      </p:ext>
    </p:extLst>
  </p:cmAuthor>
  <p:cmAuthor id="2" name="Lia Merminga" initials="LM" lastIdx="1" clrIdx="1">
    <p:extLst>
      <p:ext uri="{19B8F6BF-5375-455C-9EA6-DF929625EA0E}">
        <p15:presenceInfo xmlns:p15="http://schemas.microsoft.com/office/powerpoint/2012/main" userId="S::merminga@services.fnal.gov::37f97f97-644d-4887-82c0-21f926b4c2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E4E"/>
    <a:srgbClr val="A7A8AA"/>
    <a:srgbClr val="99D6EA"/>
    <a:srgbClr val="404040"/>
    <a:srgbClr val="63666A"/>
    <a:srgbClr val="505050"/>
    <a:srgbClr val="50504E"/>
    <a:srgbClr val="004C97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830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7488"/>
        <p:guide pos="181"/>
        <p:guide pos="785"/>
        <p:guide pos="5937"/>
        <p:guide pos="6884"/>
        <p:guide pos="61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9/15/23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9/15/23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23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903" y="5328760"/>
            <a:ext cx="8107060" cy="1247725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133">
                <a:solidFill>
                  <a:srgbClr val="004C97"/>
                </a:solidFill>
                <a:latin typeface="Helvetica"/>
              </a:defRPr>
            </a:lvl1pPr>
            <a:lvl2pPr marL="609585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2pPr>
            <a:lvl3pPr marL="1219170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3pPr>
            <a:lvl4pPr marL="1828754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4pPr>
            <a:lvl5pPr marL="2438339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" y="-1"/>
            <a:ext cx="12192001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3" name="Picture 2" descr="A view of a city&#10;&#10;Description automatically generated">
            <a:extLst>
              <a:ext uri="{FF2B5EF4-FFF2-40B4-BE49-F238E27FC236}">
                <a16:creationId xmlns:a16="http://schemas.microsoft.com/office/drawing/2014/main" id="{E19ACA47-E1C9-D14E-A205-8CB25298F1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896935"/>
            <a:ext cx="12192001" cy="3336828"/>
          </a:xfrm>
          <a:prstGeom prst="rect">
            <a:avLst/>
          </a:prstGeom>
        </p:spPr>
      </p:pic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4316829"/>
            <a:ext cx="8107061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3733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3733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3733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3733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title_header_16x9.pdf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6"/>
          <a:stretch/>
        </p:blipFill>
        <p:spPr>
          <a:xfrm>
            <a:off x="-23681" y="249845"/>
            <a:ext cx="12014381" cy="3108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B522AF-9EFE-4D25-8693-FAF51B05263F}"/>
              </a:ext>
            </a:extLst>
          </p:cNvPr>
          <p:cNvSpPr txBox="1"/>
          <p:nvPr userDrawn="1"/>
        </p:nvSpPr>
        <p:spPr>
          <a:xfrm>
            <a:off x="8562963" y="4817049"/>
            <a:ext cx="3427737" cy="17235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>
                <a:latin typeface="Helvetica"/>
                <a:cs typeface="Helvetica"/>
              </a:rPr>
              <a:t>A Partnership of: 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US/DOE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India/DAE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Italy/INFN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UK/UKRI-STFC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France/CEA, CNRS/IN2P3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Poland/WUST </a:t>
            </a:r>
            <a:endParaRPr lang="en-US" sz="1600" kern="1200" baseline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84BD724-1E80-4878-9472-027E28C6A7C2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40220" y="6275566"/>
            <a:ext cx="338328" cy="210312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872EFF9-AFDE-445C-A3D7-86893885A566}"/>
              </a:ext>
            </a:extLst>
          </p:cNvPr>
          <p:cNvSpPr/>
          <p:nvPr userDrawn="1"/>
        </p:nvSpPr>
        <p:spPr>
          <a:xfrm>
            <a:off x="11334367" y="5522386"/>
            <a:ext cx="320040" cy="210312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A44023-1640-4E23-9B6C-B21D51AC203C}"/>
              </a:ext>
            </a:extLst>
          </p:cNvPr>
          <p:cNvSpPr/>
          <p:nvPr userDrawn="1"/>
        </p:nvSpPr>
        <p:spPr>
          <a:xfrm>
            <a:off x="11334365" y="5263975"/>
            <a:ext cx="320040" cy="210312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B91944F-4C95-403D-B21A-07CBC836EB9E}"/>
              </a:ext>
            </a:extLst>
          </p:cNvPr>
          <p:cNvPicPr>
            <a:picLocks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3761" y="5025543"/>
            <a:ext cx="402336" cy="210312"/>
          </a:xfrm>
          <a:prstGeom prst="rect">
            <a:avLst/>
          </a:prstGeom>
          <a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5EF24C8-38C3-451F-AE2C-C52B4B0C3DF9}"/>
              </a:ext>
            </a:extLst>
          </p:cNvPr>
          <p:cNvSpPr/>
          <p:nvPr userDrawn="1"/>
        </p:nvSpPr>
        <p:spPr>
          <a:xfrm>
            <a:off x="11334367" y="5777336"/>
            <a:ext cx="420624" cy="210312"/>
          </a:xfrm>
          <a:prstGeom prst="rect">
            <a:avLst/>
          </a:prstGeom>
          <a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4FF91A-2A51-4F15-9737-050781425D07}"/>
              </a:ext>
            </a:extLst>
          </p:cNvPr>
          <p:cNvSpPr/>
          <p:nvPr userDrawn="1"/>
        </p:nvSpPr>
        <p:spPr>
          <a:xfrm>
            <a:off x="11333761" y="6024723"/>
            <a:ext cx="320040" cy="210312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3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5" y="971552"/>
            <a:ext cx="11563351" cy="5059363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F00CD-44CB-48BB-BD23-6E74E41248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78005-5077-434A-80CA-8C55A16B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ED4E1-1604-44D5-A698-639A0CF5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4805" y="6548497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6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04801" y="971551"/>
            <a:ext cx="5608320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6256607" y="971551"/>
            <a:ext cx="5620511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05820" y="4765103"/>
            <a:ext cx="5607301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256603" y="4765103"/>
            <a:ext cx="560831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1" y="6548205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E5F9652E-0045-4B51-A24C-BDFA0BB3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840846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8851"/>
            <a:ext cx="4037192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23621" y="958852"/>
            <a:ext cx="7130140" cy="5022675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5783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304800" y="6548205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4027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9BB7ACA4-80DC-41DD-B0E8-371B4DD0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83476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98764" y="971552"/>
            <a:ext cx="115824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733">
                <a:solidFill>
                  <a:srgbClr val="505050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64" y="4943005"/>
            <a:ext cx="115824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48497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E161075-3224-4010-ABDA-A5185F35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688803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96333" y="6551292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96333" y="254001"/>
            <a:ext cx="11567584" cy="5802923"/>
          </a:xfrm>
          <a:prstGeom prst="rect">
            <a:avLst/>
          </a:prstGeom>
        </p:spPr>
        <p:txBody>
          <a:bodyPr vert="horz"/>
          <a:lstStyle>
            <a:lvl1pPr marL="306910" indent="-306910">
              <a:defRPr sz="18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471088-6F95-4269-9C96-59C7FA66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34523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4800" y="6545704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74259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263923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500427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7379275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973435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74259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63923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500427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379275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973435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74259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263923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500427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7379275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973435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9E8766BF-8751-4DD6-9C06-35A200CC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690194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6569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2" y="1043047"/>
            <a:ext cx="11563351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349" indent="-228594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ADC4382-72A1-41B3-A521-95A1D150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72601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58433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903" y="5328760"/>
            <a:ext cx="8107060" cy="1247725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133">
                <a:solidFill>
                  <a:srgbClr val="004C97"/>
                </a:solidFill>
                <a:latin typeface="Helvetica"/>
              </a:defRPr>
            </a:lvl1pPr>
            <a:lvl2pPr marL="609585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2pPr>
            <a:lvl3pPr marL="1219170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3pPr>
            <a:lvl4pPr marL="1828754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4pPr>
            <a:lvl5pPr marL="2438339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" y="-1"/>
            <a:ext cx="12192001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3" name="Picture 2" descr="A view of a city&#10;&#10;Description automatically generated">
            <a:extLst>
              <a:ext uri="{FF2B5EF4-FFF2-40B4-BE49-F238E27FC236}">
                <a16:creationId xmlns:a16="http://schemas.microsoft.com/office/drawing/2014/main" id="{E19ACA47-E1C9-D14E-A205-8CB25298F1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896935"/>
            <a:ext cx="12192001" cy="3336828"/>
          </a:xfrm>
          <a:prstGeom prst="rect">
            <a:avLst/>
          </a:prstGeom>
        </p:spPr>
      </p:pic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4316829"/>
            <a:ext cx="8107061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3733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3733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3733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3733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title_header_16x9.pdf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6"/>
          <a:stretch/>
        </p:blipFill>
        <p:spPr>
          <a:xfrm>
            <a:off x="-23681" y="249845"/>
            <a:ext cx="12014381" cy="3108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B522AF-9EFE-4D25-8693-FAF51B05263F}"/>
              </a:ext>
            </a:extLst>
          </p:cNvPr>
          <p:cNvSpPr txBox="1"/>
          <p:nvPr userDrawn="1"/>
        </p:nvSpPr>
        <p:spPr>
          <a:xfrm>
            <a:off x="8562963" y="4817049"/>
            <a:ext cx="3427737" cy="17235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>
                <a:latin typeface="Helvetica"/>
                <a:cs typeface="Helvetica"/>
              </a:rPr>
              <a:t>A Partnership of: 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US/DOE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India/DAE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Italy/INFN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UK/UKRI-STFC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France/CEA, CNRS/IN2P3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Poland/WUST </a:t>
            </a:r>
            <a:endParaRPr lang="en-US" sz="1600" kern="1200" baseline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84BD724-1E80-4878-9472-027E28C6A7C2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40220" y="6275566"/>
            <a:ext cx="338328" cy="210312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872EFF9-AFDE-445C-A3D7-86893885A566}"/>
              </a:ext>
            </a:extLst>
          </p:cNvPr>
          <p:cNvSpPr/>
          <p:nvPr userDrawn="1"/>
        </p:nvSpPr>
        <p:spPr>
          <a:xfrm>
            <a:off x="11334367" y="5522386"/>
            <a:ext cx="320040" cy="210312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A44023-1640-4E23-9B6C-B21D51AC203C}"/>
              </a:ext>
            </a:extLst>
          </p:cNvPr>
          <p:cNvSpPr/>
          <p:nvPr userDrawn="1"/>
        </p:nvSpPr>
        <p:spPr>
          <a:xfrm>
            <a:off x="11334365" y="5263975"/>
            <a:ext cx="320040" cy="210312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B91944F-4C95-403D-B21A-07CBC836EB9E}"/>
              </a:ext>
            </a:extLst>
          </p:cNvPr>
          <p:cNvPicPr>
            <a:picLocks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3761" y="5025543"/>
            <a:ext cx="402336" cy="210312"/>
          </a:xfrm>
          <a:prstGeom prst="rect">
            <a:avLst/>
          </a:prstGeom>
          <a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5EF24C8-38C3-451F-AE2C-C52B4B0C3DF9}"/>
              </a:ext>
            </a:extLst>
          </p:cNvPr>
          <p:cNvSpPr/>
          <p:nvPr userDrawn="1"/>
        </p:nvSpPr>
        <p:spPr>
          <a:xfrm>
            <a:off x="11334367" y="5777336"/>
            <a:ext cx="420624" cy="210312"/>
          </a:xfrm>
          <a:prstGeom prst="rect">
            <a:avLst/>
          </a:prstGeom>
          <a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4FF91A-2A51-4F15-9737-050781425D07}"/>
              </a:ext>
            </a:extLst>
          </p:cNvPr>
          <p:cNvSpPr/>
          <p:nvPr userDrawn="1"/>
        </p:nvSpPr>
        <p:spPr>
          <a:xfrm>
            <a:off x="11333761" y="6024723"/>
            <a:ext cx="320040" cy="210312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49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5" y="971552"/>
            <a:ext cx="11563351" cy="5059363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F00CD-44CB-48BB-BD23-6E74E41248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78005-5077-434A-80CA-8C55A16B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ED4E1-1604-44D5-A698-639A0CF5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4805" y="6548497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1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5" y="971552"/>
            <a:ext cx="11563351" cy="5059363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F00CD-44CB-48BB-BD23-6E74E41248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78005-5077-434A-80CA-8C55A16B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ED4E1-1604-44D5-A698-639A0CF5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4805" y="6548497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16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04801" y="971551"/>
            <a:ext cx="5608320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6256607" y="971551"/>
            <a:ext cx="5620511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05820" y="4765103"/>
            <a:ext cx="5607301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256603" y="4765103"/>
            <a:ext cx="560831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1" y="6548205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E5F9652E-0045-4B51-A24C-BDFA0BB3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52050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8851"/>
            <a:ext cx="4037192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23621" y="958852"/>
            <a:ext cx="7130140" cy="5022675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5783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304800" y="6548205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4027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9BB7ACA4-80DC-41DD-B0E8-371B4DD0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572015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98764" y="971552"/>
            <a:ext cx="115824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733">
                <a:solidFill>
                  <a:srgbClr val="505050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64" y="4943005"/>
            <a:ext cx="115824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48497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E161075-3224-4010-ABDA-A5185F35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896375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96333" y="6551292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96333" y="254001"/>
            <a:ext cx="11567584" cy="5802923"/>
          </a:xfrm>
          <a:prstGeom prst="rect">
            <a:avLst/>
          </a:prstGeom>
        </p:spPr>
        <p:txBody>
          <a:bodyPr vert="horz"/>
          <a:lstStyle>
            <a:lvl1pPr marL="306910" indent="-306910">
              <a:defRPr sz="18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471088-6F95-4269-9C96-59C7FA66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461139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4800" y="6545704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74259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263923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500427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7379275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973435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74259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63923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500427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379275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973435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74259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263923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500427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7379275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973435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9E8766BF-8751-4DD6-9C06-35A200CC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639116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6569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2" y="1043047"/>
            <a:ext cx="11563351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349" indent="-228594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ADC4382-72A1-41B3-A521-95A1D150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72340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40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04801" y="971551"/>
            <a:ext cx="5608320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6256607" y="971551"/>
            <a:ext cx="5620511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05820" y="4765103"/>
            <a:ext cx="5607301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256603" y="4765103"/>
            <a:ext cx="560831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1" y="6548205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E5F9652E-0045-4B51-A24C-BDFA0BB3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4384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8851"/>
            <a:ext cx="4037192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23621" y="958852"/>
            <a:ext cx="7130140" cy="5022675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5783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304800" y="6548205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4027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9BB7ACA4-80DC-41DD-B0E8-371B4DD0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85945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98764" y="971552"/>
            <a:ext cx="115824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733">
                <a:solidFill>
                  <a:srgbClr val="505050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64" y="4943005"/>
            <a:ext cx="115824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48497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E161075-3224-4010-ABDA-A5185F35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5440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96333" y="6551292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96333" y="254001"/>
            <a:ext cx="11567584" cy="5802923"/>
          </a:xfrm>
          <a:prstGeom prst="rect">
            <a:avLst/>
          </a:prstGeom>
        </p:spPr>
        <p:txBody>
          <a:bodyPr vert="horz"/>
          <a:lstStyle>
            <a:lvl1pPr marL="306910" indent="-306910">
              <a:defRPr sz="18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471088-6F95-4269-9C96-59C7FA66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5374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4800" y="6545704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74259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263923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500427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7379275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973435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74259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63923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500427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379275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973435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74259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263923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500427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7379275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973435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9E8766BF-8751-4DD6-9C06-35A200CC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1612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487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903" y="5328760"/>
            <a:ext cx="8107060" cy="1247725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133">
                <a:solidFill>
                  <a:srgbClr val="004C97"/>
                </a:solidFill>
                <a:latin typeface="Helvetica"/>
              </a:defRPr>
            </a:lvl1pPr>
            <a:lvl2pPr marL="609585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2pPr>
            <a:lvl3pPr marL="1219170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3pPr>
            <a:lvl4pPr marL="1828754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4pPr>
            <a:lvl5pPr marL="2438339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" y="-1"/>
            <a:ext cx="12192001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3" name="Picture 2" descr="A view of a city&#10;&#10;Description automatically generated">
            <a:extLst>
              <a:ext uri="{FF2B5EF4-FFF2-40B4-BE49-F238E27FC236}">
                <a16:creationId xmlns:a16="http://schemas.microsoft.com/office/drawing/2014/main" id="{E19ACA47-E1C9-D14E-A205-8CB25298F1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896935"/>
            <a:ext cx="12192001" cy="3336828"/>
          </a:xfrm>
          <a:prstGeom prst="rect">
            <a:avLst/>
          </a:prstGeom>
        </p:spPr>
      </p:pic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4316829"/>
            <a:ext cx="8107061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3733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3733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3733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3733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title_header_16x9.pdf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6"/>
          <a:stretch/>
        </p:blipFill>
        <p:spPr>
          <a:xfrm>
            <a:off x="-23681" y="249845"/>
            <a:ext cx="12014381" cy="3108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B522AF-9EFE-4D25-8693-FAF51B05263F}"/>
              </a:ext>
            </a:extLst>
          </p:cNvPr>
          <p:cNvSpPr txBox="1"/>
          <p:nvPr userDrawn="1"/>
        </p:nvSpPr>
        <p:spPr>
          <a:xfrm>
            <a:off x="8562963" y="4817049"/>
            <a:ext cx="3427737" cy="17235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>
                <a:latin typeface="Helvetica"/>
                <a:cs typeface="Helvetica"/>
              </a:rPr>
              <a:t>A Partnership of: 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US/DOE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India/DAE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Italy/INFN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UK/UKRI-STFC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France/CEA, CNRS/IN2P3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Poland/WUST </a:t>
            </a:r>
            <a:endParaRPr lang="en-US" sz="1600" kern="1200" baseline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84BD724-1E80-4878-9472-027E28C6A7C2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40220" y="6275566"/>
            <a:ext cx="338328" cy="210312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872EFF9-AFDE-445C-A3D7-86893885A566}"/>
              </a:ext>
            </a:extLst>
          </p:cNvPr>
          <p:cNvSpPr/>
          <p:nvPr userDrawn="1"/>
        </p:nvSpPr>
        <p:spPr>
          <a:xfrm>
            <a:off x="11334367" y="5522386"/>
            <a:ext cx="320040" cy="210312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A44023-1640-4E23-9B6C-B21D51AC203C}"/>
              </a:ext>
            </a:extLst>
          </p:cNvPr>
          <p:cNvSpPr/>
          <p:nvPr userDrawn="1"/>
        </p:nvSpPr>
        <p:spPr>
          <a:xfrm>
            <a:off x="11334365" y="5263975"/>
            <a:ext cx="320040" cy="210312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B91944F-4C95-403D-B21A-07CBC836EB9E}"/>
              </a:ext>
            </a:extLst>
          </p:cNvPr>
          <p:cNvPicPr>
            <a:picLocks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3761" y="5025543"/>
            <a:ext cx="402336" cy="210312"/>
          </a:xfrm>
          <a:prstGeom prst="rect">
            <a:avLst/>
          </a:prstGeom>
          <a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5EF24C8-38C3-451F-AE2C-C52B4B0C3DF9}"/>
              </a:ext>
            </a:extLst>
          </p:cNvPr>
          <p:cNvSpPr/>
          <p:nvPr userDrawn="1"/>
        </p:nvSpPr>
        <p:spPr>
          <a:xfrm>
            <a:off x="11334367" y="5777336"/>
            <a:ext cx="420624" cy="210312"/>
          </a:xfrm>
          <a:prstGeom prst="rect">
            <a:avLst/>
          </a:prstGeom>
          <a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4FF91A-2A51-4F15-9737-050781425D07}"/>
              </a:ext>
            </a:extLst>
          </p:cNvPr>
          <p:cNvSpPr/>
          <p:nvPr userDrawn="1"/>
        </p:nvSpPr>
        <p:spPr>
          <a:xfrm>
            <a:off x="11333761" y="6024723"/>
            <a:ext cx="320040" cy="210312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0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914" y="6545704"/>
            <a:ext cx="83471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8600022" y="4477486"/>
            <a:ext cx="1435100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sz="3200"/>
          </a:p>
        </p:txBody>
      </p:sp>
      <p:cxnSp>
        <p:nvCxnSpPr>
          <p:cNvPr id="26" name="Straight Connector 25"/>
          <p:cNvCxnSpPr>
            <a:cxnSpLocks/>
          </p:cNvCxnSpPr>
          <p:nvPr userDrawn="1"/>
        </p:nvCxnSpPr>
        <p:spPr>
          <a:xfrm>
            <a:off x="296333" y="6466933"/>
            <a:ext cx="10605446" cy="13766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C26EBA69-E27D-44CA-B366-5D4E77470948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0766" y="6229548"/>
            <a:ext cx="910723" cy="47477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0DBC688-4F30-40E8-BBB5-F107F1D3E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246728A-CF4F-487F-8DEA-58E9F682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1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4" r:id="rId8"/>
  </p:sldLayoutIdLst>
  <p:hf hdr="0" dt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2267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457189" indent="-457189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33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67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914" y="6545704"/>
            <a:ext cx="83471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8600022" y="4477486"/>
            <a:ext cx="1435100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sz="3200"/>
          </a:p>
        </p:txBody>
      </p:sp>
      <p:cxnSp>
        <p:nvCxnSpPr>
          <p:cNvPr id="26" name="Straight Connector 25"/>
          <p:cNvCxnSpPr>
            <a:cxnSpLocks/>
          </p:cNvCxnSpPr>
          <p:nvPr userDrawn="1"/>
        </p:nvCxnSpPr>
        <p:spPr>
          <a:xfrm>
            <a:off x="296333" y="6466933"/>
            <a:ext cx="10605446" cy="13766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C26EBA69-E27D-44CA-B366-5D4E77470948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0766" y="6229548"/>
            <a:ext cx="910723" cy="47477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0DBC688-4F30-40E8-BBB5-F107F1D3E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246728A-CF4F-487F-8DEA-58E9F682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5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</p:sldLayoutIdLst>
  <p:hf hdr="0" dt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2267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457189" indent="-457189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33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67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914" y="6545704"/>
            <a:ext cx="83471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8600022" y="4477486"/>
            <a:ext cx="1435100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sz="3200"/>
          </a:p>
        </p:txBody>
      </p:sp>
      <p:cxnSp>
        <p:nvCxnSpPr>
          <p:cNvPr id="26" name="Straight Connector 25"/>
          <p:cNvCxnSpPr>
            <a:cxnSpLocks/>
          </p:cNvCxnSpPr>
          <p:nvPr userDrawn="1"/>
        </p:nvCxnSpPr>
        <p:spPr>
          <a:xfrm>
            <a:off x="296333" y="6466933"/>
            <a:ext cx="10605446" cy="13766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C26EBA69-E27D-44CA-B366-5D4E77470948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0766" y="6229548"/>
            <a:ext cx="910723" cy="47477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0DBC688-4F30-40E8-BBB5-F107F1D3E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246728A-CF4F-487F-8DEA-58E9F682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9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9" r:id="rId2"/>
    <p:sldLayoutId id="2147484190" r:id="rId3"/>
    <p:sldLayoutId id="2147484191" r:id="rId4"/>
    <p:sldLayoutId id="2147484192" r:id="rId5"/>
    <p:sldLayoutId id="2147484193" r:id="rId6"/>
    <p:sldLayoutId id="2147484194" r:id="rId7"/>
    <p:sldLayoutId id="2147484195" r:id="rId8"/>
    <p:sldLayoutId id="2147484196" r:id="rId9"/>
  </p:sldLayoutIdLst>
  <p:hf hdr="0" dt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2267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457189" indent="-457189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33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67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72B43-D00D-6247-BC0B-9372C56FD1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9137" y="4424806"/>
            <a:ext cx="11110904" cy="1003049"/>
          </a:xfrm>
        </p:spPr>
        <p:txBody>
          <a:bodyPr>
            <a:normAutofit/>
          </a:bodyPr>
          <a:lstStyle/>
          <a:p>
            <a:r>
              <a:rPr lang="en-US" dirty="0"/>
              <a:t>PIP-II Weekly Report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446D667C-6AA0-4104-8397-45E3E900A538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179137" y="5677240"/>
            <a:ext cx="8418325" cy="924605"/>
          </a:xfrm>
          <a:prstGeom prst="rect">
            <a:avLst/>
          </a:prstGeom>
        </p:spPr>
        <p:txBody>
          <a:bodyPr lIns="0" tIns="45720" rIns="0" bIns="45720" anchor="t">
            <a:noAutofit/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rgbClr val="004C97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4572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9144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3716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18288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22 September 2023</a:t>
            </a:r>
          </a:p>
          <a:p>
            <a:r>
              <a:rPr lang="en-US" sz="1500" dirty="0"/>
              <a:t>the PIP-II team</a:t>
            </a:r>
          </a:p>
        </p:txBody>
      </p:sp>
    </p:spTree>
    <p:extLst>
      <p:ext uri="{BB962C8B-B14F-4D97-AF65-F5344CB8AC3E}">
        <p14:creationId xmlns:p14="http://schemas.microsoft.com/office/powerpoint/2010/main" val="41852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89B9EA-3D83-0FCF-ED50-B1FBF3FF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5DF2EF-3D51-E520-3F9E-F49A3EF39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PIP-II Weekly Report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6DA29-C250-2EB0-80E5-C4C22FEA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143AE3A2-57D8-2710-41B9-FA6A8750151B}"/>
              </a:ext>
            </a:extLst>
          </p:cNvPr>
          <p:cNvSpPr txBox="1"/>
          <p:nvPr/>
        </p:nvSpPr>
        <p:spPr>
          <a:xfrm>
            <a:off x="205240" y="893020"/>
            <a:ext cx="11646535" cy="675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95"/>
              </a:spcBef>
            </a:pPr>
            <a:r>
              <a:rPr sz="2100" b="1" dirty="0">
                <a:solidFill>
                  <a:srgbClr val="002F86"/>
                </a:solidFill>
                <a:latin typeface="Arial"/>
                <a:cs typeface="Arial"/>
              </a:rPr>
              <a:t>PIP-II</a:t>
            </a:r>
            <a:r>
              <a:rPr sz="2100" b="1" spc="3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is</a:t>
            </a:r>
            <a:r>
              <a:rPr sz="2100" spc="2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an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essential</a:t>
            </a:r>
            <a:r>
              <a:rPr sz="2100" spc="2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upgrade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to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Fermilab</a:t>
            </a:r>
            <a:r>
              <a:rPr sz="2100" spc="1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accelerator</a:t>
            </a:r>
            <a:r>
              <a:rPr sz="2100" spc="2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complex</a:t>
            </a:r>
            <a:r>
              <a:rPr sz="2100" spc="2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to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enable</a:t>
            </a:r>
            <a:r>
              <a:rPr sz="2100" spc="2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the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world’s</a:t>
            </a:r>
            <a:r>
              <a:rPr sz="2100" spc="1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most</a:t>
            </a:r>
            <a:r>
              <a:rPr sz="2100" spc="2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002F86"/>
                </a:solidFill>
                <a:latin typeface="Arial"/>
                <a:cs typeface="Arial"/>
              </a:rPr>
              <a:t>intense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beam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of</a:t>
            </a:r>
            <a:r>
              <a:rPr sz="2100" spc="3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neutrinos</a:t>
            </a:r>
            <a:r>
              <a:rPr sz="2100" spc="2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to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LBNF/DUNE,</a:t>
            </a:r>
            <a:r>
              <a:rPr sz="2100" spc="-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and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a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broad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physics</a:t>
            </a:r>
            <a:r>
              <a:rPr sz="2100" spc="1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research</a:t>
            </a:r>
            <a:r>
              <a:rPr sz="2100" spc="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program</a:t>
            </a:r>
            <a:r>
              <a:rPr sz="2100" spc="4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for</a:t>
            </a:r>
            <a:r>
              <a:rPr sz="2100" spc="4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decades</a:t>
            </a:r>
            <a:r>
              <a:rPr sz="2100" spc="2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2F86"/>
                </a:solidFill>
                <a:latin typeface="Arial"/>
                <a:cs typeface="Arial"/>
              </a:rPr>
              <a:t>to</a:t>
            </a:r>
            <a:r>
              <a:rPr sz="2100" spc="2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002F86"/>
                </a:solidFill>
                <a:latin typeface="Arial"/>
                <a:cs typeface="Arial"/>
              </a:rPr>
              <a:t>come.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9" name="object 14">
            <a:extLst>
              <a:ext uri="{FF2B5EF4-FFF2-40B4-BE49-F238E27FC236}">
                <a16:creationId xmlns:a16="http://schemas.microsoft.com/office/drawing/2014/main" id="{F9386DB4-A580-87FD-567B-6D6248B9FEC7}"/>
              </a:ext>
            </a:extLst>
          </p:cNvPr>
          <p:cNvSpPr txBox="1"/>
          <p:nvPr/>
        </p:nvSpPr>
        <p:spPr>
          <a:xfrm>
            <a:off x="8347495" y="1897302"/>
            <a:ext cx="3602990" cy="434340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2400" b="1" spc="-10" dirty="0">
                <a:solidFill>
                  <a:srgbClr val="002F86"/>
                </a:solidFill>
                <a:latin typeface="Arial"/>
                <a:cs typeface="Arial"/>
              </a:rPr>
              <a:t>PIP-</a:t>
            </a:r>
            <a:r>
              <a:rPr sz="2400" b="1" dirty="0">
                <a:solidFill>
                  <a:srgbClr val="002F86"/>
                </a:solidFill>
                <a:latin typeface="Arial"/>
                <a:cs typeface="Arial"/>
              </a:rPr>
              <a:t>II</a:t>
            </a:r>
            <a:r>
              <a:rPr sz="2400" b="1" spc="1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F86"/>
                </a:solidFill>
                <a:latin typeface="Arial"/>
                <a:cs typeface="Arial"/>
              </a:rPr>
              <a:t>Scope</a:t>
            </a:r>
            <a:endParaRPr sz="2400" dirty="0">
              <a:latin typeface="Arial"/>
              <a:cs typeface="Arial"/>
            </a:endParaRPr>
          </a:p>
          <a:p>
            <a:pPr marL="389255" marR="991869" indent="-376555">
              <a:lnSpc>
                <a:spcPct val="135000"/>
              </a:lnSpc>
              <a:spcBef>
                <a:spcPts val="55"/>
              </a:spcBef>
            </a:pP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800</a:t>
            </a:r>
            <a:r>
              <a:rPr sz="2000" spc="-2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MeV</a:t>
            </a:r>
            <a:r>
              <a:rPr sz="2000" spc="-2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H−</a:t>
            </a:r>
            <a:r>
              <a:rPr sz="2000" spc="-2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SRF</a:t>
            </a:r>
            <a:r>
              <a:rPr sz="2000" spc="-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2F86"/>
                </a:solidFill>
                <a:latin typeface="Arial"/>
                <a:cs typeface="Arial"/>
              </a:rPr>
              <a:t>linac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CW</a:t>
            </a:r>
            <a:r>
              <a:rPr sz="2000" spc="-2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RF</a:t>
            </a:r>
            <a:r>
              <a:rPr sz="2000" spc="-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Operations</a:t>
            </a:r>
            <a:endParaRPr sz="2000" dirty="0">
              <a:latin typeface="Arial"/>
              <a:cs typeface="Arial"/>
            </a:endParaRPr>
          </a:p>
          <a:p>
            <a:pPr marL="12700" marR="48895">
              <a:lnSpc>
                <a:spcPct val="135000"/>
              </a:lnSpc>
            </a:pP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Linac-</a:t>
            </a:r>
            <a:r>
              <a:rPr sz="2000" spc="-10" dirty="0">
                <a:solidFill>
                  <a:srgbClr val="002F86"/>
                </a:solidFill>
                <a:latin typeface="Arial"/>
                <a:cs typeface="Arial"/>
              </a:rPr>
              <a:t>to-</a:t>
            </a: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Booster</a:t>
            </a:r>
            <a:r>
              <a:rPr sz="2000" spc="-5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transfer</a:t>
            </a:r>
            <a:r>
              <a:rPr sz="2000" spc="-5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2F86"/>
                </a:solidFill>
                <a:latin typeface="Arial"/>
                <a:cs typeface="Arial"/>
              </a:rPr>
              <a:t>line </a:t>
            </a: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Accelerator</a:t>
            </a:r>
            <a:r>
              <a:rPr sz="2000" spc="-5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Complex</a:t>
            </a:r>
            <a:r>
              <a:rPr sz="2000" spc="-3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F86"/>
                </a:solidFill>
                <a:latin typeface="Arial"/>
                <a:cs typeface="Arial"/>
              </a:rPr>
              <a:t>Upgrades</a:t>
            </a:r>
            <a:endParaRPr sz="2000" dirty="0">
              <a:latin typeface="Arial"/>
              <a:cs typeface="Arial"/>
            </a:endParaRPr>
          </a:p>
          <a:p>
            <a:pPr marL="388620" marR="1750695">
              <a:lnSpc>
                <a:spcPct val="110000"/>
              </a:lnSpc>
              <a:spcBef>
                <a:spcPts val="600"/>
              </a:spcBef>
            </a:pP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Booster Recycler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Main</a:t>
            </a:r>
            <a:r>
              <a:rPr sz="2000" spc="-2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Injector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Conventional</a:t>
            </a:r>
            <a:r>
              <a:rPr sz="2000" spc="-4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F86"/>
                </a:solidFill>
                <a:latin typeface="Arial"/>
                <a:cs typeface="Arial"/>
              </a:rPr>
              <a:t>Facilities</a:t>
            </a:r>
            <a:endParaRPr sz="2000" dirty="0">
              <a:latin typeface="Arial"/>
              <a:cs typeface="Arial"/>
            </a:endParaRPr>
          </a:p>
          <a:p>
            <a:pPr marL="388620" marR="5080">
              <a:lnSpc>
                <a:spcPct val="110000"/>
              </a:lnSpc>
              <a:spcBef>
                <a:spcPts val="600"/>
              </a:spcBef>
            </a:pP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Space</a:t>
            </a:r>
            <a:r>
              <a:rPr sz="2000" spc="-30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reserved</a:t>
            </a:r>
            <a:r>
              <a:rPr sz="2000" spc="-4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for</a:t>
            </a:r>
            <a:r>
              <a:rPr sz="2000" spc="-30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two</a:t>
            </a:r>
            <a:r>
              <a:rPr sz="2000" spc="-1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505050"/>
                </a:solidFill>
                <a:latin typeface="Arial"/>
                <a:cs typeface="Arial"/>
              </a:rPr>
              <a:t>CMs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for</a:t>
            </a:r>
            <a:r>
              <a:rPr sz="2000" spc="-20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1</a:t>
            </a:r>
            <a:r>
              <a:rPr sz="2000" spc="-1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GeV</a:t>
            </a:r>
            <a:r>
              <a:rPr sz="2000" spc="-2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Upgrade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9B86C511-2DCC-2702-0F20-3B9441B0D8C8}"/>
              </a:ext>
            </a:extLst>
          </p:cNvPr>
          <p:cNvSpPr txBox="1"/>
          <p:nvPr/>
        </p:nvSpPr>
        <p:spPr>
          <a:xfrm>
            <a:off x="125628" y="1954785"/>
            <a:ext cx="2581910" cy="8305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spc="-10" dirty="0">
                <a:solidFill>
                  <a:srgbClr val="002F86"/>
                </a:solidFill>
                <a:latin typeface="Arial"/>
                <a:cs typeface="Arial"/>
              </a:rPr>
              <a:t>PIP-</a:t>
            </a:r>
            <a:r>
              <a:rPr sz="2400" b="1" dirty="0">
                <a:solidFill>
                  <a:srgbClr val="002F86"/>
                </a:solidFill>
                <a:latin typeface="Arial"/>
                <a:cs typeface="Arial"/>
              </a:rPr>
              <a:t>II</a:t>
            </a:r>
            <a:r>
              <a:rPr sz="2400" b="1" spc="10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F86"/>
                </a:solidFill>
                <a:latin typeface="Arial"/>
                <a:cs typeface="Arial"/>
              </a:rPr>
              <a:t>Capabilities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Beam</a:t>
            </a:r>
            <a:r>
              <a:rPr sz="2000" spc="-2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F86"/>
                </a:solidFill>
                <a:latin typeface="Arial"/>
                <a:cs typeface="Arial"/>
              </a:rPr>
              <a:t>Power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1" name="object 2">
            <a:extLst>
              <a:ext uri="{FF2B5EF4-FFF2-40B4-BE49-F238E27FC236}">
                <a16:creationId xmlns:a16="http://schemas.microsoft.com/office/drawing/2014/main" id="{49BFAD2B-CB5A-F44F-C00F-2511A204A7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02253" y="1568660"/>
            <a:ext cx="4631777" cy="2951090"/>
          </a:xfrm>
          <a:prstGeom prst="rect">
            <a:avLst/>
          </a:prstGeom>
        </p:spPr>
      </p:pic>
      <p:sp>
        <p:nvSpPr>
          <p:cNvPr id="12" name="object 4">
            <a:extLst>
              <a:ext uri="{FF2B5EF4-FFF2-40B4-BE49-F238E27FC236}">
                <a16:creationId xmlns:a16="http://schemas.microsoft.com/office/drawing/2014/main" id="{55E16773-B6D9-A2B1-930C-F1FF97921FA6}"/>
              </a:ext>
            </a:extLst>
          </p:cNvPr>
          <p:cNvSpPr txBox="1"/>
          <p:nvPr/>
        </p:nvSpPr>
        <p:spPr>
          <a:xfrm>
            <a:off x="354228" y="2759921"/>
            <a:ext cx="3248025" cy="75692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1.2</a:t>
            </a:r>
            <a:r>
              <a:rPr sz="2000" spc="-3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MW</a:t>
            </a:r>
            <a:r>
              <a:rPr sz="2000" spc="-2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proton</a:t>
            </a:r>
            <a:r>
              <a:rPr sz="2000" spc="-4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505050"/>
                </a:solidFill>
                <a:latin typeface="Arial"/>
                <a:cs typeface="Arial"/>
              </a:rPr>
              <a:t>beam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Upgradeable</a:t>
            </a:r>
            <a:r>
              <a:rPr sz="2000" spc="-40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to</a:t>
            </a:r>
            <a:r>
              <a:rPr sz="2000" spc="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multi-</a:t>
            </a:r>
            <a:r>
              <a:rPr sz="2000" spc="-25" dirty="0">
                <a:solidFill>
                  <a:srgbClr val="505050"/>
                </a:solidFill>
                <a:latin typeface="Arial"/>
                <a:cs typeface="Arial"/>
              </a:rPr>
              <a:t>MW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3" name="object 5">
            <a:extLst>
              <a:ext uri="{FF2B5EF4-FFF2-40B4-BE49-F238E27FC236}">
                <a16:creationId xmlns:a16="http://schemas.microsoft.com/office/drawing/2014/main" id="{534A0E93-AB30-8B55-04EA-F348C602F812}"/>
              </a:ext>
            </a:extLst>
          </p:cNvPr>
          <p:cNvSpPr txBox="1"/>
          <p:nvPr/>
        </p:nvSpPr>
        <p:spPr>
          <a:xfrm>
            <a:off x="125757" y="3551759"/>
            <a:ext cx="344042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002F86"/>
                </a:solidFill>
                <a:latin typeface="Arial"/>
                <a:cs typeface="Arial"/>
              </a:rPr>
              <a:t>Flexibility,</a:t>
            </a:r>
            <a:r>
              <a:rPr sz="2000" spc="-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F86"/>
                </a:solidFill>
                <a:latin typeface="Arial"/>
                <a:cs typeface="Arial"/>
              </a:rPr>
              <a:t>multi-</a:t>
            </a:r>
            <a:r>
              <a:rPr sz="2000" dirty="0">
                <a:solidFill>
                  <a:srgbClr val="002F86"/>
                </a:solidFill>
                <a:latin typeface="Arial"/>
                <a:cs typeface="Arial"/>
              </a:rPr>
              <a:t>user</a:t>
            </a:r>
            <a:r>
              <a:rPr sz="2000" spc="-55" dirty="0">
                <a:solidFill>
                  <a:srgbClr val="002F8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F86"/>
                </a:solidFill>
                <a:latin typeface="Arial"/>
                <a:cs typeface="Arial"/>
              </a:rPr>
              <a:t>capability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4" name="object 6">
            <a:extLst>
              <a:ext uri="{FF2B5EF4-FFF2-40B4-BE49-F238E27FC236}">
                <a16:creationId xmlns:a16="http://schemas.microsoft.com/office/drawing/2014/main" id="{99BB2EEE-AF66-EC9A-848B-DE157922C1C1}"/>
              </a:ext>
            </a:extLst>
          </p:cNvPr>
          <p:cNvSpPr txBox="1"/>
          <p:nvPr/>
        </p:nvSpPr>
        <p:spPr>
          <a:xfrm>
            <a:off x="354228" y="3857200"/>
            <a:ext cx="2543810" cy="112268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20" dirty="0">
                <a:solidFill>
                  <a:srgbClr val="505050"/>
                </a:solidFill>
                <a:latin typeface="Arial"/>
                <a:cs typeface="Arial"/>
              </a:rPr>
              <a:t>CW-</a:t>
            </a: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compatible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Customized</a:t>
            </a:r>
            <a:r>
              <a:rPr sz="2000" spc="-4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505050"/>
                </a:solidFill>
                <a:latin typeface="Arial"/>
                <a:cs typeface="Arial"/>
              </a:rPr>
              <a:t>beams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Multi-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user</a:t>
            </a:r>
            <a:r>
              <a:rPr sz="2000" spc="10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delivery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7A758E90-199A-08F1-0A39-77673E5D5D12}"/>
              </a:ext>
            </a:extLst>
          </p:cNvPr>
          <p:cNvSpPr txBox="1"/>
          <p:nvPr/>
        </p:nvSpPr>
        <p:spPr>
          <a:xfrm>
            <a:off x="125503" y="4954416"/>
            <a:ext cx="2967355" cy="106235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spc="-10" dirty="0">
                <a:solidFill>
                  <a:srgbClr val="002F86"/>
                </a:solidFill>
                <a:latin typeface="Arial"/>
                <a:cs typeface="Arial"/>
              </a:rPr>
              <a:t>Reliability</a:t>
            </a:r>
            <a:endParaRPr sz="2000" dirty="0">
              <a:latin typeface="Arial"/>
              <a:cs typeface="Arial"/>
            </a:endParaRPr>
          </a:p>
          <a:p>
            <a:pPr marL="581025" marR="508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581025" algn="l"/>
                <a:tab pos="581660" algn="l"/>
              </a:tabLst>
            </a:pP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Modernizes</a:t>
            </a:r>
            <a:r>
              <a:rPr sz="2000" spc="-55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Fermilab </a:t>
            </a:r>
            <a:r>
              <a:rPr sz="2000" dirty="0">
                <a:solidFill>
                  <a:srgbClr val="505050"/>
                </a:solidFill>
                <a:latin typeface="Arial"/>
                <a:cs typeface="Arial"/>
              </a:rPr>
              <a:t>accel</a:t>
            </a:r>
            <a:r>
              <a:rPr lang="en-US" sz="2000" dirty="0">
                <a:solidFill>
                  <a:srgbClr val="505050"/>
                </a:solidFill>
                <a:latin typeface="Arial"/>
                <a:cs typeface="Arial"/>
              </a:rPr>
              <a:t>erator</a:t>
            </a:r>
            <a:r>
              <a:rPr sz="2000" spc="-20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05050"/>
                </a:solidFill>
                <a:latin typeface="Arial"/>
                <a:cs typeface="Arial"/>
              </a:rPr>
              <a:t>complex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536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89B9EA-3D83-0FCF-ED50-B1FBF3FF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5DF2EF-3D51-E520-3F9E-F49A3EF39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PIP-II Weekly Report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6DA29-C250-2EB0-80E5-C4C22FEA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9D358A-C891-A3CE-8B1D-BD39CF2A4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849" y="784657"/>
            <a:ext cx="10260301" cy="52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8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5DF2EF-3D51-E520-3F9E-F49A3EF39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PIP-II Weekly Report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6DA29-C250-2EB0-80E5-C4C22FEA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B975EE-8903-EBDE-2468-8E1C79820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103"/>
          <a:stretch/>
        </p:blipFill>
        <p:spPr>
          <a:xfrm>
            <a:off x="168167" y="69423"/>
            <a:ext cx="11670696" cy="590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946051"/>
      </p:ext>
    </p:extLst>
  </p:cSld>
  <p:clrMapOvr>
    <a:masterClrMapping/>
  </p:clrMapOvr>
</p:sld>
</file>

<file path=ppt/theme/theme1.xml><?xml version="1.0" encoding="utf-8"?>
<a:theme xmlns:a="http://schemas.openxmlformats.org/drawingml/2006/main" name="1_Fermilab_PPT_0909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PowerPoint_16x9_073020v2" id="{C3AFBADF-C702-034C-A072-F7CD3BBBBC17}" vid="{C997F739-40B4-5A47-99D3-0EE8AE3DFCDD}"/>
    </a:ext>
  </a:extLst>
</a:theme>
</file>

<file path=ppt/theme/theme2.xml><?xml version="1.0" encoding="utf-8"?>
<a:theme xmlns:a="http://schemas.openxmlformats.org/drawingml/2006/main" name="2_Fermilab_PPT_0909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PowerPoint_16x9_073020v2" id="{C3AFBADF-C702-034C-A072-F7CD3BBBBC17}" vid="{C997F739-40B4-5A47-99D3-0EE8AE3DFCDD}"/>
    </a:ext>
  </a:extLst>
</a:theme>
</file>

<file path=ppt/theme/theme3.xml><?xml version="1.0" encoding="utf-8"?>
<a:theme xmlns:a="http://schemas.openxmlformats.org/drawingml/2006/main" name="3_Fermilab_PPT_0909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PowerPoint_16x9_073020v2" id="{C3AFBADF-C702-034C-A072-F7CD3BBBBC17}" vid="{C997F739-40B4-5A47-99D3-0EE8AE3DFCD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B0453304452F4BA8F5022CE7AF914B" ma:contentTypeVersion="0" ma:contentTypeDescription="Create a new document." ma:contentTypeScope="" ma:versionID="9b5a00a0332097afac09f2613eef36d7">
  <xsd:schema xmlns:xsd="http://www.w3.org/2001/XMLSchema" xmlns:xs="http://www.w3.org/2001/XMLSchema" xmlns:p="http://schemas.microsoft.com/office/2006/metadata/properties" xmlns:ns2="5c9f3ab6-242c-461d-a351-c910a751d111" targetNamespace="http://schemas.microsoft.com/office/2006/metadata/properties" ma:root="true" ma:fieldsID="c11868c48cb57bdae5bf54d9b0cece7d" ns2:_="">
    <xsd:import namespace="5c9f3ab6-242c-461d-a351-c910a751d11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f3ab6-242c-461d-a351-c910a751d11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70CF0A-2CAB-45D9-9C2B-7A0900F3314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AC55BD3-8853-4DE6-BEAF-FE23147876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9f3ab6-242c-461d-a351-c910a751d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73E239-737B-4DF5-B0F4-23AFC3CA1EB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E1F245F-DB62-428D-A566-B113377E911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Fermilab_PPT_090815</Template>
  <TotalTime>10828</TotalTime>
  <Words>116</Words>
  <Application>Microsoft Macintosh PowerPoint</Application>
  <PresentationFormat>Widescreen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1_Fermilab_PPT_090915</vt:lpstr>
      <vt:lpstr>2_Fermilab_PPT_090915</vt:lpstr>
      <vt:lpstr>3_Fermilab_PPT_090915</vt:lpstr>
      <vt:lpstr>PowerPoint Presentation</vt:lpstr>
      <vt:lpstr>Introduction</vt:lpstr>
      <vt:lpstr>Parameters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Elvin R Harms Jr</cp:lastModifiedBy>
  <cp:revision>52</cp:revision>
  <cp:lastPrinted>2023-09-15T13:35:32Z</cp:lastPrinted>
  <dcterms:created xsi:type="dcterms:W3CDTF">2019-12-16T19:54:36Z</dcterms:created>
  <dcterms:modified xsi:type="dcterms:W3CDTF">2023-09-22T12:38:14Z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0x010100D7B0453304452F4BA8F5022CE7AF914B</vt:lpwstr>
  </property>
</Properties>
</file>