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5"/>
  </p:sldMasterIdLst>
  <p:notesMasterIdLst>
    <p:notesMasterId r:id="rId9"/>
  </p:notesMasterIdLst>
  <p:handoutMasterIdLst>
    <p:handoutMasterId r:id="rId10"/>
  </p:handoutMasterIdLst>
  <p:sldIdLst>
    <p:sldId id="294" r:id="rId6"/>
    <p:sldId id="341" r:id="rId7"/>
    <p:sldId id="342" r:id="rId8"/>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9744F9-3F17-409E-2F42-3B4DE116F763}" name="Noah M. Curfman" initials="NC" userId="SCURFMAN"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ah M. Curfman" initials="NC" lastIdx="1" clrIdx="0">
    <p:extLst>
      <p:ext uri="{19B8F6BF-5375-455C-9EA6-DF929625EA0E}">
        <p15:presenceInfo xmlns:p15="http://schemas.microsoft.com/office/powerpoint/2012/main" userId="SCURFMAN" providerId="AD"/>
      </p:ext>
    </p:extLst>
  </p:cmAuthor>
  <p:cmAuthor id="2" name="Noah M. Curfman" initials="NMC" lastIdx="1" clrIdx="1">
    <p:extLst>
      <p:ext uri="{19B8F6BF-5375-455C-9EA6-DF929625EA0E}">
        <p15:presenceInfo xmlns:p15="http://schemas.microsoft.com/office/powerpoint/2012/main" userId="S::ncurfman@services.fnal.gov::85677e98-ab8c-4280-8e54-ec63c7d39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97D7EB"/>
    <a:srgbClr val="98D7EA"/>
    <a:srgbClr val="98D7EB"/>
    <a:srgbClr val="4E4E4E"/>
    <a:srgbClr val="404040"/>
    <a:srgbClr val="004C97"/>
    <a:srgbClr val="63666A"/>
    <a:srgbClr val="99D6E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78" autoAdjust="0"/>
    <p:restoredTop sz="96197" autoAdjust="0"/>
  </p:normalViewPr>
  <p:slideViewPr>
    <p:cSldViewPr snapToGrid="0" snapToObjects="1" showGuides="1">
      <p:cViewPr varScale="1">
        <p:scale>
          <a:sx n="159" d="100"/>
          <a:sy n="159" d="100"/>
        </p:scale>
        <p:origin x="256" y="184"/>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9/21/23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9/21/23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90860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on another robot that used to be part of the MARV family.  It is now called HERMES, short for Helpful Robotic Messenger).  It is the smallest robot that we have that can be used for confined spaces and high radiation areas.  A co-op engineering student designed a 3D printed chassis.  </a:t>
            </a:r>
            <a:r>
              <a:rPr lang="en-US" dirty="0" err="1"/>
              <a:t>Curently</a:t>
            </a:r>
            <a:r>
              <a:rPr lang="en-US" dirty="0"/>
              <a:t>, under Susanna Stevenson's and Adam Watt's guidance, a senior engineering design group at Northern Illinois University is </a:t>
            </a:r>
            <a:r>
              <a:rPr lang="en-US" dirty="0" err="1"/>
              <a:t>buidling</a:t>
            </a:r>
            <a:r>
              <a:rPr lang="en-US" dirty="0"/>
              <a:t> a payload for autonomous photographic mapping of enclosures.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945240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on another robot that used to be part of the MARV family.  It is now called HERMES, short for Helpful Robotic Messenger).  It is the smallest robot that we have that can be used for confined spaces and high radiation areas.  A co-op engineering student designed a 3D printed chassis.  </a:t>
            </a:r>
            <a:r>
              <a:rPr lang="en-US" dirty="0" err="1"/>
              <a:t>Curently</a:t>
            </a:r>
            <a:r>
              <a:rPr lang="en-US" dirty="0"/>
              <a:t>, under Susanna Stevenson's and Adam Watt's guidance, a senior engineering design group at Northern Illinois University is </a:t>
            </a:r>
            <a:r>
              <a:rPr lang="en-US" dirty="0" err="1"/>
              <a:t>buidling</a:t>
            </a:r>
            <a:r>
              <a:rPr lang="en-US" dirty="0"/>
              <a:t> a payload for autonomous photographic mapping of enclosures.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695777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EB3912BD-915F-9743-9B97-07036F979331}" type="datetime1">
              <a:rPr lang="en-US" smtClean="0"/>
              <a:t>9/21/23</a:t>
            </a:fld>
            <a:endParaRPr lang="en-US"/>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Adam Watts | Introduction to Electromechanical Systems</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41C435F-2892-E24E-94EF-07EE757C15EC}" type="datetime1">
              <a:rPr lang="en-US" smtClean="0"/>
              <a:t>9/21/23</a:t>
            </a:fld>
            <a:endParaRPr lang="en-US"/>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8267048B-FE85-A849-B303-C87416369BD4}" type="datetime1">
              <a:rPr lang="en-US" smtClean="0"/>
              <a:t>9/21/23</a:t>
            </a:fld>
            <a:endParaRPr lang="en-US"/>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Adam Watts | Introduction to Electromechanical Systems</a:t>
            </a:r>
            <a:endParaRPr lang="en-US" b="1"/>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C6AD8EF0-AF2D-E146-9498-9AF099192CDB}" type="datetime1">
              <a:rPr lang="en-US" smtClean="0"/>
              <a:t>9/21/23</a:t>
            </a:fld>
            <a:endParaRPr lang="en-US"/>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Adam Watts | Introduction to Electromechanical Systems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648"/>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07222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8288"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6661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6598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3175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28603" y="728664"/>
            <a:ext cx="8672513" cy="3794522"/>
          </a:xfrm>
          <a:prstGeom prst="rect">
            <a:avLst/>
          </a:prstGeom>
        </p:spPr>
        <p:txBody>
          <a:bodyPr lIns="0" tIns="0" rIns="0" bIns="0"/>
          <a:lstStyle>
            <a:lvl1pPr marL="230188" indent="-230188">
              <a:spcBef>
                <a:spcPts val="984"/>
              </a:spcBef>
              <a:defRPr sz="1800">
                <a:solidFill>
                  <a:srgbClr val="505050"/>
                </a:solidFill>
              </a:defRPr>
            </a:lvl1pPr>
            <a:lvl2pPr marL="282575" marR="0" indent="0" algn="l" defTabSz="457200" rtl="0" eaLnBrk="1" fontAlgn="base" latinLnBrk="0" hangingPunct="1">
              <a:lnSpc>
                <a:spcPct val="100000"/>
              </a:lnSpc>
              <a:spcBef>
                <a:spcPts val="984"/>
              </a:spcBef>
              <a:spcAft>
                <a:spcPct val="0"/>
              </a:spcAft>
              <a:buClrTx/>
              <a:buSzTx/>
              <a:buFont typeface="Arial" charset="0"/>
              <a:buNone/>
              <a:tabLst/>
              <a:defRPr sz="1600">
                <a:solidFill>
                  <a:srgbClr val="505050"/>
                </a:solidFill>
              </a:defRPr>
            </a:lvl2pPr>
            <a:lvl3pPr marL="573087" marR="0" indent="0" algn="l" defTabSz="457200" rtl="0" eaLnBrk="1" fontAlgn="base" latinLnBrk="0" hangingPunct="1">
              <a:lnSpc>
                <a:spcPct val="100000"/>
              </a:lnSpc>
              <a:spcBef>
                <a:spcPts val="984"/>
              </a:spcBef>
              <a:spcAft>
                <a:spcPct val="0"/>
              </a:spcAft>
              <a:buClrTx/>
              <a:buSzTx/>
              <a:buFont typeface="Arial" charset="0"/>
              <a:buNone/>
              <a:tabLst/>
              <a:defRPr sz="1500">
                <a:solidFill>
                  <a:srgbClr val="505050"/>
                </a:solidFill>
              </a:defRPr>
            </a:lvl3pPr>
            <a:lvl4pPr marL="857250" marR="0" indent="0" algn="l" defTabSz="457200" rtl="0" eaLnBrk="1" fontAlgn="base" latinLnBrk="0" hangingPunct="1">
              <a:lnSpc>
                <a:spcPct val="100000"/>
              </a:lnSpc>
              <a:spcBef>
                <a:spcPts val="984"/>
              </a:spcBef>
              <a:spcAft>
                <a:spcPct val="0"/>
              </a:spcAft>
              <a:buClrTx/>
              <a:buSzTx/>
              <a:buFont typeface="Arial" charset="0"/>
              <a:buNone/>
              <a:tabLst/>
              <a:defRPr sz="1400">
                <a:solidFill>
                  <a:srgbClr val="505050"/>
                </a:solidFill>
              </a:defRPr>
            </a:lvl4pPr>
            <a:lvl5pPr marL="1139825" marR="0" indent="0" algn="l" defTabSz="457200" rtl="0" eaLnBrk="1" fontAlgn="base" latinLnBrk="0" hangingPunct="1">
              <a:lnSpc>
                <a:spcPct val="100000"/>
              </a:lnSpc>
              <a:spcBef>
                <a:spcPts val="984"/>
              </a:spcBef>
              <a:spcAft>
                <a:spcPct val="0"/>
              </a:spcAft>
              <a:buClrTx/>
              <a:buSzTx/>
              <a:buFont typeface="Arial"/>
              <a:buNone/>
              <a:tabLst/>
              <a:defRPr sz="1400">
                <a:solidFill>
                  <a:srgbClr val="505050"/>
                </a:solidFill>
              </a:defRPr>
            </a:lvl5pPr>
          </a:lstStyle>
          <a:p>
            <a:pPr lvl="0"/>
            <a:r>
              <a:rPr lang="en-US" dirty="0"/>
              <a:t>Click to edit Master text styles.</a:t>
            </a:r>
          </a:p>
          <a:p>
            <a:pPr marL="512763"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Second level</a:t>
            </a:r>
          </a:p>
          <a:p>
            <a:pPr marL="803275"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Third level</a:t>
            </a:r>
          </a:p>
          <a:p>
            <a:pPr marL="1085850" marR="0" lvl="3" indent="-228600" algn="l" defTabSz="457200" rtl="0" eaLnBrk="1" fontAlgn="base" latinLnBrk="0" hangingPunct="1">
              <a:lnSpc>
                <a:spcPct val="100000"/>
              </a:lnSpc>
              <a:spcBef>
                <a:spcPts val="984"/>
              </a:spcBef>
              <a:spcAft>
                <a:spcPct val="0"/>
              </a:spcAft>
              <a:buClrTx/>
              <a:buSzTx/>
              <a:buFont typeface="Arial" charset="0"/>
              <a:buChar char="–"/>
              <a:tabLst/>
              <a:defRPr/>
            </a:pPr>
            <a:r>
              <a:rPr lang="en-US" dirty="0"/>
              <a:t>Fourth level</a:t>
            </a:r>
          </a:p>
          <a:p>
            <a:pPr marL="1370013" marR="0" lvl="4" indent="-230188" algn="l" defTabSz="457200" rtl="0" eaLnBrk="1" fontAlgn="base" latinLnBrk="0" hangingPunct="1">
              <a:lnSpc>
                <a:spcPct val="100000"/>
              </a:lnSpc>
              <a:spcBef>
                <a:spcPts val="984"/>
              </a:spcBef>
              <a:spcAft>
                <a:spcPct val="0"/>
              </a:spcAft>
              <a:buClrTx/>
              <a:buSzTx/>
              <a:buFont typeface="Arial"/>
              <a:buChar char="•"/>
              <a:tabLst/>
              <a:defRPr/>
            </a:pPr>
            <a:r>
              <a:rPr lang="en-US" dirty="0"/>
              <a:t>Fifth level</a:t>
            </a:r>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9ECA3937-0060-7347-B034-72D4EB31F43B}" type="datetime1">
              <a:rPr lang="en-US" smtClean="0"/>
              <a:t>9/21/23</a:t>
            </a:fld>
            <a:endParaRPr lang="en-US"/>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2260A202-F066-C148-B723-81788874667D}" type="datetime1">
              <a:rPr lang="en-US" smtClean="0"/>
              <a:t>9/21/23</a:t>
            </a:fld>
            <a:endParaRPr lang="en-US"/>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1A9AF2DD-B800-684B-BB6A-1F61E0A39FF6}" type="datetime1">
              <a:rPr lang="en-US" smtClean="0"/>
              <a:t>9/21/23</a:t>
            </a:fld>
            <a:endParaRPr lang="en-US"/>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ft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1400" dirty="0"/>
              <a:t>Adam Watts</a:t>
            </a:r>
          </a:p>
          <a:p>
            <a:r>
              <a:rPr lang="en-US" sz="1400" dirty="0"/>
              <a:t>22 September 2023</a:t>
            </a:r>
          </a:p>
        </p:txBody>
      </p:sp>
      <p:sp>
        <p:nvSpPr>
          <p:cNvPr id="3" name="Text Placeholder 2"/>
          <p:cNvSpPr>
            <a:spLocks noGrp="1"/>
          </p:cNvSpPr>
          <p:nvPr>
            <p:ph type="body" sz="quarter" idx="11"/>
          </p:nvPr>
        </p:nvSpPr>
        <p:spPr/>
        <p:txBody>
          <a:bodyPr>
            <a:noAutofit/>
          </a:bodyPr>
          <a:lstStyle/>
          <a:p>
            <a:r>
              <a:rPr lang="en-US" sz="1800" dirty="0"/>
              <a:t>AD Controls Department Report</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32CA94-7F01-3B47-ADF3-BB2D7067D05C}"/>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a:p>
        </p:txBody>
      </p:sp>
      <p:sp>
        <p:nvSpPr>
          <p:cNvPr id="3" name="Title 2">
            <a:extLst>
              <a:ext uri="{FF2B5EF4-FFF2-40B4-BE49-F238E27FC236}">
                <a16:creationId xmlns:a16="http://schemas.microsoft.com/office/drawing/2014/main" id="{726227DD-AF20-A045-974F-06085626DE33}"/>
              </a:ext>
            </a:extLst>
          </p:cNvPr>
          <p:cNvSpPr>
            <a:spLocks noGrp="1"/>
          </p:cNvSpPr>
          <p:nvPr>
            <p:ph type="title"/>
          </p:nvPr>
        </p:nvSpPr>
        <p:spPr/>
        <p:txBody>
          <a:bodyPr/>
          <a:lstStyle/>
          <a:p>
            <a:r>
              <a:rPr lang="en-US" dirty="0"/>
              <a:t>Resolved issues</a:t>
            </a:r>
          </a:p>
        </p:txBody>
      </p:sp>
      <p:sp>
        <p:nvSpPr>
          <p:cNvPr id="8" name="Rectangle 7">
            <a:extLst>
              <a:ext uri="{FF2B5EF4-FFF2-40B4-BE49-F238E27FC236}">
                <a16:creationId xmlns:a16="http://schemas.microsoft.com/office/drawing/2014/main" id="{4BB09841-4FD3-AD39-5C04-652B7B7BD19A}"/>
              </a:ext>
            </a:extLst>
          </p:cNvPr>
          <p:cNvSpPr/>
          <p:nvPr/>
        </p:nvSpPr>
        <p:spPr>
          <a:xfrm>
            <a:off x="4445202" y="2340918"/>
            <a:ext cx="253596" cy="461665"/>
          </a:xfrm>
          <a:prstGeom prst="rect">
            <a:avLst/>
          </a:prstGeom>
        </p:spPr>
        <p:txBody>
          <a:bodyPr wrap="none">
            <a:spAutoFit/>
          </a:bodyPr>
          <a:lstStyle/>
          <a:p>
            <a:r>
              <a:rPr lang="en-US" dirty="0"/>
              <a:t> </a:t>
            </a:r>
          </a:p>
        </p:txBody>
      </p:sp>
      <p:sp>
        <p:nvSpPr>
          <p:cNvPr id="10" name="Rectangle 9">
            <a:extLst>
              <a:ext uri="{FF2B5EF4-FFF2-40B4-BE49-F238E27FC236}">
                <a16:creationId xmlns:a16="http://schemas.microsoft.com/office/drawing/2014/main" id="{A039A358-6A18-B8A7-EFCF-3FF2D801CFDA}"/>
              </a:ext>
            </a:extLst>
          </p:cNvPr>
          <p:cNvSpPr/>
          <p:nvPr/>
        </p:nvSpPr>
        <p:spPr>
          <a:xfrm>
            <a:off x="4445202" y="2340918"/>
            <a:ext cx="253596" cy="461665"/>
          </a:xfrm>
          <a:prstGeom prst="rect">
            <a:avLst/>
          </a:prstGeom>
        </p:spPr>
        <p:txBody>
          <a:bodyPr wrap="none">
            <a:spAutoFit/>
          </a:bodyPr>
          <a:lstStyle/>
          <a:p>
            <a:r>
              <a:rPr lang="en-US" dirty="0"/>
              <a:t> </a:t>
            </a:r>
          </a:p>
        </p:txBody>
      </p:sp>
      <p:sp>
        <p:nvSpPr>
          <p:cNvPr id="5" name="Content Placeholder 6">
            <a:extLst>
              <a:ext uri="{FF2B5EF4-FFF2-40B4-BE49-F238E27FC236}">
                <a16:creationId xmlns:a16="http://schemas.microsoft.com/office/drawing/2014/main" id="{9B91CD06-53A3-9BE5-BE03-94AE0E515816}"/>
              </a:ext>
            </a:extLst>
          </p:cNvPr>
          <p:cNvSpPr txBox="1">
            <a:spLocks/>
          </p:cNvSpPr>
          <p:nvPr/>
        </p:nvSpPr>
        <p:spPr>
          <a:xfrm>
            <a:off x="228599" y="794953"/>
            <a:ext cx="8450179" cy="3282216"/>
          </a:xfrm>
          <a:prstGeom prst="rect">
            <a:avLst/>
          </a:prstGeom>
        </p:spPr>
        <p:txBody>
          <a:bodyPr lIns="0" tIns="0" rIns="0" bIns="0">
            <a:noAutofit/>
          </a:bodyPr>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kern="1200">
                <a:solidFill>
                  <a:srgbClr val="505050"/>
                </a:solidFill>
                <a:latin typeface="Helvetica"/>
                <a:ea typeface="Geneva" charset="0"/>
                <a:cs typeface="ＭＳ Ｐゴシック" charset="0"/>
              </a:defRPr>
            </a:lvl1pPr>
            <a:lvl2pPr marL="512763" indent="-230188" algn="l" defTabSz="457200" rtl="0" eaLnBrk="1" fontAlgn="base" hangingPunct="1">
              <a:spcBef>
                <a:spcPts val="984"/>
              </a:spcBef>
              <a:spcAft>
                <a:spcPct val="0"/>
              </a:spcAft>
              <a:buFont typeface="Arial" charset="0"/>
              <a:buChar char="–"/>
              <a:defRPr sz="1600" kern="1200">
                <a:solidFill>
                  <a:srgbClr val="505050"/>
                </a:solidFill>
                <a:latin typeface="Helvetica"/>
                <a:ea typeface="ＭＳ Ｐゴシック" charset="0"/>
                <a:cs typeface="ＭＳ Ｐゴシック" charset="0"/>
              </a:defRPr>
            </a:lvl2pPr>
            <a:lvl3pPr marL="803275" indent="-230188" algn="l" defTabSz="457200" rtl="0" eaLnBrk="1" fontAlgn="base" hangingPunct="1">
              <a:spcBef>
                <a:spcPts val="984"/>
              </a:spcBef>
              <a:spcAft>
                <a:spcPct val="0"/>
              </a:spcAft>
              <a:buFont typeface="Arial" charset="0"/>
              <a:buChar char="•"/>
              <a:defRPr sz="1500" kern="1200">
                <a:solidFill>
                  <a:srgbClr val="505050"/>
                </a:solidFill>
                <a:latin typeface="Helvetica"/>
                <a:ea typeface="ＭＳ Ｐゴシック" charset="0"/>
                <a:cs typeface="ＭＳ Ｐゴシック" charset="0"/>
              </a:defRPr>
            </a:lvl3pPr>
            <a:lvl4pPr marL="1085850" indent="-228600" algn="l" defTabSz="457200" rtl="0" eaLnBrk="1" fontAlgn="base" hangingPunct="1">
              <a:spcBef>
                <a:spcPts val="984"/>
              </a:spcBef>
              <a:spcAft>
                <a:spcPct val="0"/>
              </a:spcAft>
              <a:buFont typeface="Arial" charset="0"/>
              <a:buChar char="–"/>
              <a:defRPr sz="1400" kern="1200">
                <a:solidFill>
                  <a:srgbClr val="505050"/>
                </a:solidFill>
                <a:latin typeface="Helvetica"/>
                <a:ea typeface="ＭＳ Ｐゴシック" charset="0"/>
                <a:cs typeface="ＭＳ Ｐゴシック" charset="0"/>
              </a:defRPr>
            </a:lvl4pPr>
            <a:lvl5pPr marL="1370013" indent="-230188" algn="l" defTabSz="457200" rtl="0" eaLnBrk="1" fontAlgn="base" hangingPunct="1">
              <a:spcBef>
                <a:spcPts val="984"/>
              </a:spcBef>
              <a:spcAft>
                <a:spcPct val="0"/>
              </a:spcAft>
              <a:buFont typeface="Arial"/>
              <a:buChar char="•"/>
              <a:defRPr sz="14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t>MS3 and EAD Training Center power outages affected Meson and Neutrino CAMAC front-end availability. Systems recovered once scheduled outages (motivated by MS3 oil switch work) were finished.</a:t>
            </a:r>
          </a:p>
          <a:p>
            <a:pPr marL="285750" indent="-285750">
              <a:buFont typeface="Arial" panose="020B0604020202020204" pitchFamily="34" charset="0"/>
              <a:buChar char="•"/>
            </a:pPr>
            <a:r>
              <a:rPr lang="en-US" sz="1400" dirty="0"/>
              <a:t>Muon CAMAC link issues tracked down to apparent combination of link repeater hardware issue and failure mode where single crate saturates the link with replies. Cleared up after link repeater replacement and front-end developer assistance toggling crates on the link offline/online with diagnostic tool.</a:t>
            </a:r>
          </a:p>
          <a:p>
            <a:pPr marL="285750" indent="-285750">
              <a:buFont typeface="Arial" panose="020B0604020202020204" pitchFamily="34" charset="0"/>
              <a:buChar char="•"/>
            </a:pPr>
            <a:r>
              <a:rPr lang="en-US" sz="1400" dirty="0"/>
              <a:t>CLX40E (front-end for PLC systems) stopped responding to node poll, Ops reboot didn’t help. Front-end developer suspects related to PLCs being down during shutdown, but also identified erroneous process that was disrupting bootup. Startup process modified to not include erroneous process in the future.</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3607007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F5E1741-E05C-EE44-B2DD-708ED0990CFE}"/>
              </a:ext>
            </a:extLst>
          </p:cNvPr>
          <p:cNvSpPr>
            <a:spLocks noGrp="1"/>
          </p:cNvSpPr>
          <p:nvPr>
            <p:ph sz="half" idx="13"/>
          </p:nvPr>
        </p:nvSpPr>
        <p:spPr>
          <a:xfrm>
            <a:off x="228599" y="794953"/>
            <a:ext cx="8450179" cy="3282216"/>
          </a:xfrm>
        </p:spPr>
        <p:txBody>
          <a:bodyPr>
            <a:noAutofit/>
          </a:bodyPr>
          <a:lstStyle/>
          <a:p>
            <a:pPr marL="285750" indent="-285750">
              <a:buFont typeface="Arial" panose="020B0604020202020204" pitchFamily="34" charset="0"/>
              <a:buChar char="•"/>
            </a:pPr>
            <a:r>
              <a:rPr lang="en-US" sz="1400" dirty="0"/>
              <a:t>Mechanism for IRMs to sync new changes to device database stopped functioning late Wednesday. Could be related to Centra move to Alma Linux 9. Investigation and troubleshooting ongoing.</a:t>
            </a:r>
          </a:p>
          <a:p>
            <a:pPr marL="285750" indent="-285750">
              <a:buFont typeface="Arial" panose="020B0604020202020204" pitchFamily="34" charset="0"/>
              <a:buChar char="•"/>
            </a:pPr>
            <a:r>
              <a:rPr lang="en-US" sz="1400" dirty="0"/>
              <a:t>Planning for disruptive ACNET database outage next </a:t>
            </a:r>
            <a:r>
              <a:rPr lang="en-US" sz="1400" dirty="0" err="1"/>
              <a:t>Thursdsay</a:t>
            </a:r>
            <a:r>
              <a:rPr lang="en-US" sz="1400" dirty="0"/>
              <a:t> 9/28 to switch over to Alma Linux 9.</a:t>
            </a:r>
          </a:p>
          <a:p>
            <a:pPr marL="798513" lvl="1" indent="-285750">
              <a:buFont typeface="Arial" panose="020B0604020202020204" pitchFamily="34" charset="0"/>
              <a:buChar char="•"/>
            </a:pPr>
            <a:r>
              <a:rPr lang="en-US" sz="1200" dirty="0"/>
              <a:t>0900, outage to all database connections for several minutes. This is the switch over to the standby server, already running Alma Linux 9 with a synchronized parallel database ready to go.</a:t>
            </a:r>
          </a:p>
          <a:p>
            <a:pPr marL="798513" lvl="1" indent="-285750">
              <a:buFont typeface="Arial" panose="020B0604020202020204" pitchFamily="34" charset="0"/>
              <a:buChar char="•"/>
            </a:pPr>
            <a:r>
              <a:rPr lang="en-US" sz="1200" dirty="0"/>
              <a:t>Set up operational server with new OS, synchronize database.</a:t>
            </a:r>
          </a:p>
          <a:p>
            <a:pPr marL="798513" lvl="1" indent="-285750">
              <a:buFont typeface="Arial" panose="020B0604020202020204" pitchFamily="34" charset="0"/>
              <a:buChar char="•"/>
            </a:pPr>
            <a:r>
              <a:rPr lang="en-US" sz="1200" dirty="0"/>
              <a:t>1400, 30-minute outage to all database connections, DB completely unavailable. Bring both servers up in high-availability failure mode, operational state.</a:t>
            </a:r>
          </a:p>
          <a:p>
            <a:pPr marL="798513" lvl="1" indent="-285750">
              <a:buFont typeface="Arial" panose="020B0604020202020204" pitchFamily="34" charset="0"/>
              <a:buChar char="•"/>
            </a:pPr>
            <a:r>
              <a:rPr lang="en-US" sz="1200" dirty="0"/>
              <a:t>Lots of pre-planning, but unforeseen issues may come up after the switch. Please reach out to me so I can track and coordinate issues with the technical team.</a:t>
            </a:r>
          </a:p>
        </p:txBody>
      </p:sp>
      <p:sp>
        <p:nvSpPr>
          <p:cNvPr id="6" name="Slide Number Placeholder 5">
            <a:extLst>
              <a:ext uri="{FF2B5EF4-FFF2-40B4-BE49-F238E27FC236}">
                <a16:creationId xmlns:a16="http://schemas.microsoft.com/office/drawing/2014/main" id="{E832CA94-7F01-3B47-ADF3-BB2D7067D05C}"/>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a:p>
        </p:txBody>
      </p:sp>
      <p:sp>
        <p:nvSpPr>
          <p:cNvPr id="3" name="Title 2">
            <a:extLst>
              <a:ext uri="{FF2B5EF4-FFF2-40B4-BE49-F238E27FC236}">
                <a16:creationId xmlns:a16="http://schemas.microsoft.com/office/drawing/2014/main" id="{726227DD-AF20-A045-974F-06085626DE33}"/>
              </a:ext>
            </a:extLst>
          </p:cNvPr>
          <p:cNvSpPr>
            <a:spLocks noGrp="1"/>
          </p:cNvSpPr>
          <p:nvPr>
            <p:ph type="title"/>
          </p:nvPr>
        </p:nvSpPr>
        <p:spPr/>
        <p:txBody>
          <a:bodyPr/>
          <a:lstStyle/>
          <a:p>
            <a:r>
              <a:rPr lang="en-US" dirty="0"/>
              <a:t>Ongoing or upcoming issues</a:t>
            </a:r>
          </a:p>
        </p:txBody>
      </p:sp>
      <p:sp>
        <p:nvSpPr>
          <p:cNvPr id="8" name="Rectangle 7">
            <a:extLst>
              <a:ext uri="{FF2B5EF4-FFF2-40B4-BE49-F238E27FC236}">
                <a16:creationId xmlns:a16="http://schemas.microsoft.com/office/drawing/2014/main" id="{4BB09841-4FD3-AD39-5C04-652B7B7BD19A}"/>
              </a:ext>
            </a:extLst>
          </p:cNvPr>
          <p:cNvSpPr/>
          <p:nvPr/>
        </p:nvSpPr>
        <p:spPr>
          <a:xfrm>
            <a:off x="4445202" y="2340918"/>
            <a:ext cx="253596" cy="461665"/>
          </a:xfrm>
          <a:prstGeom prst="rect">
            <a:avLst/>
          </a:prstGeom>
        </p:spPr>
        <p:txBody>
          <a:bodyPr wrap="none">
            <a:spAutoFit/>
          </a:bodyPr>
          <a:lstStyle/>
          <a:p>
            <a:r>
              <a:rPr lang="en-US" dirty="0"/>
              <a:t> </a:t>
            </a:r>
          </a:p>
        </p:txBody>
      </p:sp>
      <p:sp>
        <p:nvSpPr>
          <p:cNvPr id="10" name="Rectangle 9">
            <a:extLst>
              <a:ext uri="{FF2B5EF4-FFF2-40B4-BE49-F238E27FC236}">
                <a16:creationId xmlns:a16="http://schemas.microsoft.com/office/drawing/2014/main" id="{A039A358-6A18-B8A7-EFCF-3FF2D801CFDA}"/>
              </a:ext>
            </a:extLst>
          </p:cNvPr>
          <p:cNvSpPr/>
          <p:nvPr/>
        </p:nvSpPr>
        <p:spPr>
          <a:xfrm>
            <a:off x="4445202" y="2340918"/>
            <a:ext cx="253596" cy="461665"/>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369374338"/>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4" id="{CB7ACBD4-1FF4-4C43-816D-7134F0E2B41D}" vid="{8773B698-5E34-8649-83D5-C6AC28019C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471C09F1DBC5AD47A6869093810B4492" ma:contentTypeVersion="60" ma:contentTypeDescription="Create a new document." ma:contentTypeScope="" ma:versionID="a20d3f2dfbcd7e6e87b37600e534a7ff">
  <xsd:schema xmlns:xsd="http://www.w3.org/2001/XMLSchema" xmlns:xs="http://www.w3.org/2001/XMLSchema" xmlns:p="http://schemas.microsoft.com/office/2006/metadata/properties" xmlns:ns2="3427cf1b-08f6-4349-98e1-9c40df501855" xmlns:ns3="ccf97bdc-a551-4925-98dc-bdea88868885" targetNamespace="http://schemas.microsoft.com/office/2006/metadata/properties" ma:root="true" ma:fieldsID="69c3da6ba194ca1086459c16ba5ddc8d" ns2:_="" ns3:_="">
    <xsd:import namespace="3427cf1b-08f6-4349-98e1-9c40df501855"/>
    <xsd:import namespace="ccf97bdc-a551-4925-98dc-bdea88868885"/>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element ref="ns3:Document_x0020_Category" minOccurs="0"/>
                <xsd:element ref="ns3:Project_x0020_Ph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27cf1b-08f6-4349-98e1-9c40df5018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cf97bdc-a551-4925-98dc-bdea88868885" elementFormDefault="qualified">
    <xsd:import namespace="http://schemas.microsoft.com/office/2006/documentManagement/types"/>
    <xsd:import namespace="http://schemas.microsoft.com/office/infopath/2007/PartnerControls"/>
    <xsd:element name="Document_x0020_Type" ma:index="11" nillable="true" ma:displayName="Document Type" ma:internalName="Document_x0020_Type" ma:readOnly="false">
      <xsd:complexType>
        <xsd:complexContent>
          <xsd:extension base="dms:MultiChoiceFillIn">
            <xsd:sequence>
              <xsd:element name="Value" maxOccurs="unbounded" minOccurs="0" nillable="true">
                <xsd:simpleType>
                  <xsd:union memberTypes="dms:Text">
                    <xsd:simpleType>
                      <xsd:restriction base="dms:Choice">
                        <xsd:enumeration value="Action Item List"/>
                        <xsd:enumeration value="Change Request Log"/>
                        <xsd:enumeration value="Communications Plan"/>
                        <xsd:enumeration value="Decision Log"/>
                        <xsd:enumeration value="Design Document"/>
                        <xsd:enumeration value="Issues Log"/>
                        <xsd:enumeration value="Lesson Learned"/>
                        <xsd:enumeration value="Management and Organization Structure"/>
                        <xsd:enumeration value="Meeting Minutes"/>
                        <xsd:enumeration value="Project Acceptance Criteria"/>
                        <xsd:enumeration value="Project Charter"/>
                        <xsd:enumeration value="Project Cost Estimate"/>
                        <xsd:enumeration value="Project Management Workbook"/>
                        <xsd:enumeration value="Project Summary"/>
                        <xsd:enumeration value="Requirements Document"/>
                        <xsd:enumeration value="Risk Register"/>
                        <xsd:enumeration value="Schedule"/>
                        <xsd:enumeration value="Security Management Plan"/>
                        <xsd:enumeration value="Technical Document"/>
                        <xsd:enumeration value="Weekly Status Reports"/>
                      </xsd:restriction>
                    </xsd:simpleType>
                  </xsd:union>
                </xsd:simpleType>
              </xsd:element>
            </xsd:sequence>
          </xsd:extension>
        </xsd:complexContent>
      </xsd:complexType>
    </xsd:element>
    <xsd:element name="Document_x0020_Category" ma:index="12" nillable="true" ma:displayName="Document Category" ma:internalName="Document_x0020_Category" ma:readOnly="false">
      <xsd:complexType>
        <xsd:complexContent>
          <xsd:extension base="dms:MultiChoiceFillIn">
            <xsd:sequence>
              <xsd:element name="Value" maxOccurs="unbounded" minOccurs="0" nillable="true">
                <xsd:simpleType>
                  <xsd:union memberTypes="dms:Text">
                    <xsd:simpleType>
                      <xsd:restriction base="dms:Choice">
                        <xsd:enumeration value="Request for Proposals"/>
                        <xsd:enumeration value="Project Decision Documents (PDD)"/>
                        <xsd:enumeration value="Budget and Cost Documents"/>
                      </xsd:restriction>
                    </xsd:simpleType>
                  </xsd:union>
                </xsd:simpleType>
              </xsd:element>
            </xsd:sequence>
          </xsd:extension>
        </xsd:complexContent>
      </xsd:complexType>
    </xsd:element>
    <xsd:element name="Project_x0020_Phase" ma:index="13" nillable="true" ma:displayName="Project Phase" ma:default="Initiation" ma:format="Dropdown" ma:internalName="Project_x0020_Phase" ma:readOnly="false">
      <xsd:simpleType>
        <xsd:restriction base="dms:Choice">
          <xsd:enumeration value="Initiation"/>
          <xsd:enumeration value="Planning"/>
          <xsd:enumeration value="Execution"/>
          <xsd:enumeration value="Control"/>
          <xsd:enumeration value="Closeou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Type xmlns="ccf97bdc-a551-4925-98dc-bdea88868885"/>
    <Document_x0020_Category xmlns="ccf97bdc-a551-4925-98dc-bdea88868885"/>
    <Project_x0020_Phase xmlns="ccf97bdc-a551-4925-98dc-bdea88868885">Initiation</Project_x0020_Phas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78AAC9-3811-45E2-8B1F-6823F0320A5E}">
  <ds:schemaRefs>
    <ds:schemaRef ds:uri="http://schemas.microsoft.com/sharepoint/events"/>
  </ds:schemaRefs>
</ds:datastoreItem>
</file>

<file path=customXml/itemProps2.xml><?xml version="1.0" encoding="utf-8"?>
<ds:datastoreItem xmlns:ds="http://schemas.openxmlformats.org/officeDocument/2006/customXml" ds:itemID="{0F19CE26-B9B0-4D18-9AF5-AFCEF8F13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27cf1b-08f6-4349-98e1-9c40df501855"/>
    <ds:schemaRef ds:uri="ccf97bdc-a551-4925-98dc-bdea888688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7B1EC6-8980-4132-B578-1EFCA69A24C9}">
  <ds:schemaRefs>
    <ds:schemaRef ds:uri="http://purl.org/dc/dcmitype/"/>
    <ds:schemaRef ds:uri="http://purl.org/dc/elements/1.1/"/>
    <ds:schemaRef ds:uri="3427cf1b-08f6-4349-98e1-9c40df501855"/>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ccf97bdc-a551-4925-98dc-bdea88868885"/>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CBB153CA-B575-4332-8657-26A6407DAC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Fermilab_PPT_090915</Template>
  <TotalTime>9637</TotalTime>
  <Words>480</Words>
  <Application>Microsoft Macintosh PowerPoint</Application>
  <PresentationFormat>On-screen Show (16:9)</PresentationFormat>
  <Paragraphs>25</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Helvetica</vt:lpstr>
      <vt:lpstr>Fermilab_PPT_090915</vt:lpstr>
      <vt:lpstr>PowerPoint Presentation</vt:lpstr>
      <vt:lpstr>Resolved issues</vt:lpstr>
      <vt:lpstr>Ongoing or upcoming issues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C. Watts</dc:creator>
  <cp:lastModifiedBy>Adam C. Watts</cp:lastModifiedBy>
  <cp:revision>269</cp:revision>
  <cp:lastPrinted>2023-01-25T17:43:18Z</cp:lastPrinted>
  <dcterms:created xsi:type="dcterms:W3CDTF">2021-10-06T21:33:04Z</dcterms:created>
  <dcterms:modified xsi:type="dcterms:W3CDTF">2023-09-21T20:31:04Z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0x010100471C09F1DBC5AD47A6869093810B4492</vt:lpwstr>
  </property>
</Properties>
</file>