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7"/>
  </p:notesMasterIdLst>
  <p:handoutMasterIdLst>
    <p:handoutMasterId r:id="rId28"/>
  </p:handoutMasterIdLst>
  <p:sldIdLst>
    <p:sldId id="294" r:id="rId2"/>
    <p:sldId id="275" r:id="rId3"/>
    <p:sldId id="322" r:id="rId4"/>
    <p:sldId id="298" r:id="rId5"/>
    <p:sldId id="299" r:id="rId6"/>
    <p:sldId id="300" r:id="rId7"/>
    <p:sldId id="309" r:id="rId8"/>
    <p:sldId id="320" r:id="rId9"/>
    <p:sldId id="317" r:id="rId10"/>
    <p:sldId id="315" r:id="rId11"/>
    <p:sldId id="318" r:id="rId12"/>
    <p:sldId id="308" r:id="rId13"/>
    <p:sldId id="306" r:id="rId14"/>
    <p:sldId id="331" r:id="rId15"/>
    <p:sldId id="321" r:id="rId16"/>
    <p:sldId id="310" r:id="rId17"/>
    <p:sldId id="324" r:id="rId18"/>
    <p:sldId id="329" r:id="rId19"/>
    <p:sldId id="325" r:id="rId20"/>
    <p:sldId id="326" r:id="rId21"/>
    <p:sldId id="327" r:id="rId22"/>
    <p:sldId id="328" r:id="rId23"/>
    <p:sldId id="332" r:id="rId24"/>
    <p:sldId id="316" r:id="rId25"/>
    <p:sldId id="319" r:id="rId2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97"/>
    <a:srgbClr val="50504E"/>
    <a:srgbClr val="4E4E4E"/>
    <a:srgbClr val="404040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6" autoAdjust="0"/>
    <p:restoredTop sz="94663"/>
  </p:normalViewPr>
  <p:slideViewPr>
    <p:cSldViewPr snapToGrid="0" snapToObjects="1" showGuides="1">
      <p:cViewPr varScale="1">
        <p:scale>
          <a:sx n="110" d="100"/>
          <a:sy n="110" d="100"/>
        </p:scale>
        <p:origin x="1028" y="92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9/27/2023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9/27/2023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09/27/2023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nn-NO"/>
              <a:t>Mattia Tinfena | Trigger development for HGCAL’s cassette testing system for CMS experiment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A6277B28-07F0-1A40-A152-F179A1370D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CC5D535-9066-B247-8A94-392C689516EB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09/27/2023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nn-NO"/>
              <a:t>Mattia Tinfena | Trigger development for HGCAL’s cassette testing system for CMS experiment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496DF85D-9E15-6943-AE30-0ED88E91D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9D5FCF3-4E2F-704F-BE1D-3307737332FD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09/27/2023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nn-NO"/>
              <a:t>Mattia Tinfena | Trigger development for HGCAL’s cassette testing system for CMS experiment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7195FC8E-A302-604F-B566-3B477A1532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A2A4A72-F504-5545-BC7E-7E2B7738B172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09/27/2023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nn-NO"/>
              <a:t>Mattia Tinfena | Trigger development for HGCAL’s cassette testing system for CMS experiment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B79370FC-E149-604A-B4F3-08DEA3D84B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36FF585D-DDCF-264A-ADC6-3B99862B509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27868" b="27868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4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599" b="3698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2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0916" b="40730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14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6134" b="3551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63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39239" b="1240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16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7732" r="773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9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09/27/2023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nn-NO"/>
              <a:t>Mattia Tinfena | Trigger development for HGCAL’s cassette testing system for CMS experiment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9CC9F3FA-594D-7948-B9BB-A349A58089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FED55EB-E5AE-1140-8A4A-A11133DEEC2F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09/27/2023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nn-NO"/>
              <a:t>Mattia Tinfena | Trigger development for HGCAL’s cassette testing system for CMS experiment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1DA16756-E255-8B4F-A3A1-3BBDD1DB05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7E78866-2134-CA4E-800C-6577038C03A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09/27/2023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nn-NO"/>
              <a:t>Mattia Tinfena | Trigger development for HGCAL’s cassette testing system for CMS experiment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600" dirty="0"/>
              <a:t>Tinfena Mattia</a:t>
            </a:r>
          </a:p>
          <a:p>
            <a:r>
              <a:rPr lang="en-US" sz="1600" dirty="0"/>
              <a:t>Final presentation – Summer Italian internship</a:t>
            </a:r>
          </a:p>
          <a:p>
            <a:r>
              <a:rPr lang="en-US" sz="1600" dirty="0"/>
              <a:t>09/27/2023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Trigger development for HGCAL’s cassette testing system for CMS experiment</a:t>
            </a:r>
          </a:p>
        </p:txBody>
      </p:sp>
      <p:pic>
        <p:nvPicPr>
          <p:cNvPr id="5" name="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A00B2DCE-9830-5A0A-9D99-D459BC719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744" y="5445552"/>
            <a:ext cx="1969417" cy="1046253"/>
          </a:xfrm>
          <a:prstGeom prst="rect">
            <a:avLst/>
          </a:prstGeom>
        </p:spPr>
      </p:pic>
      <p:pic>
        <p:nvPicPr>
          <p:cNvPr id="7" name="Picture 6" descr="A colorful circle with red lines&#10;&#10;Description automatically generated">
            <a:extLst>
              <a:ext uri="{FF2B5EF4-FFF2-40B4-BE49-F238E27FC236}">
                <a16:creationId xmlns:a16="http://schemas.microsoft.com/office/drawing/2014/main" id="{ADF1C46E-8FD5-ED05-331F-76A448401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3033" y="5444344"/>
            <a:ext cx="1047461" cy="104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ECF8BDF-82E6-EADF-0BAA-2912E6EA8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Trigger features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68DC58-2284-DD06-A539-CDE505E0E1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800" y="6504213"/>
            <a:ext cx="726395" cy="241300"/>
          </a:xfrm>
        </p:spPr>
        <p:txBody>
          <a:bodyPr/>
          <a:lstStyle/>
          <a:p>
            <a:pPr>
              <a:defRPr/>
            </a:pPr>
            <a:r>
              <a:rPr lang="en-US" sz="1100" dirty="0"/>
              <a:t>09/27/2023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34B9B6-7A91-185B-1B81-7D45D84A06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n-NO" sz="1100" dirty="0"/>
              <a:t>Mattia Tinfena | Trigger development for HGCAL’s cassette testing system for CMS experiment</a:t>
            </a:r>
            <a:endParaRPr lang="en-US" sz="1100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24194-EBB5-0C2E-6D8D-3E92D622A4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11" name="Content Placeholder 10" descr="A graph of a channel and channel&#10;&#10;Description automatically generated">
            <a:extLst>
              <a:ext uri="{FF2B5EF4-FFF2-40B4-BE49-F238E27FC236}">
                <a16:creationId xmlns:a16="http://schemas.microsoft.com/office/drawing/2014/main" id="{3F1DA4F7-7D7A-BB0C-7C56-36506DE791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1691132"/>
            <a:ext cx="4395468" cy="3475735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0DA828-44A2-12C7-3D90-0593FD9727FB}"/>
              </a:ext>
            </a:extLst>
          </p:cNvPr>
          <p:cNvSpPr txBox="1"/>
          <p:nvPr/>
        </p:nvSpPr>
        <p:spPr>
          <a:xfrm>
            <a:off x="95250" y="1413062"/>
            <a:ext cx="4419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4C97"/>
                </a:solidFill>
                <a:latin typeface="Helvetica"/>
              </a:rPr>
              <a:t>Time resolution: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/>
              </a:rPr>
              <a:t>The time resolution requirement is driven by the need to trigger the right edge of the 40MHz clock (~25ns)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/>
              </a:rPr>
              <a:t>But we could try to resolve the pulse shape of the HGCROC, so 1--5ns</a:t>
            </a:r>
          </a:p>
          <a:p>
            <a:r>
              <a:rPr lang="en-US" sz="1600" dirty="0">
                <a:solidFill>
                  <a:srgbClr val="004C97"/>
                </a:solidFill>
                <a:latin typeface="Helvetica"/>
              </a:rPr>
              <a:t>Spatial resolution: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/>
              </a:rPr>
              <a:t>Knowledge of the exact muon path is not needed for triggering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/>
              </a:rPr>
              <a:t>The system upgrade to allows the offline analysis using the x-y location of the scintillator trigger hit should be too expensive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/>
              </a:rPr>
              <a:t>So, we do not need spatial resolution in the scintillator trigger, 1 channel per layer is enough</a:t>
            </a:r>
          </a:p>
        </p:txBody>
      </p:sp>
    </p:spTree>
    <p:extLst>
      <p:ext uri="{BB962C8B-B14F-4D97-AF65-F5344CB8AC3E}">
        <p14:creationId xmlns:p14="http://schemas.microsoft.com/office/powerpoint/2010/main" val="3217976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29DED6-9E65-99C6-CDA9-09FDCA1324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1"/>
            <a:ext cx="8672513" cy="3340100"/>
          </a:xfrm>
        </p:spPr>
        <p:txBody>
          <a:bodyPr/>
          <a:lstStyle/>
          <a:p>
            <a:r>
              <a:rPr lang="en-US" sz="1600" dirty="0"/>
              <a:t>The single channel requirement allows using a single slab of scintillator or an array of extruded scintillators with WLS fibers merged on one PMT</a:t>
            </a:r>
          </a:p>
          <a:p>
            <a:r>
              <a:rPr lang="en-US" sz="1600" dirty="0"/>
              <a:t>The 1-5ns timing requirement must be compared to the size of the plane 5m/(0.2m*ns)= 25ns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Using 2 PMTs allows to calculate the mean time of arrival</a:t>
            </a:r>
          </a:p>
          <a:p>
            <a:r>
              <a:rPr lang="en-US" sz="1600" dirty="0"/>
              <a:t>The mean time of arrival is independent of the location of the hit along the WLS fiber</a:t>
            </a:r>
          </a:p>
          <a:p>
            <a:r>
              <a:rPr lang="en-US" sz="1600" dirty="0"/>
              <a:t>It appears the hit is always in the middle of the fiber, regardless of the true origin</a:t>
            </a:r>
          </a:p>
          <a:p>
            <a:r>
              <a:rPr lang="en-US" sz="1600" dirty="0"/>
              <a:t>This eliminates the 10ns uncertainty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96D96A-D881-D576-AEEE-933FF93A9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 adopted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F145FB-6062-68A9-A914-4B54ED4602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2"/>
            <a:ext cx="775607" cy="242873"/>
          </a:xfrm>
        </p:spPr>
        <p:txBody>
          <a:bodyPr/>
          <a:lstStyle/>
          <a:p>
            <a:pPr>
              <a:defRPr/>
            </a:pPr>
            <a:r>
              <a:rPr lang="en-US" sz="1100" dirty="0"/>
              <a:t>09/27/2023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A9D34A-B9F2-810B-E457-76491304E2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n-NO" sz="1100" dirty="0"/>
              <a:t>Mattia Tinfena | Trigger development for HGCAL’s cassette testing system for CMS experiment</a:t>
            </a:r>
            <a:endParaRPr lang="en-US" sz="1100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06C88-2C68-36CB-8000-19665600B9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A79A88-2815-1F2D-0D73-B2265724B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2430568"/>
            <a:ext cx="7289800" cy="176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57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6A5966-7EF8-A2B5-49A4-C2716BC22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Testing system for the HGCAL’s cassette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0299C3-1698-DD1B-C06C-70D0BE4807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800" y="6504212"/>
            <a:ext cx="726395" cy="242873"/>
          </a:xfrm>
        </p:spPr>
        <p:txBody>
          <a:bodyPr/>
          <a:lstStyle/>
          <a:p>
            <a:pPr>
              <a:defRPr/>
            </a:pPr>
            <a:r>
              <a:rPr lang="en-US" sz="1100" dirty="0"/>
              <a:t>09/27/2023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46F3E-D680-0483-B6E5-20C20BFE56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n-NO" sz="1100" dirty="0"/>
              <a:t>Mattia Tinfena | Trigger development for HGCAL’s cassette testing system for CMS experiment</a:t>
            </a:r>
            <a:endParaRPr lang="en-US" sz="1100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BED96-52DD-A210-5701-F2FE311DBE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12" name="Content Placeholder 11" descr="A diagram of a machine&#10;&#10;Description automatically generated">
            <a:extLst>
              <a:ext uri="{FF2B5EF4-FFF2-40B4-BE49-F238E27FC236}">
                <a16:creationId xmlns:a16="http://schemas.microsoft.com/office/drawing/2014/main" id="{CE5329FB-D6D8-9DA6-F9BF-B3A39708B2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8749" y="1176931"/>
            <a:ext cx="4747465" cy="4400550"/>
          </a:xfrm>
        </p:spPr>
      </p:pic>
      <p:pic>
        <p:nvPicPr>
          <p:cNvPr id="8" name="Picture 7" descr="A picture containing text, building, person, worktable&#10;&#10;Description automatically generated">
            <a:extLst>
              <a:ext uri="{FF2B5EF4-FFF2-40B4-BE49-F238E27FC236}">
                <a16:creationId xmlns:a16="http://schemas.microsoft.com/office/drawing/2014/main" id="{EBD6EDA1-EF39-0533-4A4D-196A52A07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62" y="3718749"/>
            <a:ext cx="3313712" cy="2485284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F6F79A6-D93F-EB04-3AD9-6ADC9A6121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786" y="906408"/>
            <a:ext cx="3559215" cy="266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666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BC6904-A9B3-2143-3E02-D1264B96F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Testing system for the Fibers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BD8DAB-74FB-D9FF-09AE-571F1B6C2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2"/>
            <a:ext cx="775607" cy="242873"/>
          </a:xfrm>
        </p:spPr>
        <p:txBody>
          <a:bodyPr/>
          <a:lstStyle/>
          <a:p>
            <a:pPr>
              <a:defRPr/>
            </a:pPr>
            <a:r>
              <a:rPr lang="en-US" sz="1100" dirty="0"/>
              <a:t>09/27/2023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C248EC-2BC3-24A9-9D97-DA78FC6AD2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n-NO" sz="1100" dirty="0"/>
              <a:t>Mattia Tinfena | Trigger development for HGCAL’s cassette testing system for CMS experiment</a:t>
            </a:r>
            <a:endParaRPr lang="en-US" sz="1100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16CB7A-5704-C098-E162-8F156B9F4E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887CBEA-0FAC-DA2A-6BAD-E689EC450A78}"/>
              </a:ext>
            </a:extLst>
          </p:cNvPr>
          <p:cNvGrpSpPr/>
          <p:nvPr/>
        </p:nvGrpSpPr>
        <p:grpSpPr>
          <a:xfrm>
            <a:off x="1280296" y="930543"/>
            <a:ext cx="6862494" cy="2661378"/>
            <a:chOff x="1280296" y="930543"/>
            <a:chExt cx="6862494" cy="266137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0FA4693-0937-25E2-2950-F09533F55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80296" y="930543"/>
              <a:ext cx="6583408" cy="2661378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30227A4-1211-79FC-20D5-EBC752AD31A0}"/>
                </a:ext>
              </a:extLst>
            </p:cNvPr>
            <p:cNvSpPr/>
            <p:nvPr/>
          </p:nvSpPr>
          <p:spPr>
            <a:xfrm>
              <a:off x="4103225" y="2379663"/>
              <a:ext cx="4039565" cy="11332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AF626FA-FFAB-E35C-88E4-43DF16CF4AF7}"/>
                </a:ext>
              </a:extLst>
            </p:cNvPr>
            <p:cNvSpPr/>
            <p:nvPr/>
          </p:nvSpPr>
          <p:spPr>
            <a:xfrm>
              <a:off x="4594224" y="994833"/>
              <a:ext cx="1984375" cy="15419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833E630-BAE8-9B54-F55D-67F17EF9662C}"/>
                </a:ext>
              </a:extLst>
            </p:cNvPr>
            <p:cNvSpPr/>
            <p:nvPr/>
          </p:nvSpPr>
          <p:spPr>
            <a:xfrm>
              <a:off x="4381500" y="2204485"/>
              <a:ext cx="954088" cy="3593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E33E05D-0DCA-176C-D8F6-49A1E7D6B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863" y="994833"/>
            <a:ext cx="2761348" cy="2071011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C73BA18E-303D-570E-0A07-1043BFEF484F}"/>
              </a:ext>
            </a:extLst>
          </p:cNvPr>
          <p:cNvGrpSpPr/>
          <p:nvPr/>
        </p:nvGrpSpPr>
        <p:grpSpPr>
          <a:xfrm>
            <a:off x="965200" y="3682145"/>
            <a:ext cx="3058644" cy="2510885"/>
            <a:chOff x="965200" y="3561495"/>
            <a:chExt cx="3058644" cy="2510885"/>
          </a:xfrm>
        </p:grpSpPr>
        <p:pic>
          <p:nvPicPr>
            <p:cNvPr id="18" name="Picture 17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5918AB22-34D9-F0AC-6C6C-71B5D6812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5200" y="3561495"/>
              <a:ext cx="3058644" cy="212372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6C6F931-4203-A747-0E5C-565A0A805FBE}"/>
                </a:ext>
              </a:extLst>
            </p:cNvPr>
            <p:cNvSpPr txBox="1"/>
            <p:nvPr/>
          </p:nvSpPr>
          <p:spPr>
            <a:xfrm>
              <a:off x="1955830" y="5733826"/>
              <a:ext cx="10773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505050"/>
                  </a:solidFill>
                  <a:latin typeface="Helvetica"/>
                </a:rPr>
                <a:t>Old fibers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060A847-F001-041F-7D8A-76A2BB830D4C}"/>
              </a:ext>
            </a:extLst>
          </p:cNvPr>
          <p:cNvGrpSpPr/>
          <p:nvPr/>
        </p:nvGrpSpPr>
        <p:grpSpPr>
          <a:xfrm>
            <a:off x="5325534" y="3652658"/>
            <a:ext cx="3058645" cy="2567718"/>
            <a:chOff x="5287105" y="3576708"/>
            <a:chExt cx="3058645" cy="2567718"/>
          </a:xfrm>
        </p:grpSpPr>
        <p:pic>
          <p:nvPicPr>
            <p:cNvPr id="19" name="Picture 18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C3EDBEF1-838D-F19A-317E-4CAAC9A46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87105" y="3576708"/>
              <a:ext cx="3058645" cy="212372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7AAD9CC-E63D-3295-2967-A378727777BC}"/>
                </a:ext>
              </a:extLst>
            </p:cNvPr>
            <p:cNvSpPr txBox="1"/>
            <p:nvPr/>
          </p:nvSpPr>
          <p:spPr>
            <a:xfrm>
              <a:off x="6421948" y="5805872"/>
              <a:ext cx="114517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>
                  <a:solidFill>
                    <a:srgbClr val="505050"/>
                  </a:solidFill>
                  <a:latin typeface="Helvetica"/>
                </a:rPr>
                <a:t>New fibers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520F9AAA-9515-1BA4-8A0E-D8B6F36B7D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983" t="5438" r="20677" b="57022"/>
          <a:stretch/>
        </p:blipFill>
        <p:spPr>
          <a:xfrm>
            <a:off x="4381500" y="2439181"/>
            <a:ext cx="944034" cy="99906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4BBCB75-E9EE-21B5-3748-68B9D4D3E3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7" t="47432" r="88711" b="48273"/>
          <a:stretch/>
        </p:blipFill>
        <p:spPr>
          <a:xfrm>
            <a:off x="4100236" y="2623331"/>
            <a:ext cx="281264" cy="1143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8BC03F9-DFBF-2B51-39A9-4BCD1A00E6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7" t="47432" r="88711" b="48273"/>
          <a:stretch/>
        </p:blipFill>
        <p:spPr>
          <a:xfrm>
            <a:off x="4100236" y="3172192"/>
            <a:ext cx="281264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053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BC6904-A9B3-2143-3E02-D1264B96F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Actual t</a:t>
            </a:r>
            <a:r>
              <a:rPr lang="en-US" sz="2800" dirty="0"/>
              <a:t>esting system for the HGCAL’s cassette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BD8DAB-74FB-D9FF-09AE-571F1B6C2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2"/>
            <a:ext cx="775607" cy="242873"/>
          </a:xfrm>
        </p:spPr>
        <p:txBody>
          <a:bodyPr/>
          <a:lstStyle/>
          <a:p>
            <a:pPr>
              <a:defRPr/>
            </a:pPr>
            <a:r>
              <a:rPr lang="en-US" sz="1100" dirty="0"/>
              <a:t>09/27/2023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C248EC-2BC3-24A9-9D97-DA78FC6AD2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n-NO" sz="1100" dirty="0"/>
              <a:t>Mattia Tinfena | Trigger development for HGCAL’s cassette testing system for CMS experiment</a:t>
            </a:r>
            <a:endParaRPr lang="en-US" sz="1100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16CB7A-5704-C098-E162-8F156B9F4E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FA4693-0937-25E2-2950-F09533F556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130" t="-2678" r="-333" b="-721"/>
          <a:stretch/>
        </p:blipFill>
        <p:spPr>
          <a:xfrm>
            <a:off x="1112522" y="759941"/>
            <a:ext cx="6680199" cy="2751666"/>
          </a:xfrm>
          <a:prstGeom prst="rect">
            <a:avLst/>
          </a:prstGeom>
        </p:spPr>
      </p:pic>
      <p:pic>
        <p:nvPicPr>
          <p:cNvPr id="14" name="Picture 13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0B1D41B0-62C8-6884-5F0B-08DC64832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634481" y="3348853"/>
            <a:ext cx="2057399" cy="2743199"/>
          </a:xfrm>
          <a:prstGeom prst="rect">
            <a:avLst/>
          </a:prstGeom>
        </p:spPr>
      </p:pic>
      <p:pic>
        <p:nvPicPr>
          <p:cNvPr id="2" name="Picture 1" descr="A close-up of a circuit board&#10;&#10;Description automatically generated">
            <a:extLst>
              <a:ext uri="{FF2B5EF4-FFF2-40B4-BE49-F238E27FC236}">
                <a16:creationId xmlns:a16="http://schemas.microsoft.com/office/drawing/2014/main" id="{E2F42C11-48C2-9738-204E-83E98AB196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832" y="3638057"/>
            <a:ext cx="3366985" cy="232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52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B59238-E1B7-44E9-4005-B79818002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22666"/>
            <a:ext cx="8672513" cy="841693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Using an FPGA we can compute the meantime directly from the CFD, in this way we have 4 slower inputs instead of 1 faster and we can use the PMOD interface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BAC3BF-A402-2477-9352-F9D305D44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Project Goal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E1D0C2-9212-1E7A-AC02-DE5B7D9BA0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37285"/>
          </a:xfrm>
        </p:spPr>
        <p:txBody>
          <a:bodyPr/>
          <a:lstStyle/>
          <a:p>
            <a:pPr>
              <a:defRPr/>
            </a:pPr>
            <a:r>
              <a:rPr lang="en-US" sz="1100" dirty="0"/>
              <a:t>09/27/2023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978CCD-F0A0-3AE8-B068-17103C525C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n-NO" sz="1100" dirty="0"/>
              <a:t>Mattia Tinfena | Trigger development for HGCAL’s cassette testing system for CMS experiment</a:t>
            </a:r>
            <a:endParaRPr lang="en-US" sz="1100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99E0E-9098-D959-45DC-AE943E775C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FC6A9C-F16A-B438-AD6B-204213D6DD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000"/>
          <a:stretch/>
        </p:blipFill>
        <p:spPr>
          <a:xfrm>
            <a:off x="822960" y="2040075"/>
            <a:ext cx="7498080" cy="36965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F112C56-10C5-4B90-A366-DFCDFDE95E1C}"/>
              </a:ext>
            </a:extLst>
          </p:cNvPr>
          <p:cNvSpPr/>
          <p:nvPr/>
        </p:nvSpPr>
        <p:spPr>
          <a:xfrm>
            <a:off x="3794125" y="4292599"/>
            <a:ext cx="3346450" cy="1184275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5BC4F3-EEDF-E646-BE04-0E77ADA3A014}"/>
              </a:ext>
            </a:extLst>
          </p:cNvPr>
          <p:cNvSpPr txBox="1"/>
          <p:nvPr/>
        </p:nvSpPr>
        <p:spPr>
          <a:xfrm>
            <a:off x="4530724" y="4730847"/>
            <a:ext cx="18732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Kria KR260 FPGA board</a:t>
            </a:r>
          </a:p>
        </p:txBody>
      </p:sp>
    </p:spTree>
    <p:extLst>
      <p:ext uri="{BB962C8B-B14F-4D97-AF65-F5344CB8AC3E}">
        <p14:creationId xmlns:p14="http://schemas.microsoft.com/office/powerpoint/2010/main" val="3833691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2E5969-BAAF-17D7-F562-75A8C0D64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1"/>
            <a:ext cx="8672513" cy="4191000"/>
          </a:xfrm>
        </p:spPr>
        <p:txBody>
          <a:bodyPr/>
          <a:lstStyle/>
          <a:p>
            <a:r>
              <a:rPr lang="en-US" sz="1600" dirty="0"/>
              <a:t>The FPGAs – </a:t>
            </a:r>
            <a:r>
              <a:rPr lang="en-US" sz="1600" dirty="0">
                <a:solidFill>
                  <a:srgbClr val="004C97"/>
                </a:solidFill>
              </a:rPr>
              <a:t>Field Programmable Gate Array </a:t>
            </a:r>
            <a:r>
              <a:rPr lang="en-US" sz="1600" dirty="0"/>
              <a:t>are electronics devices that contain configurable logic blocks and a set of programmable interconnects that allow the designer to connect blocks and configure them to perform everything from simple logic gates to complex functions. </a:t>
            </a:r>
          </a:p>
          <a:p>
            <a:r>
              <a:rPr lang="en-US" sz="1600" dirty="0"/>
              <a:t>FPGAs are programmed in </a:t>
            </a:r>
            <a:r>
              <a:rPr lang="en-US" sz="1600" dirty="0">
                <a:solidFill>
                  <a:srgbClr val="004C97"/>
                </a:solidFill>
              </a:rPr>
              <a:t>Verilog </a:t>
            </a:r>
            <a:r>
              <a:rPr lang="en-US" sz="1600" dirty="0"/>
              <a:t>that is an Hardware Description Language, a textual format for describing electronic circuits and systems</a:t>
            </a:r>
          </a:p>
          <a:p>
            <a:r>
              <a:rPr lang="en-US" sz="1600" dirty="0"/>
              <a:t>FPGAs are generally used for: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/>
              <a:t>Hardware prototyping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/>
              <a:t>Hardware acceleration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/>
              <a:t>Space avionics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/>
              <a:t>Neural networks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/>
              <a:t>Data acquisition</a:t>
            </a:r>
          </a:p>
          <a:p>
            <a:pPr marL="457200" lvl="1" indent="0">
              <a:buNone/>
            </a:pPr>
            <a:endParaRPr lang="en-US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213DBF-AFBB-4176-CA34-9E3BC2D2F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Xilinx FPGAs and </a:t>
            </a:r>
            <a:r>
              <a:rPr lang="en-US" dirty="0" err="1"/>
              <a:t>Vivado</a:t>
            </a:r>
            <a:r>
              <a:rPr lang="en-US" dirty="0"/>
              <a:t> suite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E5E4F-35EA-421D-09B3-B20F38815A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r>
              <a:rPr lang="en-US" sz="1100" dirty="0"/>
              <a:t>09/27/2023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33313-FF26-9129-CF75-8B3AFC6A60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n-NO" sz="1100" dirty="0"/>
              <a:t>Mattia Tinfena | Trigger development for HGCAL’s cassette testing system for CMS experiment</a:t>
            </a:r>
            <a:endParaRPr lang="en-US" sz="1100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FB02F-CEFC-AA73-3213-060290615D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8" name="Picture 7" descr="A green electronic device with a fan&#10;&#10;Description automatically generated">
            <a:extLst>
              <a:ext uri="{FF2B5EF4-FFF2-40B4-BE49-F238E27FC236}">
                <a16:creationId xmlns:a16="http://schemas.microsoft.com/office/drawing/2014/main" id="{682D91AF-38E6-E5EA-E16B-A5531F9F2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292" y="2642997"/>
            <a:ext cx="3423017" cy="277573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76AC248-302B-1422-CA7A-424D8E8FF15D}"/>
              </a:ext>
            </a:extLst>
          </p:cNvPr>
          <p:cNvGrpSpPr>
            <a:grpSpLocks noChangeAspect="1"/>
          </p:cNvGrpSpPr>
          <p:nvPr/>
        </p:nvGrpSpPr>
        <p:grpSpPr>
          <a:xfrm>
            <a:off x="636588" y="4856127"/>
            <a:ext cx="4572181" cy="1337190"/>
            <a:chOff x="514258" y="3276599"/>
            <a:chExt cx="8207636" cy="240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58F52D2-4990-F02E-BDBA-7A8CFEFE7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4258" y="3276599"/>
              <a:ext cx="3581584" cy="240042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1E65878-A153-8A23-1F86-AA41E8756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413249" y="3475184"/>
              <a:ext cx="4308645" cy="2003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06578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C1585F-BA11-8D3A-888C-83BA74E67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18900"/>
            <a:ext cx="8672513" cy="638028"/>
          </a:xfrm>
        </p:spPr>
        <p:txBody>
          <a:bodyPr/>
          <a:lstStyle/>
          <a:p>
            <a:r>
              <a:rPr lang="en-US" sz="1600" dirty="0"/>
              <a:t>First, we built an input board to test the system using a breadboard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F2089F3-4460-F6CD-689A-4EACAFB1A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Kria KR260 board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3C06BA-269A-9D25-F5B0-7169B2D4F3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r>
              <a:rPr lang="en-US" sz="1100" dirty="0"/>
              <a:t>09/27/2023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46EE02-E527-7B4F-8CBD-3207D2F393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n-NO" sz="1100" dirty="0"/>
              <a:t>Mattia Tinfena | Trigger development for HGCAL’s cassette testing system for CMS experiment</a:t>
            </a:r>
            <a:endParaRPr lang="en-US" sz="1100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8DF526-0D38-5C4E-59C5-470759112F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8" name="Picture 7" descr="A blue circuit board with many small holes and wires&#10;&#10;Description automatically generated">
            <a:extLst>
              <a:ext uri="{FF2B5EF4-FFF2-40B4-BE49-F238E27FC236}">
                <a16:creationId xmlns:a16="http://schemas.microsoft.com/office/drawing/2014/main" id="{08DBAE66-DA15-6F17-FBC9-FDCE09497C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27" t="5112" r="24189" b="13042"/>
          <a:stretch/>
        </p:blipFill>
        <p:spPr>
          <a:xfrm rot="5400000">
            <a:off x="1343937" y="1288352"/>
            <a:ext cx="1352549" cy="3471865"/>
          </a:xfrm>
          <a:prstGeom prst="rect">
            <a:avLst/>
          </a:prstGeom>
        </p:spPr>
      </p:pic>
      <p:pic>
        <p:nvPicPr>
          <p:cNvPr id="10" name="Picture 9" descr="A circuit board with the names of the components&#10;&#10;Description automatically generated">
            <a:extLst>
              <a:ext uri="{FF2B5EF4-FFF2-40B4-BE49-F238E27FC236}">
                <a16:creationId xmlns:a16="http://schemas.microsoft.com/office/drawing/2014/main" id="{73539576-0B86-F94B-94A3-00C960D0E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4763" y="2429600"/>
            <a:ext cx="5319237" cy="3254592"/>
          </a:xfrm>
          <a:prstGeom prst="rect">
            <a:avLst/>
          </a:prstGeom>
        </p:spPr>
      </p:pic>
      <p:pic>
        <p:nvPicPr>
          <p:cNvPr id="12" name="Picture 11" descr="A diagram of a circuit&#10;&#10;Description automatically generated">
            <a:extLst>
              <a:ext uri="{FF2B5EF4-FFF2-40B4-BE49-F238E27FC236}">
                <a16:creationId xmlns:a16="http://schemas.microsoft.com/office/drawing/2014/main" id="{871B9C95-6914-1895-3852-37D33CC821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577" y="4140552"/>
            <a:ext cx="3017271" cy="187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1226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CB334A5-C6A9-A31D-11ED-54484E5A9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Firmware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3B005-7D69-ED3F-0CC2-3AFC5BC5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r>
              <a:rPr lang="en-US" sz="1100" dirty="0"/>
              <a:t>09/27/2023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8F1C2-3DC0-12C3-7319-8D474CFF6E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n-NO" sz="1100" dirty="0"/>
              <a:t>Mattia Tinfena | Trigger development for HGCAL’s cassette testing system for CMS experiment</a:t>
            </a:r>
            <a:endParaRPr lang="en-US" sz="1100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C9BEA-F836-A7E8-EEFB-51B078BE32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69EC6DCA-1866-D9B4-5FA7-815DFC398932}"/>
              </a:ext>
            </a:extLst>
          </p:cNvPr>
          <p:cNvGrpSpPr/>
          <p:nvPr/>
        </p:nvGrpSpPr>
        <p:grpSpPr>
          <a:xfrm>
            <a:off x="478817" y="1262884"/>
            <a:ext cx="8365690" cy="4332232"/>
            <a:chOff x="529427" y="1149166"/>
            <a:chExt cx="8365690" cy="4332232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C796823-8D91-8AE3-1935-F2E828556ABD}"/>
                </a:ext>
              </a:extLst>
            </p:cNvPr>
            <p:cNvSpPr txBox="1"/>
            <p:nvPr/>
          </p:nvSpPr>
          <p:spPr>
            <a:xfrm>
              <a:off x="4431830" y="1701723"/>
              <a:ext cx="8632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5@40MHz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1FDE007-5772-B30E-9378-D42A280016BC}"/>
                </a:ext>
              </a:extLst>
            </p:cNvPr>
            <p:cNvSpPr/>
            <p:nvPr/>
          </p:nvSpPr>
          <p:spPr>
            <a:xfrm>
              <a:off x="529427" y="1434262"/>
              <a:ext cx="966570" cy="49192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4C9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>
                  <a:solidFill>
                    <a:srgbClr val="004C97"/>
                  </a:solidFill>
                </a:rPr>
                <a:t>Input 1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BBFB14B-02D7-434F-A3ED-29DAD8641880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 flipV="1">
              <a:off x="1495997" y="1676366"/>
              <a:ext cx="516919" cy="3858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D4CC456-46DF-08BE-CA45-954AED0E40AA}"/>
                </a:ext>
              </a:extLst>
            </p:cNvPr>
            <p:cNvSpPr txBox="1"/>
            <p:nvPr/>
          </p:nvSpPr>
          <p:spPr>
            <a:xfrm>
              <a:off x="2764813" y="1149166"/>
              <a:ext cx="94626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32@40MHz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9424686-2394-4F45-B021-00096ED64899}"/>
                </a:ext>
              </a:extLst>
            </p:cNvPr>
            <p:cNvSpPr txBox="1"/>
            <p:nvPr/>
          </p:nvSpPr>
          <p:spPr>
            <a:xfrm>
              <a:off x="1313141" y="1151529"/>
              <a:ext cx="9665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1@1.28GHz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BB860E4-D65E-F04D-6DE2-6B714F49B1D6}"/>
                </a:ext>
              </a:extLst>
            </p:cNvPr>
            <p:cNvSpPr/>
            <p:nvPr/>
          </p:nvSpPr>
          <p:spPr>
            <a:xfrm>
              <a:off x="2012916" y="1440862"/>
              <a:ext cx="966570" cy="49192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4C9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>
                  <a:solidFill>
                    <a:srgbClr val="004C97"/>
                  </a:solidFill>
                </a:rPr>
                <a:t>Deserializer</a:t>
              </a:r>
              <a:endParaRPr lang="en-US" sz="1200" dirty="0">
                <a:solidFill>
                  <a:srgbClr val="004C97"/>
                </a:solidFill>
              </a:endParaRP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FFC2462B-0C3B-CE2C-3D31-32C451752909}"/>
                </a:ext>
              </a:extLst>
            </p:cNvPr>
            <p:cNvCxnSpPr>
              <a:stCxn id="36" idx="3"/>
            </p:cNvCxnSpPr>
            <p:nvPr/>
          </p:nvCxnSpPr>
          <p:spPr>
            <a:xfrm flipV="1">
              <a:off x="2979486" y="1682966"/>
              <a:ext cx="516919" cy="3858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6BCC442-BB72-E359-3B5F-84596682B78B}"/>
                </a:ext>
              </a:extLst>
            </p:cNvPr>
            <p:cNvSpPr/>
            <p:nvPr/>
          </p:nvSpPr>
          <p:spPr>
            <a:xfrm>
              <a:off x="3492769" y="1432332"/>
              <a:ext cx="966570" cy="49192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4C9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004C97"/>
                  </a:solidFill>
                </a:rPr>
                <a:t>Edge Detector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8642C86-37A2-1233-D4E0-78C4FE04F1AD}"/>
                </a:ext>
              </a:extLst>
            </p:cNvPr>
            <p:cNvSpPr/>
            <p:nvPr/>
          </p:nvSpPr>
          <p:spPr>
            <a:xfrm>
              <a:off x="4971713" y="3183038"/>
              <a:ext cx="966570" cy="49192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4C9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004C97"/>
                  </a:solidFill>
                </a:rPr>
                <a:t>Meantime computation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D5115BA-1425-874A-748E-32000368734B}"/>
                </a:ext>
              </a:extLst>
            </p:cNvPr>
            <p:cNvSpPr/>
            <p:nvPr/>
          </p:nvSpPr>
          <p:spPr>
            <a:xfrm>
              <a:off x="6457020" y="3749243"/>
              <a:ext cx="966570" cy="49192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4C9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004C97"/>
                  </a:solidFill>
                </a:rPr>
                <a:t>Disk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A98A036-41E4-A0B2-FF61-584CB3215019}"/>
                </a:ext>
              </a:extLst>
            </p:cNvPr>
            <p:cNvSpPr/>
            <p:nvPr/>
          </p:nvSpPr>
          <p:spPr>
            <a:xfrm>
              <a:off x="6448694" y="2611427"/>
              <a:ext cx="966570" cy="49192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4C9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004C97"/>
                  </a:solidFill>
                </a:rPr>
                <a:t>Serializer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5040F5C-C973-86F4-F60E-8FDC39EB8F98}"/>
                </a:ext>
              </a:extLst>
            </p:cNvPr>
            <p:cNvSpPr/>
            <p:nvPr/>
          </p:nvSpPr>
          <p:spPr>
            <a:xfrm>
              <a:off x="7928547" y="2615285"/>
              <a:ext cx="966570" cy="49192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4C9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004C97"/>
                  </a:solidFill>
                </a:rPr>
                <a:t>Oscilloscope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22BCC140-9751-57AF-AC97-8AF493F3E825}"/>
                </a:ext>
              </a:extLst>
            </p:cNvPr>
            <p:cNvCxnSpPr/>
            <p:nvPr/>
          </p:nvCxnSpPr>
          <p:spPr>
            <a:xfrm flipV="1">
              <a:off x="7415264" y="2857389"/>
              <a:ext cx="516919" cy="3858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220CE24-1BC8-6329-7798-26DF7900D9C1}"/>
                </a:ext>
              </a:extLst>
            </p:cNvPr>
            <p:cNvSpPr/>
            <p:nvPr/>
          </p:nvSpPr>
          <p:spPr>
            <a:xfrm>
              <a:off x="529427" y="2608685"/>
              <a:ext cx="966570" cy="49192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4C9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>
                  <a:solidFill>
                    <a:srgbClr val="004C97"/>
                  </a:solidFill>
                </a:rPr>
                <a:t>Input 2</a:t>
              </a: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DE2D719E-64C1-C0FB-8879-3C09DD6274C9}"/>
                </a:ext>
              </a:extLst>
            </p:cNvPr>
            <p:cNvCxnSpPr>
              <a:cxnSpLocks/>
              <a:stCxn id="50" idx="3"/>
            </p:cNvCxnSpPr>
            <p:nvPr/>
          </p:nvCxnSpPr>
          <p:spPr>
            <a:xfrm flipV="1">
              <a:off x="1495997" y="2850789"/>
              <a:ext cx="516919" cy="3858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4839E99-72CB-E476-A01E-2225BD2CCCFD}"/>
                </a:ext>
              </a:extLst>
            </p:cNvPr>
            <p:cNvSpPr txBox="1"/>
            <p:nvPr/>
          </p:nvSpPr>
          <p:spPr>
            <a:xfrm>
              <a:off x="2764813" y="2323589"/>
              <a:ext cx="94626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32@40MHz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836412B-FDBB-C8F0-4A6F-812B58757475}"/>
                </a:ext>
              </a:extLst>
            </p:cNvPr>
            <p:cNvSpPr txBox="1"/>
            <p:nvPr/>
          </p:nvSpPr>
          <p:spPr>
            <a:xfrm>
              <a:off x="1313141" y="2325952"/>
              <a:ext cx="9665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1@1.28GHz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41AD848-2FF2-BA79-F888-F3915F698E16}"/>
                </a:ext>
              </a:extLst>
            </p:cNvPr>
            <p:cNvSpPr/>
            <p:nvPr/>
          </p:nvSpPr>
          <p:spPr>
            <a:xfrm>
              <a:off x="2012916" y="2615285"/>
              <a:ext cx="966570" cy="49192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4C9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>
                  <a:solidFill>
                    <a:srgbClr val="004C97"/>
                  </a:solidFill>
                </a:rPr>
                <a:t>Deserializer</a:t>
              </a:r>
              <a:endParaRPr lang="en-US" sz="1200" dirty="0">
                <a:solidFill>
                  <a:srgbClr val="004C97"/>
                </a:solidFill>
              </a:endParaRP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E51A112E-907D-DE95-131E-58EF545DC78C}"/>
                </a:ext>
              </a:extLst>
            </p:cNvPr>
            <p:cNvCxnSpPr>
              <a:stCxn id="54" idx="3"/>
            </p:cNvCxnSpPr>
            <p:nvPr/>
          </p:nvCxnSpPr>
          <p:spPr>
            <a:xfrm flipV="1">
              <a:off x="2979486" y="2857389"/>
              <a:ext cx="516919" cy="3858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F2C89A93-37A2-AE02-C9F7-E6DEE0637357}"/>
                </a:ext>
              </a:extLst>
            </p:cNvPr>
            <p:cNvSpPr/>
            <p:nvPr/>
          </p:nvSpPr>
          <p:spPr>
            <a:xfrm>
              <a:off x="3492769" y="2606755"/>
              <a:ext cx="966570" cy="49192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4C9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004C97"/>
                  </a:solidFill>
                </a:rPr>
                <a:t>Edge Detector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A9182BA-4C0A-83E1-BCB0-1CF87DEE9DEB}"/>
                </a:ext>
              </a:extLst>
            </p:cNvPr>
            <p:cNvSpPr/>
            <p:nvPr/>
          </p:nvSpPr>
          <p:spPr>
            <a:xfrm>
              <a:off x="542924" y="3774623"/>
              <a:ext cx="966570" cy="49192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4C9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>
                  <a:solidFill>
                    <a:srgbClr val="004C97"/>
                  </a:solidFill>
                </a:rPr>
                <a:t>Input 3</a:t>
              </a: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F9A0517B-68FE-7E2E-2D68-172C0A2C1E54}"/>
                </a:ext>
              </a:extLst>
            </p:cNvPr>
            <p:cNvCxnSpPr>
              <a:cxnSpLocks/>
              <a:stCxn id="58" idx="3"/>
            </p:cNvCxnSpPr>
            <p:nvPr/>
          </p:nvCxnSpPr>
          <p:spPr>
            <a:xfrm flipV="1">
              <a:off x="1509494" y="4016727"/>
              <a:ext cx="516919" cy="3858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CA17541-C0F3-20D1-F904-D8977E2DE87A}"/>
                </a:ext>
              </a:extLst>
            </p:cNvPr>
            <p:cNvSpPr txBox="1"/>
            <p:nvPr/>
          </p:nvSpPr>
          <p:spPr>
            <a:xfrm>
              <a:off x="2778310" y="3489527"/>
              <a:ext cx="94626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32@40MHz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95A364A-61A7-13B2-72A7-FF3D6572DD08}"/>
                </a:ext>
              </a:extLst>
            </p:cNvPr>
            <p:cNvSpPr txBox="1"/>
            <p:nvPr/>
          </p:nvSpPr>
          <p:spPr>
            <a:xfrm>
              <a:off x="1326638" y="3491890"/>
              <a:ext cx="9665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1@1.28GHz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E2B634B-459A-9779-A638-4ED8496DC3CB}"/>
                </a:ext>
              </a:extLst>
            </p:cNvPr>
            <p:cNvSpPr/>
            <p:nvPr/>
          </p:nvSpPr>
          <p:spPr>
            <a:xfrm>
              <a:off x="2026413" y="3781223"/>
              <a:ext cx="966570" cy="49192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4C9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>
                  <a:solidFill>
                    <a:srgbClr val="004C97"/>
                  </a:solidFill>
                </a:rPr>
                <a:t>Deserializer</a:t>
              </a:r>
              <a:endParaRPr lang="en-US" sz="1200" dirty="0">
                <a:solidFill>
                  <a:srgbClr val="004C97"/>
                </a:solidFill>
              </a:endParaRP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3172C219-5CA2-8084-3EB8-259DCDF324EF}"/>
                </a:ext>
              </a:extLst>
            </p:cNvPr>
            <p:cNvCxnSpPr>
              <a:stCxn id="62" idx="3"/>
            </p:cNvCxnSpPr>
            <p:nvPr/>
          </p:nvCxnSpPr>
          <p:spPr>
            <a:xfrm flipV="1">
              <a:off x="2992983" y="4023327"/>
              <a:ext cx="516919" cy="3858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EFB4DD08-90BC-5A9A-DD60-20C99EE44DFA}"/>
                </a:ext>
              </a:extLst>
            </p:cNvPr>
            <p:cNvSpPr/>
            <p:nvPr/>
          </p:nvSpPr>
          <p:spPr>
            <a:xfrm>
              <a:off x="3506266" y="3772693"/>
              <a:ext cx="966570" cy="49192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4C9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004C97"/>
                  </a:solidFill>
                </a:rPr>
                <a:t>Edge Detector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39FCBF7E-32B4-96E3-A755-A751CE596700}"/>
                </a:ext>
              </a:extLst>
            </p:cNvPr>
            <p:cNvSpPr/>
            <p:nvPr/>
          </p:nvSpPr>
          <p:spPr>
            <a:xfrm>
              <a:off x="544742" y="4982874"/>
              <a:ext cx="966570" cy="49192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4C9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>
                  <a:solidFill>
                    <a:srgbClr val="004C97"/>
                  </a:solidFill>
                </a:rPr>
                <a:t>Input 4</a:t>
              </a:r>
            </a:p>
          </p:txBody>
        </p: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01C9A611-E1C2-2D37-DDAB-FCE9FAD17FA9}"/>
                </a:ext>
              </a:extLst>
            </p:cNvPr>
            <p:cNvCxnSpPr>
              <a:cxnSpLocks/>
              <a:stCxn id="66" idx="3"/>
            </p:cNvCxnSpPr>
            <p:nvPr/>
          </p:nvCxnSpPr>
          <p:spPr>
            <a:xfrm flipV="1">
              <a:off x="1511312" y="5224978"/>
              <a:ext cx="516919" cy="3858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82BF253-4779-C9DB-936D-7C7CB5C592D1}"/>
                </a:ext>
              </a:extLst>
            </p:cNvPr>
            <p:cNvSpPr txBox="1"/>
            <p:nvPr/>
          </p:nvSpPr>
          <p:spPr>
            <a:xfrm>
              <a:off x="2780128" y="4697778"/>
              <a:ext cx="94626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32@40MHz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0AA0A7A-326D-6CC3-1FC5-0734F73ABEC3}"/>
                </a:ext>
              </a:extLst>
            </p:cNvPr>
            <p:cNvSpPr txBox="1"/>
            <p:nvPr/>
          </p:nvSpPr>
          <p:spPr>
            <a:xfrm>
              <a:off x="1328456" y="4700141"/>
              <a:ext cx="9665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1@1.28GHz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6D8CB8A-0E59-34D6-7761-C008AB2612C4}"/>
                </a:ext>
              </a:extLst>
            </p:cNvPr>
            <p:cNvSpPr/>
            <p:nvPr/>
          </p:nvSpPr>
          <p:spPr>
            <a:xfrm>
              <a:off x="2028231" y="4989474"/>
              <a:ext cx="966570" cy="49192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4C9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>
                  <a:solidFill>
                    <a:srgbClr val="004C97"/>
                  </a:solidFill>
                </a:rPr>
                <a:t>Deserializer</a:t>
              </a:r>
              <a:endParaRPr lang="en-US" sz="1200" dirty="0">
                <a:solidFill>
                  <a:srgbClr val="004C97"/>
                </a:solidFill>
              </a:endParaRP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2E18D6F7-AA82-83E2-14ED-31F6168D6D2B}"/>
                </a:ext>
              </a:extLst>
            </p:cNvPr>
            <p:cNvCxnSpPr>
              <a:stCxn id="70" idx="3"/>
            </p:cNvCxnSpPr>
            <p:nvPr/>
          </p:nvCxnSpPr>
          <p:spPr>
            <a:xfrm flipV="1">
              <a:off x="2994801" y="5231578"/>
              <a:ext cx="516919" cy="3858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A8CD799D-3931-EF81-F7B6-D8FC3301D43C}"/>
                </a:ext>
              </a:extLst>
            </p:cNvPr>
            <p:cNvSpPr/>
            <p:nvPr/>
          </p:nvSpPr>
          <p:spPr>
            <a:xfrm>
              <a:off x="3508084" y="4980944"/>
              <a:ext cx="966570" cy="49192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4C9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004C97"/>
                  </a:solidFill>
                </a:rPr>
                <a:t>Edge Detector</a:t>
              </a:r>
            </a:p>
          </p:txBody>
        </p:sp>
        <p:cxnSp>
          <p:nvCxnSpPr>
            <p:cNvPr id="85" name="Connector: Elbow 84">
              <a:extLst>
                <a:ext uri="{FF2B5EF4-FFF2-40B4-BE49-F238E27FC236}">
                  <a16:creationId xmlns:a16="http://schemas.microsoft.com/office/drawing/2014/main" id="{F0A988C1-E412-3942-8BF6-8E7B13D3590B}"/>
                </a:ext>
              </a:extLst>
            </p:cNvPr>
            <p:cNvCxnSpPr>
              <a:cxnSpLocks/>
              <a:stCxn id="56" idx="3"/>
            </p:cNvCxnSpPr>
            <p:nvPr/>
          </p:nvCxnSpPr>
          <p:spPr>
            <a:xfrm>
              <a:off x="4459339" y="2852717"/>
              <a:ext cx="513283" cy="462136"/>
            </a:xfrm>
            <a:prstGeom prst="bentConnector3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ctor: Elbow 88">
              <a:extLst>
                <a:ext uri="{FF2B5EF4-FFF2-40B4-BE49-F238E27FC236}">
                  <a16:creationId xmlns:a16="http://schemas.microsoft.com/office/drawing/2014/main" id="{7A729853-FB1A-6277-8DEB-B625EFDD1260}"/>
                </a:ext>
              </a:extLst>
            </p:cNvPr>
            <p:cNvCxnSpPr>
              <a:stCxn id="39" idx="3"/>
              <a:endCxn id="41" idx="0"/>
            </p:cNvCxnSpPr>
            <p:nvPr/>
          </p:nvCxnSpPr>
          <p:spPr>
            <a:xfrm>
              <a:off x="4459339" y="1678294"/>
              <a:ext cx="995659" cy="1504744"/>
            </a:xfrm>
            <a:prstGeom prst="bentConnector2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ctor: Elbow 94">
              <a:extLst>
                <a:ext uri="{FF2B5EF4-FFF2-40B4-BE49-F238E27FC236}">
                  <a16:creationId xmlns:a16="http://schemas.microsoft.com/office/drawing/2014/main" id="{C330116B-A176-9410-F3B9-30DAA07D89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60248" y="3565049"/>
              <a:ext cx="513283" cy="462136"/>
            </a:xfrm>
            <a:prstGeom prst="bentConnector3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or: Elbow 97">
              <a:extLst>
                <a:ext uri="{FF2B5EF4-FFF2-40B4-BE49-F238E27FC236}">
                  <a16:creationId xmlns:a16="http://schemas.microsoft.com/office/drawing/2014/main" id="{57E89419-1577-80CE-2BC2-59B3BD9BB5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75701" y="3674962"/>
              <a:ext cx="995659" cy="1504744"/>
            </a:xfrm>
            <a:prstGeom prst="bentConnector2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B2D906C8-2227-55D6-64A4-EF9AD5E803F6}"/>
                </a:ext>
              </a:extLst>
            </p:cNvPr>
            <p:cNvSpPr txBox="1"/>
            <p:nvPr/>
          </p:nvSpPr>
          <p:spPr>
            <a:xfrm>
              <a:off x="4427197" y="2547875"/>
              <a:ext cx="8632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5@40MHz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F8DFA76A-B1DE-A179-1EDC-D0A5CA07327F}"/>
                </a:ext>
              </a:extLst>
            </p:cNvPr>
            <p:cNvSpPr txBox="1"/>
            <p:nvPr/>
          </p:nvSpPr>
          <p:spPr>
            <a:xfrm>
              <a:off x="4440762" y="4052135"/>
              <a:ext cx="8632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5@40MHz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62DE58EB-B9B3-7FB9-266F-8ED9FAE8D81E}"/>
                </a:ext>
              </a:extLst>
            </p:cNvPr>
            <p:cNvSpPr txBox="1"/>
            <p:nvPr/>
          </p:nvSpPr>
          <p:spPr>
            <a:xfrm>
              <a:off x="4448952" y="4897271"/>
              <a:ext cx="8632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5@40MHz</a:t>
              </a:r>
            </a:p>
          </p:txBody>
        </p:sp>
        <p:cxnSp>
          <p:nvCxnSpPr>
            <p:cNvPr id="104" name="Connector: Elbow 103">
              <a:extLst>
                <a:ext uri="{FF2B5EF4-FFF2-40B4-BE49-F238E27FC236}">
                  <a16:creationId xmlns:a16="http://schemas.microsoft.com/office/drawing/2014/main" id="{5AEE6203-F3E9-4FC8-C46D-2FBD3DE740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38283" y="2854795"/>
              <a:ext cx="513283" cy="462136"/>
            </a:xfrm>
            <a:prstGeom prst="bentConnector3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ctor: Elbow 104">
              <a:extLst>
                <a:ext uri="{FF2B5EF4-FFF2-40B4-BE49-F238E27FC236}">
                  <a16:creationId xmlns:a16="http://schemas.microsoft.com/office/drawing/2014/main" id="{21F2EF41-82CF-D68B-9C81-945076F50C25}"/>
                </a:ext>
              </a:extLst>
            </p:cNvPr>
            <p:cNvCxnSpPr>
              <a:cxnSpLocks/>
            </p:cNvCxnSpPr>
            <p:nvPr/>
          </p:nvCxnSpPr>
          <p:spPr>
            <a:xfrm>
              <a:off x="5940625" y="3537821"/>
              <a:ext cx="513283" cy="462136"/>
            </a:xfrm>
            <a:prstGeom prst="bentConnector3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048434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C383D1-08A1-6DA0-1836-70DA570FB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85245"/>
          </a:xfrm>
        </p:spPr>
        <p:txBody>
          <a:bodyPr/>
          <a:lstStyle/>
          <a:p>
            <a:r>
              <a:rPr lang="en-US" sz="1600" dirty="0"/>
              <a:t>The first tests were encouraging because we had a standard deviation less than 1ns but we had a lot of noise on the output caused by the crosstalk 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4BD331-1D2A-77F2-2B28-75E226530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tests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4ACDB-35A8-781A-C3DF-EC5C583CB7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r>
              <a:rPr lang="en-US" sz="1100" dirty="0"/>
              <a:t>09/27/2023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5FE42-037C-F80B-CDF0-4B83F836EB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n-NO" sz="1100" dirty="0"/>
              <a:t>Mattia Tinfena | Trigger development for HGCAL’s cassette testing system for CMS experiment</a:t>
            </a:r>
            <a:endParaRPr lang="en-US" sz="1100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1E832-D40D-71C5-C1EB-6710D2C355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8" name="Picture 7" descr="A screen shot of a computer&#10;&#10;Description automatically generated">
            <a:extLst>
              <a:ext uri="{FF2B5EF4-FFF2-40B4-BE49-F238E27FC236}">
                <a16:creationId xmlns:a16="http://schemas.microsoft.com/office/drawing/2014/main" id="{A4946349-6E4E-6C62-BA5B-29EC3B5AB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" t="6292" r="12280" b="4457"/>
          <a:stretch/>
        </p:blipFill>
        <p:spPr>
          <a:xfrm>
            <a:off x="2124699" y="1764900"/>
            <a:ext cx="4894602" cy="2734953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8CF9C1F8-1263-3F4B-0A9E-EF551B91FE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40" t="15176" r="32279" b="56020"/>
          <a:stretch/>
        </p:blipFill>
        <p:spPr>
          <a:xfrm>
            <a:off x="2124699" y="4707958"/>
            <a:ext cx="4894602" cy="140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19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 wrap="square" anchor="t">
            <a:normAutofit fontScale="85000" lnSpcReduction="10000"/>
          </a:bodyPr>
          <a:lstStyle/>
          <a:p>
            <a:pPr>
              <a:spcAft>
                <a:spcPts val="600"/>
              </a:spcAft>
              <a:defRPr/>
            </a:pPr>
            <a:r>
              <a:rPr lang="en-US"/>
              <a:t>09/27/2023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 anchor="t">
            <a:normAutofit fontScale="92500"/>
          </a:bodyPr>
          <a:lstStyle/>
          <a:p>
            <a:pPr>
              <a:spcAft>
                <a:spcPts val="600"/>
              </a:spcAft>
              <a:defRPr/>
            </a:pPr>
            <a:r>
              <a:rPr lang="nn-NO"/>
              <a:t>Mattia Tinfena | Trigger development for HGCAL’s cassette testing system for CMS experiment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>
          <a:xfrm>
            <a:off x="222250" y="6504213"/>
            <a:ext cx="414338" cy="23728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smtClean="0"/>
              <a:pPr>
                <a:spcAft>
                  <a:spcPts val="600"/>
                </a:spcAft>
                <a:defRPr/>
              </a:pPr>
              <a:t>2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</p:spPr>
        <p:txBody>
          <a:bodyPr anchor="b">
            <a:normAutofit/>
          </a:bodyPr>
          <a:lstStyle/>
          <a:p>
            <a:r>
              <a:rPr lang="en-US" sz="2800" dirty="0"/>
              <a:t>Index</a:t>
            </a:r>
            <a:endParaRPr lang="en-US" dirty="0"/>
          </a:p>
        </p:txBody>
      </p:sp>
      <p:sp>
        <p:nvSpPr>
          <p:cNvPr id="8" name="CasellaDiTesto 10">
            <a:extLst>
              <a:ext uri="{FF2B5EF4-FFF2-40B4-BE49-F238E27FC236}">
                <a16:creationId xmlns:a16="http://schemas.microsoft.com/office/drawing/2014/main" id="{65789ED6-61B9-4666-7DB8-0FA9DCD0D412}"/>
              </a:ext>
            </a:extLst>
          </p:cNvPr>
          <p:cNvSpPr txBox="1"/>
          <p:nvPr/>
        </p:nvSpPr>
        <p:spPr>
          <a:xfrm>
            <a:off x="457200" y="834656"/>
            <a:ext cx="79850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it-IT" dirty="0"/>
              <a:t>The LHC collider</a:t>
            </a:r>
          </a:p>
          <a:p>
            <a:pPr marL="457200" indent="-457200">
              <a:buFont typeface="+mj-lt"/>
              <a:buAutoNum type="arabicPeriod"/>
            </a:pPr>
            <a:r>
              <a:rPr lang="it-IT" dirty="0"/>
              <a:t>The CMS </a:t>
            </a:r>
            <a:r>
              <a:rPr lang="it-IT" dirty="0" err="1"/>
              <a:t>experiment</a:t>
            </a:r>
            <a:endParaRPr lang="it-IT" dirty="0"/>
          </a:p>
          <a:p>
            <a:pPr marL="457200" indent="-457200">
              <a:buFont typeface="+mj-lt"/>
              <a:buAutoNum type="arabicPeriod"/>
            </a:pPr>
            <a:r>
              <a:rPr lang="it-IT" dirty="0"/>
              <a:t>The HGCAL – High Granularity CALorimeter</a:t>
            </a:r>
          </a:p>
          <a:p>
            <a:pPr marL="457200" indent="-457200">
              <a:buFont typeface="+mj-lt"/>
              <a:buAutoNum type="arabicPeriod"/>
            </a:pPr>
            <a:r>
              <a:rPr lang="it-IT" dirty="0"/>
              <a:t>The testing system for the HGCAL’s cassette</a:t>
            </a:r>
          </a:p>
          <a:p>
            <a:pPr marL="457200" indent="-457200">
              <a:buFont typeface="+mj-lt"/>
              <a:buAutoNum type="arabicPeriod"/>
            </a:pPr>
            <a:r>
              <a:rPr lang="it-IT" dirty="0"/>
              <a:t>Using an FPGA to substitute the meantimers</a:t>
            </a:r>
          </a:p>
        </p:txBody>
      </p:sp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45C2973-C545-9929-C896-948454FB9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1163979"/>
          </a:xfrm>
        </p:spPr>
        <p:txBody>
          <a:bodyPr/>
          <a:lstStyle/>
          <a:p>
            <a:r>
              <a:rPr lang="en-US" sz="1600" dirty="0"/>
              <a:t>To solve the crosstalk, we improved the board design with only the 4 inputs, and we used the old board in one separate PMOD connector for the output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8DB885-A735-E35E-DB6D-0EB89B8FE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2816"/>
            <a:ext cx="8686800" cy="427877"/>
          </a:xfrm>
        </p:spPr>
        <p:txBody>
          <a:bodyPr/>
          <a:lstStyle/>
          <a:p>
            <a:r>
              <a:rPr lang="en-US" dirty="0"/>
              <a:t>Solving the crosstalk problem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4AF73-0022-05BD-231E-507E41BA81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r>
              <a:rPr lang="en-US" sz="1100" dirty="0"/>
              <a:t>09/27/2023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7CB4E-BAB3-1112-342A-CA9CC4416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n-NO" sz="1100" dirty="0"/>
              <a:t>Mattia Tinfena | Trigger development for HGCAL’s cassette testing system for CMS experiment</a:t>
            </a:r>
            <a:endParaRPr lang="en-US" sz="1100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2F8FE-0F44-4438-C947-1E9112B437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10" name="Picture 9" descr="A blue circuit board with gold and silver colored wires&#10;&#10;Description automatically generated with medium confidence">
            <a:extLst>
              <a:ext uri="{FF2B5EF4-FFF2-40B4-BE49-F238E27FC236}">
                <a16:creationId xmlns:a16="http://schemas.microsoft.com/office/drawing/2014/main" id="{32001411-F624-2C24-763E-CB9B356B40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76" t="5652" r="31378" b="5106"/>
          <a:stretch/>
        </p:blipFill>
        <p:spPr>
          <a:xfrm rot="16200000">
            <a:off x="3866381" y="3666909"/>
            <a:ext cx="1411240" cy="3430855"/>
          </a:xfrm>
          <a:prstGeom prst="rect">
            <a:avLst/>
          </a:prstGeom>
        </p:spPr>
      </p:pic>
      <p:pic>
        <p:nvPicPr>
          <p:cNvPr id="9" name="Picture 8" descr="A circuit board with wires&#10;&#10;Description automatically generated">
            <a:extLst>
              <a:ext uri="{FF2B5EF4-FFF2-40B4-BE49-F238E27FC236}">
                <a16:creationId xmlns:a16="http://schemas.microsoft.com/office/drawing/2014/main" id="{9D54CBE1-EBD8-AB74-ECCD-A40A4BB8AD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76" r="32166"/>
          <a:stretch/>
        </p:blipFill>
        <p:spPr>
          <a:xfrm rot="16200000">
            <a:off x="3256916" y="-362994"/>
            <a:ext cx="2615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6636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screen shot of a computer&#10;&#10;Description automatically generated">
            <a:extLst>
              <a:ext uri="{FF2B5EF4-FFF2-40B4-BE49-F238E27FC236}">
                <a16:creationId xmlns:a16="http://schemas.microsoft.com/office/drawing/2014/main" id="{D2406F9D-9CBF-5B4F-2A07-4B39946908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062087"/>
            <a:ext cx="8672513" cy="487828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417C1E1-0ACB-71F4-A5C1-000A0700B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the crosstalk problem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AE4251-AA85-02AB-7EEE-E287EC6903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8694" y="6504213"/>
            <a:ext cx="723501" cy="241300"/>
          </a:xfrm>
        </p:spPr>
        <p:txBody>
          <a:bodyPr/>
          <a:lstStyle/>
          <a:p>
            <a:pPr>
              <a:defRPr/>
            </a:pPr>
            <a:r>
              <a:rPr lang="en-US" sz="1100" dirty="0"/>
              <a:t>09/27/2023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BE75B-AD4F-FF81-FE16-F1EA5BC093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n-NO" sz="1100" dirty="0"/>
              <a:t>Mattia Tinfena | Trigger development for HGCAL’s cassette testing system for CMS experiment</a:t>
            </a:r>
            <a:endParaRPr lang="en-US" sz="1100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7BA63-81DE-4F1B-5781-BAAE45FB06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650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close up of a circuit board&#10;&#10;Description automatically generated">
            <a:extLst>
              <a:ext uri="{FF2B5EF4-FFF2-40B4-BE49-F238E27FC236}">
                <a16:creationId xmlns:a16="http://schemas.microsoft.com/office/drawing/2014/main" id="{F2608138-7CD6-1BC2-6CCC-5957D834C9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26848" y="2178320"/>
            <a:ext cx="4297922" cy="375370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F99D02E-A374-F4B7-B857-28FBC8C6A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2815"/>
            <a:ext cx="8686800" cy="427877"/>
          </a:xfrm>
        </p:spPr>
        <p:txBody>
          <a:bodyPr/>
          <a:lstStyle/>
          <a:p>
            <a:r>
              <a:rPr lang="en-US" dirty="0"/>
              <a:t>PCB development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0F769-20C5-0905-94AA-0C7ADBCAFD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2906" y="6504213"/>
            <a:ext cx="729289" cy="241300"/>
          </a:xfrm>
        </p:spPr>
        <p:txBody>
          <a:bodyPr/>
          <a:lstStyle/>
          <a:p>
            <a:pPr>
              <a:defRPr/>
            </a:pPr>
            <a:r>
              <a:rPr lang="en-US" sz="1100" dirty="0"/>
              <a:t>09/27/2023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6EB9BA-B08B-9E8B-6E47-F1C7A7DE27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n-NO" sz="1100" dirty="0"/>
              <a:t>Mattia Tinfena | Trigger development for HGCAL’s cassette testing system for CMS experiment</a:t>
            </a:r>
            <a:endParaRPr lang="en-US" sz="1100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0BC6A6-8FDA-4DBF-C6F0-36E4FA8B6F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10" name="Picture 9" descr="A close up of a circuit board&#10;&#10;Description automatically generated">
            <a:extLst>
              <a:ext uri="{FF2B5EF4-FFF2-40B4-BE49-F238E27FC236}">
                <a16:creationId xmlns:a16="http://schemas.microsoft.com/office/drawing/2014/main" id="{1285071D-8AC9-8DB8-2F96-3B87AE526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30" y="2178322"/>
            <a:ext cx="4297921" cy="37537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57DD341-29A9-DDF3-EE58-E14D56A4F7E8}"/>
              </a:ext>
            </a:extLst>
          </p:cNvPr>
          <p:cNvSpPr txBox="1"/>
          <p:nvPr/>
        </p:nvSpPr>
        <p:spPr>
          <a:xfrm>
            <a:off x="364603" y="925975"/>
            <a:ext cx="8450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/>
              </a:rPr>
              <a:t>I designed a PCB for the final project that will be produced and tested, and I’ll include the results in the final report </a:t>
            </a:r>
          </a:p>
        </p:txBody>
      </p:sp>
    </p:spTree>
    <p:extLst>
      <p:ext uri="{BB962C8B-B14F-4D97-AF65-F5344CB8AC3E}">
        <p14:creationId xmlns:p14="http://schemas.microsoft.com/office/powerpoint/2010/main" val="26149670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D06E9B-7F1E-5C25-C696-BCE577DF1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87" y="1061616"/>
            <a:ext cx="8672513" cy="3209443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I really enjoyed this internship for the following reasons:</a:t>
            </a:r>
          </a:p>
          <a:p>
            <a:r>
              <a:rPr lang="en-US" sz="1600" dirty="0"/>
              <a:t>I had hands-on experience with all aspects of developing a trigger system</a:t>
            </a:r>
          </a:p>
          <a:p>
            <a:r>
              <a:rPr lang="en-US" sz="1600" dirty="0"/>
              <a:t>I assembled the scintillator trigger planes with WLS (wave length shifting)  fibers and connected to PMTs</a:t>
            </a:r>
          </a:p>
          <a:p>
            <a:r>
              <a:rPr lang="en-US" sz="1600" dirty="0"/>
              <a:t>I connected the trigger planes to the NIM logic system</a:t>
            </a:r>
          </a:p>
          <a:p>
            <a:r>
              <a:rPr lang="en-US" sz="1600" dirty="0"/>
              <a:t>I developed a PMOD interface card to bring the signals to an FPGA board</a:t>
            </a:r>
          </a:p>
          <a:p>
            <a:r>
              <a:rPr lang="en-US" sz="1600" dirty="0"/>
              <a:t>I learned how to program FPGA with the </a:t>
            </a:r>
            <a:r>
              <a:rPr lang="en-US" sz="1600" dirty="0" err="1"/>
              <a:t>Vivado</a:t>
            </a:r>
            <a:r>
              <a:rPr lang="en-US" sz="1600" dirty="0"/>
              <a:t> suite and the </a:t>
            </a:r>
            <a:r>
              <a:rPr lang="en-US" sz="1600" dirty="0" err="1"/>
              <a:t>SystemVerilog</a:t>
            </a:r>
            <a:r>
              <a:rPr lang="en-US" sz="1600" dirty="0"/>
              <a:t> language </a:t>
            </a:r>
          </a:p>
          <a:p>
            <a:r>
              <a:rPr lang="en-US" sz="1600" dirty="0"/>
              <a:t>I developed the firmware to compute the meantime of the input signals </a:t>
            </a:r>
          </a:p>
          <a:p>
            <a:r>
              <a:rPr lang="en-US" sz="1600" dirty="0"/>
              <a:t>Tested the system and obtained good results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2916D8-D2AB-5F3D-048E-44AC623F7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CE5C0-7450-A35C-FF8A-2AE3A5EB1A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r>
              <a:rPr lang="en-US" sz="1100" dirty="0"/>
              <a:t>09/27/2023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BEC5CE-80B1-D822-DAAA-476BFAEABD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n-NO" sz="1100" dirty="0"/>
              <a:t>Mattia Tinfena | Trigger development for HGCAL’s cassette testing system for CMS experiment</a:t>
            </a:r>
            <a:endParaRPr lang="en-US" sz="1100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75EA3-CD78-194C-82C9-A4D810EC6C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2115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in a white suit standing next to a yellow machine&#10;&#10;Description automatically generated">
            <a:extLst>
              <a:ext uri="{FF2B5EF4-FFF2-40B4-BE49-F238E27FC236}">
                <a16:creationId xmlns:a16="http://schemas.microsoft.com/office/drawing/2014/main" id="{678C1E2C-B7E6-C462-A61B-E287540B5E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58"/>
          <a:stretch/>
        </p:blipFill>
        <p:spPr>
          <a:xfrm>
            <a:off x="0" y="-57150"/>
            <a:ext cx="9220199" cy="62611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803466-BBAC-6ABB-C9EE-A0ABA060DE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2"/>
            <a:ext cx="775607" cy="242873"/>
          </a:xfrm>
        </p:spPr>
        <p:txBody>
          <a:bodyPr/>
          <a:lstStyle/>
          <a:p>
            <a:pPr>
              <a:defRPr/>
            </a:pPr>
            <a:r>
              <a:rPr lang="en-US" sz="1100" dirty="0"/>
              <a:t>09/27/2023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E4E7B-C1EC-FEF5-41D7-C7E03944D2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n-NO" sz="1100" dirty="0"/>
              <a:t>Mattia Tinfena | Trigger development for HGCAL’s cassette testing system for CMS experiment</a:t>
            </a:r>
            <a:endParaRPr lang="en-US" sz="11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C64BB4-7DE1-FBB6-EC29-8D3D0C69B652}"/>
              </a:ext>
            </a:extLst>
          </p:cNvPr>
          <p:cNvSpPr/>
          <p:nvPr/>
        </p:nvSpPr>
        <p:spPr>
          <a:xfrm>
            <a:off x="1867577" y="233509"/>
            <a:ext cx="5060950" cy="1295400"/>
          </a:xfrm>
          <a:prstGeom prst="rect">
            <a:avLst/>
          </a:prstGeom>
          <a:solidFill>
            <a:schemeClr val="bg1"/>
          </a:solidFill>
          <a:ln w="28575">
            <a:solidFill>
              <a:srgbClr val="004C9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34275-D08A-023C-C479-4809A9E6CA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AB8AFB-C42B-21E4-D6D8-57D68AE1F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4551" y="465207"/>
            <a:ext cx="4887002" cy="832005"/>
          </a:xfrm>
        </p:spPr>
        <p:txBody>
          <a:bodyPr/>
          <a:lstStyle/>
          <a:p>
            <a:pPr algn="ctr"/>
            <a:r>
              <a:rPr lang="en-US" dirty="0"/>
              <a:t>Thank you for your attention</a:t>
            </a:r>
            <a:br>
              <a:rPr lang="en-US" dirty="0"/>
            </a:br>
            <a:r>
              <a:rPr lang="en-US" dirty="0"/>
              <a:t>Any question?   </a:t>
            </a:r>
          </a:p>
        </p:txBody>
      </p:sp>
    </p:spTree>
    <p:extLst>
      <p:ext uri="{BB962C8B-B14F-4D97-AF65-F5344CB8AC3E}">
        <p14:creationId xmlns:p14="http://schemas.microsoft.com/office/powerpoint/2010/main" val="3972969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64A2D71-D206-FE17-3FF0-9357B196B5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/>
              <a:t>[1] “HGCROC3-Si Datasheet”</a:t>
            </a:r>
          </a:p>
          <a:p>
            <a:r>
              <a:rPr lang="en-US" sz="1600" dirty="0"/>
              <a:t>[2] “Cosmic Trigger System for Cassette Testing”, Zoltan </a:t>
            </a:r>
            <a:r>
              <a:rPr lang="en-US" sz="1600" dirty="0" err="1"/>
              <a:t>Gecse</a:t>
            </a:r>
            <a:endParaRPr lang="en-US" sz="1600" dirty="0"/>
          </a:p>
          <a:p>
            <a:r>
              <a:rPr lang="en-US" sz="1600" dirty="0"/>
              <a:t>[3] “Status and Overview of the CMS HGCAL”, Zoltan </a:t>
            </a:r>
            <a:r>
              <a:rPr lang="en-US" sz="1600" dirty="0" err="1"/>
              <a:t>Gecse</a:t>
            </a:r>
            <a:endParaRPr lang="en-US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D8946D-ECFB-64D0-2255-EAD1B8DC8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Bibiography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B4EC97-DDEA-6641-4AC4-590F9C72C3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2150" y="6504213"/>
            <a:ext cx="720045" cy="237285"/>
          </a:xfrm>
        </p:spPr>
        <p:txBody>
          <a:bodyPr/>
          <a:lstStyle/>
          <a:p>
            <a:pPr>
              <a:defRPr/>
            </a:pPr>
            <a:r>
              <a:rPr lang="en-US" sz="1100" dirty="0"/>
              <a:t>09/27/2023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38694D-D6F2-7B9C-4057-BA6B8F2775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n-NO" sz="1100" dirty="0"/>
              <a:t>Mattia Tinfena | Trigger development for HGCAL’s cassette testing system for CMS experiment</a:t>
            </a:r>
            <a:endParaRPr lang="en-US" sz="1100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C4622-50BA-70E7-F31A-69EDC3FFF7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103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F836BE19-9E8F-9E81-AC00-9842A2868B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6333" y="1361773"/>
            <a:ext cx="3027894" cy="413445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505050"/>
                </a:solidFill>
              </a:rPr>
              <a:t>The </a:t>
            </a:r>
            <a:r>
              <a:rPr lang="en-US" b="0" dirty="0"/>
              <a:t>world's largest and highest-energy particle collider</a:t>
            </a:r>
            <a:r>
              <a:rPr lang="en-US" b="0" dirty="0">
                <a:solidFill>
                  <a:srgbClr val="505050"/>
                </a:solidFill>
              </a:rPr>
              <a:t>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505050"/>
                </a:solidFill>
              </a:rPr>
              <a:t>17 mi in circumference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505050"/>
                </a:solidFill>
              </a:rPr>
              <a:t>Deep 574 ft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Four crossing points </a:t>
            </a:r>
            <a:r>
              <a:rPr lang="en-US" b="0" dirty="0">
                <a:solidFill>
                  <a:srgbClr val="505050"/>
                </a:solidFill>
              </a:rPr>
              <a:t>where the accelerated particles collide.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Four detectors </a:t>
            </a:r>
            <a:r>
              <a:rPr lang="en-US" b="0" dirty="0">
                <a:solidFill>
                  <a:srgbClr val="505050"/>
                </a:solidFill>
              </a:rPr>
              <a:t>each designed to detect different phenomena: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b="0" dirty="0">
                <a:solidFill>
                  <a:srgbClr val="505050"/>
                </a:solidFill>
              </a:rPr>
              <a:t>ALICE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b="0" dirty="0" err="1">
                <a:solidFill>
                  <a:srgbClr val="505050"/>
                </a:solidFill>
              </a:rPr>
              <a:t>LHCb</a:t>
            </a:r>
            <a:endParaRPr lang="en-US" sz="1600" b="0" dirty="0">
              <a:solidFill>
                <a:srgbClr val="505050"/>
              </a:solidFill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1600" b="0" dirty="0">
                <a:solidFill>
                  <a:srgbClr val="505050"/>
                </a:solidFill>
              </a:rPr>
              <a:t>ATLAS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b="0" dirty="0">
                <a:solidFill>
                  <a:srgbClr val="505050"/>
                </a:solidFill>
              </a:rPr>
              <a:t>CMS</a:t>
            </a:r>
          </a:p>
        </p:txBody>
      </p:sp>
      <p:pic>
        <p:nvPicPr>
          <p:cNvPr id="12" name="Elemento grafico 11">
            <a:extLst>
              <a:ext uri="{FF2B5EF4-FFF2-40B4-BE49-F238E27FC236}">
                <a16:creationId xmlns:a16="http://schemas.microsoft.com/office/drawing/2014/main" id="{9397A26E-969C-7558-8183-435792BB9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42712" y="1587026"/>
            <a:ext cx="5347605" cy="376632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 wrap="square" anchor="t">
            <a:normAutofit fontScale="85000" lnSpcReduction="10000"/>
          </a:bodyPr>
          <a:lstStyle/>
          <a:p>
            <a:pPr>
              <a:spcAft>
                <a:spcPts val="600"/>
              </a:spcAft>
              <a:defRPr/>
            </a:pPr>
            <a:r>
              <a:rPr lang="en-US"/>
              <a:t>09/27/2023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 anchor="t">
            <a:normAutofit fontScale="92500"/>
          </a:bodyPr>
          <a:lstStyle/>
          <a:p>
            <a:pPr>
              <a:spcAft>
                <a:spcPts val="600"/>
              </a:spcAft>
              <a:defRPr/>
            </a:pPr>
            <a:r>
              <a:rPr lang="nn-NO" dirty="0"/>
              <a:t>Mattia Tinfena | Trigger development for HGCAL’s cassette testing system for CMS experiment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>
          <a:xfrm>
            <a:off x="222250" y="6504213"/>
            <a:ext cx="414338" cy="23728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smtClean="0"/>
              <a:pPr>
                <a:spcAft>
                  <a:spcPts val="600"/>
                </a:spcAft>
                <a:defRPr/>
              </a:pPr>
              <a:t>3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</p:spPr>
        <p:txBody>
          <a:bodyPr anchor="b">
            <a:normAutofit/>
          </a:bodyPr>
          <a:lstStyle/>
          <a:p>
            <a:r>
              <a:rPr lang="en-US" dirty="0"/>
              <a:t>LHC – Large Hadron Collider</a:t>
            </a:r>
          </a:p>
        </p:txBody>
      </p:sp>
    </p:spTree>
    <p:extLst>
      <p:ext uri="{BB962C8B-B14F-4D97-AF65-F5344CB8AC3E}">
        <p14:creationId xmlns:p14="http://schemas.microsoft.com/office/powerpoint/2010/main" val="4264752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0CA26AFB-C81D-C97F-B8BD-7F33CDA730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600" y="917661"/>
            <a:ext cx="8686800" cy="575473"/>
          </a:xfrm>
        </p:spPr>
        <p:txBody>
          <a:bodyPr/>
          <a:lstStyle/>
          <a:p>
            <a:r>
              <a:rPr lang="en-US" b="0" dirty="0">
                <a:solidFill>
                  <a:srgbClr val="505050"/>
                </a:solidFill>
              </a:rPr>
              <a:t>The </a:t>
            </a:r>
            <a:r>
              <a:rPr lang="en-US" b="0" dirty="0"/>
              <a:t>Compact Muon Solenoid (CMS) </a:t>
            </a:r>
            <a:r>
              <a:rPr lang="en-US" b="0" dirty="0">
                <a:solidFill>
                  <a:srgbClr val="505050"/>
                </a:solidFill>
              </a:rPr>
              <a:t>experiment is one of the two large general-purpose particle physics detectors.  													</a:t>
            </a:r>
          </a:p>
          <a:p>
            <a:endParaRPr lang="en-US" b="0" dirty="0">
              <a:solidFill>
                <a:srgbClr val="50505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 wrap="square" anchor="t">
            <a:normAutofit fontScale="85000" lnSpcReduction="10000"/>
          </a:bodyPr>
          <a:lstStyle/>
          <a:p>
            <a:pPr>
              <a:spcAft>
                <a:spcPts val="600"/>
              </a:spcAft>
              <a:defRPr/>
            </a:pPr>
            <a:r>
              <a:rPr lang="en-US"/>
              <a:t>09/27/2023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 anchor="t">
            <a:normAutofit fontScale="92500"/>
          </a:bodyPr>
          <a:lstStyle/>
          <a:p>
            <a:pPr>
              <a:spcAft>
                <a:spcPts val="600"/>
              </a:spcAft>
              <a:defRPr/>
            </a:pPr>
            <a:r>
              <a:rPr lang="nn-NO"/>
              <a:t>Mattia Tinfena | Trigger development for HGCAL’s cassette testing system for CMS experiment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>
          <a:xfrm>
            <a:off x="222250" y="6504213"/>
            <a:ext cx="414338" cy="23728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smtClean="0"/>
              <a:pPr>
                <a:spcAft>
                  <a:spcPts val="600"/>
                </a:spcAft>
                <a:defRPr/>
              </a:pPr>
              <a:t>4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</p:spPr>
        <p:txBody>
          <a:bodyPr anchor="b">
            <a:normAutofit/>
          </a:bodyPr>
          <a:lstStyle/>
          <a:p>
            <a:r>
              <a:rPr lang="en-US" dirty="0"/>
              <a:t>CMS experiment</a:t>
            </a:r>
          </a:p>
        </p:txBody>
      </p:sp>
      <p:pic>
        <p:nvPicPr>
          <p:cNvPr id="16" name="Immagine 15" descr="Immagine che contiene schermata&#10;&#10;Descrizione generata automaticamente">
            <a:extLst>
              <a:ext uri="{FF2B5EF4-FFF2-40B4-BE49-F238E27FC236}">
                <a16:creationId xmlns:a16="http://schemas.microsoft.com/office/drawing/2014/main" id="{8532ADE5-B677-0242-2F6F-9861BAE70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" y="1857434"/>
            <a:ext cx="5711983" cy="4035055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ED943FF-C3D3-B6A9-0073-2DE062961525}"/>
              </a:ext>
            </a:extLst>
          </p:cNvPr>
          <p:cNvSpPr txBox="1"/>
          <p:nvPr/>
        </p:nvSpPr>
        <p:spPr>
          <a:xfrm>
            <a:off x="5940583" y="2720799"/>
            <a:ext cx="30492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505050"/>
                </a:solidFill>
                <a:latin typeface="Helvetica"/>
              </a:rPr>
              <a:t>The principal sensors that there are in the CMS are in the barrel and in the endcaps: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>
                <a:solidFill>
                  <a:srgbClr val="004C97"/>
                </a:solidFill>
                <a:latin typeface="Helvetica"/>
              </a:rPr>
              <a:t>The tracker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>
                <a:solidFill>
                  <a:srgbClr val="004C97"/>
                </a:solidFill>
                <a:latin typeface="Helvetica"/>
              </a:rPr>
              <a:t>The electromagnetical calorimeters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>
                <a:solidFill>
                  <a:srgbClr val="004C97"/>
                </a:solidFill>
                <a:latin typeface="Helvetica"/>
              </a:rPr>
              <a:t>The hadronic calorimeters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>
                <a:solidFill>
                  <a:srgbClr val="004C97"/>
                </a:solidFill>
                <a:latin typeface="Helvetica"/>
              </a:rPr>
              <a:t>The magnet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>
                <a:solidFill>
                  <a:srgbClr val="004C97"/>
                </a:solidFill>
                <a:latin typeface="Helvetica"/>
              </a:rPr>
              <a:t>The muon detectors</a:t>
            </a:r>
          </a:p>
        </p:txBody>
      </p:sp>
    </p:spTree>
    <p:extLst>
      <p:ext uri="{BB962C8B-B14F-4D97-AF65-F5344CB8AC3E}">
        <p14:creationId xmlns:p14="http://schemas.microsoft.com/office/powerpoint/2010/main" val="536479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65641"/>
            <a:ext cx="8686800" cy="427877"/>
          </a:xfrm>
        </p:spPr>
        <p:txBody>
          <a:bodyPr/>
          <a:lstStyle/>
          <a:p>
            <a:r>
              <a:rPr lang="en-US" sz="1950" dirty="0"/>
              <a:t>CMS between past and future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r>
              <a:rPr lang="en-US" sz="1100" dirty="0"/>
              <a:t>09/27/2023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n-NO" sz="1100" dirty="0"/>
              <a:t>Mattia Tinfena | Trigger development for HGCAL’s cassette testing system for CMS experiment</a:t>
            </a:r>
            <a:endParaRPr lang="en-US" sz="11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BF2CBCF-FF31-BEB7-76E2-2218FA8D6630}"/>
              </a:ext>
            </a:extLst>
          </p:cNvPr>
          <p:cNvSpPr txBox="1"/>
          <p:nvPr/>
        </p:nvSpPr>
        <p:spPr>
          <a:xfrm>
            <a:off x="467832" y="1905506"/>
            <a:ext cx="820833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4C97"/>
                </a:solidFill>
                <a:latin typeface="Helvetica"/>
              </a:rPr>
              <a:t>CMS and ATLAS discovered the Higgs boson in 2012</a:t>
            </a:r>
            <a:r>
              <a:rPr lang="en-US" sz="1600" dirty="0">
                <a:solidFill>
                  <a:srgbClr val="505050"/>
                </a:solidFill>
                <a:latin typeface="Helvetica"/>
              </a:rPr>
              <a:t>. But a lot of work still has to be done.</a:t>
            </a:r>
          </a:p>
          <a:p>
            <a:endParaRPr lang="en-US" sz="1600" dirty="0">
              <a:solidFill>
                <a:srgbClr val="505050"/>
              </a:solidFill>
              <a:latin typeface="Helvetica"/>
            </a:endParaRPr>
          </a:p>
          <a:p>
            <a:r>
              <a:rPr lang="en-US" sz="1600" dirty="0">
                <a:solidFill>
                  <a:srgbClr val="505050"/>
                </a:solidFill>
                <a:latin typeface="Helvetica"/>
              </a:rPr>
              <a:t>The main goals of the experiments are: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/>
              </a:rPr>
              <a:t>to explore physics at the </a:t>
            </a:r>
            <a:r>
              <a:rPr lang="en-US" sz="1600" dirty="0" err="1">
                <a:solidFill>
                  <a:srgbClr val="505050"/>
                </a:solidFill>
                <a:latin typeface="Helvetica"/>
              </a:rPr>
              <a:t>TeV</a:t>
            </a:r>
            <a:r>
              <a:rPr lang="en-US" sz="1600" dirty="0">
                <a:solidFill>
                  <a:srgbClr val="505050"/>
                </a:solidFill>
                <a:latin typeface="Helvetica"/>
              </a:rPr>
              <a:t> scale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/>
              </a:rPr>
              <a:t>to further study the properties of the Higgs boson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/>
              </a:rPr>
              <a:t>to look for evidence of physics beyond the standard model, such as supersymmetry, or extra dimensions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505050"/>
              </a:solidFill>
              <a:latin typeface="Helvetica"/>
            </a:endParaRPr>
          </a:p>
          <a:p>
            <a:r>
              <a:rPr lang="en-US" sz="1600" dirty="0">
                <a:solidFill>
                  <a:srgbClr val="505050"/>
                </a:solidFill>
                <a:latin typeface="Helvetica"/>
              </a:rPr>
              <a:t>To do this a new version of the LHC (</a:t>
            </a:r>
            <a:r>
              <a:rPr lang="en-US" sz="1600" dirty="0" err="1">
                <a:solidFill>
                  <a:srgbClr val="505050"/>
                </a:solidFill>
                <a:latin typeface="Helvetica"/>
              </a:rPr>
              <a:t>HighLuminosity</a:t>
            </a:r>
            <a:r>
              <a:rPr lang="en-US" sz="1600" dirty="0">
                <a:solidFill>
                  <a:srgbClr val="505050"/>
                </a:solidFill>
                <a:latin typeface="Helvetica"/>
              </a:rPr>
              <a:t>-LHC) and the detectors are needed.</a:t>
            </a:r>
          </a:p>
        </p:txBody>
      </p:sp>
    </p:spTree>
    <p:extLst>
      <p:ext uri="{BB962C8B-B14F-4D97-AF65-F5344CB8AC3E}">
        <p14:creationId xmlns:p14="http://schemas.microsoft.com/office/powerpoint/2010/main" val="196726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HL-LHC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r>
              <a:rPr lang="en-US" sz="1100" dirty="0"/>
              <a:t>09/27/2023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n-NO" sz="1100" dirty="0"/>
              <a:t>Mattia Tinfena | Trigger development for HGCAL’s cassette testing system for CMS experiment</a:t>
            </a:r>
            <a:endParaRPr lang="en-US" sz="11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E1680DA-A232-7F15-32F5-25B0F94EDC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" t="631" b="31496"/>
          <a:stretch/>
        </p:blipFill>
        <p:spPr>
          <a:xfrm>
            <a:off x="457200" y="832719"/>
            <a:ext cx="8046471" cy="507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80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HGCAL - High Granularity </a:t>
            </a:r>
            <a:r>
              <a:rPr lang="en-US" sz="1950" dirty="0" err="1"/>
              <a:t>CALorimeters</a:t>
            </a:r>
            <a:endParaRPr lang="en-US" sz="195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677119" y="6504213"/>
            <a:ext cx="735076" cy="241300"/>
          </a:xfrm>
        </p:spPr>
        <p:txBody>
          <a:bodyPr/>
          <a:lstStyle/>
          <a:p>
            <a:pPr>
              <a:defRPr/>
            </a:pPr>
            <a:r>
              <a:rPr lang="en-US" sz="1100" dirty="0"/>
              <a:t>09/27/2023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n-NO" sz="1100" dirty="0"/>
              <a:t>Mattia Tinfena | Trigger development for HGCAL’s cassette testing system for CMS experiment</a:t>
            </a:r>
            <a:endParaRPr lang="en-US" sz="11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9DDCF5-0D13-9FA7-655A-CD778A5C3C7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6858" y="819150"/>
            <a:ext cx="3343252" cy="2550136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583D4AC-6927-A4AE-03A5-BA78C20763E7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2482770" y="1233327"/>
            <a:ext cx="2113249" cy="989698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302A3CE-71B4-714B-786B-4A38E2E9CE90}"/>
              </a:ext>
            </a:extLst>
          </p:cNvPr>
          <p:cNvSpPr txBox="1"/>
          <p:nvPr/>
        </p:nvSpPr>
        <p:spPr>
          <a:xfrm>
            <a:off x="4596019" y="1002494"/>
            <a:ext cx="1044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HGCAL</a:t>
            </a:r>
          </a:p>
        </p:txBody>
      </p:sp>
      <p:pic>
        <p:nvPicPr>
          <p:cNvPr id="18" name="Content Placeholder 7" descr="A hexagon shaped electronic device&#10;&#10;Description automatically generated">
            <a:extLst>
              <a:ext uri="{FF2B5EF4-FFF2-40B4-BE49-F238E27FC236}">
                <a16:creationId xmlns:a16="http://schemas.microsoft.com/office/drawing/2014/main" id="{87EFF05C-454C-D2D0-9B9B-3EA25DDC44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197"/>
          <a:stretch/>
        </p:blipFill>
        <p:spPr>
          <a:xfrm>
            <a:off x="4266699" y="4014295"/>
            <a:ext cx="2014862" cy="1509579"/>
          </a:xfr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4A543A0-6789-B335-D737-05319E1384A8}"/>
              </a:ext>
            </a:extLst>
          </p:cNvPr>
          <p:cNvGrpSpPr>
            <a:grpSpLocks noChangeAspect="1"/>
          </p:cNvGrpSpPr>
          <p:nvPr/>
        </p:nvGrpSpPr>
        <p:grpSpPr>
          <a:xfrm>
            <a:off x="5600919" y="344942"/>
            <a:ext cx="2603783" cy="2482236"/>
            <a:chOff x="706056" y="1761872"/>
            <a:chExt cx="4528150" cy="431677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76F826C-6378-42AF-8BFF-EE31907EB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4063" y="1761872"/>
              <a:ext cx="4400143" cy="4316772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10869B6-4870-8829-F23C-3616CD311F2E}"/>
                </a:ext>
              </a:extLst>
            </p:cNvPr>
            <p:cNvSpPr/>
            <p:nvPr/>
          </p:nvSpPr>
          <p:spPr>
            <a:xfrm>
              <a:off x="706056" y="5357813"/>
              <a:ext cx="865569" cy="720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9E55DA3-6CBD-A070-57FD-7C6654946DE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05437" y="3553848"/>
            <a:ext cx="2738563" cy="2094938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24536B-9DAE-267D-1C7D-868FFE789A55}"/>
              </a:ext>
            </a:extLst>
          </p:cNvPr>
          <p:cNvCxnSpPr>
            <a:cxnSpLocks/>
            <a:stCxn id="18" idx="0"/>
          </p:cNvCxnSpPr>
          <p:nvPr/>
        </p:nvCxnSpPr>
        <p:spPr>
          <a:xfrm flipV="1">
            <a:off x="5274130" y="2382202"/>
            <a:ext cx="1178577" cy="16320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B41E619-5115-EFB6-E024-F90A73B7E8AF}"/>
              </a:ext>
            </a:extLst>
          </p:cNvPr>
          <p:cNvCxnSpPr/>
          <p:nvPr/>
        </p:nvCxnSpPr>
        <p:spPr>
          <a:xfrm flipH="1" flipV="1">
            <a:off x="7774718" y="2127250"/>
            <a:ext cx="569182" cy="16573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D8C441B1-B217-AA65-8CE4-DF7054C16F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026" t="42805" r="23812" b="18177"/>
          <a:stretch/>
        </p:blipFill>
        <p:spPr>
          <a:xfrm>
            <a:off x="222250" y="4039565"/>
            <a:ext cx="3920574" cy="18604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66C724F-644F-CFEB-F8F8-81D57C58099C}"/>
              </a:ext>
            </a:extLst>
          </p:cNvPr>
          <p:cNvSpPr txBox="1"/>
          <p:nvPr/>
        </p:nvSpPr>
        <p:spPr>
          <a:xfrm>
            <a:off x="1537844" y="3552630"/>
            <a:ext cx="1289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Cassette</a:t>
            </a:r>
          </a:p>
        </p:txBody>
      </p:sp>
      <p:sp>
        <p:nvSpPr>
          <p:cNvPr id="22" name="Trapezoid 21">
            <a:extLst>
              <a:ext uri="{FF2B5EF4-FFF2-40B4-BE49-F238E27FC236}">
                <a16:creationId xmlns:a16="http://schemas.microsoft.com/office/drawing/2014/main" id="{5C74653B-B059-0622-758E-AF5242BD4E82}"/>
              </a:ext>
            </a:extLst>
          </p:cNvPr>
          <p:cNvSpPr/>
          <p:nvPr/>
        </p:nvSpPr>
        <p:spPr>
          <a:xfrm rot="8266698">
            <a:off x="5968004" y="1481471"/>
            <a:ext cx="510997" cy="564044"/>
          </a:xfrm>
          <a:custGeom>
            <a:avLst/>
            <a:gdLst>
              <a:gd name="connsiteX0" fmla="*/ 0 w 546694"/>
              <a:gd name="connsiteY0" fmla="*/ 534958 h 534958"/>
              <a:gd name="connsiteX1" fmla="*/ 133740 w 546694"/>
              <a:gd name="connsiteY1" fmla="*/ 0 h 534958"/>
              <a:gd name="connsiteX2" fmla="*/ 412955 w 546694"/>
              <a:gd name="connsiteY2" fmla="*/ 0 h 534958"/>
              <a:gd name="connsiteX3" fmla="*/ 546694 w 546694"/>
              <a:gd name="connsiteY3" fmla="*/ 534958 h 534958"/>
              <a:gd name="connsiteX4" fmla="*/ 0 w 546694"/>
              <a:gd name="connsiteY4" fmla="*/ 534958 h 534958"/>
              <a:gd name="connsiteX0" fmla="*/ 0 w 546694"/>
              <a:gd name="connsiteY0" fmla="*/ 534958 h 534958"/>
              <a:gd name="connsiteX1" fmla="*/ 133740 w 546694"/>
              <a:gd name="connsiteY1" fmla="*/ 0 h 534958"/>
              <a:gd name="connsiteX2" fmla="*/ 317635 w 546694"/>
              <a:gd name="connsiteY2" fmla="*/ 61985 h 534958"/>
              <a:gd name="connsiteX3" fmla="*/ 546694 w 546694"/>
              <a:gd name="connsiteY3" fmla="*/ 534958 h 534958"/>
              <a:gd name="connsiteX4" fmla="*/ 0 w 546694"/>
              <a:gd name="connsiteY4" fmla="*/ 534958 h 534958"/>
              <a:gd name="connsiteX0" fmla="*/ 0 w 546694"/>
              <a:gd name="connsiteY0" fmla="*/ 534958 h 534958"/>
              <a:gd name="connsiteX1" fmla="*/ 133740 w 546694"/>
              <a:gd name="connsiteY1" fmla="*/ 0 h 534958"/>
              <a:gd name="connsiteX2" fmla="*/ 309063 w 546694"/>
              <a:gd name="connsiteY2" fmla="*/ 54207 h 534958"/>
              <a:gd name="connsiteX3" fmla="*/ 546694 w 546694"/>
              <a:gd name="connsiteY3" fmla="*/ 534958 h 534958"/>
              <a:gd name="connsiteX4" fmla="*/ 0 w 546694"/>
              <a:gd name="connsiteY4" fmla="*/ 534958 h 534958"/>
              <a:gd name="connsiteX0" fmla="*/ 0 w 546694"/>
              <a:gd name="connsiteY0" fmla="*/ 490194 h 490194"/>
              <a:gd name="connsiteX1" fmla="*/ 140009 w 546694"/>
              <a:gd name="connsiteY1" fmla="*/ 0 h 490194"/>
              <a:gd name="connsiteX2" fmla="*/ 309063 w 546694"/>
              <a:gd name="connsiteY2" fmla="*/ 9443 h 490194"/>
              <a:gd name="connsiteX3" fmla="*/ 546694 w 546694"/>
              <a:gd name="connsiteY3" fmla="*/ 490194 h 490194"/>
              <a:gd name="connsiteX4" fmla="*/ 0 w 546694"/>
              <a:gd name="connsiteY4" fmla="*/ 490194 h 490194"/>
              <a:gd name="connsiteX0" fmla="*/ 0 w 546694"/>
              <a:gd name="connsiteY0" fmla="*/ 514958 h 514958"/>
              <a:gd name="connsiteX1" fmla="*/ 140009 w 546694"/>
              <a:gd name="connsiteY1" fmla="*/ 24764 h 514958"/>
              <a:gd name="connsiteX2" fmla="*/ 254141 w 546694"/>
              <a:gd name="connsiteY2" fmla="*/ 0 h 514958"/>
              <a:gd name="connsiteX3" fmla="*/ 546694 w 546694"/>
              <a:gd name="connsiteY3" fmla="*/ 514958 h 514958"/>
              <a:gd name="connsiteX4" fmla="*/ 0 w 546694"/>
              <a:gd name="connsiteY4" fmla="*/ 514958 h 514958"/>
              <a:gd name="connsiteX0" fmla="*/ 0 w 546694"/>
              <a:gd name="connsiteY0" fmla="*/ 493383 h 493383"/>
              <a:gd name="connsiteX1" fmla="*/ 140009 w 546694"/>
              <a:gd name="connsiteY1" fmla="*/ 3189 h 493383"/>
              <a:gd name="connsiteX2" fmla="*/ 249568 w 546694"/>
              <a:gd name="connsiteY2" fmla="*/ 0 h 493383"/>
              <a:gd name="connsiteX3" fmla="*/ 546694 w 546694"/>
              <a:gd name="connsiteY3" fmla="*/ 493383 h 493383"/>
              <a:gd name="connsiteX4" fmla="*/ 0 w 546694"/>
              <a:gd name="connsiteY4" fmla="*/ 493383 h 493383"/>
              <a:gd name="connsiteX0" fmla="*/ 0 w 510881"/>
              <a:gd name="connsiteY0" fmla="*/ 493383 h 493383"/>
              <a:gd name="connsiteX1" fmla="*/ 140009 w 510881"/>
              <a:gd name="connsiteY1" fmla="*/ 3189 h 493383"/>
              <a:gd name="connsiteX2" fmla="*/ 249568 w 510881"/>
              <a:gd name="connsiteY2" fmla="*/ 0 h 493383"/>
              <a:gd name="connsiteX3" fmla="*/ 510881 w 510881"/>
              <a:gd name="connsiteY3" fmla="*/ 450168 h 493383"/>
              <a:gd name="connsiteX4" fmla="*/ 0 w 510881"/>
              <a:gd name="connsiteY4" fmla="*/ 493383 h 493383"/>
              <a:gd name="connsiteX0" fmla="*/ 0 w 510881"/>
              <a:gd name="connsiteY0" fmla="*/ 493383 h 512211"/>
              <a:gd name="connsiteX1" fmla="*/ 140009 w 510881"/>
              <a:gd name="connsiteY1" fmla="*/ 3189 h 512211"/>
              <a:gd name="connsiteX2" fmla="*/ 249568 w 510881"/>
              <a:gd name="connsiteY2" fmla="*/ 0 h 512211"/>
              <a:gd name="connsiteX3" fmla="*/ 510881 w 510881"/>
              <a:gd name="connsiteY3" fmla="*/ 450168 h 512211"/>
              <a:gd name="connsiteX4" fmla="*/ 0 w 510881"/>
              <a:gd name="connsiteY4" fmla="*/ 493383 h 512211"/>
              <a:gd name="connsiteX0" fmla="*/ 0 w 510881"/>
              <a:gd name="connsiteY0" fmla="*/ 493383 h 581826"/>
              <a:gd name="connsiteX1" fmla="*/ 140009 w 510881"/>
              <a:gd name="connsiteY1" fmla="*/ 3189 h 581826"/>
              <a:gd name="connsiteX2" fmla="*/ 249568 w 510881"/>
              <a:gd name="connsiteY2" fmla="*/ 0 h 581826"/>
              <a:gd name="connsiteX3" fmla="*/ 510881 w 510881"/>
              <a:gd name="connsiteY3" fmla="*/ 450168 h 581826"/>
              <a:gd name="connsiteX4" fmla="*/ 0 w 510881"/>
              <a:gd name="connsiteY4" fmla="*/ 493383 h 581826"/>
              <a:gd name="connsiteX0" fmla="*/ 134 w 511015"/>
              <a:gd name="connsiteY0" fmla="*/ 493383 h 582004"/>
              <a:gd name="connsiteX1" fmla="*/ 140143 w 511015"/>
              <a:gd name="connsiteY1" fmla="*/ 3189 h 582004"/>
              <a:gd name="connsiteX2" fmla="*/ 249702 w 511015"/>
              <a:gd name="connsiteY2" fmla="*/ 0 h 582004"/>
              <a:gd name="connsiteX3" fmla="*/ 511015 w 511015"/>
              <a:gd name="connsiteY3" fmla="*/ 450168 h 582004"/>
              <a:gd name="connsiteX4" fmla="*/ 213164 w 511015"/>
              <a:gd name="connsiteY4" fmla="*/ 579850 h 582004"/>
              <a:gd name="connsiteX5" fmla="*/ 134 w 511015"/>
              <a:gd name="connsiteY5" fmla="*/ 493383 h 582004"/>
              <a:gd name="connsiteX0" fmla="*/ 117 w 510998"/>
              <a:gd name="connsiteY0" fmla="*/ 493383 h 579850"/>
              <a:gd name="connsiteX1" fmla="*/ 140126 w 510998"/>
              <a:gd name="connsiteY1" fmla="*/ 3189 h 579850"/>
              <a:gd name="connsiteX2" fmla="*/ 249685 w 510998"/>
              <a:gd name="connsiteY2" fmla="*/ 0 h 579850"/>
              <a:gd name="connsiteX3" fmla="*/ 510998 w 510998"/>
              <a:gd name="connsiteY3" fmla="*/ 450168 h 579850"/>
              <a:gd name="connsiteX4" fmla="*/ 213147 w 510998"/>
              <a:gd name="connsiteY4" fmla="*/ 579850 h 579850"/>
              <a:gd name="connsiteX5" fmla="*/ 117 w 510998"/>
              <a:gd name="connsiteY5" fmla="*/ 493383 h 579850"/>
              <a:gd name="connsiteX0" fmla="*/ 117 w 510998"/>
              <a:gd name="connsiteY0" fmla="*/ 493383 h 579850"/>
              <a:gd name="connsiteX1" fmla="*/ 140126 w 510998"/>
              <a:gd name="connsiteY1" fmla="*/ 3189 h 579850"/>
              <a:gd name="connsiteX2" fmla="*/ 249685 w 510998"/>
              <a:gd name="connsiteY2" fmla="*/ 0 h 579850"/>
              <a:gd name="connsiteX3" fmla="*/ 510998 w 510998"/>
              <a:gd name="connsiteY3" fmla="*/ 450168 h 579850"/>
              <a:gd name="connsiteX4" fmla="*/ 213147 w 510998"/>
              <a:gd name="connsiteY4" fmla="*/ 579850 h 579850"/>
              <a:gd name="connsiteX5" fmla="*/ 117 w 510998"/>
              <a:gd name="connsiteY5" fmla="*/ 493383 h 579850"/>
              <a:gd name="connsiteX0" fmla="*/ 116 w 510997"/>
              <a:gd name="connsiteY0" fmla="*/ 493383 h 564044"/>
              <a:gd name="connsiteX1" fmla="*/ 140125 w 510997"/>
              <a:gd name="connsiteY1" fmla="*/ 3189 h 564044"/>
              <a:gd name="connsiteX2" fmla="*/ 249684 w 510997"/>
              <a:gd name="connsiteY2" fmla="*/ 0 h 564044"/>
              <a:gd name="connsiteX3" fmla="*/ 510997 w 510997"/>
              <a:gd name="connsiteY3" fmla="*/ 450168 h 564044"/>
              <a:gd name="connsiteX4" fmla="*/ 214626 w 510997"/>
              <a:gd name="connsiteY4" fmla="*/ 564044 h 564044"/>
              <a:gd name="connsiteX5" fmla="*/ 116 w 510997"/>
              <a:gd name="connsiteY5" fmla="*/ 493383 h 564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0997" h="564044">
                <a:moveTo>
                  <a:pt x="116" y="493383"/>
                </a:moveTo>
                <a:lnTo>
                  <a:pt x="140125" y="3189"/>
                </a:lnTo>
                <a:lnTo>
                  <a:pt x="249684" y="0"/>
                </a:lnTo>
                <a:lnTo>
                  <a:pt x="510997" y="450168"/>
                </a:lnTo>
                <a:cubicBezTo>
                  <a:pt x="487795" y="537713"/>
                  <a:pt x="302756" y="548830"/>
                  <a:pt x="214626" y="564044"/>
                </a:cubicBezTo>
                <a:cubicBezTo>
                  <a:pt x="149639" y="546668"/>
                  <a:pt x="-4826" y="580396"/>
                  <a:pt x="116" y="493383"/>
                </a:cubicBezTo>
                <a:close/>
              </a:path>
            </a:pathLst>
          </a:cu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867CB00-34AA-A889-F892-CF130A9BBC2A}"/>
              </a:ext>
            </a:extLst>
          </p:cNvPr>
          <p:cNvCxnSpPr>
            <a:cxnSpLocks/>
            <a:stCxn id="12" idx="3"/>
            <a:endCxn id="22" idx="3"/>
          </p:cNvCxnSpPr>
          <p:nvPr/>
        </p:nvCxnSpPr>
        <p:spPr>
          <a:xfrm flipV="1">
            <a:off x="2827229" y="1810668"/>
            <a:ext cx="3094070" cy="197279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9868B99-8170-787A-2A38-04086C9975E8}"/>
              </a:ext>
            </a:extLst>
          </p:cNvPr>
          <p:cNvSpPr txBox="1"/>
          <p:nvPr/>
        </p:nvSpPr>
        <p:spPr>
          <a:xfrm>
            <a:off x="4525701" y="5660677"/>
            <a:ext cx="1817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Silicon sensors in the high radiation area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D8B348-66DF-A568-AEBC-7853222A1773}"/>
              </a:ext>
            </a:extLst>
          </p:cNvPr>
          <p:cNvSpPr txBox="1"/>
          <p:nvPr/>
        </p:nvSpPr>
        <p:spPr>
          <a:xfrm>
            <a:off x="6803219" y="5740471"/>
            <a:ext cx="2457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Plastic scintillators in the low radiation area</a:t>
            </a:r>
          </a:p>
        </p:txBody>
      </p:sp>
    </p:spTree>
    <p:extLst>
      <p:ext uri="{BB962C8B-B14F-4D97-AF65-F5344CB8AC3E}">
        <p14:creationId xmlns:p14="http://schemas.microsoft.com/office/powerpoint/2010/main" val="3732754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diagram of a factory&#10;&#10;Description automatically generated">
            <a:extLst>
              <a:ext uri="{FF2B5EF4-FFF2-40B4-BE49-F238E27FC236}">
                <a16:creationId xmlns:a16="http://schemas.microsoft.com/office/drawing/2014/main" id="{FB47AB3F-79D8-DB53-83C9-6D81D2758A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5670" y="971550"/>
            <a:ext cx="5385073" cy="50593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BFB44BA-FF7B-ED2C-2BAE-781AF3FFB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Cassettes production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6DFC16-CD1A-ADD4-8683-02F8D9B4C5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2150" y="6504213"/>
            <a:ext cx="720045" cy="182337"/>
          </a:xfrm>
        </p:spPr>
        <p:txBody>
          <a:bodyPr/>
          <a:lstStyle/>
          <a:p>
            <a:pPr>
              <a:defRPr/>
            </a:pPr>
            <a:r>
              <a:rPr lang="en-US" sz="1100" dirty="0"/>
              <a:t>09/27/2023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0A3385-239E-ABA9-55EA-335F5A9A19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n-NO" sz="1100" dirty="0"/>
              <a:t>Mattia Tinfena | Trigger development for HGCAL’s cassette testing system for CMS experiment</a:t>
            </a:r>
            <a:endParaRPr lang="en-US" sz="1100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B6B81-C48E-2F14-DA8F-225A56FB1B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97ED9C-6C36-3D68-2E36-D3EB84BCFF6D}"/>
              </a:ext>
            </a:extLst>
          </p:cNvPr>
          <p:cNvSpPr txBox="1"/>
          <p:nvPr/>
        </p:nvSpPr>
        <p:spPr>
          <a:xfrm>
            <a:off x="228600" y="1977737"/>
            <a:ext cx="29400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/>
              </a:rPr>
              <a:t>All the 525 cassettes for the hadronic portion of the HGCAL are produced at the Fermilab and assembled in the </a:t>
            </a:r>
            <a:r>
              <a:rPr lang="en-US" sz="1600" dirty="0" err="1">
                <a:solidFill>
                  <a:srgbClr val="505050"/>
                </a:solidFill>
                <a:latin typeface="Helvetica"/>
              </a:rPr>
              <a:t>SiDet</a:t>
            </a:r>
            <a:r>
              <a:rPr lang="en-US" sz="1600" dirty="0">
                <a:solidFill>
                  <a:srgbClr val="505050"/>
                </a:solidFill>
                <a:latin typeface="Helvetica"/>
              </a:rPr>
              <a:t> facility.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/>
              </a:rPr>
              <a:t>The cassettes will be assembled in the Lab C where there are 4 assembling station and 2 cold rooms for long term testing.</a:t>
            </a:r>
          </a:p>
        </p:txBody>
      </p:sp>
    </p:spTree>
    <p:extLst>
      <p:ext uri="{BB962C8B-B14F-4D97-AF65-F5344CB8AC3E}">
        <p14:creationId xmlns:p14="http://schemas.microsoft.com/office/powerpoint/2010/main" val="813875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DA57726-9B5D-0101-C009-F7B65262C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2361860"/>
            <a:ext cx="4343400" cy="2042747"/>
          </a:xfrm>
        </p:spPr>
        <p:txBody>
          <a:bodyPr/>
          <a:lstStyle/>
          <a:p>
            <a:r>
              <a:rPr lang="en-US" sz="1600" dirty="0"/>
              <a:t>The cassette burn-in test stand will have ~20 cassettes stacked and taking cosmic data for ~2 weeks</a:t>
            </a:r>
          </a:p>
          <a:p>
            <a:r>
              <a:rPr lang="en-US" sz="1600" dirty="0"/>
              <a:t>We plan to install 2 planes of scintillators, above and below the cassettes to detect cosmic events and trigger the recording of the corresponding Trigger and DAQ events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F9EDCC-F66F-BFDB-E49F-E36526FCC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Cosmic Trigger System for Cassette Testing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6AB721-2440-D770-D87A-1D3D106E92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182337"/>
          </a:xfrm>
        </p:spPr>
        <p:txBody>
          <a:bodyPr/>
          <a:lstStyle/>
          <a:p>
            <a:pPr>
              <a:defRPr/>
            </a:pPr>
            <a:r>
              <a:rPr lang="en-US" sz="1100" dirty="0"/>
              <a:t>09/27/2023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8ABC68-46F2-83FF-E4E4-85DFAAA2C8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n-NO" sz="1100" dirty="0"/>
              <a:t>Mattia Tinfena | Trigger development for HGCAL’s cassette testing system for CMS experiment</a:t>
            </a:r>
            <a:endParaRPr lang="en-US" sz="1100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606908-F0A0-3C7F-9FCA-8FB4033C3D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36EC7E-37FF-4C03-861A-A18BF22CBA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213"/>
          <a:stretch/>
        </p:blipFill>
        <p:spPr>
          <a:xfrm>
            <a:off x="4852272" y="465690"/>
            <a:ext cx="4149080" cy="583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52458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3" id="{EB96F61D-0660-9747-A675-216FF6C86284}" vid="{11929733-D318-6344-B1CB-9B297CDC1FC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FNAL_PowerPoint_4x3-seasons_052121</Template>
  <TotalTime>1522</TotalTime>
  <Words>1355</Words>
  <Application>Microsoft Office PowerPoint</Application>
  <PresentationFormat>On-screen Show (4:3)</PresentationFormat>
  <Paragraphs>210</Paragraphs>
  <Slides>25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Helvetica</vt:lpstr>
      <vt:lpstr>Fermilab_PPT_090815</vt:lpstr>
      <vt:lpstr>PowerPoint Presentation</vt:lpstr>
      <vt:lpstr>Index</vt:lpstr>
      <vt:lpstr>LHC – Large Hadron Collider</vt:lpstr>
      <vt:lpstr>CMS experiment</vt:lpstr>
      <vt:lpstr>CMS between past and future</vt:lpstr>
      <vt:lpstr>HL-LHC</vt:lpstr>
      <vt:lpstr>HGCAL - High Granularity CALorimeters</vt:lpstr>
      <vt:lpstr>Cassettes production</vt:lpstr>
      <vt:lpstr>Cosmic Trigger System for Cassette Testing</vt:lpstr>
      <vt:lpstr>Trigger features</vt:lpstr>
      <vt:lpstr>Technology adopted</vt:lpstr>
      <vt:lpstr>Testing system for the HGCAL’s cassette</vt:lpstr>
      <vt:lpstr>Testing system for the Fibers</vt:lpstr>
      <vt:lpstr>Actual testing system for the HGCAL’s cassette</vt:lpstr>
      <vt:lpstr>My Project Goal</vt:lpstr>
      <vt:lpstr>Xilinx FPGAs and Vivado suite</vt:lpstr>
      <vt:lpstr>The Kria KR260 board</vt:lpstr>
      <vt:lpstr>Firmware</vt:lpstr>
      <vt:lpstr>First tests</vt:lpstr>
      <vt:lpstr>Solving the crosstalk problem</vt:lpstr>
      <vt:lpstr>Solving the crosstalk problem</vt:lpstr>
      <vt:lpstr>PCB development</vt:lpstr>
      <vt:lpstr>Summary</vt:lpstr>
      <vt:lpstr>Thank you for your attention Any question?   </vt:lpstr>
      <vt:lpstr>Bibiography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Mattia Tinfena</dc:creator>
  <cp:lastModifiedBy>Mattia Tinfena</cp:lastModifiedBy>
  <cp:revision>23</cp:revision>
  <cp:lastPrinted>2014-01-20T19:40:21Z</cp:lastPrinted>
  <dcterms:created xsi:type="dcterms:W3CDTF">2023-08-22T14:31:58Z</dcterms:created>
  <dcterms:modified xsi:type="dcterms:W3CDTF">2023-09-27T22:52:41Z</dcterms:modified>
</cp:coreProperties>
</file>