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8"/>
  </p:notesMasterIdLst>
  <p:handoutMasterIdLst>
    <p:handoutMasterId r:id="rId49"/>
  </p:handoutMasterIdLst>
  <p:sldIdLst>
    <p:sldId id="294" r:id="rId2"/>
    <p:sldId id="275" r:id="rId3"/>
    <p:sldId id="284" r:id="rId4"/>
    <p:sldId id="317" r:id="rId5"/>
    <p:sldId id="320" r:id="rId6"/>
    <p:sldId id="319" r:id="rId7"/>
    <p:sldId id="318" r:id="rId8"/>
    <p:sldId id="300" r:id="rId9"/>
    <p:sldId id="327" r:id="rId10"/>
    <p:sldId id="326" r:id="rId11"/>
    <p:sldId id="301" r:id="rId12"/>
    <p:sldId id="321" r:id="rId13"/>
    <p:sldId id="330" r:id="rId14"/>
    <p:sldId id="329" r:id="rId15"/>
    <p:sldId id="322" r:id="rId16"/>
    <p:sldId id="304" r:id="rId17"/>
    <p:sldId id="323" r:id="rId18"/>
    <p:sldId id="306" r:id="rId19"/>
    <p:sldId id="331" r:id="rId20"/>
    <p:sldId id="308" r:id="rId21"/>
    <p:sldId id="310" r:id="rId22"/>
    <p:sldId id="325" r:id="rId23"/>
    <p:sldId id="333" r:id="rId24"/>
    <p:sldId id="314" r:id="rId25"/>
    <p:sldId id="313" r:id="rId26"/>
    <p:sldId id="334" r:id="rId27"/>
    <p:sldId id="335" r:id="rId28"/>
    <p:sldId id="336" r:id="rId29"/>
    <p:sldId id="309" r:id="rId30"/>
    <p:sldId id="316" r:id="rId31"/>
    <p:sldId id="315" r:id="rId32"/>
    <p:sldId id="312" r:id="rId33"/>
    <p:sldId id="297" r:id="rId34"/>
    <p:sldId id="303" r:id="rId35"/>
    <p:sldId id="298" r:id="rId36"/>
    <p:sldId id="337" r:id="rId37"/>
    <p:sldId id="340" r:id="rId38"/>
    <p:sldId id="341" r:id="rId39"/>
    <p:sldId id="339" r:id="rId40"/>
    <p:sldId id="342" r:id="rId41"/>
    <p:sldId id="338" r:id="rId42"/>
    <p:sldId id="343" r:id="rId43"/>
    <p:sldId id="346" r:id="rId44"/>
    <p:sldId id="311" r:id="rId45"/>
    <p:sldId id="344" r:id="rId46"/>
    <p:sldId id="345" r:id="rId47"/>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97D7EB"/>
    <a:srgbClr val="98D7EA"/>
    <a:srgbClr val="98D7EB"/>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3"/>
  </p:normalViewPr>
  <p:slideViewPr>
    <p:cSldViewPr snapToGrid="0" snapToObjects="1" showGuides="1">
      <p:cViewPr varScale="1">
        <p:scale>
          <a:sx n="100" d="100"/>
          <a:sy n="100" d="100"/>
        </p:scale>
        <p:origin x="835" y="67"/>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‹N›</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‹N›</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about the 2 different kind of heating</a:t>
            </a:r>
            <a:br>
              <a:rPr lang="en-US" dirty="0"/>
            </a:br>
            <a:r>
              <a:rPr lang="en-US" dirty="0"/>
              <a:t>Intro to: bus bars heating and RF line. The heating of the cavities have been studies while the tuning has not been studied yet (and that’s the problem I am trying to address)</a:t>
            </a:r>
            <a:br>
              <a:rPr lang="en-US" dirty="0"/>
            </a:br>
            <a:br>
              <a:rPr lang="en-US" dirty="0"/>
            </a:br>
            <a:r>
              <a:rPr lang="en-US" dirty="0"/>
              <a:t>2) present the layout</a:t>
            </a:r>
          </a:p>
          <a:p>
            <a:r>
              <a:rPr lang="en-US" dirty="0"/>
              <a:t>3) Busbars </a:t>
            </a:r>
            <a:r>
              <a:rPr lang="en-US" dirty="0" err="1"/>
              <a:t>constructio</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12188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Peak temperatures in poly-beads as a function of current</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782627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step would be a simple lumped capacity analysis. Since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biot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numer</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significantly lower than 1 for both the cross sections it is possible to neglect the variations of temperature inside the body, which is the whole mass of the busbars, and write this thermal energy balance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Solving this equation it is possible to understand what the steady-state temperature of the bus bars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air in going to be.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And I underline, that these results are couples of bus bars in open air. Because the actual working condition are much more complex than that.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Now you could think, ‘why should I trust these super simple calculation that neglect basically everything?’</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5314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the solution that has been discussed until now has potential but it doesn’t address the root of the problem. Another way to look at the problem would be finding a way to reduce the current, which can be done in many ways. Some of the ways would be changing the harmonic number of the accelerator, or redesigning the ferrite tuners. The goal of this section is finding a transfer function from RF frequency to bias current.</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a:p>
            <a:endParaRPr lang="en-US" dirty="0"/>
          </a:p>
          <a:p>
            <a:r>
              <a:rPr lang="en-US" dirty="0"/>
              <a:t>As the current increase the permeability decreases, which increases the Q and changes the resonant frequency.</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44</a:t>
            </a:fld>
            <a:endParaRPr lang="en-US"/>
          </a:p>
        </p:txBody>
      </p:sp>
    </p:spTree>
    <p:extLst>
      <p:ext uri="{BB962C8B-B14F-4D97-AF65-F5344CB8AC3E}">
        <p14:creationId xmlns:p14="http://schemas.microsoft.com/office/powerpoint/2010/main" val="374161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Without going too much into details, this is the path that has been followed to obtain the RF frequency as a function of time. As you can see, it is a function of many fixed values (rev. frequency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inj-ext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fixed), while the harmonic number can be, in theory, changed.</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45</a:t>
            </a:fld>
            <a:endParaRPr lang="en-US"/>
          </a:p>
        </p:txBody>
      </p:sp>
    </p:spTree>
    <p:extLst>
      <p:ext uri="{BB962C8B-B14F-4D97-AF65-F5344CB8AC3E}">
        <p14:creationId xmlns:p14="http://schemas.microsoft.com/office/powerpoint/2010/main" val="4068564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Using a spline interpolation, it is possible to obtain the current range for each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fRF</a:t>
            </a:r>
            <a:r>
              <a:rPr lang="en-US" sz="1800" dirty="0">
                <a:effectLst/>
                <a:latin typeface="Calibri" panose="020F0502020204030204" pitchFamily="34" charset="0"/>
                <a:ea typeface="Calibri" panose="020F0502020204030204" pitchFamily="34" charset="0"/>
                <a:cs typeface="Times New Roman" panose="02020603050405020304" pitchFamily="18" charset="0"/>
              </a:rPr>
              <a:t> curve obtained for the different harmonic numbers. It can be seen clearly how this is going to lower the RMS current and therefore solve the problem and, last but not least, save a lot of energy.</a:t>
            </a:r>
            <a:endParaRPr lang="it-IT" dirty="0"/>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46</a:t>
            </a:fld>
            <a:endParaRPr lang="en-US"/>
          </a:p>
        </p:txBody>
      </p:sp>
    </p:spTree>
    <p:extLst>
      <p:ext uri="{BB962C8B-B14F-4D97-AF65-F5344CB8AC3E}">
        <p14:creationId xmlns:p14="http://schemas.microsoft.com/office/powerpoint/2010/main" val="264923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Synchrotrons by design, have to sweep f as KE increases. Higher injection KE –&gt; higher injection f </a:t>
            </a:r>
            <a:r>
              <a:rPr lang="en-US" dirty="0">
                <a:sym typeface="Wingdings" panose="05000000000000000000" pitchFamily="2" charset="2"/>
              </a:rPr>
              <a:t> and for tuning I need more current, consequently, (then point out the graph)</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291206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123563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Underline how the different materials surrounding the busbars allow to predict how the temperature curve will be, qualitatively</a:t>
            </a:r>
            <a:br>
              <a:rPr lang="it-IT" dirty="0"/>
            </a:br>
            <a:br>
              <a:rPr lang="it-IT" dirty="0"/>
            </a:br>
            <a:r>
              <a:rPr lang="it-IT" dirty="0"/>
              <a:t>Clarify that the 2 feet at the bottom are useful for modeling forced convection in the tunnel</a:t>
            </a:r>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247270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Underline</a:t>
            </a:r>
            <a:r>
              <a:rPr lang="it-IT" dirty="0"/>
              <a:t> </a:t>
            </a:r>
            <a:r>
              <a:rPr lang="it-IT" dirty="0" err="1"/>
              <a:t>how</a:t>
            </a:r>
            <a:r>
              <a:rPr lang="it-IT" dirty="0"/>
              <a:t> the k of </a:t>
            </a:r>
            <a:r>
              <a:rPr lang="it-IT" dirty="0" err="1"/>
              <a:t>soil</a:t>
            </a:r>
            <a:r>
              <a:rPr lang="it-IT" dirty="0"/>
              <a:t> and concrete </a:t>
            </a:r>
            <a:r>
              <a:rPr lang="it-IT" dirty="0" err="1"/>
              <a:t>is</a:t>
            </a:r>
            <a:r>
              <a:rPr lang="it-IT" dirty="0"/>
              <a:t> 1) </a:t>
            </a:r>
            <a:r>
              <a:rPr lang="it-IT" dirty="0" err="1"/>
              <a:t>unknown</a:t>
            </a:r>
            <a:r>
              <a:rPr lang="it-IT" dirty="0"/>
              <a:t> and 2) variabile with time. </a:t>
            </a:r>
            <a:r>
              <a:rPr lang="it-IT" dirty="0" err="1"/>
              <a:t>Hence</a:t>
            </a:r>
            <a:r>
              <a:rPr lang="it-IT" dirty="0"/>
              <a:t>, a </a:t>
            </a:r>
            <a:r>
              <a:rPr lang="it-IT" dirty="0" err="1"/>
              <a:t>parametric</a:t>
            </a:r>
            <a:r>
              <a:rPr lang="it-IT" dirty="0"/>
              <a:t> </a:t>
            </a:r>
            <a:r>
              <a:rPr lang="it-IT" dirty="0" err="1"/>
              <a:t>sweep</a:t>
            </a:r>
            <a:r>
              <a:rPr lang="it-IT" dirty="0"/>
              <a:t> </a:t>
            </a:r>
            <a:r>
              <a:rPr lang="it-IT" dirty="0" err="1"/>
              <a:t>has</a:t>
            </a:r>
            <a:r>
              <a:rPr lang="it-IT" dirty="0"/>
              <a:t> </a:t>
            </a:r>
            <a:r>
              <a:rPr lang="it-IT" dirty="0" err="1"/>
              <a:t>been</a:t>
            </a:r>
            <a:r>
              <a:rPr lang="it-IT" dirty="0"/>
              <a:t> </a:t>
            </a:r>
            <a:r>
              <a:rPr lang="it-IT" dirty="0" err="1"/>
              <a:t>performed</a:t>
            </a:r>
            <a:r>
              <a:rPr lang="it-IT" dirty="0"/>
              <a:t> in </a:t>
            </a:r>
            <a:r>
              <a:rPr lang="it-IT" dirty="0" err="1"/>
              <a:t>order</a:t>
            </a:r>
            <a:r>
              <a:rPr lang="it-IT" dirty="0"/>
              <a:t> to </a:t>
            </a:r>
            <a:r>
              <a:rPr lang="it-IT" dirty="0" err="1"/>
              <a:t>choose</a:t>
            </a:r>
            <a:r>
              <a:rPr lang="it-IT" dirty="0"/>
              <a:t> the </a:t>
            </a:r>
            <a:r>
              <a:rPr lang="it-IT" dirty="0" err="1"/>
              <a:t>value</a:t>
            </a:r>
            <a:r>
              <a:rPr lang="it-IT" dirty="0"/>
              <a:t> </a:t>
            </a:r>
            <a:r>
              <a:rPr lang="it-IT" dirty="0" err="1"/>
              <a:t>that</a:t>
            </a:r>
            <a:r>
              <a:rPr lang="it-IT" dirty="0"/>
              <a:t> </a:t>
            </a:r>
            <a:r>
              <a:rPr lang="it-IT" dirty="0" err="1"/>
              <a:t>gives</a:t>
            </a:r>
            <a:r>
              <a:rPr lang="it-IT" dirty="0"/>
              <a:t> the best </a:t>
            </a:r>
            <a:r>
              <a:rPr lang="it-IT" dirty="0" err="1"/>
              <a:t>results</a:t>
            </a:r>
            <a:r>
              <a:rPr lang="it-IT" dirty="0"/>
              <a:t> </a:t>
            </a:r>
            <a:r>
              <a:rPr lang="it-IT" dirty="0" err="1"/>
              <a:t>according</a:t>
            </a:r>
            <a:r>
              <a:rPr lang="it-IT" dirty="0"/>
              <a:t> to </a:t>
            </a:r>
            <a:r>
              <a:rPr lang="it-IT" dirty="0" err="1"/>
              <a:t>experimental</a:t>
            </a:r>
            <a:r>
              <a:rPr lang="it-IT" dirty="0"/>
              <a:t> data, of </a:t>
            </a:r>
            <a:r>
              <a:rPr lang="it-IT" dirty="0" err="1"/>
              <a:t>course</a:t>
            </a:r>
            <a:r>
              <a:rPr lang="it-IT" dirty="0"/>
              <a:t> </a:t>
            </a:r>
            <a:r>
              <a:rPr lang="it-IT" dirty="0" err="1"/>
              <a:t>among</a:t>
            </a:r>
            <a:r>
              <a:rPr lang="it-IT" dirty="0"/>
              <a:t> the </a:t>
            </a:r>
            <a:r>
              <a:rPr lang="it-IT" dirty="0" err="1"/>
              <a:t>sensible</a:t>
            </a:r>
            <a:r>
              <a:rPr lang="it-IT" dirty="0"/>
              <a:t> </a:t>
            </a:r>
            <a:r>
              <a:rPr lang="it-IT" dirty="0" err="1"/>
              <a:t>values</a:t>
            </a:r>
            <a:r>
              <a:rPr lang="it-IT" dirty="0"/>
              <a:t>. </a:t>
            </a:r>
            <a:r>
              <a:rPr lang="it-IT" dirty="0" err="1"/>
              <a:t>Also</a:t>
            </a:r>
            <a:r>
              <a:rPr lang="it-IT" dirty="0"/>
              <a:t> due to </a:t>
            </a:r>
            <a:r>
              <a:rPr lang="it-IT" dirty="0" err="1"/>
              <a:t>this</a:t>
            </a:r>
            <a:r>
              <a:rPr lang="it-IT" dirty="0"/>
              <a:t> </a:t>
            </a:r>
            <a:r>
              <a:rPr lang="it-IT" dirty="0" err="1"/>
              <a:t>uncertainty</a:t>
            </a:r>
            <a:r>
              <a:rPr lang="it-IT" dirty="0"/>
              <a:t>, </a:t>
            </a:r>
            <a:r>
              <a:rPr lang="it-IT" dirty="0" err="1"/>
              <a:t>it</a:t>
            </a:r>
            <a:r>
              <a:rPr lang="it-IT" dirty="0"/>
              <a:t> </a:t>
            </a:r>
            <a:r>
              <a:rPr lang="it-IT" dirty="0" err="1"/>
              <a:t>is</a:t>
            </a:r>
            <a:r>
              <a:rPr lang="it-IT" dirty="0"/>
              <a:t> </a:t>
            </a:r>
            <a:r>
              <a:rPr lang="it-IT" dirty="0" err="1"/>
              <a:t>not</a:t>
            </a:r>
            <a:r>
              <a:rPr lang="it-IT" dirty="0"/>
              <a:t> </a:t>
            </a:r>
            <a:r>
              <a:rPr lang="it-IT" dirty="0" err="1"/>
              <a:t>possible</a:t>
            </a:r>
            <a:r>
              <a:rPr lang="it-IT" dirty="0"/>
              <a:t> to compare </a:t>
            </a:r>
            <a:r>
              <a:rPr lang="it-IT" dirty="0" err="1"/>
              <a:t>directly</a:t>
            </a:r>
            <a:r>
              <a:rPr lang="it-IT" dirty="0"/>
              <a:t> the point </a:t>
            </a:r>
            <a:r>
              <a:rPr lang="it-IT" dirty="0" err="1"/>
              <a:t>where</a:t>
            </a:r>
            <a:r>
              <a:rPr lang="it-IT" dirty="0"/>
              <a:t> the </a:t>
            </a:r>
            <a:r>
              <a:rPr lang="it-IT" dirty="0" err="1"/>
              <a:t>thermocouple</a:t>
            </a:r>
            <a:r>
              <a:rPr lang="it-IT" dirty="0"/>
              <a:t> </a:t>
            </a:r>
            <a:r>
              <a:rPr lang="it-IT" dirty="0" err="1"/>
              <a:t>that</a:t>
            </a:r>
            <a:r>
              <a:rPr lang="it-IT" dirty="0"/>
              <a:t> </a:t>
            </a:r>
            <a:r>
              <a:rPr lang="it-IT" dirty="0" err="1"/>
              <a:t>took</a:t>
            </a:r>
            <a:r>
              <a:rPr lang="it-IT" dirty="0"/>
              <a:t> the </a:t>
            </a:r>
            <a:r>
              <a:rPr lang="it-IT" dirty="0" err="1"/>
              <a:t>values</a:t>
            </a:r>
            <a:r>
              <a:rPr lang="it-IT" dirty="0"/>
              <a:t> </a:t>
            </a:r>
            <a:r>
              <a:rPr lang="it-IT" dirty="0" err="1"/>
              <a:t>is</a:t>
            </a:r>
            <a:r>
              <a:rPr lang="it-IT" dirty="0"/>
              <a:t> to the </a:t>
            </a:r>
            <a:r>
              <a:rPr lang="it-IT" dirty="0" err="1"/>
              <a:t>same</a:t>
            </a:r>
            <a:r>
              <a:rPr lang="it-IT" dirty="0"/>
              <a:t> </a:t>
            </a:r>
            <a:r>
              <a:rPr lang="it-IT" dirty="0" err="1"/>
              <a:t>exact</a:t>
            </a:r>
            <a:r>
              <a:rPr lang="it-IT" dirty="0"/>
              <a:t> point in the </a:t>
            </a:r>
            <a:r>
              <a:rPr lang="it-IT" dirty="0" err="1"/>
              <a:t>simulation</a:t>
            </a:r>
            <a:r>
              <a:rPr lang="it-IT" dirty="0"/>
              <a:t>. </a:t>
            </a:r>
            <a:r>
              <a:rPr lang="it-IT" dirty="0" err="1"/>
              <a:t>Rather</a:t>
            </a:r>
            <a:r>
              <a:rPr lang="it-IT" dirty="0"/>
              <a:t>, an </a:t>
            </a:r>
            <a:r>
              <a:rPr lang="it-IT" dirty="0" err="1"/>
              <a:t>interval</a:t>
            </a:r>
            <a:r>
              <a:rPr lang="it-IT" dirty="0"/>
              <a:t> </a:t>
            </a:r>
            <a:r>
              <a:rPr lang="it-IT" dirty="0" err="1"/>
              <a:t>will</a:t>
            </a:r>
            <a:r>
              <a:rPr lang="it-IT" dirty="0"/>
              <a:t> be </a:t>
            </a:r>
            <a:r>
              <a:rPr lang="it-IT" dirty="0" err="1"/>
              <a:t>evaluated</a:t>
            </a:r>
            <a:r>
              <a:rPr lang="it-IT" dirty="0"/>
              <a:t>.</a:t>
            </a:r>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372710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3679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30589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261777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4075354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8E92FAD8-8A51-415F-8393-449FAF24C26C}" type="datetime1">
              <a:rPr lang="en-US" smtClean="0"/>
              <a:t>9/27/2023</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Silvia Picchi | Thermal Analysis of the Bus Bars</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‹N›</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129709D5-1777-4F0D-84C6-412659AE3251}" type="datetime1">
              <a:rPr lang="en-US" smtClean="0"/>
              <a:t>9/27/2023</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Silvia Picchi | Thermal Analysis of the Bus Bars</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A63BF87E-12C5-487E-987F-1F5BB5F46432}" type="datetime1">
              <a:rPr lang="en-US" smtClean="0"/>
              <a:t>9/27/2023</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Silvia Picchi | Thermal Analysis of the Bus Bars</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‹N›</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4B335F4-CC36-462B-BE5D-0979CFC78029}" type="datetime1">
              <a:rPr lang="en-US" smtClean="0"/>
              <a:t>9/27/2023</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‹N›</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510DB31-93E7-4215-A8DF-B59754229DF4}" type="datetime1">
              <a:rPr lang="en-US" smtClean="0"/>
              <a:t>9/27/2023</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Silvia Picchi | Thermal Analysis of the Bus Bars</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7177E1C-7307-46B2-9E66-4F5164A9F759}" type="datetime1">
              <a:rPr lang="en-US" smtClean="0"/>
              <a:t>9/27/2023</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Silvia Picchi | Thermal Analysis of the Bus Bars</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85DF86D-4CFB-4DB4-B1C1-E2CC0FF2D91A}" type="datetime1">
              <a:rPr lang="en-US" smtClean="0"/>
              <a:t>9/27/2023</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Silvia Picchi | Thermal Analysis of the Bus Bars</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1.jpg"/><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5.JPG"/><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9.JP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0.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9.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31.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62.jpg"/><Relationship Id="rId4" Type="http://schemas.openxmlformats.org/officeDocument/2006/relationships/image" Target="../media/image39.png"/><Relationship Id="rId9" Type="http://schemas.openxmlformats.org/officeDocument/2006/relationships/image" Target="../media/image61.jpg"/></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90.png"/><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9.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400" dirty="0"/>
              <a:t>Silvia Picchi, Victor </a:t>
            </a:r>
            <a:r>
              <a:rPr lang="en-US" sz="1400" dirty="0" err="1"/>
              <a:t>Grzelak</a:t>
            </a:r>
            <a:endParaRPr lang="en-US" sz="1400" dirty="0"/>
          </a:p>
          <a:p>
            <a:r>
              <a:rPr lang="en-US" sz="1400" dirty="0"/>
              <a:t>Italian Summer School, final presentation 	</a:t>
            </a:r>
          </a:p>
          <a:p>
            <a:r>
              <a:rPr lang="en-US" sz="1400" dirty="0"/>
              <a:t>09/27/2023 </a:t>
            </a:r>
          </a:p>
        </p:txBody>
      </p:sp>
      <p:sp>
        <p:nvSpPr>
          <p:cNvPr id="3" name="Text Placeholder 2"/>
          <p:cNvSpPr>
            <a:spLocks noGrp="1"/>
          </p:cNvSpPr>
          <p:nvPr>
            <p:ph type="body" sz="quarter" idx="11"/>
          </p:nvPr>
        </p:nvSpPr>
        <p:spPr/>
        <p:txBody>
          <a:bodyPr>
            <a:noAutofit/>
          </a:bodyPr>
          <a:lstStyle/>
          <a:p>
            <a:r>
              <a:rPr lang="en-US" sz="1800" dirty="0"/>
              <a:t>Thermal Analysis of the Bus Bars for the 800MeV Injection Era</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DF154126-3468-447B-ACEB-63BBC173108C}"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boundary conditions and materials</a:t>
            </a:r>
          </a:p>
        </p:txBody>
      </p:sp>
      <p:pic>
        <p:nvPicPr>
          <p:cNvPr id="16" name="Immagine 15">
            <a:extLst>
              <a:ext uri="{FF2B5EF4-FFF2-40B4-BE49-F238E27FC236}">
                <a16:creationId xmlns:a16="http://schemas.microsoft.com/office/drawing/2014/main" id="{A62E3945-A074-1A48-603B-30F81D6659FB}"/>
              </a:ext>
            </a:extLst>
          </p:cNvPr>
          <p:cNvPicPr>
            <a:picLocks noChangeAspect="1"/>
          </p:cNvPicPr>
          <p:nvPr/>
        </p:nvPicPr>
        <p:blipFill>
          <a:blip r:embed="rId3"/>
          <a:stretch>
            <a:fillRect/>
          </a:stretch>
        </p:blipFill>
        <p:spPr>
          <a:xfrm>
            <a:off x="400594" y="1059275"/>
            <a:ext cx="2172171" cy="3024950"/>
          </a:xfrm>
          <a:prstGeom prst="rect">
            <a:avLst/>
          </a:prstGeom>
        </p:spPr>
      </p:pic>
      <p:pic>
        <p:nvPicPr>
          <p:cNvPr id="20" name="Immagine 19">
            <a:extLst>
              <a:ext uri="{FF2B5EF4-FFF2-40B4-BE49-F238E27FC236}">
                <a16:creationId xmlns:a16="http://schemas.microsoft.com/office/drawing/2014/main" id="{03C10EA1-1C14-42BC-776E-5E89E06615DC}"/>
              </a:ext>
            </a:extLst>
          </p:cNvPr>
          <p:cNvPicPr>
            <a:picLocks noChangeAspect="1"/>
          </p:cNvPicPr>
          <p:nvPr/>
        </p:nvPicPr>
        <p:blipFill>
          <a:blip r:embed="rId4"/>
          <a:stretch>
            <a:fillRect/>
          </a:stretch>
        </p:blipFill>
        <p:spPr>
          <a:xfrm>
            <a:off x="6358999" y="958735"/>
            <a:ext cx="2272771" cy="1857743"/>
          </a:xfrm>
          <a:prstGeom prst="rect">
            <a:avLst/>
          </a:prstGeom>
        </p:spPr>
      </p:pic>
      <p:pic>
        <p:nvPicPr>
          <p:cNvPr id="35" name="Immagine 34">
            <a:extLst>
              <a:ext uri="{FF2B5EF4-FFF2-40B4-BE49-F238E27FC236}">
                <a16:creationId xmlns:a16="http://schemas.microsoft.com/office/drawing/2014/main" id="{5D36E3A3-D39F-83E3-FA28-651831CD75AF}"/>
              </a:ext>
            </a:extLst>
          </p:cNvPr>
          <p:cNvPicPr>
            <a:picLocks noChangeAspect="1"/>
          </p:cNvPicPr>
          <p:nvPr/>
        </p:nvPicPr>
        <p:blipFill>
          <a:blip r:embed="rId5"/>
          <a:stretch>
            <a:fillRect/>
          </a:stretch>
        </p:blipFill>
        <p:spPr>
          <a:xfrm>
            <a:off x="6396294" y="2939466"/>
            <a:ext cx="2272771" cy="1150329"/>
          </a:xfrm>
          <a:prstGeom prst="rect">
            <a:avLst/>
          </a:prstGeom>
        </p:spPr>
      </p:pic>
      <p:sp>
        <p:nvSpPr>
          <p:cNvPr id="36" name="TextBox 10">
            <a:extLst>
              <a:ext uri="{FF2B5EF4-FFF2-40B4-BE49-F238E27FC236}">
                <a16:creationId xmlns:a16="http://schemas.microsoft.com/office/drawing/2014/main" id="{9DD927E8-3E54-3A91-0084-5F3FA43A9191}"/>
              </a:ext>
            </a:extLst>
          </p:cNvPr>
          <p:cNvSpPr txBox="1"/>
          <p:nvPr/>
        </p:nvSpPr>
        <p:spPr>
          <a:xfrm>
            <a:off x="454725" y="4265749"/>
            <a:ext cx="2244415" cy="215444"/>
          </a:xfrm>
          <a:prstGeom prst="rect">
            <a:avLst/>
          </a:prstGeom>
          <a:noFill/>
        </p:spPr>
        <p:txBody>
          <a:bodyPr wrap="square" rtlCol="0">
            <a:spAutoFit/>
          </a:bodyPr>
          <a:lstStyle/>
          <a:p>
            <a:pPr algn="ctr"/>
            <a:r>
              <a:rPr lang="en-US" sz="800" i="1" dirty="0">
                <a:solidFill>
                  <a:schemeClr val="accent6">
                    <a:lumMod val="50000"/>
                  </a:schemeClr>
                </a:solidFill>
              </a:rPr>
              <a:t>Boundary conditions</a:t>
            </a:r>
            <a:endParaRPr lang="en-US" sz="900" i="1" dirty="0">
              <a:solidFill>
                <a:schemeClr val="accent6">
                  <a:lumMod val="50000"/>
                </a:schemeClr>
              </a:solidFill>
            </a:endParaRPr>
          </a:p>
        </p:txBody>
      </p:sp>
      <p:sp>
        <p:nvSpPr>
          <p:cNvPr id="37" name="TextBox 10">
            <a:extLst>
              <a:ext uri="{FF2B5EF4-FFF2-40B4-BE49-F238E27FC236}">
                <a16:creationId xmlns:a16="http://schemas.microsoft.com/office/drawing/2014/main" id="{E1F2E8E4-0254-F8FD-C8EF-1223B2A2106D}"/>
              </a:ext>
            </a:extLst>
          </p:cNvPr>
          <p:cNvSpPr txBox="1"/>
          <p:nvPr/>
        </p:nvSpPr>
        <p:spPr>
          <a:xfrm>
            <a:off x="3290852" y="4265749"/>
            <a:ext cx="2244415" cy="215444"/>
          </a:xfrm>
          <a:prstGeom prst="rect">
            <a:avLst/>
          </a:prstGeom>
          <a:noFill/>
        </p:spPr>
        <p:txBody>
          <a:bodyPr wrap="square" rtlCol="0">
            <a:spAutoFit/>
          </a:bodyPr>
          <a:lstStyle/>
          <a:p>
            <a:pPr algn="ctr"/>
            <a:r>
              <a:rPr lang="en-US" sz="800" i="1" dirty="0">
                <a:solidFill>
                  <a:schemeClr val="accent6">
                    <a:lumMod val="50000"/>
                  </a:schemeClr>
                </a:solidFill>
              </a:rPr>
              <a:t>Materials</a:t>
            </a:r>
          </a:p>
        </p:txBody>
      </p:sp>
      <p:sp>
        <p:nvSpPr>
          <p:cNvPr id="9" name="TextBox 10">
            <a:extLst>
              <a:ext uri="{FF2B5EF4-FFF2-40B4-BE49-F238E27FC236}">
                <a16:creationId xmlns:a16="http://schemas.microsoft.com/office/drawing/2014/main" id="{32E39102-5B44-9E76-782D-0DBC5269CB75}"/>
              </a:ext>
            </a:extLst>
          </p:cNvPr>
          <p:cNvSpPr txBox="1"/>
          <p:nvPr/>
        </p:nvSpPr>
        <p:spPr>
          <a:xfrm>
            <a:off x="5882641" y="1590447"/>
            <a:ext cx="2244415" cy="215444"/>
          </a:xfrm>
          <a:prstGeom prst="rect">
            <a:avLst/>
          </a:prstGeom>
          <a:noFill/>
        </p:spPr>
        <p:txBody>
          <a:bodyPr wrap="square" rtlCol="0">
            <a:spAutoFit/>
          </a:bodyPr>
          <a:lstStyle/>
          <a:p>
            <a:pPr algn="ctr"/>
            <a:r>
              <a:rPr lang="en-US" sz="800" i="1" dirty="0">
                <a:solidFill>
                  <a:schemeClr val="accent6">
                    <a:lumMod val="50000"/>
                  </a:schemeClr>
                </a:solidFill>
              </a:rPr>
              <a:t>Cross section</a:t>
            </a:r>
            <a:endParaRPr lang="en-US" sz="900" i="1" dirty="0">
              <a:solidFill>
                <a:schemeClr val="accent6">
                  <a:lumMod val="50000"/>
                </a:schemeClr>
              </a:solidFill>
            </a:endParaRPr>
          </a:p>
        </p:txBody>
      </p:sp>
      <p:pic>
        <p:nvPicPr>
          <p:cNvPr id="3" name="Picture 2" descr="A square with a line in it&#10;&#10;Description automatically generated with medium confidence">
            <a:extLst>
              <a:ext uri="{FF2B5EF4-FFF2-40B4-BE49-F238E27FC236}">
                <a16:creationId xmlns:a16="http://schemas.microsoft.com/office/drawing/2014/main" id="{E6252199-4295-6F24-F5F8-04BB984184E7}"/>
              </a:ext>
            </a:extLst>
          </p:cNvPr>
          <p:cNvPicPr>
            <a:picLocks noChangeAspect="1"/>
          </p:cNvPicPr>
          <p:nvPr/>
        </p:nvPicPr>
        <p:blipFill rotWithShape="1">
          <a:blip r:embed="rId6"/>
          <a:srcRect l="6809" t="3202" r="7095" b="5247"/>
          <a:stretch/>
        </p:blipFill>
        <p:spPr>
          <a:xfrm>
            <a:off x="2867408" y="958735"/>
            <a:ext cx="3242338" cy="3131060"/>
          </a:xfrm>
          <a:prstGeom prst="rect">
            <a:avLst/>
          </a:prstGeom>
        </p:spPr>
      </p:pic>
      <p:cxnSp>
        <p:nvCxnSpPr>
          <p:cNvPr id="4" name="Connector: Elbow 3">
            <a:extLst>
              <a:ext uri="{FF2B5EF4-FFF2-40B4-BE49-F238E27FC236}">
                <a16:creationId xmlns:a16="http://schemas.microsoft.com/office/drawing/2014/main" id="{0E691659-2D36-35D5-E485-CAA5CAF262E6}"/>
              </a:ext>
            </a:extLst>
          </p:cNvPr>
          <p:cNvCxnSpPr>
            <a:cxnSpLocks/>
          </p:cNvCxnSpPr>
          <p:nvPr/>
        </p:nvCxnSpPr>
        <p:spPr>
          <a:xfrm rot="10800000" flipV="1">
            <a:off x="5596129" y="1792224"/>
            <a:ext cx="1781419" cy="358876"/>
          </a:xfrm>
          <a:prstGeom prst="bentConnector3">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0">
            <a:extLst>
              <a:ext uri="{FF2B5EF4-FFF2-40B4-BE49-F238E27FC236}">
                <a16:creationId xmlns:a16="http://schemas.microsoft.com/office/drawing/2014/main" id="{B360EFD4-E10A-C410-BA01-988B0FF97180}"/>
              </a:ext>
            </a:extLst>
          </p:cNvPr>
          <p:cNvSpPr txBox="1"/>
          <p:nvPr/>
        </p:nvSpPr>
        <p:spPr>
          <a:xfrm>
            <a:off x="3322914" y="3644432"/>
            <a:ext cx="421612" cy="215444"/>
          </a:xfrm>
          <a:prstGeom prst="rect">
            <a:avLst/>
          </a:prstGeom>
          <a:solidFill>
            <a:schemeClr val="bg1"/>
          </a:solidFill>
        </p:spPr>
        <p:txBody>
          <a:bodyPr wrap="square" rtlCol="0">
            <a:spAutoFit/>
          </a:bodyPr>
          <a:lstStyle/>
          <a:p>
            <a:pPr algn="ctr"/>
            <a:r>
              <a:rPr lang="en-US" sz="800" i="1" dirty="0">
                <a:solidFill>
                  <a:schemeClr val="accent6">
                    <a:lumMod val="50000"/>
                  </a:schemeClr>
                </a:solidFill>
              </a:rPr>
              <a:t>Soil</a:t>
            </a:r>
            <a:endParaRPr lang="en-US" sz="900" i="1" dirty="0">
              <a:solidFill>
                <a:schemeClr val="accent6">
                  <a:lumMod val="50000"/>
                </a:schemeClr>
              </a:solidFill>
            </a:endParaRPr>
          </a:p>
        </p:txBody>
      </p:sp>
      <p:sp>
        <p:nvSpPr>
          <p:cNvPr id="17" name="TextBox 10">
            <a:extLst>
              <a:ext uri="{FF2B5EF4-FFF2-40B4-BE49-F238E27FC236}">
                <a16:creationId xmlns:a16="http://schemas.microsoft.com/office/drawing/2014/main" id="{B3F6A13B-EB61-ECEB-209E-D6A352B6C293}"/>
              </a:ext>
            </a:extLst>
          </p:cNvPr>
          <p:cNvSpPr txBox="1"/>
          <p:nvPr/>
        </p:nvSpPr>
        <p:spPr>
          <a:xfrm>
            <a:off x="3744526" y="3191903"/>
            <a:ext cx="582661" cy="215444"/>
          </a:xfrm>
          <a:prstGeom prst="rect">
            <a:avLst/>
          </a:prstGeom>
          <a:solidFill>
            <a:schemeClr val="bg1"/>
          </a:solidFill>
        </p:spPr>
        <p:txBody>
          <a:bodyPr wrap="square" rtlCol="0">
            <a:spAutoFit/>
          </a:bodyPr>
          <a:lstStyle/>
          <a:p>
            <a:pPr algn="ctr"/>
            <a:r>
              <a:rPr lang="en-US" sz="800" i="1" dirty="0">
                <a:solidFill>
                  <a:schemeClr val="accent6">
                    <a:lumMod val="50000"/>
                  </a:schemeClr>
                </a:solidFill>
              </a:rPr>
              <a:t>Concrete</a:t>
            </a:r>
            <a:endParaRPr lang="en-US" sz="900" i="1" dirty="0">
              <a:solidFill>
                <a:schemeClr val="accent6">
                  <a:lumMod val="50000"/>
                </a:schemeClr>
              </a:solidFill>
            </a:endParaRPr>
          </a:p>
        </p:txBody>
      </p:sp>
      <p:cxnSp>
        <p:nvCxnSpPr>
          <p:cNvPr id="21" name="Straight Arrow Connector 20">
            <a:extLst>
              <a:ext uri="{FF2B5EF4-FFF2-40B4-BE49-F238E27FC236}">
                <a16:creationId xmlns:a16="http://schemas.microsoft.com/office/drawing/2014/main" id="{4FFB1197-07F5-DD41-097B-8B0EA814D87E}"/>
              </a:ext>
            </a:extLst>
          </p:cNvPr>
          <p:cNvCxnSpPr>
            <a:cxnSpLocks/>
          </p:cNvCxnSpPr>
          <p:nvPr/>
        </p:nvCxnSpPr>
        <p:spPr>
          <a:xfrm>
            <a:off x="3660583" y="3779192"/>
            <a:ext cx="233578" cy="38423"/>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6423BD7-A09E-F5AE-5B74-08BC6AB41D02}"/>
              </a:ext>
            </a:extLst>
          </p:cNvPr>
          <p:cNvCxnSpPr>
            <a:cxnSpLocks/>
          </p:cNvCxnSpPr>
          <p:nvPr/>
        </p:nvCxnSpPr>
        <p:spPr>
          <a:xfrm>
            <a:off x="4327187" y="3312466"/>
            <a:ext cx="158495" cy="0"/>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F7983E5-8550-731D-4CCD-4556303C1011}"/>
              </a:ext>
            </a:extLst>
          </p:cNvPr>
          <p:cNvCxnSpPr>
            <a:cxnSpLocks/>
          </p:cNvCxnSpPr>
          <p:nvPr/>
        </p:nvCxnSpPr>
        <p:spPr>
          <a:xfrm>
            <a:off x="3938954" y="1792223"/>
            <a:ext cx="211280" cy="295246"/>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10">
            <a:extLst>
              <a:ext uri="{FF2B5EF4-FFF2-40B4-BE49-F238E27FC236}">
                <a16:creationId xmlns:a16="http://schemas.microsoft.com/office/drawing/2014/main" id="{67FFF57B-4A87-F828-5A78-F293AA249E3A}"/>
              </a:ext>
            </a:extLst>
          </p:cNvPr>
          <p:cNvSpPr txBox="1"/>
          <p:nvPr/>
        </p:nvSpPr>
        <p:spPr>
          <a:xfrm>
            <a:off x="5163265" y="2376067"/>
            <a:ext cx="636157" cy="215444"/>
          </a:xfrm>
          <a:prstGeom prst="rect">
            <a:avLst/>
          </a:prstGeom>
          <a:solidFill>
            <a:schemeClr val="bg1"/>
          </a:solidFill>
        </p:spPr>
        <p:txBody>
          <a:bodyPr wrap="square" rtlCol="0">
            <a:spAutoFit/>
          </a:bodyPr>
          <a:lstStyle/>
          <a:p>
            <a:pPr algn="ctr"/>
            <a:r>
              <a:rPr lang="en-US" sz="800" i="1" dirty="0">
                <a:solidFill>
                  <a:schemeClr val="accent6">
                    <a:lumMod val="50000"/>
                  </a:schemeClr>
                </a:solidFill>
              </a:rPr>
              <a:t>Assembly</a:t>
            </a:r>
            <a:endParaRPr lang="en-US" sz="900" i="1" dirty="0">
              <a:solidFill>
                <a:schemeClr val="accent6">
                  <a:lumMod val="50000"/>
                </a:schemeClr>
              </a:solidFill>
            </a:endParaRPr>
          </a:p>
        </p:txBody>
      </p:sp>
      <p:sp>
        <p:nvSpPr>
          <p:cNvPr id="18" name="TextBox 10">
            <a:extLst>
              <a:ext uri="{FF2B5EF4-FFF2-40B4-BE49-F238E27FC236}">
                <a16:creationId xmlns:a16="http://schemas.microsoft.com/office/drawing/2014/main" id="{6CA289AF-7412-0D31-C396-3C2C241CB44E}"/>
              </a:ext>
            </a:extLst>
          </p:cNvPr>
          <p:cNvSpPr txBox="1"/>
          <p:nvPr/>
        </p:nvSpPr>
        <p:spPr>
          <a:xfrm>
            <a:off x="3255666" y="1615805"/>
            <a:ext cx="901241" cy="338554"/>
          </a:xfrm>
          <a:prstGeom prst="rect">
            <a:avLst/>
          </a:prstGeom>
          <a:solidFill>
            <a:schemeClr val="bg1"/>
          </a:solidFill>
        </p:spPr>
        <p:txBody>
          <a:bodyPr wrap="square" rtlCol="0">
            <a:spAutoFit/>
          </a:bodyPr>
          <a:lstStyle/>
          <a:p>
            <a:pPr algn="ctr"/>
            <a:r>
              <a:rPr lang="en-US" sz="800" i="1" dirty="0">
                <a:solidFill>
                  <a:schemeClr val="accent6">
                    <a:lumMod val="50000"/>
                  </a:schemeClr>
                </a:solidFill>
              </a:rPr>
              <a:t>Polyethylene</a:t>
            </a:r>
          </a:p>
          <a:p>
            <a:pPr algn="ctr"/>
            <a:r>
              <a:rPr lang="en-US" sz="800" i="1" dirty="0">
                <a:solidFill>
                  <a:schemeClr val="accent6">
                    <a:lumMod val="50000"/>
                  </a:schemeClr>
                </a:solidFill>
              </a:rPr>
              <a:t>(neutron shield)</a:t>
            </a:r>
            <a:endParaRPr lang="en-US" sz="900" i="1" dirty="0">
              <a:solidFill>
                <a:schemeClr val="accent6">
                  <a:lumMod val="50000"/>
                </a:schemeClr>
              </a:solidFill>
            </a:endParaRPr>
          </a:p>
        </p:txBody>
      </p:sp>
      <p:sp>
        <p:nvSpPr>
          <p:cNvPr id="34" name="Right Brace 33">
            <a:extLst>
              <a:ext uri="{FF2B5EF4-FFF2-40B4-BE49-F238E27FC236}">
                <a16:creationId xmlns:a16="http://schemas.microsoft.com/office/drawing/2014/main" id="{907C0921-F288-0894-BFC5-E4CEBD66EE78}"/>
              </a:ext>
            </a:extLst>
          </p:cNvPr>
          <p:cNvSpPr/>
          <p:nvPr/>
        </p:nvSpPr>
        <p:spPr>
          <a:xfrm>
            <a:off x="4892937" y="2332624"/>
            <a:ext cx="220424" cy="350286"/>
          </a:xfrm>
          <a:prstGeom prst="rightBrace">
            <a:avLst>
              <a:gd name="adj1" fmla="val 8333"/>
              <a:gd name="adj2" fmla="val 50000"/>
            </a:avLst>
          </a:prstGeom>
          <a:noFill/>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364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33" grpId="0" animBg="1"/>
      <p:bldP spid="18"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Simulations results for 15Hz, 1354A RMS</a:t>
            </a:r>
            <a:endParaRPr lang="en-US" sz="1200" dirty="0">
              <a:solidFill>
                <a:srgbClr val="50504E"/>
              </a:solidFill>
            </a:endParaRPr>
          </a:p>
          <a:p>
            <a:endParaRPr lang="en-US" dirty="0"/>
          </a:p>
        </p:txBody>
      </p:sp>
      <p:sp>
        <p:nvSpPr>
          <p:cNvPr id="6" name="Date Placeholder 5"/>
          <p:cNvSpPr>
            <a:spLocks noGrp="1"/>
          </p:cNvSpPr>
          <p:nvPr>
            <p:ph type="dt" sz="half" idx="2"/>
          </p:nvPr>
        </p:nvSpPr>
        <p:spPr/>
        <p:txBody>
          <a:bodyPr/>
          <a:lstStyle/>
          <a:p>
            <a:pPr>
              <a:defRPr/>
            </a:pPr>
            <a:fld id="{7C05EE4E-C78B-4E7E-A701-D6918DD00A44}"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present conditions</a:t>
            </a:r>
          </a:p>
        </p:txBody>
      </p:sp>
      <p:pic>
        <p:nvPicPr>
          <p:cNvPr id="4" name="Picture 3" descr="A graph showing the temperature&#10;&#10;Description automatically generated">
            <a:extLst>
              <a:ext uri="{FF2B5EF4-FFF2-40B4-BE49-F238E27FC236}">
                <a16:creationId xmlns:a16="http://schemas.microsoft.com/office/drawing/2014/main" id="{DFAA4DB8-90B8-B620-D91A-FA99BA7113E5}"/>
              </a:ext>
            </a:extLst>
          </p:cNvPr>
          <p:cNvPicPr>
            <a:picLocks noChangeAspect="1"/>
          </p:cNvPicPr>
          <p:nvPr/>
        </p:nvPicPr>
        <p:blipFill>
          <a:blip r:embed="rId3"/>
          <a:stretch>
            <a:fillRect/>
          </a:stretch>
        </p:blipFill>
        <p:spPr>
          <a:xfrm>
            <a:off x="4856260" y="1358130"/>
            <a:ext cx="3955271" cy="2657288"/>
          </a:xfrm>
          <a:prstGeom prst="rect">
            <a:avLst/>
          </a:prstGeom>
        </p:spPr>
      </p:pic>
      <p:pic>
        <p:nvPicPr>
          <p:cNvPr id="9" name="Picture 8" descr="A drawing of a rectangular object&#10;&#10;Description automatically generated">
            <a:extLst>
              <a:ext uri="{FF2B5EF4-FFF2-40B4-BE49-F238E27FC236}">
                <a16:creationId xmlns:a16="http://schemas.microsoft.com/office/drawing/2014/main" id="{41877CFE-244A-B190-AB12-C4D6DC0AF9B6}"/>
              </a:ext>
            </a:extLst>
          </p:cNvPr>
          <p:cNvPicPr>
            <a:picLocks noChangeAspect="1"/>
          </p:cNvPicPr>
          <p:nvPr/>
        </p:nvPicPr>
        <p:blipFill>
          <a:blip r:embed="rId4"/>
          <a:stretch>
            <a:fillRect/>
          </a:stretch>
        </p:blipFill>
        <p:spPr>
          <a:xfrm>
            <a:off x="559067" y="1267384"/>
            <a:ext cx="3967732" cy="2657288"/>
          </a:xfrm>
          <a:prstGeom prst="rect">
            <a:avLst/>
          </a:prstGeom>
        </p:spPr>
      </p:pic>
      <p:sp>
        <p:nvSpPr>
          <p:cNvPr id="11" name="TextBox 10">
            <a:extLst>
              <a:ext uri="{FF2B5EF4-FFF2-40B4-BE49-F238E27FC236}">
                <a16:creationId xmlns:a16="http://schemas.microsoft.com/office/drawing/2014/main" id="{ED3A3C53-2410-BE4F-EF13-803E5870B38A}"/>
              </a:ext>
            </a:extLst>
          </p:cNvPr>
          <p:cNvSpPr txBox="1"/>
          <p:nvPr/>
        </p:nvSpPr>
        <p:spPr>
          <a:xfrm>
            <a:off x="1412195" y="4078251"/>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gradient of the assembly</a:t>
            </a:r>
            <a:endParaRPr lang="en-US" sz="900" i="1" dirty="0">
              <a:solidFill>
                <a:schemeClr val="accent6">
                  <a:lumMod val="50000"/>
                </a:schemeClr>
              </a:solidFill>
            </a:endParaRPr>
          </a:p>
        </p:txBody>
      </p:sp>
      <p:sp>
        <p:nvSpPr>
          <p:cNvPr id="12" name="TextBox 11">
            <a:extLst>
              <a:ext uri="{FF2B5EF4-FFF2-40B4-BE49-F238E27FC236}">
                <a16:creationId xmlns:a16="http://schemas.microsoft.com/office/drawing/2014/main" id="{50A2918B-A54E-3FEE-9A6A-BAF403CE6EF2}"/>
              </a:ext>
            </a:extLst>
          </p:cNvPr>
          <p:cNvSpPr txBox="1"/>
          <p:nvPr/>
        </p:nvSpPr>
        <p:spPr>
          <a:xfrm>
            <a:off x="5870013" y="4085685"/>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cxnSp>
        <p:nvCxnSpPr>
          <p:cNvPr id="17" name="Straight Arrow Connector 16">
            <a:extLst>
              <a:ext uri="{FF2B5EF4-FFF2-40B4-BE49-F238E27FC236}">
                <a16:creationId xmlns:a16="http://schemas.microsoft.com/office/drawing/2014/main" id="{9F83E327-E4B0-BBD8-DC13-278EBF6C09E1}"/>
              </a:ext>
            </a:extLst>
          </p:cNvPr>
          <p:cNvCxnSpPr>
            <a:cxnSpLocks/>
          </p:cNvCxnSpPr>
          <p:nvPr/>
        </p:nvCxnSpPr>
        <p:spPr>
          <a:xfrm flipV="1">
            <a:off x="1984188" y="1267384"/>
            <a:ext cx="0" cy="2364778"/>
          </a:xfrm>
          <a:prstGeom prst="straightConnector1">
            <a:avLst/>
          </a:prstGeom>
          <a:ln w="190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01680A8-FFE9-C189-1AD6-39A2AFD3590C}"/>
              </a:ext>
            </a:extLst>
          </p:cNvPr>
          <p:cNvCxnSpPr/>
          <p:nvPr/>
        </p:nvCxnSpPr>
        <p:spPr>
          <a:xfrm>
            <a:off x="1927850" y="3632162"/>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148887F-AE9F-D804-10D3-41A2F666CB28}"/>
              </a:ext>
            </a:extLst>
          </p:cNvPr>
          <p:cNvCxnSpPr/>
          <p:nvPr/>
        </p:nvCxnSpPr>
        <p:spPr>
          <a:xfrm>
            <a:off x="1927849" y="3444043"/>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D1FD596-BE33-01E5-6046-00D1DD8B1190}"/>
              </a:ext>
            </a:extLst>
          </p:cNvPr>
          <p:cNvCxnSpPr/>
          <p:nvPr/>
        </p:nvCxnSpPr>
        <p:spPr>
          <a:xfrm>
            <a:off x="1927850" y="2505529"/>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FAAEE9E-00E2-A7DA-8B7C-1E4D217EFE65}"/>
              </a:ext>
            </a:extLst>
          </p:cNvPr>
          <p:cNvCxnSpPr/>
          <p:nvPr/>
        </p:nvCxnSpPr>
        <p:spPr>
          <a:xfrm>
            <a:off x="1927848" y="1561228"/>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6791C67-1277-E941-0334-FF3A340631A7}"/>
              </a:ext>
            </a:extLst>
          </p:cNvPr>
          <p:cNvCxnSpPr/>
          <p:nvPr/>
        </p:nvCxnSpPr>
        <p:spPr>
          <a:xfrm>
            <a:off x="1927848" y="3446002"/>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52BC5AC-C181-BE9B-8072-85592FB7ACA2}"/>
              </a:ext>
            </a:extLst>
          </p:cNvPr>
          <p:cNvCxnSpPr/>
          <p:nvPr/>
        </p:nvCxnSpPr>
        <p:spPr>
          <a:xfrm>
            <a:off x="1927847" y="3257883"/>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F5D4E64-041D-3A93-A9E1-1449596606FC}"/>
              </a:ext>
            </a:extLst>
          </p:cNvPr>
          <p:cNvCxnSpPr/>
          <p:nvPr/>
        </p:nvCxnSpPr>
        <p:spPr>
          <a:xfrm>
            <a:off x="1927847" y="2693648"/>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912198-0D5D-3154-BC58-F7E6DE9D3726}"/>
              </a:ext>
            </a:extLst>
          </p:cNvPr>
          <p:cNvCxnSpPr/>
          <p:nvPr/>
        </p:nvCxnSpPr>
        <p:spPr>
          <a:xfrm>
            <a:off x="1927846" y="2505529"/>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F43549E-1019-A017-794F-6217B412AFF1}"/>
              </a:ext>
            </a:extLst>
          </p:cNvPr>
          <p:cNvSpPr txBox="1"/>
          <p:nvPr/>
        </p:nvSpPr>
        <p:spPr>
          <a:xfrm>
            <a:off x="1680873" y="3546730"/>
            <a:ext cx="493946" cy="184666"/>
          </a:xfrm>
          <a:prstGeom prst="rect">
            <a:avLst/>
          </a:prstGeom>
          <a:noFill/>
        </p:spPr>
        <p:txBody>
          <a:bodyPr wrap="square" rtlCol="0">
            <a:spAutoFit/>
          </a:bodyPr>
          <a:lstStyle/>
          <a:p>
            <a:r>
              <a:rPr lang="en-US" sz="600" i="1" dirty="0">
                <a:solidFill>
                  <a:schemeClr val="accent6">
                    <a:lumMod val="50000"/>
                  </a:schemeClr>
                </a:solidFill>
              </a:rPr>
              <a:t>0 ft</a:t>
            </a:r>
            <a:endParaRPr lang="en-US" sz="1100" i="1" dirty="0">
              <a:solidFill>
                <a:schemeClr val="accent6">
                  <a:lumMod val="50000"/>
                </a:schemeClr>
              </a:solidFill>
            </a:endParaRPr>
          </a:p>
        </p:txBody>
      </p:sp>
      <p:sp>
        <p:nvSpPr>
          <p:cNvPr id="29" name="TextBox 28">
            <a:extLst>
              <a:ext uri="{FF2B5EF4-FFF2-40B4-BE49-F238E27FC236}">
                <a16:creationId xmlns:a16="http://schemas.microsoft.com/office/drawing/2014/main" id="{4F8F3E4B-F1D9-747E-A456-672067DDAF80}"/>
              </a:ext>
            </a:extLst>
          </p:cNvPr>
          <p:cNvSpPr txBox="1"/>
          <p:nvPr/>
        </p:nvSpPr>
        <p:spPr>
          <a:xfrm>
            <a:off x="1680873" y="3350129"/>
            <a:ext cx="493946" cy="184666"/>
          </a:xfrm>
          <a:prstGeom prst="rect">
            <a:avLst/>
          </a:prstGeom>
          <a:noFill/>
        </p:spPr>
        <p:txBody>
          <a:bodyPr wrap="square" rtlCol="0">
            <a:spAutoFit/>
          </a:bodyPr>
          <a:lstStyle/>
          <a:p>
            <a:r>
              <a:rPr lang="en-US" sz="600" i="1" dirty="0">
                <a:solidFill>
                  <a:schemeClr val="accent6">
                    <a:lumMod val="50000"/>
                  </a:schemeClr>
                </a:solidFill>
              </a:rPr>
              <a:t>2 ft</a:t>
            </a:r>
            <a:endParaRPr lang="en-US" sz="1100" i="1" dirty="0">
              <a:solidFill>
                <a:schemeClr val="accent6">
                  <a:lumMod val="50000"/>
                </a:schemeClr>
              </a:solidFill>
            </a:endParaRPr>
          </a:p>
        </p:txBody>
      </p:sp>
      <p:sp>
        <p:nvSpPr>
          <p:cNvPr id="30" name="TextBox 29">
            <a:extLst>
              <a:ext uri="{FF2B5EF4-FFF2-40B4-BE49-F238E27FC236}">
                <a16:creationId xmlns:a16="http://schemas.microsoft.com/office/drawing/2014/main" id="{E37B3CD5-E73E-1910-17FC-26AFBC13EFE2}"/>
              </a:ext>
            </a:extLst>
          </p:cNvPr>
          <p:cNvSpPr txBox="1"/>
          <p:nvPr/>
        </p:nvSpPr>
        <p:spPr>
          <a:xfrm>
            <a:off x="1680873" y="3167046"/>
            <a:ext cx="493946" cy="184666"/>
          </a:xfrm>
          <a:prstGeom prst="rect">
            <a:avLst/>
          </a:prstGeom>
          <a:noFill/>
        </p:spPr>
        <p:txBody>
          <a:bodyPr wrap="square" rtlCol="0">
            <a:spAutoFit/>
          </a:bodyPr>
          <a:lstStyle/>
          <a:p>
            <a:r>
              <a:rPr lang="en-US" sz="600" i="1" dirty="0">
                <a:solidFill>
                  <a:schemeClr val="accent6">
                    <a:lumMod val="50000"/>
                  </a:schemeClr>
                </a:solidFill>
              </a:rPr>
              <a:t>4 ft</a:t>
            </a:r>
            <a:endParaRPr lang="en-US" sz="1100" i="1" dirty="0">
              <a:solidFill>
                <a:schemeClr val="accent6">
                  <a:lumMod val="50000"/>
                </a:schemeClr>
              </a:solidFill>
            </a:endParaRPr>
          </a:p>
        </p:txBody>
      </p:sp>
      <p:sp>
        <p:nvSpPr>
          <p:cNvPr id="31" name="TextBox 30">
            <a:extLst>
              <a:ext uri="{FF2B5EF4-FFF2-40B4-BE49-F238E27FC236}">
                <a16:creationId xmlns:a16="http://schemas.microsoft.com/office/drawing/2014/main" id="{CAA88910-64AB-283E-A91A-D999D9E142F1}"/>
              </a:ext>
            </a:extLst>
          </p:cNvPr>
          <p:cNvSpPr txBox="1"/>
          <p:nvPr/>
        </p:nvSpPr>
        <p:spPr>
          <a:xfrm>
            <a:off x="1642033" y="2403187"/>
            <a:ext cx="493946" cy="184666"/>
          </a:xfrm>
          <a:prstGeom prst="rect">
            <a:avLst/>
          </a:prstGeom>
          <a:noFill/>
        </p:spPr>
        <p:txBody>
          <a:bodyPr wrap="square" rtlCol="0">
            <a:spAutoFit/>
          </a:bodyPr>
          <a:lstStyle/>
          <a:p>
            <a:r>
              <a:rPr lang="en-US" sz="600" i="1" dirty="0">
                <a:solidFill>
                  <a:schemeClr val="accent6">
                    <a:lumMod val="50000"/>
                  </a:schemeClr>
                </a:solidFill>
              </a:rPr>
              <a:t>12 ft</a:t>
            </a:r>
            <a:endParaRPr lang="en-US" sz="1100" i="1" dirty="0">
              <a:solidFill>
                <a:schemeClr val="accent6">
                  <a:lumMod val="50000"/>
                </a:schemeClr>
              </a:solidFill>
            </a:endParaRPr>
          </a:p>
        </p:txBody>
      </p:sp>
      <p:sp>
        <p:nvSpPr>
          <p:cNvPr id="32" name="TextBox 31">
            <a:extLst>
              <a:ext uri="{FF2B5EF4-FFF2-40B4-BE49-F238E27FC236}">
                <a16:creationId xmlns:a16="http://schemas.microsoft.com/office/drawing/2014/main" id="{0899D6B3-E878-DC92-4B40-071843A51D7A}"/>
              </a:ext>
            </a:extLst>
          </p:cNvPr>
          <p:cNvSpPr txBox="1"/>
          <p:nvPr/>
        </p:nvSpPr>
        <p:spPr>
          <a:xfrm>
            <a:off x="1642033" y="2594051"/>
            <a:ext cx="493946" cy="184666"/>
          </a:xfrm>
          <a:prstGeom prst="rect">
            <a:avLst/>
          </a:prstGeom>
          <a:noFill/>
        </p:spPr>
        <p:txBody>
          <a:bodyPr wrap="square" rtlCol="0">
            <a:spAutoFit/>
          </a:bodyPr>
          <a:lstStyle/>
          <a:p>
            <a:r>
              <a:rPr lang="en-US" sz="600" i="1" dirty="0">
                <a:solidFill>
                  <a:schemeClr val="accent6">
                    <a:lumMod val="50000"/>
                  </a:schemeClr>
                </a:solidFill>
              </a:rPr>
              <a:t>10 ft</a:t>
            </a:r>
            <a:endParaRPr lang="en-US" sz="1100" i="1" dirty="0">
              <a:solidFill>
                <a:schemeClr val="accent6">
                  <a:lumMod val="50000"/>
                </a:schemeClr>
              </a:solidFill>
            </a:endParaRPr>
          </a:p>
        </p:txBody>
      </p:sp>
      <p:sp>
        <p:nvSpPr>
          <p:cNvPr id="33" name="TextBox 32">
            <a:extLst>
              <a:ext uri="{FF2B5EF4-FFF2-40B4-BE49-F238E27FC236}">
                <a16:creationId xmlns:a16="http://schemas.microsoft.com/office/drawing/2014/main" id="{D013FCA6-A6D4-A1ED-9207-6DEC75E07607}"/>
              </a:ext>
            </a:extLst>
          </p:cNvPr>
          <p:cNvSpPr txBox="1"/>
          <p:nvPr/>
        </p:nvSpPr>
        <p:spPr>
          <a:xfrm>
            <a:off x="1642033" y="1468895"/>
            <a:ext cx="493946" cy="184666"/>
          </a:xfrm>
          <a:prstGeom prst="rect">
            <a:avLst/>
          </a:prstGeom>
          <a:noFill/>
        </p:spPr>
        <p:txBody>
          <a:bodyPr wrap="square" rtlCol="0">
            <a:spAutoFit/>
          </a:bodyPr>
          <a:lstStyle/>
          <a:p>
            <a:r>
              <a:rPr lang="en-US" sz="600" i="1" dirty="0">
                <a:solidFill>
                  <a:schemeClr val="accent6">
                    <a:lumMod val="50000"/>
                  </a:schemeClr>
                </a:solidFill>
              </a:rPr>
              <a:t>22 ft</a:t>
            </a:r>
            <a:endParaRPr lang="en-US" sz="1100" i="1" dirty="0">
              <a:solidFill>
                <a:schemeClr val="accent6">
                  <a:lumMod val="50000"/>
                </a:schemeClr>
              </a:solidFill>
            </a:endParaRPr>
          </a:p>
        </p:txBody>
      </p:sp>
      <p:sp>
        <p:nvSpPr>
          <p:cNvPr id="3" name="TextBox 11">
            <a:extLst>
              <a:ext uri="{FF2B5EF4-FFF2-40B4-BE49-F238E27FC236}">
                <a16:creationId xmlns:a16="http://schemas.microsoft.com/office/drawing/2014/main" id="{AD21086F-6866-C7FC-5FFC-22D2AF81B8CF}"/>
              </a:ext>
            </a:extLst>
          </p:cNvPr>
          <p:cNvSpPr txBox="1"/>
          <p:nvPr/>
        </p:nvSpPr>
        <p:spPr>
          <a:xfrm>
            <a:off x="1188466" y="3135018"/>
            <a:ext cx="587723" cy="246221"/>
          </a:xfrm>
          <a:prstGeom prst="rect">
            <a:avLst/>
          </a:prstGeom>
          <a:noFill/>
        </p:spPr>
        <p:txBody>
          <a:bodyPr wrap="square" rtlCol="0">
            <a:spAutoFit/>
          </a:bodyPr>
          <a:lstStyle/>
          <a:p>
            <a:pPr algn="ctr"/>
            <a:r>
              <a:rPr lang="en-US" sz="10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5" name="TextBox 11">
            <a:extLst>
              <a:ext uri="{FF2B5EF4-FFF2-40B4-BE49-F238E27FC236}">
                <a16:creationId xmlns:a16="http://schemas.microsoft.com/office/drawing/2014/main" id="{399775A9-6291-26C9-3C87-1F40C16D7E57}"/>
              </a:ext>
            </a:extLst>
          </p:cNvPr>
          <p:cNvSpPr txBox="1"/>
          <p:nvPr/>
        </p:nvSpPr>
        <p:spPr>
          <a:xfrm>
            <a:off x="1188466" y="2555917"/>
            <a:ext cx="587723" cy="246221"/>
          </a:xfrm>
          <a:prstGeom prst="rect">
            <a:avLst/>
          </a:prstGeom>
          <a:noFill/>
        </p:spPr>
        <p:txBody>
          <a:bodyPr wrap="square" rtlCol="0">
            <a:spAutoFit/>
          </a:bodyPr>
          <a:lstStyle/>
          <a:p>
            <a:pPr algn="ctr"/>
            <a:r>
              <a:rPr lang="en-US" sz="10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
        <p:nvSpPr>
          <p:cNvPr id="13" name="Parentesi graffa chiusa 10">
            <a:extLst>
              <a:ext uri="{FF2B5EF4-FFF2-40B4-BE49-F238E27FC236}">
                <a16:creationId xmlns:a16="http://schemas.microsoft.com/office/drawing/2014/main" id="{C73235CE-D51A-2580-F174-0FA2F236B943}"/>
              </a:ext>
            </a:extLst>
          </p:cNvPr>
          <p:cNvSpPr/>
          <p:nvPr/>
        </p:nvSpPr>
        <p:spPr>
          <a:xfrm>
            <a:off x="2667226" y="2495519"/>
            <a:ext cx="191929" cy="948523"/>
          </a:xfrm>
          <a:prstGeom prst="rightBrac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4" name="TextBox 11">
            <a:extLst>
              <a:ext uri="{FF2B5EF4-FFF2-40B4-BE49-F238E27FC236}">
                <a16:creationId xmlns:a16="http://schemas.microsoft.com/office/drawing/2014/main" id="{ABB1906E-7650-DF84-FC2A-4D21A6EE3AFC}"/>
              </a:ext>
            </a:extLst>
          </p:cNvPr>
          <p:cNvSpPr txBox="1"/>
          <p:nvPr/>
        </p:nvSpPr>
        <p:spPr>
          <a:xfrm>
            <a:off x="2696253" y="2846669"/>
            <a:ext cx="984726" cy="246221"/>
          </a:xfrm>
          <a:prstGeom prst="rect">
            <a:avLst/>
          </a:prstGeom>
          <a:noFill/>
        </p:spPr>
        <p:txBody>
          <a:bodyPr wrap="square" rtlCol="0">
            <a:spAutoFit/>
          </a:bodyPr>
          <a:lstStyle/>
          <a:p>
            <a:pPr algn="ctr"/>
            <a:r>
              <a:rPr lang="en-US" sz="1000" i="1" dirty="0" err="1">
                <a:solidFill>
                  <a:schemeClr val="accent6">
                    <a:lumMod val="50000"/>
                  </a:schemeClr>
                </a:solidFill>
              </a:rPr>
              <a:t>polybeads</a:t>
            </a:r>
            <a:endParaRPr lang="en-US" sz="900" i="1" dirty="0">
              <a:solidFill>
                <a:schemeClr val="accent6">
                  <a:lumMod val="50000"/>
                </a:schemeClr>
              </a:solidFill>
            </a:endParaRPr>
          </a:p>
        </p:txBody>
      </p:sp>
    </p:spTree>
    <p:extLst>
      <p:ext uri="{BB962C8B-B14F-4D97-AF65-F5344CB8AC3E}">
        <p14:creationId xmlns:p14="http://schemas.microsoft.com/office/powerpoint/2010/main" val="411233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Validation of the results: comparison with thermocouples readings</a:t>
            </a:r>
            <a:endParaRPr lang="en-US" dirty="0"/>
          </a:p>
        </p:txBody>
      </p:sp>
      <p:sp>
        <p:nvSpPr>
          <p:cNvPr id="6" name="Date Placeholder 5"/>
          <p:cNvSpPr>
            <a:spLocks noGrp="1"/>
          </p:cNvSpPr>
          <p:nvPr>
            <p:ph type="dt" sz="half" idx="2"/>
          </p:nvPr>
        </p:nvSpPr>
        <p:spPr/>
        <p:txBody>
          <a:bodyPr/>
          <a:lstStyle/>
          <a:p>
            <a:pPr>
              <a:defRPr/>
            </a:pPr>
            <a:fld id="{CC57E267-5350-4896-92FA-20F351BBACD3}"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0" name="Title 9"/>
          <p:cNvSpPr>
            <a:spLocks noGrp="1"/>
          </p:cNvSpPr>
          <p:nvPr>
            <p:ph type="title"/>
          </p:nvPr>
        </p:nvSpPr>
        <p:spPr>
          <a:xfrm>
            <a:off x="454725" y="197822"/>
            <a:ext cx="8686800" cy="320908"/>
          </a:xfrm>
        </p:spPr>
        <p:txBody>
          <a:bodyPr/>
          <a:lstStyle/>
          <a:p>
            <a:r>
              <a:rPr lang="en-US" sz="1950" dirty="0"/>
              <a:t>COMSOL 3D simulation – present conditions</a:t>
            </a:r>
          </a:p>
        </p:txBody>
      </p:sp>
      <p:pic>
        <p:nvPicPr>
          <p:cNvPr id="9" name="Picture 8" descr="A graph showing the temperature of a plane&#10;&#10;Description automatically generated with medium confidence">
            <a:extLst>
              <a:ext uri="{FF2B5EF4-FFF2-40B4-BE49-F238E27FC236}">
                <a16:creationId xmlns:a16="http://schemas.microsoft.com/office/drawing/2014/main" id="{95ACE17C-3976-8F09-76CA-27C574E728E9}"/>
              </a:ext>
            </a:extLst>
          </p:cNvPr>
          <p:cNvPicPr>
            <a:picLocks noChangeAspect="1"/>
          </p:cNvPicPr>
          <p:nvPr/>
        </p:nvPicPr>
        <p:blipFill>
          <a:blip r:embed="rId2"/>
          <a:stretch>
            <a:fillRect/>
          </a:stretch>
        </p:blipFill>
        <p:spPr>
          <a:xfrm>
            <a:off x="4404168" y="1312620"/>
            <a:ext cx="4186915" cy="2794860"/>
          </a:xfrm>
          <a:prstGeom prst="rect">
            <a:avLst/>
          </a:prstGeom>
        </p:spPr>
      </p:pic>
      <p:pic>
        <p:nvPicPr>
          <p:cNvPr id="11" name="Picture 10" descr="A graph showing the temperature of a plane&#10;&#10;Description automatically generated with medium confidence">
            <a:extLst>
              <a:ext uri="{FF2B5EF4-FFF2-40B4-BE49-F238E27FC236}">
                <a16:creationId xmlns:a16="http://schemas.microsoft.com/office/drawing/2014/main" id="{BA32A48C-11FB-8EFA-0E22-8C20B2247091}"/>
              </a:ext>
            </a:extLst>
          </p:cNvPr>
          <p:cNvPicPr>
            <a:picLocks noChangeAspect="1"/>
          </p:cNvPicPr>
          <p:nvPr/>
        </p:nvPicPr>
        <p:blipFill>
          <a:blip r:embed="rId3"/>
          <a:stretch>
            <a:fillRect/>
          </a:stretch>
        </p:blipFill>
        <p:spPr>
          <a:xfrm>
            <a:off x="4427986" y="1327520"/>
            <a:ext cx="4186915" cy="2809285"/>
          </a:xfrm>
          <a:prstGeom prst="rect">
            <a:avLst/>
          </a:prstGeom>
        </p:spPr>
      </p:pic>
      <p:sp>
        <p:nvSpPr>
          <p:cNvPr id="3" name="Oval 2">
            <a:extLst>
              <a:ext uri="{FF2B5EF4-FFF2-40B4-BE49-F238E27FC236}">
                <a16:creationId xmlns:a16="http://schemas.microsoft.com/office/drawing/2014/main" id="{4E199B6E-34D9-AAC6-45CA-9DD6BF2DA0C8}"/>
              </a:ext>
            </a:extLst>
          </p:cNvPr>
          <p:cNvSpPr/>
          <p:nvPr/>
        </p:nvSpPr>
        <p:spPr>
          <a:xfrm>
            <a:off x="5376796" y="2133600"/>
            <a:ext cx="587723" cy="369563"/>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494624-84A8-F4BC-4F91-2CF7BBD34F1B}"/>
              </a:ext>
            </a:extLst>
          </p:cNvPr>
          <p:cNvSpPr/>
          <p:nvPr/>
        </p:nvSpPr>
        <p:spPr>
          <a:xfrm>
            <a:off x="6383831" y="1521704"/>
            <a:ext cx="587723" cy="369563"/>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magine 4" descr="Immagine che contiene linea, diagramma, Diagramma, testo&#10;&#10;Descrizione generata automaticamente">
            <a:extLst>
              <a:ext uri="{FF2B5EF4-FFF2-40B4-BE49-F238E27FC236}">
                <a16:creationId xmlns:a16="http://schemas.microsoft.com/office/drawing/2014/main" id="{9BB1B1D1-DC23-7D03-1C3D-403B1FA2F0C0}"/>
              </a:ext>
            </a:extLst>
          </p:cNvPr>
          <p:cNvPicPr>
            <a:picLocks noChangeAspect="1"/>
          </p:cNvPicPr>
          <p:nvPr/>
        </p:nvPicPr>
        <p:blipFill>
          <a:blip r:embed="rId4"/>
          <a:stretch>
            <a:fillRect/>
          </a:stretch>
        </p:blipFill>
        <p:spPr>
          <a:xfrm>
            <a:off x="497455" y="1411464"/>
            <a:ext cx="3633788" cy="2725341"/>
          </a:xfrm>
          <a:prstGeom prst="rect">
            <a:avLst/>
          </a:prstGeom>
        </p:spPr>
      </p:pic>
      <p:sp>
        <p:nvSpPr>
          <p:cNvPr id="16" name="TextBox 10">
            <a:extLst>
              <a:ext uri="{FF2B5EF4-FFF2-40B4-BE49-F238E27FC236}">
                <a16:creationId xmlns:a16="http://schemas.microsoft.com/office/drawing/2014/main" id="{E785B15E-AFA2-3059-CDAB-63422109F262}"/>
              </a:ext>
            </a:extLst>
          </p:cNvPr>
          <p:cNvSpPr txBox="1"/>
          <p:nvPr/>
        </p:nvSpPr>
        <p:spPr>
          <a:xfrm>
            <a:off x="1307240" y="4159415"/>
            <a:ext cx="2244415" cy="215444"/>
          </a:xfrm>
          <a:prstGeom prst="rect">
            <a:avLst/>
          </a:prstGeom>
          <a:noFill/>
        </p:spPr>
        <p:txBody>
          <a:bodyPr wrap="square" rtlCol="0">
            <a:spAutoFit/>
          </a:bodyPr>
          <a:lstStyle/>
          <a:p>
            <a:pPr algn="ctr"/>
            <a:r>
              <a:rPr lang="en-US" sz="800" i="1" dirty="0">
                <a:solidFill>
                  <a:schemeClr val="accent6">
                    <a:lumMod val="50000"/>
                  </a:schemeClr>
                </a:solidFill>
              </a:rPr>
              <a:t>Experimental data</a:t>
            </a:r>
            <a:endParaRPr lang="en-US" sz="900" i="1" dirty="0">
              <a:solidFill>
                <a:schemeClr val="accent6">
                  <a:lumMod val="50000"/>
                </a:schemeClr>
              </a:solidFill>
            </a:endParaRPr>
          </a:p>
        </p:txBody>
      </p:sp>
      <p:sp>
        <p:nvSpPr>
          <p:cNvPr id="17" name="TextBox 11">
            <a:extLst>
              <a:ext uri="{FF2B5EF4-FFF2-40B4-BE49-F238E27FC236}">
                <a16:creationId xmlns:a16="http://schemas.microsoft.com/office/drawing/2014/main" id="{A5BE42E1-AACC-36AE-00CF-103A08A1BC86}"/>
              </a:ext>
            </a:extLst>
          </p:cNvPr>
          <p:cNvSpPr txBox="1"/>
          <p:nvPr/>
        </p:nvSpPr>
        <p:spPr>
          <a:xfrm>
            <a:off x="5592347" y="4159415"/>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sp>
        <p:nvSpPr>
          <p:cNvPr id="18" name="TextBox 11">
            <a:extLst>
              <a:ext uri="{FF2B5EF4-FFF2-40B4-BE49-F238E27FC236}">
                <a16:creationId xmlns:a16="http://schemas.microsoft.com/office/drawing/2014/main" id="{5E6CF620-0B78-A9FA-1AA1-03E121230A07}"/>
              </a:ext>
            </a:extLst>
          </p:cNvPr>
          <p:cNvSpPr txBox="1"/>
          <p:nvPr/>
        </p:nvSpPr>
        <p:spPr>
          <a:xfrm>
            <a:off x="4872466" y="1946578"/>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19" name="TextBox 11">
            <a:extLst>
              <a:ext uri="{FF2B5EF4-FFF2-40B4-BE49-F238E27FC236}">
                <a16:creationId xmlns:a16="http://schemas.microsoft.com/office/drawing/2014/main" id="{AF9070DA-AF44-FF19-530D-174016022E96}"/>
              </a:ext>
            </a:extLst>
          </p:cNvPr>
          <p:cNvSpPr txBox="1"/>
          <p:nvPr/>
        </p:nvSpPr>
        <p:spPr>
          <a:xfrm>
            <a:off x="6892123" y="1719406"/>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
        <p:nvSpPr>
          <p:cNvPr id="4" name="TextBox 11">
            <a:extLst>
              <a:ext uri="{FF2B5EF4-FFF2-40B4-BE49-F238E27FC236}">
                <a16:creationId xmlns:a16="http://schemas.microsoft.com/office/drawing/2014/main" id="{AECDA8FA-0544-1836-33FF-7AB481B28593}"/>
              </a:ext>
            </a:extLst>
          </p:cNvPr>
          <p:cNvSpPr txBox="1"/>
          <p:nvPr/>
        </p:nvSpPr>
        <p:spPr>
          <a:xfrm>
            <a:off x="1118333" y="1675823"/>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
        <p:nvSpPr>
          <p:cNvPr id="13" name="TextBox 11">
            <a:extLst>
              <a:ext uri="{FF2B5EF4-FFF2-40B4-BE49-F238E27FC236}">
                <a16:creationId xmlns:a16="http://schemas.microsoft.com/office/drawing/2014/main" id="{B93FC6A6-C243-AD78-B499-149616AAF099}"/>
              </a:ext>
            </a:extLst>
          </p:cNvPr>
          <p:cNvSpPr txBox="1"/>
          <p:nvPr/>
        </p:nvSpPr>
        <p:spPr>
          <a:xfrm>
            <a:off x="1236740" y="2025878"/>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14" name="TextBox 11">
            <a:extLst>
              <a:ext uri="{FF2B5EF4-FFF2-40B4-BE49-F238E27FC236}">
                <a16:creationId xmlns:a16="http://schemas.microsoft.com/office/drawing/2014/main" id="{D3FB72E7-8F2B-9A3D-B5ED-275139287A1C}"/>
              </a:ext>
            </a:extLst>
          </p:cNvPr>
          <p:cNvSpPr txBox="1"/>
          <p:nvPr/>
        </p:nvSpPr>
        <p:spPr>
          <a:xfrm>
            <a:off x="1185389" y="2732162"/>
            <a:ext cx="9299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 (offset)</a:t>
            </a:r>
            <a:endParaRPr lang="en-US" sz="900" i="1" dirty="0">
              <a:solidFill>
                <a:schemeClr val="accent6">
                  <a:lumMod val="50000"/>
                </a:schemeClr>
              </a:solidFill>
              <a:highlight>
                <a:srgbClr val="FFFF00"/>
              </a:highlight>
            </a:endParaRPr>
          </a:p>
        </p:txBody>
      </p:sp>
    </p:spTree>
    <p:extLst>
      <p:ext uri="{BB962C8B-B14F-4D97-AF65-F5344CB8AC3E}">
        <p14:creationId xmlns:p14="http://schemas.microsoft.com/office/powerpoint/2010/main" val="288200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Validation of the results: comparison with thermocouples readings</a:t>
            </a:r>
            <a:endParaRPr lang="en-US" dirty="0"/>
          </a:p>
        </p:txBody>
      </p:sp>
      <p:sp>
        <p:nvSpPr>
          <p:cNvPr id="6" name="Date Placeholder 5"/>
          <p:cNvSpPr>
            <a:spLocks noGrp="1"/>
          </p:cNvSpPr>
          <p:nvPr>
            <p:ph type="dt" sz="half" idx="2"/>
          </p:nvPr>
        </p:nvSpPr>
        <p:spPr/>
        <p:txBody>
          <a:bodyPr/>
          <a:lstStyle/>
          <a:p>
            <a:pPr>
              <a:defRPr/>
            </a:pPr>
            <a:fld id="{1DD9E012-1980-4868-BB3C-BD8A2F472EF0}"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10" name="Title 9"/>
          <p:cNvSpPr>
            <a:spLocks noGrp="1"/>
          </p:cNvSpPr>
          <p:nvPr>
            <p:ph type="title"/>
          </p:nvPr>
        </p:nvSpPr>
        <p:spPr>
          <a:xfrm>
            <a:off x="454725" y="197822"/>
            <a:ext cx="8686800" cy="320908"/>
          </a:xfrm>
        </p:spPr>
        <p:txBody>
          <a:bodyPr/>
          <a:lstStyle/>
          <a:p>
            <a:r>
              <a:rPr lang="en-US" sz="1950" dirty="0"/>
              <a:t>COMSOL 3D simulation – present conditions</a:t>
            </a:r>
          </a:p>
        </p:txBody>
      </p:sp>
      <p:pic>
        <p:nvPicPr>
          <p:cNvPr id="9" name="Picture 8" descr="A graph showing the temperature of a plane&#10;&#10;Description automatically generated with medium confidence">
            <a:extLst>
              <a:ext uri="{FF2B5EF4-FFF2-40B4-BE49-F238E27FC236}">
                <a16:creationId xmlns:a16="http://schemas.microsoft.com/office/drawing/2014/main" id="{95ACE17C-3976-8F09-76CA-27C574E728E9}"/>
              </a:ext>
            </a:extLst>
          </p:cNvPr>
          <p:cNvPicPr>
            <a:picLocks noChangeAspect="1"/>
          </p:cNvPicPr>
          <p:nvPr/>
        </p:nvPicPr>
        <p:blipFill>
          <a:blip r:embed="rId2"/>
          <a:stretch>
            <a:fillRect/>
          </a:stretch>
        </p:blipFill>
        <p:spPr>
          <a:xfrm>
            <a:off x="4404168" y="1312620"/>
            <a:ext cx="4186915" cy="2794860"/>
          </a:xfrm>
          <a:prstGeom prst="rect">
            <a:avLst/>
          </a:prstGeom>
        </p:spPr>
      </p:pic>
      <p:pic>
        <p:nvPicPr>
          <p:cNvPr id="11" name="Picture 10" descr="A graph showing the temperature of a plane&#10;&#10;Description automatically generated with medium confidence">
            <a:extLst>
              <a:ext uri="{FF2B5EF4-FFF2-40B4-BE49-F238E27FC236}">
                <a16:creationId xmlns:a16="http://schemas.microsoft.com/office/drawing/2014/main" id="{BA32A48C-11FB-8EFA-0E22-8C20B2247091}"/>
              </a:ext>
            </a:extLst>
          </p:cNvPr>
          <p:cNvPicPr>
            <a:picLocks noChangeAspect="1"/>
          </p:cNvPicPr>
          <p:nvPr/>
        </p:nvPicPr>
        <p:blipFill>
          <a:blip r:embed="rId3"/>
          <a:stretch>
            <a:fillRect/>
          </a:stretch>
        </p:blipFill>
        <p:spPr>
          <a:xfrm>
            <a:off x="4427986" y="1327520"/>
            <a:ext cx="4186915" cy="2809285"/>
          </a:xfrm>
          <a:prstGeom prst="rect">
            <a:avLst/>
          </a:prstGeom>
        </p:spPr>
      </p:pic>
      <p:sp>
        <p:nvSpPr>
          <p:cNvPr id="3" name="Oval 2">
            <a:extLst>
              <a:ext uri="{FF2B5EF4-FFF2-40B4-BE49-F238E27FC236}">
                <a16:creationId xmlns:a16="http://schemas.microsoft.com/office/drawing/2014/main" id="{4E199B6E-34D9-AAC6-45CA-9DD6BF2DA0C8}"/>
              </a:ext>
            </a:extLst>
          </p:cNvPr>
          <p:cNvSpPr/>
          <p:nvPr/>
        </p:nvSpPr>
        <p:spPr>
          <a:xfrm>
            <a:off x="5376796" y="2133600"/>
            <a:ext cx="587723" cy="369563"/>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494624-84A8-F4BC-4F91-2CF7BBD34F1B}"/>
              </a:ext>
            </a:extLst>
          </p:cNvPr>
          <p:cNvSpPr/>
          <p:nvPr/>
        </p:nvSpPr>
        <p:spPr>
          <a:xfrm>
            <a:off x="6383831" y="1521704"/>
            <a:ext cx="587723" cy="369563"/>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0">
            <a:extLst>
              <a:ext uri="{FF2B5EF4-FFF2-40B4-BE49-F238E27FC236}">
                <a16:creationId xmlns:a16="http://schemas.microsoft.com/office/drawing/2014/main" id="{E785B15E-AFA2-3059-CDAB-63422109F262}"/>
              </a:ext>
            </a:extLst>
          </p:cNvPr>
          <p:cNvSpPr txBox="1"/>
          <p:nvPr/>
        </p:nvSpPr>
        <p:spPr>
          <a:xfrm>
            <a:off x="1307240" y="4159415"/>
            <a:ext cx="2244415" cy="215444"/>
          </a:xfrm>
          <a:prstGeom prst="rect">
            <a:avLst/>
          </a:prstGeom>
          <a:noFill/>
        </p:spPr>
        <p:txBody>
          <a:bodyPr wrap="square" rtlCol="0">
            <a:spAutoFit/>
          </a:bodyPr>
          <a:lstStyle/>
          <a:p>
            <a:pPr algn="ctr"/>
            <a:r>
              <a:rPr lang="en-US" sz="800" i="1" dirty="0">
                <a:solidFill>
                  <a:schemeClr val="accent6">
                    <a:lumMod val="50000"/>
                  </a:schemeClr>
                </a:solidFill>
              </a:rPr>
              <a:t>Experimental data</a:t>
            </a:r>
            <a:endParaRPr lang="en-US" sz="900" i="1" dirty="0">
              <a:solidFill>
                <a:schemeClr val="accent6">
                  <a:lumMod val="50000"/>
                </a:schemeClr>
              </a:solidFill>
            </a:endParaRPr>
          </a:p>
        </p:txBody>
      </p:sp>
      <p:sp>
        <p:nvSpPr>
          <p:cNvPr id="17" name="TextBox 11">
            <a:extLst>
              <a:ext uri="{FF2B5EF4-FFF2-40B4-BE49-F238E27FC236}">
                <a16:creationId xmlns:a16="http://schemas.microsoft.com/office/drawing/2014/main" id="{A5BE42E1-AACC-36AE-00CF-103A08A1BC86}"/>
              </a:ext>
            </a:extLst>
          </p:cNvPr>
          <p:cNvSpPr txBox="1"/>
          <p:nvPr/>
        </p:nvSpPr>
        <p:spPr>
          <a:xfrm>
            <a:off x="5592347" y="4159415"/>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sp>
        <p:nvSpPr>
          <p:cNvPr id="18" name="TextBox 11">
            <a:extLst>
              <a:ext uri="{FF2B5EF4-FFF2-40B4-BE49-F238E27FC236}">
                <a16:creationId xmlns:a16="http://schemas.microsoft.com/office/drawing/2014/main" id="{5E6CF620-0B78-A9FA-1AA1-03E121230A07}"/>
              </a:ext>
            </a:extLst>
          </p:cNvPr>
          <p:cNvSpPr txBox="1"/>
          <p:nvPr/>
        </p:nvSpPr>
        <p:spPr>
          <a:xfrm>
            <a:off x="4872466" y="1946578"/>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19" name="TextBox 11">
            <a:extLst>
              <a:ext uri="{FF2B5EF4-FFF2-40B4-BE49-F238E27FC236}">
                <a16:creationId xmlns:a16="http://schemas.microsoft.com/office/drawing/2014/main" id="{AF9070DA-AF44-FF19-530D-174016022E96}"/>
              </a:ext>
            </a:extLst>
          </p:cNvPr>
          <p:cNvSpPr txBox="1"/>
          <p:nvPr/>
        </p:nvSpPr>
        <p:spPr>
          <a:xfrm>
            <a:off x="6892123" y="1719406"/>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pic>
        <p:nvPicPr>
          <p:cNvPr id="13" name="Immagine 12" descr="Immagine che contiene testo, linea, Diagramma, diagramma&#10;&#10;Descrizione generata automaticamente">
            <a:extLst>
              <a:ext uri="{FF2B5EF4-FFF2-40B4-BE49-F238E27FC236}">
                <a16:creationId xmlns:a16="http://schemas.microsoft.com/office/drawing/2014/main" id="{4FB2D215-F66D-9A44-762E-C6B115D1B419}"/>
              </a:ext>
            </a:extLst>
          </p:cNvPr>
          <p:cNvPicPr>
            <a:picLocks noChangeAspect="1"/>
          </p:cNvPicPr>
          <p:nvPr/>
        </p:nvPicPr>
        <p:blipFill>
          <a:blip r:embed="rId4"/>
          <a:stretch>
            <a:fillRect/>
          </a:stretch>
        </p:blipFill>
        <p:spPr>
          <a:xfrm>
            <a:off x="577979" y="1521704"/>
            <a:ext cx="3494904" cy="2621178"/>
          </a:xfrm>
          <a:prstGeom prst="rect">
            <a:avLst/>
          </a:prstGeom>
        </p:spPr>
      </p:pic>
    </p:spTree>
    <p:extLst>
      <p:ext uri="{BB962C8B-B14F-4D97-AF65-F5344CB8AC3E}">
        <p14:creationId xmlns:p14="http://schemas.microsoft.com/office/powerpoint/2010/main" val="3129325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linea, Diagramma, diagramma&#10;&#10;Descrizione generata automaticamente">
            <a:extLst>
              <a:ext uri="{FF2B5EF4-FFF2-40B4-BE49-F238E27FC236}">
                <a16:creationId xmlns:a16="http://schemas.microsoft.com/office/drawing/2014/main" id="{22E16F6B-1C2B-FA01-8260-217E70066777}"/>
              </a:ext>
            </a:extLst>
          </p:cNvPr>
          <p:cNvPicPr>
            <a:picLocks noChangeAspect="1"/>
          </p:cNvPicPr>
          <p:nvPr/>
        </p:nvPicPr>
        <p:blipFill>
          <a:blip r:embed="rId2"/>
          <a:stretch>
            <a:fillRect/>
          </a:stretch>
        </p:blipFill>
        <p:spPr>
          <a:xfrm>
            <a:off x="155067" y="1706485"/>
            <a:ext cx="4364927" cy="2315851"/>
          </a:xfrm>
          <a:prstGeom prst="rect">
            <a:avLst/>
          </a:prstGeom>
        </p:spPr>
      </p:pic>
      <p:sp>
        <p:nvSpPr>
          <p:cNvPr id="2" name="Content Placeholder 1"/>
          <p:cNvSpPr>
            <a:spLocks noGrp="1"/>
          </p:cNvSpPr>
          <p:nvPr>
            <p:ph sz="half" idx="13"/>
          </p:nvPr>
        </p:nvSpPr>
        <p:spPr>
          <a:xfrm>
            <a:off x="454726" y="829088"/>
            <a:ext cx="7994330" cy="2725341"/>
          </a:xfrm>
        </p:spPr>
        <p:txBody>
          <a:bodyPr/>
          <a:lstStyle/>
          <a:p>
            <a:r>
              <a:rPr lang="en-US" sz="1600" dirty="0">
                <a:solidFill>
                  <a:srgbClr val="50504E"/>
                </a:solidFill>
              </a:rPr>
              <a:t>Transient simulation</a:t>
            </a:r>
            <a:endParaRPr lang="en-US" dirty="0"/>
          </a:p>
        </p:txBody>
      </p:sp>
      <p:sp>
        <p:nvSpPr>
          <p:cNvPr id="6" name="Date Placeholder 5"/>
          <p:cNvSpPr>
            <a:spLocks noGrp="1"/>
          </p:cNvSpPr>
          <p:nvPr>
            <p:ph type="dt" sz="half" idx="2"/>
          </p:nvPr>
        </p:nvSpPr>
        <p:spPr/>
        <p:txBody>
          <a:bodyPr/>
          <a:lstStyle/>
          <a:p>
            <a:pPr>
              <a:defRPr/>
            </a:pPr>
            <a:fld id="{5D2033E5-B38D-4C28-B890-A29BB9AF30D7}"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10" name="Title 9"/>
          <p:cNvSpPr>
            <a:spLocks noGrp="1"/>
          </p:cNvSpPr>
          <p:nvPr>
            <p:ph type="title"/>
          </p:nvPr>
        </p:nvSpPr>
        <p:spPr>
          <a:xfrm>
            <a:off x="454725" y="197822"/>
            <a:ext cx="8686800" cy="320908"/>
          </a:xfrm>
        </p:spPr>
        <p:txBody>
          <a:bodyPr/>
          <a:lstStyle/>
          <a:p>
            <a:r>
              <a:rPr lang="en-US" sz="1950" dirty="0"/>
              <a:t>COMSOL 3D simulation – present conditions</a:t>
            </a:r>
          </a:p>
        </p:txBody>
      </p:sp>
      <p:pic>
        <p:nvPicPr>
          <p:cNvPr id="9" name="Picture 8" descr="A graph showing the temperature of a plane&#10;&#10;Description automatically generated with medium confidence">
            <a:extLst>
              <a:ext uri="{FF2B5EF4-FFF2-40B4-BE49-F238E27FC236}">
                <a16:creationId xmlns:a16="http://schemas.microsoft.com/office/drawing/2014/main" id="{95ACE17C-3976-8F09-76CA-27C574E728E9}"/>
              </a:ext>
            </a:extLst>
          </p:cNvPr>
          <p:cNvPicPr>
            <a:picLocks noChangeAspect="1"/>
          </p:cNvPicPr>
          <p:nvPr/>
        </p:nvPicPr>
        <p:blipFill>
          <a:blip r:embed="rId3"/>
          <a:stretch>
            <a:fillRect/>
          </a:stretch>
        </p:blipFill>
        <p:spPr>
          <a:xfrm>
            <a:off x="4404168" y="1312620"/>
            <a:ext cx="4186915" cy="2794860"/>
          </a:xfrm>
          <a:prstGeom prst="rect">
            <a:avLst/>
          </a:prstGeom>
        </p:spPr>
      </p:pic>
      <p:pic>
        <p:nvPicPr>
          <p:cNvPr id="11" name="Picture 10" descr="A graph showing the temperature of a plane&#10;&#10;Description automatically generated with medium confidence">
            <a:extLst>
              <a:ext uri="{FF2B5EF4-FFF2-40B4-BE49-F238E27FC236}">
                <a16:creationId xmlns:a16="http://schemas.microsoft.com/office/drawing/2014/main" id="{BA32A48C-11FB-8EFA-0E22-8C20B2247091}"/>
              </a:ext>
            </a:extLst>
          </p:cNvPr>
          <p:cNvPicPr>
            <a:picLocks noChangeAspect="1"/>
          </p:cNvPicPr>
          <p:nvPr/>
        </p:nvPicPr>
        <p:blipFill>
          <a:blip r:embed="rId4"/>
          <a:stretch>
            <a:fillRect/>
          </a:stretch>
        </p:blipFill>
        <p:spPr>
          <a:xfrm>
            <a:off x="4427986" y="1327520"/>
            <a:ext cx="4186915" cy="2809285"/>
          </a:xfrm>
          <a:prstGeom prst="rect">
            <a:avLst/>
          </a:prstGeom>
        </p:spPr>
      </p:pic>
      <p:sp>
        <p:nvSpPr>
          <p:cNvPr id="3" name="Oval 2">
            <a:extLst>
              <a:ext uri="{FF2B5EF4-FFF2-40B4-BE49-F238E27FC236}">
                <a16:creationId xmlns:a16="http://schemas.microsoft.com/office/drawing/2014/main" id="{4E199B6E-34D9-AAC6-45CA-9DD6BF2DA0C8}"/>
              </a:ext>
            </a:extLst>
          </p:cNvPr>
          <p:cNvSpPr/>
          <p:nvPr/>
        </p:nvSpPr>
        <p:spPr>
          <a:xfrm>
            <a:off x="5376796" y="2133600"/>
            <a:ext cx="587723" cy="369563"/>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494624-84A8-F4BC-4F91-2CF7BBD34F1B}"/>
              </a:ext>
            </a:extLst>
          </p:cNvPr>
          <p:cNvSpPr/>
          <p:nvPr/>
        </p:nvSpPr>
        <p:spPr>
          <a:xfrm>
            <a:off x="6383831" y="1521704"/>
            <a:ext cx="587723" cy="369563"/>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0">
            <a:extLst>
              <a:ext uri="{FF2B5EF4-FFF2-40B4-BE49-F238E27FC236}">
                <a16:creationId xmlns:a16="http://schemas.microsoft.com/office/drawing/2014/main" id="{E785B15E-AFA2-3059-CDAB-63422109F262}"/>
              </a:ext>
            </a:extLst>
          </p:cNvPr>
          <p:cNvSpPr txBox="1"/>
          <p:nvPr/>
        </p:nvSpPr>
        <p:spPr>
          <a:xfrm>
            <a:off x="1307240" y="4159415"/>
            <a:ext cx="2244415" cy="215444"/>
          </a:xfrm>
          <a:prstGeom prst="rect">
            <a:avLst/>
          </a:prstGeom>
          <a:noFill/>
        </p:spPr>
        <p:txBody>
          <a:bodyPr wrap="square" rtlCol="0">
            <a:spAutoFit/>
          </a:bodyPr>
          <a:lstStyle/>
          <a:p>
            <a:pPr algn="ctr"/>
            <a:r>
              <a:rPr lang="en-US" sz="800" i="1" dirty="0">
                <a:solidFill>
                  <a:schemeClr val="accent6">
                    <a:lumMod val="50000"/>
                  </a:schemeClr>
                </a:solidFill>
              </a:rPr>
              <a:t>Experimental data</a:t>
            </a:r>
            <a:endParaRPr lang="en-US" sz="900" i="1" dirty="0">
              <a:solidFill>
                <a:schemeClr val="accent6">
                  <a:lumMod val="50000"/>
                </a:schemeClr>
              </a:solidFill>
            </a:endParaRPr>
          </a:p>
        </p:txBody>
      </p:sp>
      <p:sp>
        <p:nvSpPr>
          <p:cNvPr id="17" name="TextBox 11">
            <a:extLst>
              <a:ext uri="{FF2B5EF4-FFF2-40B4-BE49-F238E27FC236}">
                <a16:creationId xmlns:a16="http://schemas.microsoft.com/office/drawing/2014/main" id="{A5BE42E1-AACC-36AE-00CF-103A08A1BC86}"/>
              </a:ext>
            </a:extLst>
          </p:cNvPr>
          <p:cNvSpPr txBox="1"/>
          <p:nvPr/>
        </p:nvSpPr>
        <p:spPr>
          <a:xfrm>
            <a:off x="5592347" y="4159415"/>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sp>
        <p:nvSpPr>
          <p:cNvPr id="18" name="TextBox 11">
            <a:extLst>
              <a:ext uri="{FF2B5EF4-FFF2-40B4-BE49-F238E27FC236}">
                <a16:creationId xmlns:a16="http://schemas.microsoft.com/office/drawing/2014/main" id="{5E6CF620-0B78-A9FA-1AA1-03E121230A07}"/>
              </a:ext>
            </a:extLst>
          </p:cNvPr>
          <p:cNvSpPr txBox="1"/>
          <p:nvPr/>
        </p:nvSpPr>
        <p:spPr>
          <a:xfrm>
            <a:off x="4872466" y="1946578"/>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19" name="TextBox 11">
            <a:extLst>
              <a:ext uri="{FF2B5EF4-FFF2-40B4-BE49-F238E27FC236}">
                <a16:creationId xmlns:a16="http://schemas.microsoft.com/office/drawing/2014/main" id="{AF9070DA-AF44-FF19-530D-174016022E96}"/>
              </a:ext>
            </a:extLst>
          </p:cNvPr>
          <p:cNvSpPr txBox="1"/>
          <p:nvPr/>
        </p:nvSpPr>
        <p:spPr>
          <a:xfrm>
            <a:off x="6892123" y="1719406"/>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Tree>
    <p:extLst>
      <p:ext uri="{BB962C8B-B14F-4D97-AF65-F5344CB8AC3E}">
        <p14:creationId xmlns:p14="http://schemas.microsoft.com/office/powerpoint/2010/main" val="377655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Validation of the results: comparison with IR camera images</a:t>
            </a:r>
            <a:endParaRPr lang="en-US" dirty="0"/>
          </a:p>
        </p:txBody>
      </p:sp>
      <p:sp>
        <p:nvSpPr>
          <p:cNvPr id="6" name="Date Placeholder 5"/>
          <p:cNvSpPr>
            <a:spLocks noGrp="1"/>
          </p:cNvSpPr>
          <p:nvPr>
            <p:ph type="dt" sz="half" idx="2"/>
          </p:nvPr>
        </p:nvSpPr>
        <p:spPr/>
        <p:txBody>
          <a:bodyPr/>
          <a:lstStyle/>
          <a:p>
            <a:pPr>
              <a:defRPr/>
            </a:pPr>
            <a:fld id="{7DC2AE10-D304-4BFB-AC7A-58B8C4A9E1BB}"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present conditions</a:t>
            </a:r>
          </a:p>
        </p:txBody>
      </p:sp>
      <p:pic>
        <p:nvPicPr>
          <p:cNvPr id="4" name="Picture 3" descr="A screen shot of a thermal image&#10;&#10;Description automatically generated">
            <a:extLst>
              <a:ext uri="{FF2B5EF4-FFF2-40B4-BE49-F238E27FC236}">
                <a16:creationId xmlns:a16="http://schemas.microsoft.com/office/drawing/2014/main" id="{A5F5E28C-3B25-284A-6D0C-77C9E084D16E}"/>
              </a:ext>
            </a:extLst>
          </p:cNvPr>
          <p:cNvPicPr>
            <a:picLocks noChangeAspect="1"/>
          </p:cNvPicPr>
          <p:nvPr/>
        </p:nvPicPr>
        <p:blipFill>
          <a:blip r:embed="rId2"/>
          <a:stretch>
            <a:fillRect/>
          </a:stretch>
        </p:blipFill>
        <p:spPr>
          <a:xfrm>
            <a:off x="552917" y="1382693"/>
            <a:ext cx="3523036" cy="2654714"/>
          </a:xfrm>
          <a:prstGeom prst="rect">
            <a:avLst/>
          </a:prstGeom>
        </p:spPr>
      </p:pic>
      <p:pic>
        <p:nvPicPr>
          <p:cNvPr id="9" name="Picture 8" descr="A graph showing the temperature of a plane&#10;&#10;Description automatically generated with medium confidence">
            <a:extLst>
              <a:ext uri="{FF2B5EF4-FFF2-40B4-BE49-F238E27FC236}">
                <a16:creationId xmlns:a16="http://schemas.microsoft.com/office/drawing/2014/main" id="{95ACE17C-3976-8F09-76CA-27C574E728E9}"/>
              </a:ext>
            </a:extLst>
          </p:cNvPr>
          <p:cNvPicPr>
            <a:picLocks noChangeAspect="1"/>
          </p:cNvPicPr>
          <p:nvPr/>
        </p:nvPicPr>
        <p:blipFill>
          <a:blip r:embed="rId3"/>
          <a:stretch>
            <a:fillRect/>
          </a:stretch>
        </p:blipFill>
        <p:spPr>
          <a:xfrm>
            <a:off x="4404168" y="1312620"/>
            <a:ext cx="4186915" cy="2794860"/>
          </a:xfrm>
          <a:prstGeom prst="rect">
            <a:avLst/>
          </a:prstGeom>
        </p:spPr>
      </p:pic>
      <p:sp>
        <p:nvSpPr>
          <p:cNvPr id="3" name="Oval 2">
            <a:extLst>
              <a:ext uri="{FF2B5EF4-FFF2-40B4-BE49-F238E27FC236}">
                <a16:creationId xmlns:a16="http://schemas.microsoft.com/office/drawing/2014/main" id="{4E199B6E-34D9-AAC6-45CA-9DD6BF2DA0C8}"/>
              </a:ext>
            </a:extLst>
          </p:cNvPr>
          <p:cNvSpPr/>
          <p:nvPr/>
        </p:nvSpPr>
        <p:spPr>
          <a:xfrm>
            <a:off x="5018207" y="3000188"/>
            <a:ext cx="587723" cy="548857"/>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F323BF8C-6DB6-1340-4ADF-4C917007E741}"/>
              </a:ext>
            </a:extLst>
          </p:cNvPr>
          <p:cNvSpPr txBox="1"/>
          <p:nvPr/>
        </p:nvSpPr>
        <p:spPr>
          <a:xfrm>
            <a:off x="1942727" y="1657815"/>
            <a:ext cx="966439" cy="307777"/>
          </a:xfrm>
          <a:prstGeom prst="rect">
            <a:avLst/>
          </a:prstGeom>
          <a:noFill/>
        </p:spPr>
        <p:txBody>
          <a:bodyPr wrap="square" rtlCol="0">
            <a:spAutoFit/>
          </a:bodyPr>
          <a:lstStyle/>
          <a:p>
            <a:r>
              <a:rPr lang="it-IT" sz="1400" b="1" dirty="0">
                <a:highlight>
                  <a:srgbClr val="C0C0C0"/>
                </a:highlight>
              </a:rPr>
              <a:t>(71.2°C)</a:t>
            </a:r>
            <a:endParaRPr lang="it-IT" sz="2000" b="1" dirty="0">
              <a:highlight>
                <a:srgbClr val="C0C0C0"/>
              </a:highlight>
            </a:endParaRPr>
          </a:p>
        </p:txBody>
      </p:sp>
      <p:sp>
        <p:nvSpPr>
          <p:cNvPr id="11" name="TextBox 10">
            <a:extLst>
              <a:ext uri="{FF2B5EF4-FFF2-40B4-BE49-F238E27FC236}">
                <a16:creationId xmlns:a16="http://schemas.microsoft.com/office/drawing/2014/main" id="{8E8E60D1-AE85-F46E-06F7-F0EB2F548C97}"/>
              </a:ext>
            </a:extLst>
          </p:cNvPr>
          <p:cNvSpPr txBox="1"/>
          <p:nvPr/>
        </p:nvSpPr>
        <p:spPr>
          <a:xfrm>
            <a:off x="1192227" y="4165956"/>
            <a:ext cx="2244415" cy="215444"/>
          </a:xfrm>
          <a:prstGeom prst="rect">
            <a:avLst/>
          </a:prstGeom>
          <a:noFill/>
        </p:spPr>
        <p:txBody>
          <a:bodyPr wrap="square" rtlCol="0">
            <a:spAutoFit/>
          </a:bodyPr>
          <a:lstStyle/>
          <a:p>
            <a:pPr algn="ctr"/>
            <a:r>
              <a:rPr lang="en-US" sz="800" i="1" dirty="0">
                <a:solidFill>
                  <a:schemeClr val="accent6">
                    <a:lumMod val="50000"/>
                  </a:schemeClr>
                </a:solidFill>
              </a:rPr>
              <a:t>IR camera image of the bottom of the penetration</a:t>
            </a:r>
            <a:endParaRPr lang="en-US" sz="900" i="1" dirty="0">
              <a:solidFill>
                <a:schemeClr val="accent6">
                  <a:lumMod val="50000"/>
                </a:schemeClr>
              </a:solidFill>
            </a:endParaRPr>
          </a:p>
        </p:txBody>
      </p:sp>
      <p:sp>
        <p:nvSpPr>
          <p:cNvPr id="12" name="TextBox 10">
            <a:extLst>
              <a:ext uri="{FF2B5EF4-FFF2-40B4-BE49-F238E27FC236}">
                <a16:creationId xmlns:a16="http://schemas.microsoft.com/office/drawing/2014/main" id="{AD0E60EB-DB36-E39F-C2B8-E3E52321853A}"/>
              </a:ext>
            </a:extLst>
          </p:cNvPr>
          <p:cNvSpPr txBox="1"/>
          <p:nvPr/>
        </p:nvSpPr>
        <p:spPr>
          <a:xfrm>
            <a:off x="5113775" y="4148450"/>
            <a:ext cx="3335281" cy="215444"/>
          </a:xfrm>
          <a:prstGeom prst="rect">
            <a:avLst/>
          </a:prstGeom>
          <a:noFill/>
        </p:spPr>
        <p:txBody>
          <a:bodyPr wrap="square" rtlCol="0">
            <a:spAutoFit/>
          </a:bodyPr>
          <a:lstStyle/>
          <a:p>
            <a:pPr algn="ctr"/>
            <a:r>
              <a:rPr lang="en-US" sz="800" i="1" dirty="0">
                <a:solidFill>
                  <a:schemeClr val="accent6">
                    <a:lumMod val="50000"/>
                  </a:schemeClr>
                </a:solidFill>
              </a:rPr>
              <a:t>Temperature simulated value at the bottom of the penetration</a:t>
            </a:r>
            <a:endParaRPr lang="en-US" sz="900" i="1" dirty="0">
              <a:solidFill>
                <a:schemeClr val="accent6">
                  <a:lumMod val="50000"/>
                </a:schemeClr>
              </a:solidFill>
            </a:endParaRPr>
          </a:p>
        </p:txBody>
      </p:sp>
    </p:spTree>
    <p:extLst>
      <p:ext uri="{BB962C8B-B14F-4D97-AF65-F5344CB8AC3E}">
        <p14:creationId xmlns:p14="http://schemas.microsoft.com/office/powerpoint/2010/main" val="141858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q"/>
            </a:pPr>
            <a:r>
              <a:rPr lang="en-US" dirty="0"/>
              <a:t>Last episode recap</a:t>
            </a:r>
          </a:p>
          <a:p>
            <a:pPr>
              <a:buFont typeface="Wingdings" panose="05000000000000000000" pitchFamily="2" charset="2"/>
              <a:buChar char="q"/>
            </a:pPr>
            <a:r>
              <a:rPr lang="en-US" dirty="0"/>
              <a:t>COMSOL thermal simulations for present conditions</a:t>
            </a:r>
            <a:br>
              <a:rPr lang="en-US" dirty="0"/>
            </a:br>
            <a:r>
              <a:rPr lang="en-US" dirty="0"/>
              <a:t> - Results</a:t>
            </a:r>
            <a:br>
              <a:rPr lang="en-US" dirty="0"/>
            </a:br>
            <a:r>
              <a:rPr lang="en-US" dirty="0"/>
              <a:t> - Validation</a:t>
            </a:r>
          </a:p>
          <a:p>
            <a:pPr>
              <a:buFont typeface="Wingdings" panose="05000000000000000000" pitchFamily="2" charset="2"/>
              <a:buChar char="q"/>
            </a:pPr>
            <a:r>
              <a:rPr lang="en-US" dirty="0">
                <a:highlight>
                  <a:srgbClr val="FFFF00"/>
                </a:highlight>
              </a:rPr>
              <a:t>COMSOL thermal simulations for PIP-II conditions</a:t>
            </a:r>
          </a:p>
          <a:p>
            <a:pPr>
              <a:buFont typeface="Wingdings" panose="05000000000000000000" pitchFamily="2" charset="2"/>
              <a:buChar char="q"/>
            </a:pPr>
            <a:r>
              <a:rPr lang="en-US" dirty="0"/>
              <a:t>Proposed changes</a:t>
            </a:r>
            <a:br>
              <a:rPr lang="en-US" dirty="0"/>
            </a:br>
            <a:r>
              <a:rPr lang="en-US" dirty="0"/>
              <a:t> - New busbars section</a:t>
            </a:r>
            <a:br>
              <a:rPr lang="en-US" dirty="0"/>
            </a:br>
            <a:r>
              <a:rPr lang="en-US" dirty="0"/>
              <a:t> - Results</a:t>
            </a:r>
          </a:p>
          <a:p>
            <a:pPr>
              <a:buFont typeface="Wingdings" panose="05000000000000000000" pitchFamily="2" charset="2"/>
              <a:buChar char="q"/>
            </a:pPr>
            <a:r>
              <a:rPr lang="en-US" dirty="0"/>
              <a:t>Peak temperature tables</a:t>
            </a:r>
          </a:p>
          <a:p>
            <a:pPr>
              <a:buFont typeface="Wingdings" panose="05000000000000000000" pitchFamily="2" charset="2"/>
              <a:buChar char="q"/>
            </a:pPr>
            <a:r>
              <a:rPr lang="en-US" dirty="0"/>
              <a:t>Conclusions </a:t>
            </a:r>
          </a:p>
          <a:p>
            <a:pPr marL="0" indent="0">
              <a:buNone/>
            </a:pPr>
            <a:endParaRPr lang="en-US" dirty="0"/>
          </a:p>
          <a:p>
            <a:pPr marL="342900" indent="-342900">
              <a:buFont typeface="+mj-lt"/>
              <a:buAutoNum type="arabicPeriod"/>
            </a:pPr>
            <a:endParaRPr lang="en-US" dirty="0"/>
          </a:p>
        </p:txBody>
      </p:sp>
      <p:sp>
        <p:nvSpPr>
          <p:cNvPr id="7" name="Title 6"/>
          <p:cNvSpPr>
            <a:spLocks noGrp="1"/>
          </p:cNvSpPr>
          <p:nvPr>
            <p:ph type="title"/>
          </p:nvPr>
        </p:nvSpPr>
        <p:spPr>
          <a:xfrm>
            <a:off x="462474" y="250807"/>
            <a:ext cx="3303614" cy="320908"/>
          </a:xfrm>
        </p:spPr>
        <p:txBody>
          <a:bodyPr/>
          <a:lstStyle/>
          <a:p>
            <a:r>
              <a:rPr lang="en-US" sz="1950" dirty="0"/>
              <a:t>Presentation Outline</a:t>
            </a:r>
          </a:p>
        </p:txBody>
      </p:sp>
      <p:sp>
        <p:nvSpPr>
          <p:cNvPr id="3" name="Date Placeholder 2"/>
          <p:cNvSpPr>
            <a:spLocks noGrp="1"/>
          </p:cNvSpPr>
          <p:nvPr>
            <p:ph type="dt" sz="half" idx="2"/>
          </p:nvPr>
        </p:nvSpPr>
        <p:spPr/>
        <p:txBody>
          <a:bodyPr/>
          <a:lstStyle/>
          <a:p>
            <a:pPr>
              <a:defRPr/>
            </a:pPr>
            <a:fld id="{E99A8A7C-C504-4166-811C-6C6941FE5A42}" type="datetime1">
              <a:rPr lang="en-US" smtClean="0"/>
              <a:t>9/27/2023</a:t>
            </a:fld>
            <a:endParaRPr lang="en-US" dirty="0"/>
          </a:p>
        </p:txBody>
      </p:sp>
      <p:sp>
        <p:nvSpPr>
          <p:cNvPr id="4" name="Footer Placeholder 3"/>
          <p:cNvSpPr>
            <a:spLocks noGrp="1"/>
          </p:cNvSpPr>
          <p:nvPr>
            <p:ph type="ftr" sz="quarter" idx="3"/>
          </p:nvPr>
        </p:nvSpPr>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8" name="Graphic 7" descr="Checkmark with solid fill">
            <a:extLst>
              <a:ext uri="{FF2B5EF4-FFF2-40B4-BE49-F238E27FC236}">
                <a16:creationId xmlns:a16="http://schemas.microsoft.com/office/drawing/2014/main" id="{CCC20129-A22B-028B-3A02-11DA58794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790656"/>
            <a:ext cx="219339" cy="219339"/>
          </a:xfrm>
          <a:prstGeom prst="rect">
            <a:avLst/>
          </a:prstGeom>
        </p:spPr>
      </p:pic>
      <p:pic>
        <p:nvPicPr>
          <p:cNvPr id="2" name="Graphic 1" descr="Checkmark with solid fill">
            <a:extLst>
              <a:ext uri="{FF2B5EF4-FFF2-40B4-BE49-F238E27FC236}">
                <a16:creationId xmlns:a16="http://schemas.microsoft.com/office/drawing/2014/main" id="{AED6B2B2-791A-E656-2783-B8B7272C9D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1193307"/>
            <a:ext cx="219339" cy="219339"/>
          </a:xfrm>
          <a:prstGeom prst="rect">
            <a:avLst/>
          </a:prstGeom>
        </p:spPr>
      </p:pic>
    </p:spTree>
    <p:extLst>
      <p:ext uri="{BB962C8B-B14F-4D97-AF65-F5344CB8AC3E}">
        <p14:creationId xmlns:p14="http://schemas.microsoft.com/office/powerpoint/2010/main" val="255365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Simulations results for 20Hz, 1695A RMS</a:t>
            </a:r>
            <a:endParaRPr lang="en-US" sz="1200" dirty="0">
              <a:solidFill>
                <a:srgbClr val="50504E"/>
              </a:solidFill>
            </a:endParaRPr>
          </a:p>
          <a:p>
            <a:endParaRPr lang="en-US" dirty="0"/>
          </a:p>
        </p:txBody>
      </p:sp>
      <p:sp>
        <p:nvSpPr>
          <p:cNvPr id="6" name="Date Placeholder 5"/>
          <p:cNvSpPr>
            <a:spLocks noGrp="1"/>
          </p:cNvSpPr>
          <p:nvPr>
            <p:ph type="dt" sz="half" idx="2"/>
          </p:nvPr>
        </p:nvSpPr>
        <p:spPr/>
        <p:txBody>
          <a:bodyPr/>
          <a:lstStyle/>
          <a:p>
            <a:pPr>
              <a:defRPr/>
            </a:pPr>
            <a:fld id="{A584F856-DF83-4D07-83A7-5D80BE74FAA9}"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PIP-II conditions</a:t>
            </a:r>
          </a:p>
        </p:txBody>
      </p:sp>
      <p:pic>
        <p:nvPicPr>
          <p:cNvPr id="4" name="Picture 3" descr="A graph showing the temperature&#10;&#10;Description automatically generated">
            <a:extLst>
              <a:ext uri="{FF2B5EF4-FFF2-40B4-BE49-F238E27FC236}">
                <a16:creationId xmlns:a16="http://schemas.microsoft.com/office/drawing/2014/main" id="{DFAA4DB8-90B8-B620-D91A-FA99BA7113E5}"/>
              </a:ext>
            </a:extLst>
          </p:cNvPr>
          <p:cNvPicPr>
            <a:picLocks noChangeAspect="1"/>
          </p:cNvPicPr>
          <p:nvPr/>
        </p:nvPicPr>
        <p:blipFill>
          <a:blip r:embed="rId2"/>
          <a:stretch>
            <a:fillRect/>
          </a:stretch>
        </p:blipFill>
        <p:spPr>
          <a:xfrm>
            <a:off x="4856260" y="1358130"/>
            <a:ext cx="3955271" cy="2657288"/>
          </a:xfrm>
          <a:prstGeom prst="rect">
            <a:avLst/>
          </a:prstGeom>
        </p:spPr>
      </p:pic>
      <p:sp>
        <p:nvSpPr>
          <p:cNvPr id="11" name="TextBox 10">
            <a:extLst>
              <a:ext uri="{FF2B5EF4-FFF2-40B4-BE49-F238E27FC236}">
                <a16:creationId xmlns:a16="http://schemas.microsoft.com/office/drawing/2014/main" id="{ED3A3C53-2410-BE4F-EF13-803E5870B38A}"/>
              </a:ext>
            </a:extLst>
          </p:cNvPr>
          <p:cNvSpPr txBox="1"/>
          <p:nvPr/>
        </p:nvSpPr>
        <p:spPr>
          <a:xfrm>
            <a:off x="1412195" y="4078251"/>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gradient of the assembly</a:t>
            </a:r>
            <a:endParaRPr lang="en-US" sz="900" i="1" dirty="0">
              <a:solidFill>
                <a:schemeClr val="accent6">
                  <a:lumMod val="50000"/>
                </a:schemeClr>
              </a:solidFill>
            </a:endParaRPr>
          </a:p>
        </p:txBody>
      </p:sp>
      <p:sp>
        <p:nvSpPr>
          <p:cNvPr id="12" name="TextBox 11">
            <a:extLst>
              <a:ext uri="{FF2B5EF4-FFF2-40B4-BE49-F238E27FC236}">
                <a16:creationId xmlns:a16="http://schemas.microsoft.com/office/drawing/2014/main" id="{50A2918B-A54E-3FEE-9A6A-BAF403CE6EF2}"/>
              </a:ext>
            </a:extLst>
          </p:cNvPr>
          <p:cNvSpPr txBox="1"/>
          <p:nvPr/>
        </p:nvSpPr>
        <p:spPr>
          <a:xfrm>
            <a:off x="5870013" y="4078251"/>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pic>
        <p:nvPicPr>
          <p:cNvPr id="14" name="Picture 13" descr="A graph of a graph with a line&#10;&#10;Description automatically generated with medium confidence">
            <a:extLst>
              <a:ext uri="{FF2B5EF4-FFF2-40B4-BE49-F238E27FC236}">
                <a16:creationId xmlns:a16="http://schemas.microsoft.com/office/drawing/2014/main" id="{91E426A0-FC03-C86E-3259-EBA68643ED97}"/>
              </a:ext>
            </a:extLst>
          </p:cNvPr>
          <p:cNvPicPr>
            <a:picLocks noChangeAspect="1"/>
          </p:cNvPicPr>
          <p:nvPr/>
        </p:nvPicPr>
        <p:blipFill>
          <a:blip r:embed="rId3"/>
          <a:stretch>
            <a:fillRect/>
          </a:stretch>
        </p:blipFill>
        <p:spPr>
          <a:xfrm>
            <a:off x="626976" y="1198667"/>
            <a:ext cx="3814851" cy="2816751"/>
          </a:xfrm>
          <a:prstGeom prst="rect">
            <a:avLst/>
          </a:prstGeom>
        </p:spPr>
      </p:pic>
      <p:cxnSp>
        <p:nvCxnSpPr>
          <p:cNvPr id="17" name="Straight Arrow Connector 16">
            <a:extLst>
              <a:ext uri="{FF2B5EF4-FFF2-40B4-BE49-F238E27FC236}">
                <a16:creationId xmlns:a16="http://schemas.microsoft.com/office/drawing/2014/main" id="{9F83E327-E4B0-BBD8-DC13-278EBF6C09E1}"/>
              </a:ext>
            </a:extLst>
          </p:cNvPr>
          <p:cNvCxnSpPr>
            <a:cxnSpLocks/>
          </p:cNvCxnSpPr>
          <p:nvPr/>
        </p:nvCxnSpPr>
        <p:spPr>
          <a:xfrm flipV="1">
            <a:off x="1984188" y="1151425"/>
            <a:ext cx="0" cy="2579971"/>
          </a:xfrm>
          <a:prstGeom prst="straightConnector1">
            <a:avLst/>
          </a:prstGeom>
          <a:ln w="190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01680A8-FFE9-C189-1AD6-39A2AFD3590C}"/>
              </a:ext>
            </a:extLst>
          </p:cNvPr>
          <p:cNvCxnSpPr/>
          <p:nvPr/>
        </p:nvCxnSpPr>
        <p:spPr>
          <a:xfrm>
            <a:off x="1927850" y="3731396"/>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148887F-AE9F-D804-10D3-41A2F666CB28}"/>
              </a:ext>
            </a:extLst>
          </p:cNvPr>
          <p:cNvCxnSpPr/>
          <p:nvPr/>
        </p:nvCxnSpPr>
        <p:spPr>
          <a:xfrm>
            <a:off x="1927850" y="3533731"/>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D1FD596-BE33-01E5-6046-00D1DD8B1190}"/>
              </a:ext>
            </a:extLst>
          </p:cNvPr>
          <p:cNvCxnSpPr/>
          <p:nvPr/>
        </p:nvCxnSpPr>
        <p:spPr>
          <a:xfrm>
            <a:off x="1927850" y="2450550"/>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FAAEE9E-00E2-A7DA-8B7C-1E4D217EFE65}"/>
              </a:ext>
            </a:extLst>
          </p:cNvPr>
          <p:cNvCxnSpPr/>
          <p:nvPr/>
        </p:nvCxnSpPr>
        <p:spPr>
          <a:xfrm>
            <a:off x="1927855" y="1356775"/>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6791C67-1277-E941-0334-FF3A340631A7}"/>
              </a:ext>
            </a:extLst>
          </p:cNvPr>
          <p:cNvCxnSpPr/>
          <p:nvPr/>
        </p:nvCxnSpPr>
        <p:spPr>
          <a:xfrm>
            <a:off x="1927845" y="3530263"/>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912198-0D5D-3154-BC58-F7E6DE9D3726}"/>
              </a:ext>
            </a:extLst>
          </p:cNvPr>
          <p:cNvCxnSpPr/>
          <p:nvPr/>
        </p:nvCxnSpPr>
        <p:spPr>
          <a:xfrm>
            <a:off x="1927846" y="2450550"/>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F43549E-1019-A017-794F-6217B412AFF1}"/>
              </a:ext>
            </a:extLst>
          </p:cNvPr>
          <p:cNvSpPr txBox="1"/>
          <p:nvPr/>
        </p:nvSpPr>
        <p:spPr>
          <a:xfrm>
            <a:off x="1609181" y="3619537"/>
            <a:ext cx="493946" cy="184666"/>
          </a:xfrm>
          <a:prstGeom prst="rect">
            <a:avLst/>
          </a:prstGeom>
          <a:noFill/>
        </p:spPr>
        <p:txBody>
          <a:bodyPr wrap="square" rtlCol="0">
            <a:spAutoFit/>
          </a:bodyPr>
          <a:lstStyle/>
          <a:p>
            <a:r>
              <a:rPr lang="en-US" sz="600" i="1" dirty="0">
                <a:solidFill>
                  <a:schemeClr val="accent6">
                    <a:lumMod val="50000"/>
                  </a:schemeClr>
                </a:solidFill>
              </a:rPr>
              <a:t>0 ft</a:t>
            </a:r>
            <a:endParaRPr lang="en-US" sz="1100" i="1" dirty="0">
              <a:solidFill>
                <a:schemeClr val="accent6">
                  <a:lumMod val="50000"/>
                </a:schemeClr>
              </a:solidFill>
            </a:endParaRPr>
          </a:p>
        </p:txBody>
      </p:sp>
      <p:sp>
        <p:nvSpPr>
          <p:cNvPr id="29" name="TextBox 28">
            <a:extLst>
              <a:ext uri="{FF2B5EF4-FFF2-40B4-BE49-F238E27FC236}">
                <a16:creationId xmlns:a16="http://schemas.microsoft.com/office/drawing/2014/main" id="{4F8F3E4B-F1D9-747E-A456-672067DDAF80}"/>
              </a:ext>
            </a:extLst>
          </p:cNvPr>
          <p:cNvSpPr txBox="1"/>
          <p:nvPr/>
        </p:nvSpPr>
        <p:spPr>
          <a:xfrm>
            <a:off x="1608398" y="3398468"/>
            <a:ext cx="493946" cy="184666"/>
          </a:xfrm>
          <a:prstGeom prst="rect">
            <a:avLst/>
          </a:prstGeom>
          <a:noFill/>
        </p:spPr>
        <p:txBody>
          <a:bodyPr wrap="square" rtlCol="0">
            <a:spAutoFit/>
          </a:bodyPr>
          <a:lstStyle/>
          <a:p>
            <a:r>
              <a:rPr lang="en-US" sz="600" i="1" dirty="0">
                <a:solidFill>
                  <a:schemeClr val="accent6">
                    <a:lumMod val="50000"/>
                  </a:schemeClr>
                </a:solidFill>
              </a:rPr>
              <a:t>2 ft</a:t>
            </a:r>
            <a:endParaRPr lang="en-US" sz="1100" i="1" dirty="0">
              <a:solidFill>
                <a:schemeClr val="accent6">
                  <a:lumMod val="50000"/>
                </a:schemeClr>
              </a:solidFill>
            </a:endParaRPr>
          </a:p>
        </p:txBody>
      </p:sp>
      <p:sp>
        <p:nvSpPr>
          <p:cNvPr id="30" name="TextBox 29">
            <a:extLst>
              <a:ext uri="{FF2B5EF4-FFF2-40B4-BE49-F238E27FC236}">
                <a16:creationId xmlns:a16="http://schemas.microsoft.com/office/drawing/2014/main" id="{E37B3CD5-E73E-1910-17FC-26AFBC13EFE2}"/>
              </a:ext>
            </a:extLst>
          </p:cNvPr>
          <p:cNvSpPr txBox="1"/>
          <p:nvPr/>
        </p:nvSpPr>
        <p:spPr>
          <a:xfrm>
            <a:off x="1608398" y="3219503"/>
            <a:ext cx="493946" cy="184666"/>
          </a:xfrm>
          <a:prstGeom prst="rect">
            <a:avLst/>
          </a:prstGeom>
          <a:noFill/>
        </p:spPr>
        <p:txBody>
          <a:bodyPr wrap="square" rtlCol="0">
            <a:spAutoFit/>
          </a:bodyPr>
          <a:lstStyle/>
          <a:p>
            <a:r>
              <a:rPr lang="en-US" sz="600" i="1" dirty="0">
                <a:solidFill>
                  <a:schemeClr val="accent6">
                    <a:lumMod val="50000"/>
                  </a:schemeClr>
                </a:solidFill>
              </a:rPr>
              <a:t>4 ft</a:t>
            </a:r>
            <a:endParaRPr lang="en-US" sz="1100" i="1" dirty="0">
              <a:solidFill>
                <a:schemeClr val="accent6">
                  <a:lumMod val="50000"/>
                </a:schemeClr>
              </a:solidFill>
            </a:endParaRPr>
          </a:p>
        </p:txBody>
      </p:sp>
      <p:sp>
        <p:nvSpPr>
          <p:cNvPr id="31" name="TextBox 30">
            <a:extLst>
              <a:ext uri="{FF2B5EF4-FFF2-40B4-BE49-F238E27FC236}">
                <a16:creationId xmlns:a16="http://schemas.microsoft.com/office/drawing/2014/main" id="{CAA88910-64AB-283E-A91A-D999D9E142F1}"/>
              </a:ext>
            </a:extLst>
          </p:cNvPr>
          <p:cNvSpPr txBox="1"/>
          <p:nvPr/>
        </p:nvSpPr>
        <p:spPr>
          <a:xfrm>
            <a:off x="1574737" y="2358217"/>
            <a:ext cx="493946" cy="184666"/>
          </a:xfrm>
          <a:prstGeom prst="rect">
            <a:avLst/>
          </a:prstGeom>
          <a:noFill/>
        </p:spPr>
        <p:txBody>
          <a:bodyPr wrap="square" rtlCol="0">
            <a:spAutoFit/>
          </a:bodyPr>
          <a:lstStyle/>
          <a:p>
            <a:r>
              <a:rPr lang="en-US" sz="600" i="1" dirty="0">
                <a:solidFill>
                  <a:schemeClr val="accent6">
                    <a:lumMod val="50000"/>
                  </a:schemeClr>
                </a:solidFill>
              </a:rPr>
              <a:t>12 ft</a:t>
            </a:r>
            <a:endParaRPr lang="en-US" sz="1100" i="1" dirty="0">
              <a:solidFill>
                <a:schemeClr val="accent6">
                  <a:lumMod val="50000"/>
                </a:schemeClr>
              </a:solidFill>
            </a:endParaRPr>
          </a:p>
        </p:txBody>
      </p:sp>
      <p:sp>
        <p:nvSpPr>
          <p:cNvPr id="32" name="TextBox 31">
            <a:extLst>
              <a:ext uri="{FF2B5EF4-FFF2-40B4-BE49-F238E27FC236}">
                <a16:creationId xmlns:a16="http://schemas.microsoft.com/office/drawing/2014/main" id="{0899D6B3-E878-DC92-4B40-071843A51D7A}"/>
              </a:ext>
            </a:extLst>
          </p:cNvPr>
          <p:cNvSpPr txBox="1"/>
          <p:nvPr/>
        </p:nvSpPr>
        <p:spPr>
          <a:xfrm>
            <a:off x="1578412" y="2564417"/>
            <a:ext cx="493946" cy="184666"/>
          </a:xfrm>
          <a:prstGeom prst="rect">
            <a:avLst/>
          </a:prstGeom>
          <a:noFill/>
        </p:spPr>
        <p:txBody>
          <a:bodyPr wrap="square" rtlCol="0">
            <a:spAutoFit/>
          </a:bodyPr>
          <a:lstStyle/>
          <a:p>
            <a:r>
              <a:rPr lang="en-US" sz="600" i="1" dirty="0">
                <a:solidFill>
                  <a:schemeClr val="accent6">
                    <a:lumMod val="50000"/>
                  </a:schemeClr>
                </a:solidFill>
              </a:rPr>
              <a:t>10 ft</a:t>
            </a:r>
            <a:endParaRPr lang="en-US" sz="1100" i="1" dirty="0">
              <a:solidFill>
                <a:schemeClr val="accent6">
                  <a:lumMod val="50000"/>
                </a:schemeClr>
              </a:solidFill>
            </a:endParaRPr>
          </a:p>
        </p:txBody>
      </p:sp>
      <p:sp>
        <p:nvSpPr>
          <p:cNvPr id="33" name="TextBox 32">
            <a:extLst>
              <a:ext uri="{FF2B5EF4-FFF2-40B4-BE49-F238E27FC236}">
                <a16:creationId xmlns:a16="http://schemas.microsoft.com/office/drawing/2014/main" id="{D013FCA6-A6D4-A1ED-9207-6DEC75E07607}"/>
              </a:ext>
            </a:extLst>
          </p:cNvPr>
          <p:cNvSpPr txBox="1"/>
          <p:nvPr/>
        </p:nvSpPr>
        <p:spPr>
          <a:xfrm>
            <a:off x="1608398" y="1271209"/>
            <a:ext cx="493946" cy="184666"/>
          </a:xfrm>
          <a:prstGeom prst="rect">
            <a:avLst/>
          </a:prstGeom>
          <a:noFill/>
        </p:spPr>
        <p:txBody>
          <a:bodyPr wrap="square" rtlCol="0">
            <a:spAutoFit/>
          </a:bodyPr>
          <a:lstStyle/>
          <a:p>
            <a:r>
              <a:rPr lang="en-US" sz="600" i="1" dirty="0">
                <a:solidFill>
                  <a:schemeClr val="accent6">
                    <a:lumMod val="50000"/>
                  </a:schemeClr>
                </a:solidFill>
              </a:rPr>
              <a:t>22 ft</a:t>
            </a:r>
            <a:endParaRPr lang="en-US" sz="1100" i="1" dirty="0">
              <a:solidFill>
                <a:schemeClr val="accent6">
                  <a:lumMod val="50000"/>
                </a:schemeClr>
              </a:solidFill>
            </a:endParaRPr>
          </a:p>
        </p:txBody>
      </p:sp>
      <p:pic>
        <p:nvPicPr>
          <p:cNvPr id="5" name="Picture 4" descr="A graph showing a curve&#10;&#10;Description automatically generated">
            <a:extLst>
              <a:ext uri="{FF2B5EF4-FFF2-40B4-BE49-F238E27FC236}">
                <a16:creationId xmlns:a16="http://schemas.microsoft.com/office/drawing/2014/main" id="{D04F7E0C-D132-13AD-5DD4-2BB90D7565BF}"/>
              </a:ext>
            </a:extLst>
          </p:cNvPr>
          <p:cNvPicPr>
            <a:picLocks noChangeAspect="1"/>
          </p:cNvPicPr>
          <p:nvPr/>
        </p:nvPicPr>
        <p:blipFill>
          <a:blip r:embed="rId4"/>
          <a:stretch>
            <a:fillRect/>
          </a:stretch>
        </p:blipFill>
        <p:spPr>
          <a:xfrm>
            <a:off x="4848920" y="1151425"/>
            <a:ext cx="3997617" cy="2840649"/>
          </a:xfrm>
          <a:prstGeom prst="rect">
            <a:avLst/>
          </a:prstGeom>
        </p:spPr>
      </p:pic>
      <p:cxnSp>
        <p:nvCxnSpPr>
          <p:cNvPr id="16" name="Straight Connector 15">
            <a:extLst>
              <a:ext uri="{FF2B5EF4-FFF2-40B4-BE49-F238E27FC236}">
                <a16:creationId xmlns:a16="http://schemas.microsoft.com/office/drawing/2014/main" id="{EA3765DE-5C6C-20A9-CC47-D5888B47D53D}"/>
              </a:ext>
            </a:extLst>
          </p:cNvPr>
          <p:cNvCxnSpPr/>
          <p:nvPr/>
        </p:nvCxnSpPr>
        <p:spPr>
          <a:xfrm>
            <a:off x="1927855" y="3537431"/>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F6DACE9-9653-8053-EF1F-9494375571F8}"/>
              </a:ext>
            </a:extLst>
          </p:cNvPr>
          <p:cNvCxnSpPr/>
          <p:nvPr/>
        </p:nvCxnSpPr>
        <p:spPr>
          <a:xfrm>
            <a:off x="1927850" y="3336298"/>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ECC2D56-BB68-2133-56BF-58F3ACD92D44}"/>
              </a:ext>
            </a:extLst>
          </p:cNvPr>
          <p:cNvCxnSpPr/>
          <p:nvPr/>
        </p:nvCxnSpPr>
        <p:spPr>
          <a:xfrm>
            <a:off x="1927849" y="2656401"/>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E9F69E4-3168-90EE-8A23-FD5972ADCF7C}"/>
              </a:ext>
            </a:extLst>
          </p:cNvPr>
          <p:cNvCxnSpPr/>
          <p:nvPr/>
        </p:nvCxnSpPr>
        <p:spPr>
          <a:xfrm>
            <a:off x="1927844" y="2455268"/>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377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Comparison with experimental data (steady-state)</a:t>
            </a:r>
            <a:endParaRPr lang="en-US" sz="1200" dirty="0">
              <a:solidFill>
                <a:srgbClr val="50504E"/>
              </a:solidFill>
            </a:endParaRPr>
          </a:p>
          <a:p>
            <a:endParaRPr lang="en-US" b="1" dirty="0"/>
          </a:p>
        </p:txBody>
      </p:sp>
      <p:sp>
        <p:nvSpPr>
          <p:cNvPr id="6" name="Date Placeholder 5"/>
          <p:cNvSpPr>
            <a:spLocks noGrp="1"/>
          </p:cNvSpPr>
          <p:nvPr>
            <p:ph type="dt" sz="half" idx="2"/>
          </p:nvPr>
        </p:nvSpPr>
        <p:spPr/>
        <p:txBody>
          <a:bodyPr/>
          <a:lstStyle/>
          <a:p>
            <a:pPr>
              <a:defRPr/>
            </a:pPr>
            <a:fld id="{9B2B3091-C2D7-4090-9E5C-AD0930E8E99A}"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PIP-II conditions</a:t>
            </a:r>
          </a:p>
        </p:txBody>
      </p:sp>
      <p:pic>
        <p:nvPicPr>
          <p:cNvPr id="4" name="Picture 3" descr="A graph showing the temperature of a temperature&#10;&#10;Description automatically generated with medium confidence">
            <a:extLst>
              <a:ext uri="{FF2B5EF4-FFF2-40B4-BE49-F238E27FC236}">
                <a16:creationId xmlns:a16="http://schemas.microsoft.com/office/drawing/2014/main" id="{CCB49318-A7B4-3AD1-6F31-53C49197BD3D}"/>
              </a:ext>
            </a:extLst>
          </p:cNvPr>
          <p:cNvPicPr>
            <a:picLocks noChangeAspect="1"/>
          </p:cNvPicPr>
          <p:nvPr/>
        </p:nvPicPr>
        <p:blipFill>
          <a:blip r:embed="rId2"/>
          <a:stretch>
            <a:fillRect/>
          </a:stretch>
        </p:blipFill>
        <p:spPr>
          <a:xfrm>
            <a:off x="4572000" y="1184868"/>
            <a:ext cx="4015287" cy="2856421"/>
          </a:xfrm>
          <a:prstGeom prst="rect">
            <a:avLst/>
          </a:prstGeom>
        </p:spPr>
      </p:pic>
      <p:sp>
        <p:nvSpPr>
          <p:cNvPr id="5" name="TextBox 4">
            <a:extLst>
              <a:ext uri="{FF2B5EF4-FFF2-40B4-BE49-F238E27FC236}">
                <a16:creationId xmlns:a16="http://schemas.microsoft.com/office/drawing/2014/main" id="{F3B6F9D9-5DCB-68DA-8AC1-92051842F214}"/>
              </a:ext>
            </a:extLst>
          </p:cNvPr>
          <p:cNvSpPr txBox="1"/>
          <p:nvPr/>
        </p:nvSpPr>
        <p:spPr>
          <a:xfrm>
            <a:off x="5693917" y="4166290"/>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pic>
        <p:nvPicPr>
          <p:cNvPr id="9" name="Immagine 8" descr="Immagine che contiene linea, Diagramma, diagramma, testo&#10;&#10;Descrizione generata automaticamente">
            <a:extLst>
              <a:ext uri="{FF2B5EF4-FFF2-40B4-BE49-F238E27FC236}">
                <a16:creationId xmlns:a16="http://schemas.microsoft.com/office/drawing/2014/main" id="{9837FBC9-4A0B-7F2B-C3A8-C0A740EB3ED9}"/>
              </a:ext>
            </a:extLst>
          </p:cNvPr>
          <p:cNvPicPr>
            <a:picLocks noChangeAspect="1"/>
          </p:cNvPicPr>
          <p:nvPr/>
        </p:nvPicPr>
        <p:blipFill>
          <a:blip r:embed="rId3"/>
          <a:stretch>
            <a:fillRect/>
          </a:stretch>
        </p:blipFill>
        <p:spPr>
          <a:xfrm>
            <a:off x="562247" y="1352296"/>
            <a:ext cx="3722551" cy="2791913"/>
          </a:xfrm>
          <a:prstGeom prst="rect">
            <a:avLst/>
          </a:prstGeom>
        </p:spPr>
      </p:pic>
      <p:sp>
        <p:nvSpPr>
          <p:cNvPr id="11" name="TextBox 10">
            <a:extLst>
              <a:ext uri="{FF2B5EF4-FFF2-40B4-BE49-F238E27FC236}">
                <a16:creationId xmlns:a16="http://schemas.microsoft.com/office/drawing/2014/main" id="{0426E136-CC92-EF0D-FAD0-99A97612DB1F}"/>
              </a:ext>
            </a:extLst>
          </p:cNvPr>
          <p:cNvSpPr txBox="1"/>
          <p:nvPr/>
        </p:nvSpPr>
        <p:spPr>
          <a:xfrm>
            <a:off x="1530602" y="4168423"/>
            <a:ext cx="2022920" cy="215444"/>
          </a:xfrm>
          <a:prstGeom prst="rect">
            <a:avLst/>
          </a:prstGeom>
          <a:noFill/>
        </p:spPr>
        <p:txBody>
          <a:bodyPr wrap="square" rtlCol="0">
            <a:spAutoFit/>
          </a:bodyPr>
          <a:lstStyle/>
          <a:p>
            <a:pPr algn="ctr"/>
            <a:r>
              <a:rPr lang="en-US" sz="800" i="1" dirty="0">
                <a:solidFill>
                  <a:schemeClr val="accent6">
                    <a:lumMod val="50000"/>
                  </a:schemeClr>
                </a:solidFill>
              </a:rPr>
              <a:t>Experimental data</a:t>
            </a:r>
            <a:endParaRPr lang="en-US" sz="900" i="1" dirty="0">
              <a:solidFill>
                <a:schemeClr val="accent6">
                  <a:lumMod val="50000"/>
                </a:schemeClr>
              </a:solidFill>
            </a:endParaRPr>
          </a:p>
        </p:txBody>
      </p:sp>
      <p:sp>
        <p:nvSpPr>
          <p:cNvPr id="12" name="TextBox 11">
            <a:extLst>
              <a:ext uri="{FF2B5EF4-FFF2-40B4-BE49-F238E27FC236}">
                <a16:creationId xmlns:a16="http://schemas.microsoft.com/office/drawing/2014/main" id="{700461CC-A73E-D19F-918F-5908B06104C8}"/>
              </a:ext>
            </a:extLst>
          </p:cNvPr>
          <p:cNvSpPr txBox="1"/>
          <p:nvPr/>
        </p:nvSpPr>
        <p:spPr>
          <a:xfrm>
            <a:off x="5036017" y="1968880"/>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13" name="TextBox 11">
            <a:extLst>
              <a:ext uri="{FF2B5EF4-FFF2-40B4-BE49-F238E27FC236}">
                <a16:creationId xmlns:a16="http://schemas.microsoft.com/office/drawing/2014/main" id="{8950DFE0-E70C-BE1F-E99A-3B7837EA0889}"/>
              </a:ext>
            </a:extLst>
          </p:cNvPr>
          <p:cNvSpPr txBox="1"/>
          <p:nvPr/>
        </p:nvSpPr>
        <p:spPr>
          <a:xfrm>
            <a:off x="6841952" y="1504245"/>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Tree>
    <p:extLst>
      <p:ext uri="{BB962C8B-B14F-4D97-AF65-F5344CB8AC3E}">
        <p14:creationId xmlns:p14="http://schemas.microsoft.com/office/powerpoint/2010/main" val="3180461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Transient simulation</a:t>
            </a:r>
            <a:endParaRPr lang="en-US" sz="1200" dirty="0">
              <a:solidFill>
                <a:srgbClr val="50504E"/>
              </a:solidFill>
            </a:endParaRPr>
          </a:p>
          <a:p>
            <a:endParaRPr lang="en-US" b="1" dirty="0"/>
          </a:p>
        </p:txBody>
      </p:sp>
      <p:sp>
        <p:nvSpPr>
          <p:cNvPr id="6" name="Date Placeholder 5"/>
          <p:cNvSpPr>
            <a:spLocks noGrp="1"/>
          </p:cNvSpPr>
          <p:nvPr>
            <p:ph type="dt" sz="half" idx="2"/>
          </p:nvPr>
        </p:nvSpPr>
        <p:spPr/>
        <p:txBody>
          <a:bodyPr/>
          <a:lstStyle/>
          <a:p>
            <a:pPr>
              <a:defRPr/>
            </a:pPr>
            <a:fld id="{B3EBD6D2-2EE8-4022-B509-352E34E08A2C}"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PIP-II conditions</a:t>
            </a:r>
          </a:p>
        </p:txBody>
      </p:sp>
      <p:pic>
        <p:nvPicPr>
          <p:cNvPr id="4" name="Picture 3" descr="A graph showing the temperature of a temperature&#10;&#10;Description automatically generated with medium confidence">
            <a:extLst>
              <a:ext uri="{FF2B5EF4-FFF2-40B4-BE49-F238E27FC236}">
                <a16:creationId xmlns:a16="http://schemas.microsoft.com/office/drawing/2014/main" id="{CCB49318-A7B4-3AD1-6F31-53C49197BD3D}"/>
              </a:ext>
            </a:extLst>
          </p:cNvPr>
          <p:cNvPicPr>
            <a:picLocks noChangeAspect="1"/>
          </p:cNvPicPr>
          <p:nvPr/>
        </p:nvPicPr>
        <p:blipFill>
          <a:blip r:embed="rId2"/>
          <a:stretch>
            <a:fillRect/>
          </a:stretch>
        </p:blipFill>
        <p:spPr>
          <a:xfrm>
            <a:off x="4572000" y="1184868"/>
            <a:ext cx="4015287" cy="2856421"/>
          </a:xfrm>
          <a:prstGeom prst="rect">
            <a:avLst/>
          </a:prstGeom>
        </p:spPr>
      </p:pic>
      <p:sp>
        <p:nvSpPr>
          <p:cNvPr id="5" name="TextBox 4">
            <a:extLst>
              <a:ext uri="{FF2B5EF4-FFF2-40B4-BE49-F238E27FC236}">
                <a16:creationId xmlns:a16="http://schemas.microsoft.com/office/drawing/2014/main" id="{F3B6F9D9-5DCB-68DA-8AC1-92051842F214}"/>
              </a:ext>
            </a:extLst>
          </p:cNvPr>
          <p:cNvSpPr txBox="1"/>
          <p:nvPr/>
        </p:nvSpPr>
        <p:spPr>
          <a:xfrm>
            <a:off x="5693917" y="4166290"/>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sp>
        <p:nvSpPr>
          <p:cNvPr id="11" name="TextBox 10">
            <a:extLst>
              <a:ext uri="{FF2B5EF4-FFF2-40B4-BE49-F238E27FC236}">
                <a16:creationId xmlns:a16="http://schemas.microsoft.com/office/drawing/2014/main" id="{0426E136-CC92-EF0D-FAD0-99A97612DB1F}"/>
              </a:ext>
            </a:extLst>
          </p:cNvPr>
          <p:cNvSpPr txBox="1"/>
          <p:nvPr/>
        </p:nvSpPr>
        <p:spPr>
          <a:xfrm>
            <a:off x="1530602" y="4168423"/>
            <a:ext cx="2022920" cy="215444"/>
          </a:xfrm>
          <a:prstGeom prst="rect">
            <a:avLst/>
          </a:prstGeom>
          <a:noFill/>
        </p:spPr>
        <p:txBody>
          <a:bodyPr wrap="square" rtlCol="0">
            <a:spAutoFit/>
          </a:bodyPr>
          <a:lstStyle/>
          <a:p>
            <a:pPr algn="ctr"/>
            <a:r>
              <a:rPr lang="en-US" sz="800" i="1" dirty="0">
                <a:solidFill>
                  <a:schemeClr val="accent6">
                    <a:lumMod val="50000"/>
                  </a:schemeClr>
                </a:solidFill>
              </a:rPr>
              <a:t>Experimental data</a:t>
            </a:r>
            <a:endParaRPr lang="en-US" sz="900" i="1" dirty="0">
              <a:solidFill>
                <a:schemeClr val="accent6">
                  <a:lumMod val="50000"/>
                </a:schemeClr>
              </a:solidFill>
            </a:endParaRPr>
          </a:p>
        </p:txBody>
      </p:sp>
      <p:sp>
        <p:nvSpPr>
          <p:cNvPr id="12" name="TextBox 11">
            <a:extLst>
              <a:ext uri="{FF2B5EF4-FFF2-40B4-BE49-F238E27FC236}">
                <a16:creationId xmlns:a16="http://schemas.microsoft.com/office/drawing/2014/main" id="{700461CC-A73E-D19F-918F-5908B06104C8}"/>
              </a:ext>
            </a:extLst>
          </p:cNvPr>
          <p:cNvSpPr txBox="1"/>
          <p:nvPr/>
        </p:nvSpPr>
        <p:spPr>
          <a:xfrm>
            <a:off x="5036017" y="1968880"/>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13" name="TextBox 11">
            <a:extLst>
              <a:ext uri="{FF2B5EF4-FFF2-40B4-BE49-F238E27FC236}">
                <a16:creationId xmlns:a16="http://schemas.microsoft.com/office/drawing/2014/main" id="{8950DFE0-E70C-BE1F-E99A-3B7837EA0889}"/>
              </a:ext>
            </a:extLst>
          </p:cNvPr>
          <p:cNvSpPr txBox="1"/>
          <p:nvPr/>
        </p:nvSpPr>
        <p:spPr>
          <a:xfrm>
            <a:off x="6841952" y="1504245"/>
            <a:ext cx="587723" cy="215444"/>
          </a:xfrm>
          <a:prstGeom prst="rect">
            <a:avLst/>
          </a:prstGeom>
          <a:noFill/>
        </p:spPr>
        <p:txBody>
          <a:bodyPr wrap="square" rtlCol="0">
            <a:spAutoFit/>
          </a:bodyPr>
          <a:lstStyle/>
          <a:p>
            <a:pPr algn="ctr"/>
            <a:r>
              <a:rPr lang="en-US" sz="8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pic>
        <p:nvPicPr>
          <p:cNvPr id="14" name="Immagine 13" descr="Immagine che contiene testo, linea, Diagramma, diagramma&#10;&#10;Descrizione generata automaticamente">
            <a:extLst>
              <a:ext uri="{FF2B5EF4-FFF2-40B4-BE49-F238E27FC236}">
                <a16:creationId xmlns:a16="http://schemas.microsoft.com/office/drawing/2014/main" id="{2751A803-1104-BC97-1AEE-2257F3C18D4C}"/>
              </a:ext>
            </a:extLst>
          </p:cNvPr>
          <p:cNvPicPr>
            <a:picLocks noChangeAspect="1"/>
          </p:cNvPicPr>
          <p:nvPr/>
        </p:nvPicPr>
        <p:blipFill>
          <a:blip r:embed="rId3"/>
          <a:stretch>
            <a:fillRect/>
          </a:stretch>
        </p:blipFill>
        <p:spPr>
          <a:xfrm>
            <a:off x="348283" y="1441712"/>
            <a:ext cx="4261509" cy="2599577"/>
          </a:xfrm>
          <a:prstGeom prst="rect">
            <a:avLst/>
          </a:prstGeom>
        </p:spPr>
      </p:pic>
    </p:spTree>
    <p:extLst>
      <p:ext uri="{BB962C8B-B14F-4D97-AF65-F5344CB8AC3E}">
        <p14:creationId xmlns:p14="http://schemas.microsoft.com/office/powerpoint/2010/main" val="198988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q"/>
            </a:pPr>
            <a:r>
              <a:rPr lang="en-US" dirty="0">
                <a:highlight>
                  <a:srgbClr val="FFFF00"/>
                </a:highlight>
              </a:rPr>
              <a:t>Introduction</a:t>
            </a:r>
          </a:p>
          <a:p>
            <a:pPr>
              <a:buFont typeface="Wingdings" panose="05000000000000000000" pitchFamily="2" charset="2"/>
              <a:buChar char="q"/>
            </a:pPr>
            <a:r>
              <a:rPr lang="en-US" dirty="0"/>
              <a:t>COMSOL thermal simulations for present conditions</a:t>
            </a:r>
            <a:br>
              <a:rPr lang="en-US" dirty="0"/>
            </a:br>
            <a:r>
              <a:rPr lang="en-US" dirty="0"/>
              <a:t> - Results</a:t>
            </a:r>
            <a:br>
              <a:rPr lang="en-US" dirty="0"/>
            </a:br>
            <a:r>
              <a:rPr lang="en-US" dirty="0"/>
              <a:t> - Validation</a:t>
            </a:r>
          </a:p>
          <a:p>
            <a:pPr>
              <a:buFont typeface="Wingdings" panose="05000000000000000000" pitchFamily="2" charset="2"/>
              <a:buChar char="q"/>
            </a:pPr>
            <a:r>
              <a:rPr lang="en-US" dirty="0"/>
              <a:t>COMSOL thermal simulations for PIP-II conditions</a:t>
            </a:r>
          </a:p>
          <a:p>
            <a:pPr>
              <a:buFont typeface="Wingdings" panose="05000000000000000000" pitchFamily="2" charset="2"/>
              <a:buChar char="q"/>
            </a:pPr>
            <a:r>
              <a:rPr lang="en-US" dirty="0"/>
              <a:t>Proposed changes</a:t>
            </a:r>
            <a:br>
              <a:rPr lang="en-US" dirty="0"/>
            </a:br>
            <a:r>
              <a:rPr lang="en-US" dirty="0"/>
              <a:t> - New busbars section</a:t>
            </a:r>
            <a:br>
              <a:rPr lang="en-US" dirty="0"/>
            </a:br>
            <a:r>
              <a:rPr lang="en-US" dirty="0"/>
              <a:t> - Results</a:t>
            </a:r>
          </a:p>
          <a:p>
            <a:pPr>
              <a:buFont typeface="Wingdings" panose="05000000000000000000" pitchFamily="2" charset="2"/>
              <a:buChar char="q"/>
            </a:pPr>
            <a:r>
              <a:rPr lang="en-US" dirty="0"/>
              <a:t>Peak temperature tables</a:t>
            </a:r>
          </a:p>
          <a:p>
            <a:pPr>
              <a:buFont typeface="Wingdings" panose="05000000000000000000" pitchFamily="2" charset="2"/>
              <a:buChar char="q"/>
            </a:pPr>
            <a:r>
              <a:rPr lang="en-US" dirty="0"/>
              <a:t>Conclusions </a:t>
            </a:r>
          </a:p>
          <a:p>
            <a:pPr marL="0" indent="0">
              <a:buNone/>
            </a:pPr>
            <a:endParaRPr lang="en-US" dirty="0"/>
          </a:p>
          <a:p>
            <a:pPr marL="342900" indent="-342900">
              <a:buFont typeface="+mj-lt"/>
              <a:buAutoNum type="arabicPeriod"/>
            </a:pPr>
            <a:endParaRPr lang="en-US" dirty="0"/>
          </a:p>
        </p:txBody>
      </p:sp>
      <p:sp>
        <p:nvSpPr>
          <p:cNvPr id="7" name="Title 6"/>
          <p:cNvSpPr>
            <a:spLocks noGrp="1"/>
          </p:cNvSpPr>
          <p:nvPr>
            <p:ph type="title"/>
          </p:nvPr>
        </p:nvSpPr>
        <p:spPr>
          <a:xfrm>
            <a:off x="462474" y="250807"/>
            <a:ext cx="3303614" cy="320908"/>
          </a:xfrm>
        </p:spPr>
        <p:txBody>
          <a:bodyPr/>
          <a:lstStyle/>
          <a:p>
            <a:r>
              <a:rPr lang="en-US" sz="1950" dirty="0"/>
              <a:t>Presentation Outline</a:t>
            </a:r>
          </a:p>
        </p:txBody>
      </p:sp>
      <p:sp>
        <p:nvSpPr>
          <p:cNvPr id="3" name="Date Placeholder 2"/>
          <p:cNvSpPr>
            <a:spLocks noGrp="1"/>
          </p:cNvSpPr>
          <p:nvPr>
            <p:ph type="dt" sz="half" idx="2"/>
          </p:nvPr>
        </p:nvSpPr>
        <p:spPr/>
        <p:txBody>
          <a:bodyPr/>
          <a:lstStyle/>
          <a:p>
            <a:pPr>
              <a:defRPr/>
            </a:pPr>
            <a:fld id="{8D2FB0C4-95ED-4D4C-BB25-30022F4C7C58}" type="datetime1">
              <a:rPr lang="en-US" smtClean="0"/>
              <a:t>9/27/2023</a:t>
            </a:fld>
            <a:endParaRPr lang="en-US" dirty="0"/>
          </a:p>
        </p:txBody>
      </p:sp>
      <p:sp>
        <p:nvSpPr>
          <p:cNvPr id="4" name="Footer Placeholder 3"/>
          <p:cNvSpPr>
            <a:spLocks noGrp="1"/>
          </p:cNvSpPr>
          <p:nvPr>
            <p:ph type="ftr" sz="quarter" idx="3"/>
          </p:nvPr>
        </p:nvSpPr>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q"/>
            </a:pPr>
            <a:r>
              <a:rPr lang="en-US" dirty="0"/>
              <a:t>Last episode recap</a:t>
            </a:r>
          </a:p>
          <a:p>
            <a:pPr>
              <a:buFont typeface="Wingdings" panose="05000000000000000000" pitchFamily="2" charset="2"/>
              <a:buChar char="q"/>
            </a:pPr>
            <a:r>
              <a:rPr lang="en-US" dirty="0"/>
              <a:t>COMSOL thermal simulations for present conditions</a:t>
            </a:r>
            <a:br>
              <a:rPr lang="en-US" dirty="0"/>
            </a:br>
            <a:r>
              <a:rPr lang="en-US" dirty="0"/>
              <a:t> - Results</a:t>
            </a:r>
            <a:br>
              <a:rPr lang="en-US" dirty="0"/>
            </a:br>
            <a:r>
              <a:rPr lang="en-US" dirty="0"/>
              <a:t> - Validation</a:t>
            </a:r>
          </a:p>
          <a:p>
            <a:pPr>
              <a:buFont typeface="Wingdings" panose="05000000000000000000" pitchFamily="2" charset="2"/>
              <a:buChar char="q"/>
            </a:pPr>
            <a:r>
              <a:rPr lang="en-US" dirty="0"/>
              <a:t>COMSOL thermal simulations for PIP-II conditions</a:t>
            </a:r>
          </a:p>
          <a:p>
            <a:pPr>
              <a:buFont typeface="Wingdings" panose="05000000000000000000" pitchFamily="2" charset="2"/>
              <a:buChar char="q"/>
            </a:pPr>
            <a:r>
              <a:rPr lang="en-US" dirty="0">
                <a:highlight>
                  <a:srgbClr val="FFFF00"/>
                </a:highlight>
              </a:rPr>
              <a:t>Proposed changes</a:t>
            </a:r>
            <a:br>
              <a:rPr lang="en-US" dirty="0">
                <a:highlight>
                  <a:srgbClr val="FFFF00"/>
                </a:highlight>
              </a:rPr>
            </a:br>
            <a:r>
              <a:rPr lang="en-US" dirty="0">
                <a:highlight>
                  <a:srgbClr val="FFFF00"/>
                </a:highlight>
              </a:rPr>
              <a:t> - New busbars section</a:t>
            </a:r>
            <a:br>
              <a:rPr lang="en-US" dirty="0">
                <a:highlight>
                  <a:srgbClr val="FFFF00"/>
                </a:highlight>
              </a:rPr>
            </a:br>
            <a:r>
              <a:rPr lang="en-US" dirty="0">
                <a:highlight>
                  <a:srgbClr val="FFFF00"/>
                </a:highlight>
              </a:rPr>
              <a:t> - Results</a:t>
            </a:r>
            <a:endParaRPr lang="en-US" dirty="0"/>
          </a:p>
          <a:p>
            <a:pPr>
              <a:buFont typeface="Wingdings" panose="05000000000000000000" pitchFamily="2" charset="2"/>
              <a:buChar char="q"/>
            </a:pPr>
            <a:r>
              <a:rPr lang="en-US" dirty="0"/>
              <a:t>Peak temperature tables</a:t>
            </a:r>
          </a:p>
          <a:p>
            <a:pPr>
              <a:buFont typeface="Wingdings" panose="05000000000000000000" pitchFamily="2" charset="2"/>
              <a:buChar char="q"/>
            </a:pPr>
            <a:r>
              <a:rPr lang="en-US" dirty="0"/>
              <a:t>Conclusions </a:t>
            </a:r>
          </a:p>
          <a:p>
            <a:pPr marL="0" indent="0">
              <a:buNone/>
            </a:pPr>
            <a:endParaRPr lang="en-US" dirty="0"/>
          </a:p>
          <a:p>
            <a:pPr marL="342900" indent="-342900">
              <a:buFont typeface="+mj-lt"/>
              <a:buAutoNum type="arabicPeriod"/>
            </a:pPr>
            <a:endParaRPr lang="en-US" dirty="0"/>
          </a:p>
        </p:txBody>
      </p:sp>
      <p:sp>
        <p:nvSpPr>
          <p:cNvPr id="7" name="Title 6"/>
          <p:cNvSpPr>
            <a:spLocks noGrp="1"/>
          </p:cNvSpPr>
          <p:nvPr>
            <p:ph type="title"/>
          </p:nvPr>
        </p:nvSpPr>
        <p:spPr>
          <a:xfrm>
            <a:off x="462474" y="250807"/>
            <a:ext cx="3303614" cy="320908"/>
          </a:xfrm>
        </p:spPr>
        <p:txBody>
          <a:bodyPr/>
          <a:lstStyle/>
          <a:p>
            <a:r>
              <a:rPr lang="en-US" sz="1950" dirty="0"/>
              <a:t>Presentation Outline</a:t>
            </a:r>
          </a:p>
        </p:txBody>
      </p:sp>
      <p:sp>
        <p:nvSpPr>
          <p:cNvPr id="3" name="Date Placeholder 2"/>
          <p:cNvSpPr>
            <a:spLocks noGrp="1"/>
          </p:cNvSpPr>
          <p:nvPr>
            <p:ph type="dt" sz="half" idx="2"/>
          </p:nvPr>
        </p:nvSpPr>
        <p:spPr/>
        <p:txBody>
          <a:bodyPr/>
          <a:lstStyle/>
          <a:p>
            <a:pPr>
              <a:defRPr/>
            </a:pPr>
            <a:fld id="{2E9DC59D-D33B-4CC6-B571-659112BC0A57}" type="datetime1">
              <a:rPr lang="en-US" smtClean="0"/>
              <a:t>9/27/2023</a:t>
            </a:fld>
            <a:endParaRPr lang="en-US" dirty="0"/>
          </a:p>
        </p:txBody>
      </p:sp>
      <p:sp>
        <p:nvSpPr>
          <p:cNvPr id="4" name="Footer Placeholder 3"/>
          <p:cNvSpPr>
            <a:spLocks noGrp="1"/>
          </p:cNvSpPr>
          <p:nvPr>
            <p:ph type="ftr" sz="quarter" idx="3"/>
          </p:nvPr>
        </p:nvSpPr>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8" name="Graphic 7" descr="Checkmark with solid fill">
            <a:extLst>
              <a:ext uri="{FF2B5EF4-FFF2-40B4-BE49-F238E27FC236}">
                <a16:creationId xmlns:a16="http://schemas.microsoft.com/office/drawing/2014/main" id="{CCC20129-A22B-028B-3A02-11DA58794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790656"/>
            <a:ext cx="219339" cy="219339"/>
          </a:xfrm>
          <a:prstGeom prst="rect">
            <a:avLst/>
          </a:prstGeom>
        </p:spPr>
      </p:pic>
      <p:pic>
        <p:nvPicPr>
          <p:cNvPr id="2" name="Graphic 1" descr="Checkmark with solid fill">
            <a:extLst>
              <a:ext uri="{FF2B5EF4-FFF2-40B4-BE49-F238E27FC236}">
                <a16:creationId xmlns:a16="http://schemas.microsoft.com/office/drawing/2014/main" id="{AED6B2B2-791A-E656-2783-B8B7272C9D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1193307"/>
            <a:ext cx="219339" cy="219339"/>
          </a:xfrm>
          <a:prstGeom prst="rect">
            <a:avLst/>
          </a:prstGeom>
        </p:spPr>
      </p:pic>
      <p:pic>
        <p:nvPicPr>
          <p:cNvPr id="9" name="Graphic 8" descr="Checkmark with solid fill">
            <a:extLst>
              <a:ext uri="{FF2B5EF4-FFF2-40B4-BE49-F238E27FC236}">
                <a16:creationId xmlns:a16="http://schemas.microsoft.com/office/drawing/2014/main" id="{2153687D-5E8E-B749-1BD0-B618B6B3F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2144813"/>
            <a:ext cx="219339" cy="219339"/>
          </a:xfrm>
          <a:prstGeom prst="rect">
            <a:avLst/>
          </a:prstGeom>
        </p:spPr>
      </p:pic>
    </p:spTree>
    <p:extLst>
      <p:ext uri="{BB962C8B-B14F-4D97-AF65-F5344CB8AC3E}">
        <p14:creationId xmlns:p14="http://schemas.microsoft.com/office/powerpoint/2010/main" val="339860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One of the many possible solutions to the thermal problem would be increasing the cross section of the bus bars. A bigger cross section would mean:</a:t>
                </a:r>
              </a:p>
              <a:p>
                <a:pPr marL="171450" indent="-171450">
                  <a:buFont typeface="Arial" panose="020B0604020202020204" pitchFamily="34" charset="0"/>
                  <a:buChar char="•"/>
                </a:pPr>
                <a:r>
                  <a:rPr lang="en-US" sz="1600" dirty="0">
                    <a:solidFill>
                      <a:srgbClr val="50504E"/>
                    </a:solidFill>
                  </a:rPr>
                  <a:t>Smaller resistance:   </a:t>
                </a:r>
                <a14:m>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𝑅</m:t>
                    </m:r>
                    <m:r>
                      <a:rPr lang="en-US" sz="1600" i="1">
                        <a:solidFill>
                          <a:schemeClr val="accent6">
                            <a:lumMod val="75000"/>
                          </a:schemeClr>
                        </a:solidFill>
                        <a:latin typeface="Cambria Math" panose="02040503050406030204" pitchFamily="18" charset="0"/>
                        <a:cs typeface="Arial" panose="020B0604020202020204" pitchFamily="34" charset="0"/>
                      </a:rPr>
                      <m:t>=</m:t>
                    </m:r>
                    <m:r>
                      <a:rPr lang="it-IT" sz="1600" i="1" smtClean="0">
                        <a:solidFill>
                          <a:schemeClr val="accent6">
                            <a:lumMod val="75000"/>
                          </a:schemeClr>
                        </a:solidFill>
                        <a:latin typeface="Cambria Math" panose="02040503050406030204" pitchFamily="18" charset="0"/>
                        <a:cs typeface="Arial" panose="020B0604020202020204" pitchFamily="34" charset="0"/>
                      </a:rPr>
                      <m:t>𝜌</m:t>
                    </m:r>
                    <m:f>
                      <m:fPr>
                        <m:ctrlPr>
                          <a:rPr lang="it-IT" sz="1600" i="1" smtClean="0">
                            <a:solidFill>
                              <a:schemeClr val="accent6">
                                <a:lumMod val="75000"/>
                              </a:schemeClr>
                            </a:solidFill>
                            <a:latin typeface="Cambria Math" panose="02040503050406030204" pitchFamily="18" charset="0"/>
                            <a:cs typeface="Arial" panose="020B0604020202020204" pitchFamily="34" charset="0"/>
                          </a:rPr>
                        </m:ctrlPr>
                      </m:fPr>
                      <m:num>
                        <m:r>
                          <a:rPr lang="it-IT" sz="1600" b="0" i="1" smtClean="0">
                            <a:solidFill>
                              <a:schemeClr val="accent6">
                                <a:lumMod val="75000"/>
                              </a:schemeClr>
                            </a:solidFill>
                            <a:latin typeface="Cambria Math" panose="02040503050406030204" pitchFamily="18" charset="0"/>
                            <a:cs typeface="Arial" panose="020B0604020202020204" pitchFamily="34" charset="0"/>
                          </a:rPr>
                          <m:t>𝐿</m:t>
                        </m:r>
                      </m:num>
                      <m:den>
                        <m:r>
                          <a:rPr lang="it-IT" sz="1600" b="0" i="1" smtClean="0">
                            <a:solidFill>
                              <a:schemeClr val="accent6">
                                <a:lumMod val="75000"/>
                              </a:schemeClr>
                            </a:solidFill>
                            <a:latin typeface="Cambria Math" panose="02040503050406030204" pitchFamily="18" charset="0"/>
                            <a:cs typeface="Arial" panose="020B0604020202020204" pitchFamily="34" charset="0"/>
                          </a:rPr>
                          <m:t>𝐴</m:t>
                        </m:r>
                      </m:den>
                    </m:f>
                  </m:oMath>
                </a14:m>
                <a:r>
                  <a:rPr lang="en-US" sz="1600" dirty="0">
                    <a:solidFill>
                      <a:srgbClr val="50504E"/>
                    </a:solidFill>
                  </a:rPr>
                  <a:t> , hence less power generation</a:t>
                </a:r>
              </a:p>
              <a:p>
                <a:pPr marL="171450" indent="-171450">
                  <a:buFont typeface="Arial" panose="020B0604020202020204" pitchFamily="34" charset="0"/>
                  <a:buChar char="•"/>
                </a:pPr>
                <a:r>
                  <a:rPr lang="en-US" sz="1600" dirty="0">
                    <a:solidFill>
                      <a:srgbClr val="50504E"/>
                    </a:solidFill>
                  </a:rPr>
                  <a:t>Bigger heat capacity, hence more heat stored in the mass of the bars</a:t>
                </a:r>
              </a:p>
              <a:p>
                <a:pPr marL="171450" indent="-171450">
                  <a:buFont typeface="Arial" panose="020B0604020202020204" pitchFamily="34" charset="0"/>
                  <a:buChar char="•"/>
                </a:pPr>
                <a:endParaRPr lang="en-US" sz="1600" dirty="0">
                  <a:solidFill>
                    <a:srgbClr val="50504E"/>
                  </a:solidFill>
                </a:endParaRPr>
              </a:p>
              <a:p>
                <a:r>
                  <a:rPr lang="en-US" sz="1600" dirty="0">
                    <a:solidFill>
                      <a:srgbClr val="50504E"/>
                    </a:solidFill>
                  </a:rPr>
                  <a:t>Taking into consideration a simple, lumped parameter equation that could describe the system:</a:t>
                </a:r>
              </a:p>
              <a:p>
                <a:pPr/>
                <a14:m>
                  <m:oMathPara xmlns:m="http://schemas.openxmlformats.org/officeDocument/2006/math">
                    <m:oMathParaPr>
                      <m:jc m:val="centerGroup"/>
                    </m:oMathParaPr>
                    <m:oMath xmlns:m="http://schemas.openxmlformats.org/officeDocument/2006/math">
                      <m:r>
                        <a:rPr lang="it-IT" b="0" i="1" smtClean="0">
                          <a:solidFill>
                            <a:schemeClr val="accent6">
                              <a:lumMod val="75000"/>
                            </a:schemeClr>
                          </a:solidFill>
                          <a:latin typeface="Cambria Math" panose="02040503050406030204" pitchFamily="18" charset="0"/>
                          <a:cs typeface="Arial" panose="020B0604020202020204" pitchFamily="34" charset="0"/>
                        </a:rPr>
                        <m:t>− </m:t>
                      </m:r>
                      <m:r>
                        <a:rPr lang="it-IT" b="0" i="1" smtClean="0">
                          <a:solidFill>
                            <a:schemeClr val="accent6">
                              <a:lumMod val="75000"/>
                            </a:schemeClr>
                          </a:solidFill>
                          <a:latin typeface="Cambria Math" panose="02040503050406030204" pitchFamily="18" charset="0"/>
                          <a:cs typeface="Arial" panose="020B0604020202020204" pitchFamily="34" charset="0"/>
                        </a:rPr>
                        <m:t>h𝐴</m:t>
                      </m:r>
                      <m:d>
                        <m:dPr>
                          <m:ctrlPr>
                            <a:rPr lang="it-IT" b="0" i="1" smtClean="0">
                              <a:solidFill>
                                <a:schemeClr val="accent6">
                                  <a:lumMod val="75000"/>
                                </a:schemeClr>
                              </a:solidFill>
                              <a:latin typeface="Cambria Math" panose="02040503050406030204" pitchFamily="18" charset="0"/>
                              <a:cs typeface="Arial" panose="020B0604020202020204" pitchFamily="34" charset="0"/>
                            </a:rPr>
                          </m:ctrlPr>
                        </m:dPr>
                        <m:e>
                          <m:r>
                            <a:rPr lang="it-IT" b="0" i="1" smtClean="0">
                              <a:solidFill>
                                <a:schemeClr val="accent6">
                                  <a:lumMod val="75000"/>
                                </a:schemeClr>
                              </a:solidFill>
                              <a:latin typeface="Cambria Math" panose="02040503050406030204" pitchFamily="18" charset="0"/>
                              <a:cs typeface="Arial" panose="020B0604020202020204" pitchFamily="34" charset="0"/>
                            </a:rPr>
                            <m:t>𝑇</m:t>
                          </m:r>
                          <m:r>
                            <a:rPr lang="it-IT"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b="0" i="1" smtClean="0">
                                  <a:solidFill>
                                    <a:schemeClr val="accent6">
                                      <a:lumMod val="75000"/>
                                    </a:schemeClr>
                                  </a:solidFill>
                                  <a:latin typeface="Cambria Math" panose="02040503050406030204" pitchFamily="18" charset="0"/>
                                  <a:cs typeface="Arial" panose="020B0604020202020204" pitchFamily="34" charset="0"/>
                                </a:rPr>
                              </m:ctrlPr>
                            </m:sSubPr>
                            <m:e>
                              <m:r>
                                <a:rPr lang="it-IT" b="0" i="1" smtClean="0">
                                  <a:solidFill>
                                    <a:schemeClr val="accent6">
                                      <a:lumMod val="75000"/>
                                    </a:schemeClr>
                                  </a:solidFill>
                                  <a:latin typeface="Cambria Math" panose="02040503050406030204" pitchFamily="18" charset="0"/>
                                  <a:cs typeface="Arial" panose="020B0604020202020204" pitchFamily="34" charset="0"/>
                                </a:rPr>
                                <m:t>𝑇</m:t>
                              </m:r>
                            </m:e>
                            <m:sub>
                              <m:r>
                                <a:rPr lang="it-IT" b="0" i="1" smtClean="0">
                                  <a:solidFill>
                                    <a:schemeClr val="accent6">
                                      <a:lumMod val="75000"/>
                                    </a:schemeClr>
                                  </a:solidFill>
                                  <a:latin typeface="Cambria Math" panose="02040503050406030204" pitchFamily="18" charset="0"/>
                                  <a:cs typeface="Arial" panose="020B0604020202020204" pitchFamily="34" charset="0"/>
                                </a:rPr>
                                <m:t>∞</m:t>
                              </m:r>
                            </m:sub>
                          </m:sSub>
                        </m:e>
                      </m:d>
                      <m:r>
                        <a:rPr lang="it-IT" b="0" i="1" smtClean="0">
                          <a:solidFill>
                            <a:schemeClr val="accent6">
                              <a:lumMod val="75000"/>
                            </a:schemeClr>
                          </a:solidFill>
                          <a:latin typeface="Cambria Math" panose="02040503050406030204" pitchFamily="18" charset="0"/>
                          <a:cs typeface="Arial" panose="020B0604020202020204" pitchFamily="34" charset="0"/>
                        </a:rPr>
                        <m:t>−</m:t>
                      </m:r>
                      <m:r>
                        <a:rPr lang="it-IT" b="0" i="1" smtClean="0">
                          <a:solidFill>
                            <a:schemeClr val="accent6">
                              <a:lumMod val="75000"/>
                            </a:schemeClr>
                          </a:solidFill>
                          <a:latin typeface="Cambria Math" panose="02040503050406030204" pitchFamily="18" charset="0"/>
                          <a:cs typeface="Arial" panose="020B0604020202020204" pitchFamily="34" charset="0"/>
                        </a:rPr>
                        <m:t>𝜀𝜎</m:t>
                      </m:r>
                      <m:r>
                        <a:rPr lang="it-IT" b="0" i="1" smtClean="0">
                          <a:solidFill>
                            <a:schemeClr val="accent6">
                              <a:lumMod val="75000"/>
                            </a:schemeClr>
                          </a:solidFill>
                          <a:latin typeface="Cambria Math" panose="02040503050406030204" pitchFamily="18" charset="0"/>
                          <a:cs typeface="Arial" panose="020B0604020202020204" pitchFamily="34" charset="0"/>
                        </a:rPr>
                        <m:t>𝐴</m:t>
                      </m:r>
                      <m:d>
                        <m:dPr>
                          <m:ctrlPr>
                            <a:rPr lang="it-IT" b="0" i="1" smtClean="0">
                              <a:solidFill>
                                <a:schemeClr val="accent6">
                                  <a:lumMod val="75000"/>
                                </a:schemeClr>
                              </a:solidFill>
                              <a:latin typeface="Cambria Math" panose="02040503050406030204" pitchFamily="18" charset="0"/>
                              <a:cs typeface="Arial" panose="020B0604020202020204" pitchFamily="34" charset="0"/>
                            </a:rPr>
                          </m:ctrlPr>
                        </m:dPr>
                        <m:e>
                          <m:sSup>
                            <m:sSupPr>
                              <m:ctrlPr>
                                <a:rPr lang="it-IT" b="0" i="1" smtClean="0">
                                  <a:solidFill>
                                    <a:schemeClr val="accent6">
                                      <a:lumMod val="75000"/>
                                    </a:schemeClr>
                                  </a:solidFill>
                                  <a:latin typeface="Cambria Math" panose="02040503050406030204" pitchFamily="18" charset="0"/>
                                  <a:cs typeface="Arial" panose="020B0604020202020204" pitchFamily="34" charset="0"/>
                                </a:rPr>
                              </m:ctrlPr>
                            </m:sSupPr>
                            <m:e>
                              <m:r>
                                <a:rPr lang="it-IT" b="0" i="1" smtClean="0">
                                  <a:solidFill>
                                    <a:schemeClr val="accent6">
                                      <a:lumMod val="75000"/>
                                    </a:schemeClr>
                                  </a:solidFill>
                                  <a:latin typeface="Cambria Math" panose="02040503050406030204" pitchFamily="18" charset="0"/>
                                  <a:cs typeface="Arial" panose="020B0604020202020204" pitchFamily="34" charset="0"/>
                                </a:rPr>
                                <m:t>𝑇</m:t>
                              </m:r>
                            </m:e>
                            <m:sup>
                              <m:r>
                                <a:rPr lang="it-IT" b="0" i="1" smtClean="0">
                                  <a:solidFill>
                                    <a:schemeClr val="accent6">
                                      <a:lumMod val="75000"/>
                                    </a:schemeClr>
                                  </a:solidFill>
                                  <a:latin typeface="Cambria Math" panose="02040503050406030204" pitchFamily="18" charset="0"/>
                                  <a:cs typeface="Arial" panose="020B0604020202020204" pitchFamily="34" charset="0"/>
                                </a:rPr>
                                <m:t>4</m:t>
                              </m:r>
                            </m:sup>
                          </m:sSup>
                          <m:r>
                            <a:rPr lang="it-IT" b="0" i="1" smtClean="0">
                              <a:solidFill>
                                <a:schemeClr val="accent6">
                                  <a:lumMod val="75000"/>
                                </a:schemeClr>
                              </a:solidFill>
                              <a:latin typeface="Cambria Math" panose="02040503050406030204" pitchFamily="18" charset="0"/>
                              <a:cs typeface="Arial" panose="020B0604020202020204" pitchFamily="34" charset="0"/>
                            </a:rPr>
                            <m:t>−</m:t>
                          </m:r>
                          <m:sSubSup>
                            <m:sSubSupPr>
                              <m:ctrlPr>
                                <a:rPr lang="it-IT" b="0" i="1" smtClean="0">
                                  <a:solidFill>
                                    <a:schemeClr val="accent6">
                                      <a:lumMod val="75000"/>
                                    </a:schemeClr>
                                  </a:solidFill>
                                  <a:latin typeface="Cambria Math" panose="02040503050406030204" pitchFamily="18" charset="0"/>
                                  <a:cs typeface="Arial" panose="020B0604020202020204" pitchFamily="34" charset="0"/>
                                </a:rPr>
                              </m:ctrlPr>
                            </m:sSubSupPr>
                            <m:e>
                              <m:r>
                                <a:rPr lang="it-IT" b="0" i="1" smtClean="0">
                                  <a:solidFill>
                                    <a:schemeClr val="accent6">
                                      <a:lumMod val="75000"/>
                                    </a:schemeClr>
                                  </a:solidFill>
                                  <a:latin typeface="Cambria Math" panose="02040503050406030204" pitchFamily="18" charset="0"/>
                                  <a:cs typeface="Arial" panose="020B0604020202020204" pitchFamily="34" charset="0"/>
                                </a:rPr>
                                <m:t>𝑇</m:t>
                              </m:r>
                            </m:e>
                            <m:sub>
                              <m:r>
                                <a:rPr lang="it-IT" b="0" i="1" smtClean="0">
                                  <a:solidFill>
                                    <a:schemeClr val="accent6">
                                      <a:lumMod val="75000"/>
                                    </a:schemeClr>
                                  </a:solidFill>
                                  <a:latin typeface="Cambria Math" panose="02040503050406030204" pitchFamily="18" charset="0"/>
                                  <a:cs typeface="Arial" panose="020B0604020202020204" pitchFamily="34" charset="0"/>
                                </a:rPr>
                                <m:t>∞</m:t>
                              </m:r>
                            </m:sub>
                            <m:sup>
                              <m:r>
                                <a:rPr lang="it-IT" b="0" i="1" smtClean="0">
                                  <a:solidFill>
                                    <a:schemeClr val="accent6">
                                      <a:lumMod val="75000"/>
                                    </a:schemeClr>
                                  </a:solidFill>
                                  <a:latin typeface="Cambria Math" panose="02040503050406030204" pitchFamily="18" charset="0"/>
                                  <a:cs typeface="Arial" panose="020B0604020202020204" pitchFamily="34" charset="0"/>
                                </a:rPr>
                                <m:t>4</m:t>
                              </m:r>
                            </m:sup>
                          </m:sSubSup>
                        </m:e>
                      </m:d>
                      <m:r>
                        <a:rPr lang="it-IT"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b="0" i="1" smtClean="0">
                              <a:solidFill>
                                <a:schemeClr val="accent6">
                                  <a:lumMod val="75000"/>
                                </a:schemeClr>
                              </a:solidFill>
                              <a:latin typeface="Cambria Math" panose="02040503050406030204" pitchFamily="18" charset="0"/>
                              <a:cs typeface="Arial" panose="020B0604020202020204" pitchFamily="34" charset="0"/>
                            </a:rPr>
                          </m:ctrlPr>
                        </m:sSubPr>
                        <m:e>
                          <m:acc>
                            <m:accPr>
                              <m:chr m:val="̇"/>
                              <m:ctrlPr>
                                <a:rPr lang="it-IT" b="0" i="1" smtClean="0">
                                  <a:solidFill>
                                    <a:schemeClr val="accent6">
                                      <a:lumMod val="75000"/>
                                    </a:schemeClr>
                                  </a:solidFill>
                                  <a:latin typeface="Cambria Math" panose="02040503050406030204" pitchFamily="18" charset="0"/>
                                  <a:cs typeface="Arial" panose="020B0604020202020204" pitchFamily="34" charset="0"/>
                                </a:rPr>
                              </m:ctrlPr>
                            </m:accPr>
                            <m:e>
                              <m:r>
                                <a:rPr lang="en-US" b="0" i="1" smtClean="0">
                                  <a:solidFill>
                                    <a:schemeClr val="accent6">
                                      <a:lumMod val="75000"/>
                                    </a:schemeClr>
                                  </a:solidFill>
                                  <a:latin typeface="Cambria Math" panose="02040503050406030204" pitchFamily="18" charset="0"/>
                                  <a:cs typeface="Arial" panose="020B0604020202020204" pitchFamily="34" charset="0"/>
                                </a:rPr>
                                <m:t>𝑄</m:t>
                              </m:r>
                            </m:e>
                          </m:acc>
                        </m:e>
                        <m:sub>
                          <m:r>
                            <a:rPr lang="it-IT" b="0" i="1" smtClean="0">
                              <a:solidFill>
                                <a:schemeClr val="accent6">
                                  <a:lumMod val="75000"/>
                                </a:schemeClr>
                              </a:solidFill>
                              <a:latin typeface="Cambria Math" panose="02040503050406030204" pitchFamily="18" charset="0"/>
                              <a:cs typeface="Arial" panose="020B0604020202020204" pitchFamily="34" charset="0"/>
                            </a:rPr>
                            <m:t>𝑗𝑜𝑢𝑙𝑒</m:t>
                          </m:r>
                        </m:sub>
                      </m:sSub>
                      <m:r>
                        <a:rPr lang="it-IT" b="0" i="1" smtClean="0">
                          <a:solidFill>
                            <a:schemeClr val="accent6">
                              <a:lumMod val="75000"/>
                            </a:schemeClr>
                          </a:solidFill>
                          <a:latin typeface="Cambria Math" panose="02040503050406030204" pitchFamily="18" charset="0"/>
                          <a:cs typeface="Arial" panose="020B0604020202020204" pitchFamily="34" charset="0"/>
                        </a:rPr>
                        <m:t>=</m:t>
                      </m:r>
                      <m:r>
                        <a:rPr lang="it-IT" b="0" i="1" smtClean="0">
                          <a:solidFill>
                            <a:schemeClr val="accent6">
                              <a:lumMod val="75000"/>
                            </a:schemeClr>
                          </a:solidFill>
                          <a:latin typeface="Cambria Math" panose="02040503050406030204" pitchFamily="18" charset="0"/>
                          <a:cs typeface="Arial" panose="020B0604020202020204" pitchFamily="34" charset="0"/>
                        </a:rPr>
                        <m:t>𝜌</m:t>
                      </m:r>
                      <m:r>
                        <a:rPr lang="it-IT" b="0" i="1" smtClean="0">
                          <a:solidFill>
                            <a:schemeClr val="accent6">
                              <a:lumMod val="75000"/>
                            </a:schemeClr>
                          </a:solidFill>
                          <a:latin typeface="Cambria Math" panose="02040503050406030204" pitchFamily="18" charset="0"/>
                          <a:cs typeface="Arial" panose="020B0604020202020204" pitchFamily="34" charset="0"/>
                        </a:rPr>
                        <m:t>𝑐𝑉</m:t>
                      </m:r>
                      <m:f>
                        <m:fPr>
                          <m:ctrlPr>
                            <a:rPr lang="it-IT" b="0" i="1" smtClean="0">
                              <a:solidFill>
                                <a:schemeClr val="accent6">
                                  <a:lumMod val="75000"/>
                                </a:schemeClr>
                              </a:solidFill>
                              <a:latin typeface="Cambria Math" panose="02040503050406030204" pitchFamily="18" charset="0"/>
                              <a:cs typeface="Arial" panose="020B0604020202020204" pitchFamily="34" charset="0"/>
                            </a:rPr>
                          </m:ctrlPr>
                        </m:fPr>
                        <m:num>
                          <m:r>
                            <a:rPr lang="it-IT" b="0" i="1" smtClean="0">
                              <a:solidFill>
                                <a:schemeClr val="accent6">
                                  <a:lumMod val="75000"/>
                                </a:schemeClr>
                              </a:solidFill>
                              <a:latin typeface="Cambria Math" panose="02040503050406030204" pitchFamily="18" charset="0"/>
                              <a:cs typeface="Arial" panose="020B0604020202020204" pitchFamily="34" charset="0"/>
                            </a:rPr>
                            <m:t>𝑑𝑇</m:t>
                          </m:r>
                        </m:num>
                        <m:den>
                          <m:r>
                            <a:rPr lang="it-IT" b="0" i="1" smtClean="0">
                              <a:solidFill>
                                <a:schemeClr val="accent6">
                                  <a:lumMod val="75000"/>
                                </a:schemeClr>
                              </a:solidFill>
                              <a:latin typeface="Cambria Math" panose="02040503050406030204" pitchFamily="18" charset="0"/>
                              <a:cs typeface="Arial" panose="020B0604020202020204" pitchFamily="34" charset="0"/>
                            </a:rPr>
                            <m:t>𝑑𝑡</m:t>
                          </m:r>
                        </m:den>
                      </m:f>
                    </m:oMath>
                  </m:oMathPara>
                </a14:m>
                <a:endParaRPr lang="en-US" dirty="0">
                  <a:solidFill>
                    <a:schemeClr val="accent6">
                      <a:lumMod val="75000"/>
                    </a:schemeClr>
                  </a:solidFill>
                  <a:latin typeface="Arial" panose="020B0604020202020204" pitchFamily="34" charset="0"/>
                  <a:cs typeface="Arial" panose="020B0604020202020204" pitchFamily="34" charset="0"/>
                </a:endParaRPr>
              </a:p>
              <a:p>
                <a:endParaRPr lang="en-US" sz="1200" dirty="0">
                  <a:solidFill>
                    <a:srgbClr val="50504E"/>
                  </a:solidFill>
                </a:endParaRPr>
              </a:p>
              <a:p>
                <a:endParaRPr lang="en-US" b="1" dirty="0"/>
              </a:p>
              <a:p>
                <a:endParaRPr lang="en-US" b="1" dirty="0"/>
              </a:p>
            </p:txBody>
          </p:sp>
        </mc:Choice>
        <mc:Fallback xmlns="">
          <p:sp>
            <p:nvSpPr>
              <p:cNvPr id="2" name="Content Placeholder 1"/>
              <p:cNvSpPr>
                <a:spLocks noGrp="1" noRot="1" noChangeAspect="1" noMove="1" noResize="1" noEditPoints="1" noAdjustHandles="1" noChangeArrowheads="1" noChangeShapeType="1" noTextEdit="1"/>
              </p:cNvSpPr>
              <p:nvPr>
                <p:ph sz="half" idx="13"/>
              </p:nvPr>
            </p:nvSpPr>
            <p:spPr>
              <a:xfrm>
                <a:off x="454726" y="821654"/>
                <a:ext cx="7994330" cy="2725341"/>
              </a:xfrm>
              <a:blipFill>
                <a:blip r:embed="rId3"/>
                <a:stretch>
                  <a:fillRect l="-1602" t="-2461" r="-2212" b="-4251"/>
                </a:stretch>
              </a:blipFill>
            </p:spPr>
            <p:txBody>
              <a:bodyPr/>
              <a:lstStyle/>
              <a:p>
                <a:r>
                  <a:rPr lang="it-IT">
                    <a:noFill/>
                  </a:rPr>
                  <a:t> </a:t>
                </a:r>
              </a:p>
            </p:txBody>
          </p:sp>
        </mc:Fallback>
      </mc:AlternateContent>
      <p:sp>
        <p:nvSpPr>
          <p:cNvPr id="6" name="Date Placeholder 5"/>
          <p:cNvSpPr>
            <a:spLocks noGrp="1"/>
          </p:cNvSpPr>
          <p:nvPr>
            <p:ph type="dt" sz="half" idx="2"/>
          </p:nvPr>
        </p:nvSpPr>
        <p:spPr/>
        <p:txBody>
          <a:bodyPr/>
          <a:lstStyle/>
          <a:p>
            <a:pPr>
              <a:defRPr/>
            </a:pPr>
            <a:fld id="{BE15AF03-1F66-4561-B154-8968703DAF76}"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Proposed change: increasing the cross section</a:t>
            </a:r>
          </a:p>
        </p:txBody>
      </p:sp>
      <p:sp>
        <p:nvSpPr>
          <p:cNvPr id="3" name="Oval 2">
            <a:extLst>
              <a:ext uri="{FF2B5EF4-FFF2-40B4-BE49-F238E27FC236}">
                <a16:creationId xmlns:a16="http://schemas.microsoft.com/office/drawing/2014/main" id="{BBC6ADC7-5B81-9116-7475-DDACA6FDD42E}"/>
              </a:ext>
            </a:extLst>
          </p:cNvPr>
          <p:cNvSpPr/>
          <p:nvPr/>
        </p:nvSpPr>
        <p:spPr>
          <a:xfrm>
            <a:off x="5232400" y="3187700"/>
            <a:ext cx="730250" cy="539750"/>
          </a:xfrm>
          <a:prstGeom prst="ellips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137E53-2A17-4B7F-FD1C-B3AE59FACAD1}"/>
              </a:ext>
            </a:extLst>
          </p:cNvPr>
          <p:cNvSpPr/>
          <p:nvPr/>
        </p:nvSpPr>
        <p:spPr>
          <a:xfrm>
            <a:off x="6159500" y="3244850"/>
            <a:ext cx="469900" cy="425450"/>
          </a:xfrm>
          <a:prstGeom prst="ellipse">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onnector: Curved 8">
            <a:extLst>
              <a:ext uri="{FF2B5EF4-FFF2-40B4-BE49-F238E27FC236}">
                <a16:creationId xmlns:a16="http://schemas.microsoft.com/office/drawing/2014/main" id="{FDB0459A-A46C-6AB8-BA05-A6CF23AB2F4F}"/>
              </a:ext>
            </a:extLst>
          </p:cNvPr>
          <p:cNvCxnSpPr>
            <a:cxnSpLocks/>
          </p:cNvCxnSpPr>
          <p:nvPr/>
        </p:nvCxnSpPr>
        <p:spPr>
          <a:xfrm flipV="1">
            <a:off x="4816475" y="3630612"/>
            <a:ext cx="438150" cy="193675"/>
          </a:xfrm>
          <a:prstGeom prst="curvedConnector3">
            <a:avLst>
              <a:gd name="adj1" fmla="val 35507"/>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Connector: Curved 15">
            <a:extLst>
              <a:ext uri="{FF2B5EF4-FFF2-40B4-BE49-F238E27FC236}">
                <a16:creationId xmlns:a16="http://schemas.microsoft.com/office/drawing/2014/main" id="{2213D771-ED0B-C5B0-02A0-DCD5634C8F1A}"/>
              </a:ext>
            </a:extLst>
          </p:cNvPr>
          <p:cNvCxnSpPr>
            <a:cxnSpLocks/>
          </p:cNvCxnSpPr>
          <p:nvPr/>
        </p:nvCxnSpPr>
        <p:spPr>
          <a:xfrm rot="5400000" flipH="1" flipV="1">
            <a:off x="6199420" y="3764660"/>
            <a:ext cx="245406" cy="119253"/>
          </a:xfrm>
          <a:prstGeom prst="curvedConnector3">
            <a:avLst>
              <a:gd name="adj1" fmla="val 50000"/>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ABBDBD7-9BE0-0E75-A4E2-764E7A2FAA49}"/>
              </a:ext>
            </a:extLst>
          </p:cNvPr>
          <p:cNvSpPr txBox="1"/>
          <p:nvPr/>
        </p:nvSpPr>
        <p:spPr>
          <a:xfrm>
            <a:off x="3127354" y="3727977"/>
            <a:ext cx="2244415" cy="584775"/>
          </a:xfrm>
          <a:prstGeom prst="rect">
            <a:avLst/>
          </a:prstGeom>
          <a:noFill/>
        </p:spPr>
        <p:txBody>
          <a:bodyPr wrap="square" rtlCol="0">
            <a:spAutoFit/>
          </a:bodyPr>
          <a:lstStyle/>
          <a:p>
            <a:pPr algn="ctr"/>
            <a:r>
              <a:rPr lang="en-US" sz="1050" i="1" dirty="0">
                <a:solidFill>
                  <a:schemeClr val="accent6">
                    <a:lumMod val="50000"/>
                  </a:schemeClr>
                </a:solidFill>
              </a:rPr>
              <a:t>Decrease in power</a:t>
            </a:r>
          </a:p>
          <a:p>
            <a:pPr algn="ctr"/>
            <a:r>
              <a:rPr lang="en-US" sz="1050" i="1" dirty="0">
                <a:solidFill>
                  <a:schemeClr val="accent6">
                    <a:lumMod val="50000"/>
                  </a:schemeClr>
                </a:solidFill>
              </a:rPr>
              <a:t>generation</a:t>
            </a:r>
          </a:p>
          <a:p>
            <a:pPr algn="ctr"/>
            <a:r>
              <a:rPr lang="en-US" sz="1100" i="1" dirty="0">
                <a:solidFill>
                  <a:schemeClr val="accent6">
                    <a:lumMod val="50000"/>
                  </a:schemeClr>
                </a:solidFill>
              </a:rPr>
              <a:t>(about -50% power generation)</a:t>
            </a:r>
          </a:p>
        </p:txBody>
      </p:sp>
      <p:sp>
        <p:nvSpPr>
          <p:cNvPr id="21" name="TextBox 20">
            <a:extLst>
              <a:ext uri="{FF2B5EF4-FFF2-40B4-BE49-F238E27FC236}">
                <a16:creationId xmlns:a16="http://schemas.microsoft.com/office/drawing/2014/main" id="{A678B03F-CC3C-591A-2D74-522F309EBFB5}"/>
              </a:ext>
            </a:extLst>
          </p:cNvPr>
          <p:cNvSpPr txBox="1"/>
          <p:nvPr/>
        </p:nvSpPr>
        <p:spPr>
          <a:xfrm>
            <a:off x="5140288" y="3943818"/>
            <a:ext cx="2244415" cy="423193"/>
          </a:xfrm>
          <a:prstGeom prst="rect">
            <a:avLst/>
          </a:prstGeom>
          <a:noFill/>
        </p:spPr>
        <p:txBody>
          <a:bodyPr wrap="square" rtlCol="0">
            <a:spAutoFit/>
          </a:bodyPr>
          <a:lstStyle/>
          <a:p>
            <a:pPr algn="ctr"/>
            <a:r>
              <a:rPr lang="en-US" sz="1050" i="1" dirty="0">
                <a:solidFill>
                  <a:schemeClr val="accent6">
                    <a:lumMod val="50000"/>
                  </a:schemeClr>
                </a:solidFill>
              </a:rPr>
              <a:t>Increase in heat capacity</a:t>
            </a:r>
          </a:p>
          <a:p>
            <a:pPr algn="ctr"/>
            <a:r>
              <a:rPr lang="en-US" sz="1050" i="1" dirty="0">
                <a:solidFill>
                  <a:schemeClr val="accent6">
                    <a:lumMod val="50000"/>
                  </a:schemeClr>
                </a:solidFill>
              </a:rPr>
              <a:t>(about +85% volume)</a:t>
            </a:r>
            <a:endParaRPr lang="en-US" sz="1100" i="1" dirty="0">
              <a:solidFill>
                <a:schemeClr val="accent6">
                  <a:lumMod val="50000"/>
                </a:schemeClr>
              </a:solidFill>
            </a:endParaRPr>
          </a:p>
        </p:txBody>
      </p:sp>
    </p:spTree>
    <p:extLst>
      <p:ext uri="{BB962C8B-B14F-4D97-AF65-F5344CB8AC3E}">
        <p14:creationId xmlns:p14="http://schemas.microsoft.com/office/powerpoint/2010/main" val="552791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Simulations results for 20Hz, 1695A RMS, 5x3/8’’ cross section</a:t>
            </a:r>
            <a:endParaRPr lang="en-US" sz="1200" dirty="0">
              <a:solidFill>
                <a:srgbClr val="50504E"/>
              </a:solidFill>
            </a:endParaRPr>
          </a:p>
          <a:p>
            <a:endParaRPr lang="en-US" dirty="0"/>
          </a:p>
        </p:txBody>
      </p:sp>
      <p:sp>
        <p:nvSpPr>
          <p:cNvPr id="6" name="Date Placeholder 5"/>
          <p:cNvSpPr>
            <a:spLocks noGrp="1"/>
          </p:cNvSpPr>
          <p:nvPr>
            <p:ph type="dt" sz="half" idx="2"/>
          </p:nvPr>
        </p:nvSpPr>
        <p:spPr/>
        <p:txBody>
          <a:bodyPr/>
          <a:lstStyle/>
          <a:p>
            <a:pPr>
              <a:defRPr/>
            </a:pPr>
            <a:fld id="{D4CADA67-3C9F-436E-99DE-2E09520F2E51}"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PIP-II conditions + new assembly</a:t>
            </a:r>
          </a:p>
        </p:txBody>
      </p:sp>
      <p:pic>
        <p:nvPicPr>
          <p:cNvPr id="4" name="Picture 3" descr="A graph showing the temperature&#10;&#10;Description automatically generated">
            <a:extLst>
              <a:ext uri="{FF2B5EF4-FFF2-40B4-BE49-F238E27FC236}">
                <a16:creationId xmlns:a16="http://schemas.microsoft.com/office/drawing/2014/main" id="{DFAA4DB8-90B8-B620-D91A-FA99BA7113E5}"/>
              </a:ext>
            </a:extLst>
          </p:cNvPr>
          <p:cNvPicPr>
            <a:picLocks noChangeAspect="1"/>
          </p:cNvPicPr>
          <p:nvPr/>
        </p:nvPicPr>
        <p:blipFill>
          <a:blip r:embed="rId3"/>
          <a:stretch>
            <a:fillRect/>
          </a:stretch>
        </p:blipFill>
        <p:spPr>
          <a:xfrm>
            <a:off x="4868792" y="1054582"/>
            <a:ext cx="3955271" cy="2657288"/>
          </a:xfrm>
          <a:prstGeom prst="rect">
            <a:avLst/>
          </a:prstGeom>
        </p:spPr>
      </p:pic>
      <p:sp>
        <p:nvSpPr>
          <p:cNvPr id="11" name="TextBox 10">
            <a:extLst>
              <a:ext uri="{FF2B5EF4-FFF2-40B4-BE49-F238E27FC236}">
                <a16:creationId xmlns:a16="http://schemas.microsoft.com/office/drawing/2014/main" id="{ED3A3C53-2410-BE4F-EF13-803E5870B38A}"/>
              </a:ext>
            </a:extLst>
          </p:cNvPr>
          <p:cNvSpPr txBox="1"/>
          <p:nvPr/>
        </p:nvSpPr>
        <p:spPr>
          <a:xfrm>
            <a:off x="1412195" y="4085746"/>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gradient of the assembly</a:t>
            </a:r>
            <a:endParaRPr lang="en-US" sz="900" i="1" dirty="0">
              <a:solidFill>
                <a:schemeClr val="accent6">
                  <a:lumMod val="50000"/>
                </a:schemeClr>
              </a:solidFill>
            </a:endParaRPr>
          </a:p>
        </p:txBody>
      </p:sp>
      <p:sp>
        <p:nvSpPr>
          <p:cNvPr id="12" name="TextBox 11">
            <a:extLst>
              <a:ext uri="{FF2B5EF4-FFF2-40B4-BE49-F238E27FC236}">
                <a16:creationId xmlns:a16="http://schemas.microsoft.com/office/drawing/2014/main" id="{50A2918B-A54E-3FEE-9A6A-BAF403CE6EF2}"/>
              </a:ext>
            </a:extLst>
          </p:cNvPr>
          <p:cNvSpPr txBox="1"/>
          <p:nvPr/>
        </p:nvSpPr>
        <p:spPr>
          <a:xfrm>
            <a:off x="5870013" y="4078251"/>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pic>
        <p:nvPicPr>
          <p:cNvPr id="14" name="Picture 13">
            <a:extLst>
              <a:ext uri="{FF2B5EF4-FFF2-40B4-BE49-F238E27FC236}">
                <a16:creationId xmlns:a16="http://schemas.microsoft.com/office/drawing/2014/main" id="{91E426A0-FC03-C86E-3259-EBA68643ED97}"/>
              </a:ext>
            </a:extLst>
          </p:cNvPr>
          <p:cNvPicPr>
            <a:picLocks noChangeAspect="1"/>
          </p:cNvPicPr>
          <p:nvPr/>
        </p:nvPicPr>
        <p:blipFill>
          <a:blip r:embed="rId4"/>
          <a:srcRect/>
          <a:stretch/>
        </p:blipFill>
        <p:spPr>
          <a:xfrm>
            <a:off x="626976" y="1225059"/>
            <a:ext cx="3814851" cy="2763967"/>
          </a:xfrm>
          <a:prstGeom prst="rect">
            <a:avLst/>
          </a:prstGeom>
        </p:spPr>
      </p:pic>
      <p:cxnSp>
        <p:nvCxnSpPr>
          <p:cNvPr id="17" name="Straight Arrow Connector 16">
            <a:extLst>
              <a:ext uri="{FF2B5EF4-FFF2-40B4-BE49-F238E27FC236}">
                <a16:creationId xmlns:a16="http://schemas.microsoft.com/office/drawing/2014/main" id="{9F83E327-E4B0-BBD8-DC13-278EBF6C09E1}"/>
              </a:ext>
            </a:extLst>
          </p:cNvPr>
          <p:cNvCxnSpPr>
            <a:cxnSpLocks/>
          </p:cNvCxnSpPr>
          <p:nvPr/>
        </p:nvCxnSpPr>
        <p:spPr>
          <a:xfrm flipV="1">
            <a:off x="1984188" y="1151425"/>
            <a:ext cx="0" cy="2579971"/>
          </a:xfrm>
          <a:prstGeom prst="straightConnector1">
            <a:avLst/>
          </a:prstGeom>
          <a:ln w="190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01680A8-FFE9-C189-1AD6-39A2AFD3590C}"/>
              </a:ext>
            </a:extLst>
          </p:cNvPr>
          <p:cNvCxnSpPr/>
          <p:nvPr/>
        </p:nvCxnSpPr>
        <p:spPr>
          <a:xfrm>
            <a:off x="1927850" y="3731396"/>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148887F-AE9F-D804-10D3-41A2F666CB28}"/>
              </a:ext>
            </a:extLst>
          </p:cNvPr>
          <p:cNvCxnSpPr/>
          <p:nvPr/>
        </p:nvCxnSpPr>
        <p:spPr>
          <a:xfrm>
            <a:off x="1927850" y="3533731"/>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D1FD596-BE33-01E5-6046-00D1DD8B1190}"/>
              </a:ext>
            </a:extLst>
          </p:cNvPr>
          <p:cNvCxnSpPr/>
          <p:nvPr/>
        </p:nvCxnSpPr>
        <p:spPr>
          <a:xfrm>
            <a:off x="1927850" y="2450550"/>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FAAEE9E-00E2-A7DA-8B7C-1E4D217EFE65}"/>
              </a:ext>
            </a:extLst>
          </p:cNvPr>
          <p:cNvCxnSpPr>
            <a:cxnSpLocks/>
          </p:cNvCxnSpPr>
          <p:nvPr/>
        </p:nvCxnSpPr>
        <p:spPr>
          <a:xfrm>
            <a:off x="1927855" y="1352726"/>
            <a:ext cx="112675"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6791C67-1277-E941-0334-FF3A340631A7}"/>
              </a:ext>
            </a:extLst>
          </p:cNvPr>
          <p:cNvCxnSpPr/>
          <p:nvPr/>
        </p:nvCxnSpPr>
        <p:spPr>
          <a:xfrm>
            <a:off x="1927845" y="3530263"/>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B912198-0D5D-3154-BC58-F7E6DE9D3726}"/>
              </a:ext>
            </a:extLst>
          </p:cNvPr>
          <p:cNvCxnSpPr/>
          <p:nvPr/>
        </p:nvCxnSpPr>
        <p:spPr>
          <a:xfrm>
            <a:off x="1927846" y="2450550"/>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F43549E-1019-A017-794F-6217B412AFF1}"/>
              </a:ext>
            </a:extLst>
          </p:cNvPr>
          <p:cNvSpPr txBox="1"/>
          <p:nvPr/>
        </p:nvSpPr>
        <p:spPr>
          <a:xfrm>
            <a:off x="1609181" y="3619537"/>
            <a:ext cx="493946" cy="184666"/>
          </a:xfrm>
          <a:prstGeom prst="rect">
            <a:avLst/>
          </a:prstGeom>
          <a:noFill/>
        </p:spPr>
        <p:txBody>
          <a:bodyPr wrap="square" rtlCol="0">
            <a:spAutoFit/>
          </a:bodyPr>
          <a:lstStyle/>
          <a:p>
            <a:r>
              <a:rPr lang="en-US" sz="600" i="1" dirty="0">
                <a:solidFill>
                  <a:schemeClr val="accent6">
                    <a:lumMod val="50000"/>
                  </a:schemeClr>
                </a:solidFill>
              </a:rPr>
              <a:t>0 ft</a:t>
            </a:r>
            <a:endParaRPr lang="en-US" sz="1100" i="1" dirty="0">
              <a:solidFill>
                <a:schemeClr val="accent6">
                  <a:lumMod val="50000"/>
                </a:schemeClr>
              </a:solidFill>
            </a:endParaRPr>
          </a:p>
        </p:txBody>
      </p:sp>
      <p:sp>
        <p:nvSpPr>
          <p:cNvPr id="29" name="TextBox 28">
            <a:extLst>
              <a:ext uri="{FF2B5EF4-FFF2-40B4-BE49-F238E27FC236}">
                <a16:creationId xmlns:a16="http://schemas.microsoft.com/office/drawing/2014/main" id="{4F8F3E4B-F1D9-747E-A456-672067DDAF80}"/>
              </a:ext>
            </a:extLst>
          </p:cNvPr>
          <p:cNvSpPr txBox="1"/>
          <p:nvPr/>
        </p:nvSpPr>
        <p:spPr>
          <a:xfrm>
            <a:off x="1608398" y="3398468"/>
            <a:ext cx="493946" cy="184666"/>
          </a:xfrm>
          <a:prstGeom prst="rect">
            <a:avLst/>
          </a:prstGeom>
          <a:noFill/>
        </p:spPr>
        <p:txBody>
          <a:bodyPr wrap="square" rtlCol="0">
            <a:spAutoFit/>
          </a:bodyPr>
          <a:lstStyle/>
          <a:p>
            <a:r>
              <a:rPr lang="en-US" sz="600" i="1" dirty="0">
                <a:solidFill>
                  <a:schemeClr val="accent6">
                    <a:lumMod val="50000"/>
                  </a:schemeClr>
                </a:solidFill>
              </a:rPr>
              <a:t>2 ft</a:t>
            </a:r>
            <a:endParaRPr lang="en-US" sz="1100" i="1" dirty="0">
              <a:solidFill>
                <a:schemeClr val="accent6">
                  <a:lumMod val="50000"/>
                </a:schemeClr>
              </a:solidFill>
            </a:endParaRPr>
          </a:p>
        </p:txBody>
      </p:sp>
      <p:sp>
        <p:nvSpPr>
          <p:cNvPr id="30" name="TextBox 29">
            <a:extLst>
              <a:ext uri="{FF2B5EF4-FFF2-40B4-BE49-F238E27FC236}">
                <a16:creationId xmlns:a16="http://schemas.microsoft.com/office/drawing/2014/main" id="{E37B3CD5-E73E-1910-17FC-26AFBC13EFE2}"/>
              </a:ext>
            </a:extLst>
          </p:cNvPr>
          <p:cNvSpPr txBox="1"/>
          <p:nvPr/>
        </p:nvSpPr>
        <p:spPr>
          <a:xfrm>
            <a:off x="1608398" y="3219503"/>
            <a:ext cx="493946" cy="184666"/>
          </a:xfrm>
          <a:prstGeom prst="rect">
            <a:avLst/>
          </a:prstGeom>
          <a:noFill/>
        </p:spPr>
        <p:txBody>
          <a:bodyPr wrap="square" rtlCol="0">
            <a:spAutoFit/>
          </a:bodyPr>
          <a:lstStyle/>
          <a:p>
            <a:r>
              <a:rPr lang="en-US" sz="600" i="1" dirty="0">
                <a:solidFill>
                  <a:schemeClr val="accent6">
                    <a:lumMod val="50000"/>
                  </a:schemeClr>
                </a:solidFill>
              </a:rPr>
              <a:t>4 ft</a:t>
            </a:r>
            <a:endParaRPr lang="en-US" sz="1100" i="1" dirty="0">
              <a:solidFill>
                <a:schemeClr val="accent6">
                  <a:lumMod val="50000"/>
                </a:schemeClr>
              </a:solidFill>
            </a:endParaRPr>
          </a:p>
        </p:txBody>
      </p:sp>
      <p:sp>
        <p:nvSpPr>
          <p:cNvPr id="31" name="TextBox 30">
            <a:extLst>
              <a:ext uri="{FF2B5EF4-FFF2-40B4-BE49-F238E27FC236}">
                <a16:creationId xmlns:a16="http://schemas.microsoft.com/office/drawing/2014/main" id="{CAA88910-64AB-283E-A91A-D999D9E142F1}"/>
              </a:ext>
            </a:extLst>
          </p:cNvPr>
          <p:cNvSpPr txBox="1"/>
          <p:nvPr/>
        </p:nvSpPr>
        <p:spPr>
          <a:xfrm>
            <a:off x="1574737" y="2358217"/>
            <a:ext cx="493946" cy="184666"/>
          </a:xfrm>
          <a:prstGeom prst="rect">
            <a:avLst/>
          </a:prstGeom>
          <a:noFill/>
        </p:spPr>
        <p:txBody>
          <a:bodyPr wrap="square" rtlCol="0">
            <a:spAutoFit/>
          </a:bodyPr>
          <a:lstStyle/>
          <a:p>
            <a:r>
              <a:rPr lang="en-US" sz="600" i="1" dirty="0">
                <a:solidFill>
                  <a:schemeClr val="accent6">
                    <a:lumMod val="50000"/>
                  </a:schemeClr>
                </a:solidFill>
              </a:rPr>
              <a:t>12 ft</a:t>
            </a:r>
            <a:endParaRPr lang="en-US" sz="1100" i="1" dirty="0">
              <a:solidFill>
                <a:schemeClr val="accent6">
                  <a:lumMod val="50000"/>
                </a:schemeClr>
              </a:solidFill>
            </a:endParaRPr>
          </a:p>
        </p:txBody>
      </p:sp>
      <p:sp>
        <p:nvSpPr>
          <p:cNvPr id="32" name="TextBox 31">
            <a:extLst>
              <a:ext uri="{FF2B5EF4-FFF2-40B4-BE49-F238E27FC236}">
                <a16:creationId xmlns:a16="http://schemas.microsoft.com/office/drawing/2014/main" id="{0899D6B3-E878-DC92-4B40-071843A51D7A}"/>
              </a:ext>
            </a:extLst>
          </p:cNvPr>
          <p:cNvSpPr txBox="1"/>
          <p:nvPr/>
        </p:nvSpPr>
        <p:spPr>
          <a:xfrm>
            <a:off x="1578412" y="2564417"/>
            <a:ext cx="493946" cy="184666"/>
          </a:xfrm>
          <a:prstGeom prst="rect">
            <a:avLst/>
          </a:prstGeom>
          <a:noFill/>
        </p:spPr>
        <p:txBody>
          <a:bodyPr wrap="square" rtlCol="0">
            <a:spAutoFit/>
          </a:bodyPr>
          <a:lstStyle/>
          <a:p>
            <a:r>
              <a:rPr lang="en-US" sz="600" i="1" dirty="0">
                <a:solidFill>
                  <a:schemeClr val="accent6">
                    <a:lumMod val="50000"/>
                  </a:schemeClr>
                </a:solidFill>
              </a:rPr>
              <a:t>10 ft</a:t>
            </a:r>
            <a:endParaRPr lang="en-US" sz="1100" i="1" dirty="0">
              <a:solidFill>
                <a:schemeClr val="accent6">
                  <a:lumMod val="50000"/>
                </a:schemeClr>
              </a:solidFill>
            </a:endParaRPr>
          </a:p>
        </p:txBody>
      </p:sp>
      <p:sp>
        <p:nvSpPr>
          <p:cNvPr id="33" name="TextBox 32">
            <a:extLst>
              <a:ext uri="{FF2B5EF4-FFF2-40B4-BE49-F238E27FC236}">
                <a16:creationId xmlns:a16="http://schemas.microsoft.com/office/drawing/2014/main" id="{D013FCA6-A6D4-A1ED-9207-6DEC75E07607}"/>
              </a:ext>
            </a:extLst>
          </p:cNvPr>
          <p:cNvSpPr txBox="1"/>
          <p:nvPr/>
        </p:nvSpPr>
        <p:spPr>
          <a:xfrm>
            <a:off x="1608398" y="1315668"/>
            <a:ext cx="493946" cy="184666"/>
          </a:xfrm>
          <a:prstGeom prst="rect">
            <a:avLst/>
          </a:prstGeom>
          <a:noFill/>
        </p:spPr>
        <p:txBody>
          <a:bodyPr wrap="square" rtlCol="0">
            <a:spAutoFit/>
          </a:bodyPr>
          <a:lstStyle/>
          <a:p>
            <a:r>
              <a:rPr lang="en-US" sz="600" i="1" dirty="0">
                <a:solidFill>
                  <a:schemeClr val="accent6">
                    <a:lumMod val="50000"/>
                  </a:schemeClr>
                </a:solidFill>
              </a:rPr>
              <a:t>22 ft</a:t>
            </a:r>
            <a:endParaRPr lang="en-US" sz="1100" i="1" dirty="0">
              <a:solidFill>
                <a:schemeClr val="accent6">
                  <a:lumMod val="50000"/>
                </a:schemeClr>
              </a:solidFill>
            </a:endParaRPr>
          </a:p>
        </p:txBody>
      </p:sp>
      <p:pic>
        <p:nvPicPr>
          <p:cNvPr id="5" name="Picture 4">
            <a:extLst>
              <a:ext uri="{FF2B5EF4-FFF2-40B4-BE49-F238E27FC236}">
                <a16:creationId xmlns:a16="http://schemas.microsoft.com/office/drawing/2014/main" id="{D04F7E0C-D132-13AD-5DD4-2BB90D7565BF}"/>
              </a:ext>
            </a:extLst>
          </p:cNvPr>
          <p:cNvPicPr>
            <a:picLocks noChangeAspect="1"/>
          </p:cNvPicPr>
          <p:nvPr/>
        </p:nvPicPr>
        <p:blipFill>
          <a:blip r:embed="rId5"/>
          <a:srcRect/>
          <a:stretch/>
        </p:blipFill>
        <p:spPr>
          <a:xfrm>
            <a:off x="4848920" y="1234709"/>
            <a:ext cx="3997617" cy="2674081"/>
          </a:xfrm>
          <a:prstGeom prst="rect">
            <a:avLst/>
          </a:prstGeom>
        </p:spPr>
      </p:pic>
      <p:cxnSp>
        <p:nvCxnSpPr>
          <p:cNvPr id="16" name="Straight Connector 15">
            <a:extLst>
              <a:ext uri="{FF2B5EF4-FFF2-40B4-BE49-F238E27FC236}">
                <a16:creationId xmlns:a16="http://schemas.microsoft.com/office/drawing/2014/main" id="{EA3765DE-5C6C-20A9-CC47-D5888B47D53D}"/>
              </a:ext>
            </a:extLst>
          </p:cNvPr>
          <p:cNvCxnSpPr/>
          <p:nvPr/>
        </p:nvCxnSpPr>
        <p:spPr>
          <a:xfrm>
            <a:off x="1927855" y="3537431"/>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F6DACE9-9653-8053-EF1F-9494375571F8}"/>
              </a:ext>
            </a:extLst>
          </p:cNvPr>
          <p:cNvCxnSpPr/>
          <p:nvPr/>
        </p:nvCxnSpPr>
        <p:spPr>
          <a:xfrm>
            <a:off x="1927850" y="3336298"/>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ECC2D56-BB68-2133-56BF-58F3ACD92D44}"/>
              </a:ext>
            </a:extLst>
          </p:cNvPr>
          <p:cNvCxnSpPr/>
          <p:nvPr/>
        </p:nvCxnSpPr>
        <p:spPr>
          <a:xfrm>
            <a:off x="1927849" y="2656401"/>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E9F69E4-3168-90EE-8A23-FD5972ADCF7C}"/>
              </a:ext>
            </a:extLst>
          </p:cNvPr>
          <p:cNvCxnSpPr/>
          <p:nvPr/>
        </p:nvCxnSpPr>
        <p:spPr>
          <a:xfrm>
            <a:off x="1927844" y="2455268"/>
            <a:ext cx="112675" cy="0"/>
          </a:xfrm>
          <a:prstGeom prst="line">
            <a:avLst/>
          </a:prstGeom>
          <a:ln w="63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11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sz="1600" dirty="0">
                <a:solidFill>
                  <a:srgbClr val="50504E"/>
                </a:solidFill>
              </a:rPr>
              <a:t>Simulations results for 20Hz, 1695A RMS, 5x3/8’’ cross section</a:t>
            </a:r>
            <a:endParaRPr lang="en-US" sz="1200" dirty="0">
              <a:solidFill>
                <a:srgbClr val="50504E"/>
              </a:solidFill>
            </a:endParaRPr>
          </a:p>
          <a:p>
            <a:endParaRPr lang="en-US" dirty="0"/>
          </a:p>
        </p:txBody>
      </p:sp>
      <p:sp>
        <p:nvSpPr>
          <p:cNvPr id="6" name="Date Placeholder 5"/>
          <p:cNvSpPr>
            <a:spLocks noGrp="1"/>
          </p:cNvSpPr>
          <p:nvPr>
            <p:ph type="dt" sz="half" idx="2"/>
          </p:nvPr>
        </p:nvSpPr>
        <p:spPr/>
        <p:txBody>
          <a:bodyPr/>
          <a:lstStyle/>
          <a:p>
            <a:pPr>
              <a:defRPr/>
            </a:pPr>
            <a:fld id="{071E3C7D-C136-43BB-8F6A-1C102560860B}"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PIP-II conditions + new assembly</a:t>
            </a:r>
          </a:p>
        </p:txBody>
      </p:sp>
      <p:pic>
        <p:nvPicPr>
          <p:cNvPr id="4" name="Picture 3" descr="A graph showing the temperature&#10;&#10;Description automatically generated">
            <a:extLst>
              <a:ext uri="{FF2B5EF4-FFF2-40B4-BE49-F238E27FC236}">
                <a16:creationId xmlns:a16="http://schemas.microsoft.com/office/drawing/2014/main" id="{DFAA4DB8-90B8-B620-D91A-FA99BA7113E5}"/>
              </a:ext>
            </a:extLst>
          </p:cNvPr>
          <p:cNvPicPr>
            <a:picLocks noChangeAspect="1"/>
          </p:cNvPicPr>
          <p:nvPr/>
        </p:nvPicPr>
        <p:blipFill>
          <a:blip r:embed="rId3"/>
          <a:stretch>
            <a:fillRect/>
          </a:stretch>
        </p:blipFill>
        <p:spPr>
          <a:xfrm>
            <a:off x="4868792" y="1054582"/>
            <a:ext cx="3955271" cy="2657288"/>
          </a:xfrm>
          <a:prstGeom prst="rect">
            <a:avLst/>
          </a:prstGeom>
        </p:spPr>
      </p:pic>
      <p:sp>
        <p:nvSpPr>
          <p:cNvPr id="11" name="TextBox 10">
            <a:extLst>
              <a:ext uri="{FF2B5EF4-FFF2-40B4-BE49-F238E27FC236}">
                <a16:creationId xmlns:a16="http://schemas.microsoft.com/office/drawing/2014/main" id="{ED3A3C53-2410-BE4F-EF13-803E5870B38A}"/>
              </a:ext>
            </a:extLst>
          </p:cNvPr>
          <p:cNvSpPr txBox="1"/>
          <p:nvPr/>
        </p:nvSpPr>
        <p:spPr>
          <a:xfrm>
            <a:off x="1412195" y="4085746"/>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gradient of the assembly</a:t>
            </a:r>
            <a:endParaRPr lang="en-US" sz="900" i="1" dirty="0">
              <a:solidFill>
                <a:schemeClr val="accent6">
                  <a:lumMod val="50000"/>
                </a:schemeClr>
              </a:solidFill>
            </a:endParaRPr>
          </a:p>
        </p:txBody>
      </p:sp>
      <p:sp>
        <p:nvSpPr>
          <p:cNvPr id="12" name="TextBox 11">
            <a:extLst>
              <a:ext uri="{FF2B5EF4-FFF2-40B4-BE49-F238E27FC236}">
                <a16:creationId xmlns:a16="http://schemas.microsoft.com/office/drawing/2014/main" id="{50A2918B-A54E-3FEE-9A6A-BAF403CE6EF2}"/>
              </a:ext>
            </a:extLst>
          </p:cNvPr>
          <p:cNvSpPr txBox="1"/>
          <p:nvPr/>
        </p:nvSpPr>
        <p:spPr>
          <a:xfrm>
            <a:off x="5870013" y="4078251"/>
            <a:ext cx="2244415" cy="215444"/>
          </a:xfrm>
          <a:prstGeom prst="rect">
            <a:avLst/>
          </a:prstGeom>
          <a:noFill/>
        </p:spPr>
        <p:txBody>
          <a:bodyPr wrap="square" rtlCol="0">
            <a:spAutoFit/>
          </a:bodyPr>
          <a:lstStyle/>
          <a:p>
            <a:pPr algn="ctr"/>
            <a:r>
              <a:rPr lang="en-US" sz="800" i="1" dirty="0">
                <a:solidFill>
                  <a:schemeClr val="accent6">
                    <a:lumMod val="50000"/>
                  </a:schemeClr>
                </a:solidFill>
              </a:rPr>
              <a:t>Temperature along the surface of a </a:t>
            </a:r>
            <a:r>
              <a:rPr lang="en-US" sz="800" i="1" dirty="0" err="1">
                <a:solidFill>
                  <a:schemeClr val="accent6">
                    <a:lumMod val="50000"/>
                  </a:schemeClr>
                </a:solidFill>
              </a:rPr>
              <a:t>clampshell</a:t>
            </a:r>
            <a:endParaRPr lang="en-US" sz="900" i="1" dirty="0">
              <a:solidFill>
                <a:schemeClr val="accent6">
                  <a:lumMod val="50000"/>
                </a:schemeClr>
              </a:solidFill>
            </a:endParaRPr>
          </a:p>
        </p:txBody>
      </p:sp>
      <p:pic>
        <p:nvPicPr>
          <p:cNvPr id="5" name="Picture 4">
            <a:extLst>
              <a:ext uri="{FF2B5EF4-FFF2-40B4-BE49-F238E27FC236}">
                <a16:creationId xmlns:a16="http://schemas.microsoft.com/office/drawing/2014/main" id="{D04F7E0C-D132-13AD-5DD4-2BB90D7565BF}"/>
              </a:ext>
            </a:extLst>
          </p:cNvPr>
          <p:cNvPicPr>
            <a:picLocks noChangeAspect="1"/>
          </p:cNvPicPr>
          <p:nvPr/>
        </p:nvPicPr>
        <p:blipFill>
          <a:blip r:embed="rId4"/>
          <a:srcRect/>
          <a:stretch/>
        </p:blipFill>
        <p:spPr>
          <a:xfrm>
            <a:off x="4848920" y="1234709"/>
            <a:ext cx="3997617" cy="2674081"/>
          </a:xfrm>
          <a:prstGeom prst="rect">
            <a:avLst/>
          </a:prstGeom>
        </p:spPr>
      </p:pic>
      <p:pic>
        <p:nvPicPr>
          <p:cNvPr id="3" name="Immagine 2" descr="Immagine che contiene testo, linea, diagramma, Diagramma&#10;&#10;Descrizione generata automaticamente">
            <a:extLst>
              <a:ext uri="{FF2B5EF4-FFF2-40B4-BE49-F238E27FC236}">
                <a16:creationId xmlns:a16="http://schemas.microsoft.com/office/drawing/2014/main" id="{D93F0877-E3C7-082E-F393-C2885E53940A}"/>
              </a:ext>
            </a:extLst>
          </p:cNvPr>
          <p:cNvPicPr>
            <a:picLocks noChangeAspect="1"/>
          </p:cNvPicPr>
          <p:nvPr/>
        </p:nvPicPr>
        <p:blipFill>
          <a:blip r:embed="rId5"/>
          <a:stretch>
            <a:fillRect/>
          </a:stretch>
        </p:blipFill>
        <p:spPr>
          <a:xfrm>
            <a:off x="297463" y="1637154"/>
            <a:ext cx="4249138" cy="2343812"/>
          </a:xfrm>
          <a:prstGeom prst="rect">
            <a:avLst/>
          </a:prstGeom>
        </p:spPr>
      </p:pic>
    </p:spTree>
    <p:extLst>
      <p:ext uri="{BB962C8B-B14F-4D97-AF65-F5344CB8AC3E}">
        <p14:creationId xmlns:p14="http://schemas.microsoft.com/office/powerpoint/2010/main" val="651240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q"/>
            </a:pPr>
            <a:r>
              <a:rPr lang="en-US" dirty="0"/>
              <a:t>Last episode recap</a:t>
            </a:r>
          </a:p>
          <a:p>
            <a:pPr>
              <a:buFont typeface="Wingdings" panose="05000000000000000000" pitchFamily="2" charset="2"/>
              <a:buChar char="q"/>
            </a:pPr>
            <a:r>
              <a:rPr lang="en-US" dirty="0"/>
              <a:t>COMSOL thermal simulations for present conditions</a:t>
            </a:r>
            <a:br>
              <a:rPr lang="en-US" dirty="0"/>
            </a:br>
            <a:r>
              <a:rPr lang="en-US" dirty="0"/>
              <a:t> - Results</a:t>
            </a:r>
            <a:br>
              <a:rPr lang="en-US" dirty="0"/>
            </a:br>
            <a:r>
              <a:rPr lang="en-US" dirty="0"/>
              <a:t> - Validation</a:t>
            </a:r>
          </a:p>
          <a:p>
            <a:pPr>
              <a:buFont typeface="Wingdings" panose="05000000000000000000" pitchFamily="2" charset="2"/>
              <a:buChar char="q"/>
            </a:pPr>
            <a:r>
              <a:rPr lang="en-US" dirty="0"/>
              <a:t>COMSOL thermal simulations for PIP-II conditions</a:t>
            </a:r>
          </a:p>
          <a:p>
            <a:pPr>
              <a:buFont typeface="Wingdings" panose="05000000000000000000" pitchFamily="2" charset="2"/>
              <a:buChar char="q"/>
            </a:pPr>
            <a:r>
              <a:rPr lang="en-US" dirty="0"/>
              <a:t>Proposed changes</a:t>
            </a:r>
            <a:br>
              <a:rPr lang="en-US" dirty="0"/>
            </a:br>
            <a:r>
              <a:rPr lang="en-US" dirty="0"/>
              <a:t> - New busbars section</a:t>
            </a:r>
            <a:br>
              <a:rPr lang="en-US" dirty="0"/>
            </a:br>
            <a:r>
              <a:rPr lang="en-US" dirty="0"/>
              <a:t> - Results</a:t>
            </a:r>
          </a:p>
          <a:p>
            <a:pPr>
              <a:buFont typeface="Wingdings" panose="05000000000000000000" pitchFamily="2" charset="2"/>
              <a:buChar char="q"/>
            </a:pPr>
            <a:r>
              <a:rPr lang="en-US" dirty="0">
                <a:highlight>
                  <a:srgbClr val="FFFF00"/>
                </a:highlight>
              </a:rPr>
              <a:t>Peak temperature tables</a:t>
            </a:r>
          </a:p>
          <a:p>
            <a:pPr>
              <a:buFont typeface="Wingdings" panose="05000000000000000000" pitchFamily="2" charset="2"/>
              <a:buChar char="q"/>
            </a:pPr>
            <a:r>
              <a:rPr lang="en-US" dirty="0"/>
              <a:t>Conclusions </a:t>
            </a:r>
          </a:p>
          <a:p>
            <a:pPr marL="0" indent="0">
              <a:buNone/>
            </a:pPr>
            <a:endParaRPr lang="en-US" dirty="0"/>
          </a:p>
          <a:p>
            <a:pPr marL="342900" indent="-342900">
              <a:buFont typeface="+mj-lt"/>
              <a:buAutoNum type="arabicPeriod"/>
            </a:pPr>
            <a:endParaRPr lang="en-US" dirty="0"/>
          </a:p>
        </p:txBody>
      </p:sp>
      <p:sp>
        <p:nvSpPr>
          <p:cNvPr id="7" name="Title 6"/>
          <p:cNvSpPr>
            <a:spLocks noGrp="1"/>
          </p:cNvSpPr>
          <p:nvPr>
            <p:ph type="title"/>
          </p:nvPr>
        </p:nvSpPr>
        <p:spPr>
          <a:xfrm>
            <a:off x="462474" y="250807"/>
            <a:ext cx="3303614" cy="320908"/>
          </a:xfrm>
        </p:spPr>
        <p:txBody>
          <a:bodyPr/>
          <a:lstStyle/>
          <a:p>
            <a:r>
              <a:rPr lang="en-US" sz="1950" dirty="0"/>
              <a:t>Presentation Outline</a:t>
            </a:r>
          </a:p>
        </p:txBody>
      </p:sp>
      <p:sp>
        <p:nvSpPr>
          <p:cNvPr id="3" name="Date Placeholder 2"/>
          <p:cNvSpPr>
            <a:spLocks noGrp="1"/>
          </p:cNvSpPr>
          <p:nvPr>
            <p:ph type="dt" sz="half" idx="2"/>
          </p:nvPr>
        </p:nvSpPr>
        <p:spPr/>
        <p:txBody>
          <a:bodyPr/>
          <a:lstStyle/>
          <a:p>
            <a:pPr>
              <a:defRPr/>
            </a:pPr>
            <a:fld id="{0E565095-E58D-4596-85AF-BDF9AEB28679}" type="datetime1">
              <a:rPr lang="en-US" smtClean="0"/>
              <a:t>9/27/2023</a:t>
            </a:fld>
            <a:endParaRPr lang="en-US" dirty="0"/>
          </a:p>
        </p:txBody>
      </p:sp>
      <p:sp>
        <p:nvSpPr>
          <p:cNvPr id="4" name="Footer Placeholder 3"/>
          <p:cNvSpPr>
            <a:spLocks noGrp="1"/>
          </p:cNvSpPr>
          <p:nvPr>
            <p:ph type="ftr" sz="quarter" idx="3"/>
          </p:nvPr>
        </p:nvSpPr>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8" name="Graphic 7" descr="Checkmark with solid fill">
            <a:extLst>
              <a:ext uri="{FF2B5EF4-FFF2-40B4-BE49-F238E27FC236}">
                <a16:creationId xmlns:a16="http://schemas.microsoft.com/office/drawing/2014/main" id="{CCC20129-A22B-028B-3A02-11DA58794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790656"/>
            <a:ext cx="219339" cy="219339"/>
          </a:xfrm>
          <a:prstGeom prst="rect">
            <a:avLst/>
          </a:prstGeom>
        </p:spPr>
      </p:pic>
      <p:pic>
        <p:nvPicPr>
          <p:cNvPr id="2" name="Graphic 1" descr="Checkmark with solid fill">
            <a:extLst>
              <a:ext uri="{FF2B5EF4-FFF2-40B4-BE49-F238E27FC236}">
                <a16:creationId xmlns:a16="http://schemas.microsoft.com/office/drawing/2014/main" id="{AED6B2B2-791A-E656-2783-B8B7272C9D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1193307"/>
            <a:ext cx="219339" cy="219339"/>
          </a:xfrm>
          <a:prstGeom prst="rect">
            <a:avLst/>
          </a:prstGeom>
        </p:spPr>
      </p:pic>
      <p:pic>
        <p:nvPicPr>
          <p:cNvPr id="9" name="Graphic 8" descr="Checkmark with solid fill">
            <a:extLst>
              <a:ext uri="{FF2B5EF4-FFF2-40B4-BE49-F238E27FC236}">
                <a16:creationId xmlns:a16="http://schemas.microsoft.com/office/drawing/2014/main" id="{2153687D-5E8E-B749-1BD0-B618B6B3F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2144813"/>
            <a:ext cx="219339" cy="219339"/>
          </a:xfrm>
          <a:prstGeom prst="rect">
            <a:avLst/>
          </a:prstGeom>
        </p:spPr>
      </p:pic>
      <p:pic>
        <p:nvPicPr>
          <p:cNvPr id="10" name="Graphic 9" descr="Checkmark with solid fill">
            <a:extLst>
              <a:ext uri="{FF2B5EF4-FFF2-40B4-BE49-F238E27FC236}">
                <a16:creationId xmlns:a16="http://schemas.microsoft.com/office/drawing/2014/main" id="{DA5D0DE6-E6DD-1CB1-42EC-6A205A57CA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2" y="2547464"/>
            <a:ext cx="219339" cy="219339"/>
          </a:xfrm>
          <a:prstGeom prst="rect">
            <a:avLst/>
          </a:prstGeom>
        </p:spPr>
      </p:pic>
    </p:spTree>
    <p:extLst>
      <p:ext uri="{BB962C8B-B14F-4D97-AF65-F5344CB8AC3E}">
        <p14:creationId xmlns:p14="http://schemas.microsoft.com/office/powerpoint/2010/main" val="2075884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39576887-13B7-4626-A406-66BB88122F30}"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Data evaluation – current sweep </a:t>
            </a:r>
          </a:p>
        </p:txBody>
      </p:sp>
      <p:pic>
        <p:nvPicPr>
          <p:cNvPr id="4" name="Immagine 3" descr="Immagine che contiene linea, Diagramma, diagramma, testo&#10;&#10;Descrizione generata automaticamente">
            <a:extLst>
              <a:ext uri="{FF2B5EF4-FFF2-40B4-BE49-F238E27FC236}">
                <a16:creationId xmlns:a16="http://schemas.microsoft.com/office/drawing/2014/main" id="{FC174531-0A12-78C8-CBB0-712975477AE5}"/>
              </a:ext>
            </a:extLst>
          </p:cNvPr>
          <p:cNvPicPr>
            <a:picLocks noChangeAspect="1"/>
          </p:cNvPicPr>
          <p:nvPr/>
        </p:nvPicPr>
        <p:blipFill>
          <a:blip r:embed="rId2"/>
          <a:stretch>
            <a:fillRect/>
          </a:stretch>
        </p:blipFill>
        <p:spPr>
          <a:xfrm>
            <a:off x="889780" y="796217"/>
            <a:ext cx="7364440" cy="3655145"/>
          </a:xfrm>
          <a:prstGeom prst="rect">
            <a:avLst/>
          </a:prstGeom>
        </p:spPr>
      </p:pic>
    </p:spTree>
    <p:extLst>
      <p:ext uri="{BB962C8B-B14F-4D97-AF65-F5344CB8AC3E}">
        <p14:creationId xmlns:p14="http://schemas.microsoft.com/office/powerpoint/2010/main" val="3447319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A8697899-317B-4357-AAA9-DED2B98ABBE1}"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Title 9"/>
          <p:cNvSpPr>
            <a:spLocks noGrp="1"/>
          </p:cNvSpPr>
          <p:nvPr>
            <p:ph type="title"/>
          </p:nvPr>
        </p:nvSpPr>
        <p:spPr>
          <a:xfrm>
            <a:off x="454725" y="197822"/>
            <a:ext cx="8686800" cy="320908"/>
          </a:xfrm>
        </p:spPr>
        <p:txBody>
          <a:bodyPr/>
          <a:lstStyle/>
          <a:p>
            <a:r>
              <a:rPr lang="en-US" sz="1950" dirty="0"/>
              <a:t>Data evaluation – current sweep </a:t>
            </a:r>
          </a:p>
        </p:txBody>
      </p:sp>
      <p:pic>
        <p:nvPicPr>
          <p:cNvPr id="3" name="Immagine 2" descr="Immagine che contiene testo, diagramma, Diagramma, linea&#10;&#10;Descrizione generata automaticamente">
            <a:extLst>
              <a:ext uri="{FF2B5EF4-FFF2-40B4-BE49-F238E27FC236}">
                <a16:creationId xmlns:a16="http://schemas.microsoft.com/office/drawing/2014/main" id="{60BBE23C-303B-DA9A-B9A9-DBF3B70785BE}"/>
              </a:ext>
            </a:extLst>
          </p:cNvPr>
          <p:cNvPicPr>
            <a:picLocks noChangeAspect="1"/>
          </p:cNvPicPr>
          <p:nvPr/>
        </p:nvPicPr>
        <p:blipFill>
          <a:blip r:embed="rId2"/>
          <a:stretch>
            <a:fillRect/>
          </a:stretch>
        </p:blipFill>
        <p:spPr>
          <a:xfrm>
            <a:off x="5022107" y="605432"/>
            <a:ext cx="3667167" cy="1966318"/>
          </a:xfrm>
          <a:prstGeom prst="rect">
            <a:avLst/>
          </a:prstGeom>
        </p:spPr>
      </p:pic>
      <mc:AlternateContent xmlns:mc="http://schemas.openxmlformats.org/markup-compatibility/2006" xmlns:a14="http://schemas.microsoft.com/office/drawing/2010/main">
        <mc:Choice Requires="a14">
          <p:sp>
            <p:nvSpPr>
              <p:cNvPr id="11" name="Content Placeholder 1">
                <a:extLst>
                  <a:ext uri="{FF2B5EF4-FFF2-40B4-BE49-F238E27FC236}">
                    <a16:creationId xmlns:a16="http://schemas.microsoft.com/office/drawing/2014/main" id="{DAA44286-AAC4-A230-0786-EE22BEDC314E}"/>
                  </a:ext>
                </a:extLst>
              </p:cNvPr>
              <p:cNvSpPr>
                <a:spLocks noGrp="1"/>
              </p:cNvSpPr>
              <p:nvPr>
                <p:ph sz="half" idx="13"/>
              </p:nvPr>
            </p:nvSpPr>
            <p:spPr>
              <a:xfrm>
                <a:off x="454726" y="821654"/>
                <a:ext cx="4117274" cy="2725341"/>
              </a:xfrm>
            </p:spPr>
            <p:txBody>
              <a:bodyPr/>
              <a:lstStyle/>
              <a:p>
                <a:pPr algn="just"/>
                <a:r>
                  <a:rPr lang="en-US" sz="1600" dirty="0">
                    <a:solidFill>
                      <a:srgbClr val="50504E"/>
                    </a:solidFill>
                  </a:rPr>
                  <a:t>In order to gather the data to build a reference table, the simulation has been computed for several different RMS values of the bias current.</a:t>
                </a:r>
              </a:p>
              <a:p>
                <a:pPr algn="just"/>
                <a:r>
                  <a:rPr lang="en-US" sz="1600" dirty="0">
                    <a:solidFill>
                      <a:srgbClr val="50504E"/>
                    </a:solidFill>
                  </a:rPr>
                  <a:t>The goal is to be able to evaluate the </a:t>
                </a:r>
                <a:r>
                  <a:rPr lang="en-US" sz="1600" b="1" dirty="0">
                    <a:solidFill>
                      <a:srgbClr val="50504E"/>
                    </a:solidFill>
                  </a:rPr>
                  <a:t>temperature rise </a:t>
                </a:r>
                <a:r>
                  <a:rPr lang="en-US" sz="1600" dirty="0">
                    <a:solidFill>
                      <a:srgbClr val="50504E"/>
                    </a:solidFill>
                  </a:rPr>
                  <a:t>as a function of the amount of RMS current carried by the bus bar.</a:t>
                </a:r>
              </a:p>
              <a:p>
                <a:pPr algn="just"/>
                <a:r>
                  <a:rPr lang="en-US" sz="1600" dirty="0">
                    <a:solidFill>
                      <a:srgbClr val="50504E"/>
                    </a:solidFill>
                  </a:rPr>
                  <a:t>The </a:t>
                </a:r>
                <a14:m>
                  <m:oMath xmlns:m="http://schemas.openxmlformats.org/officeDocument/2006/math">
                    <m:r>
                      <m:rPr>
                        <m:sty m:val="p"/>
                      </m:rPr>
                      <a:rPr lang="it-IT" sz="1600" b="0" i="0" smtClean="0">
                        <a:solidFill>
                          <a:srgbClr val="50504E"/>
                        </a:solidFill>
                        <a:latin typeface="Cambria Math" panose="02040503050406030204" pitchFamily="18" charset="0"/>
                      </a:rPr>
                      <m:t>Δ</m:t>
                    </m:r>
                    <m:sSub>
                      <m:sSubPr>
                        <m:ctrlPr>
                          <a:rPr lang="it-IT" sz="1600" b="0" i="1" smtClean="0">
                            <a:solidFill>
                              <a:srgbClr val="50504E"/>
                            </a:solidFill>
                            <a:latin typeface="Cambria Math" panose="02040503050406030204" pitchFamily="18" charset="0"/>
                          </a:rPr>
                        </m:ctrlPr>
                      </m:sSubPr>
                      <m:e>
                        <m:r>
                          <a:rPr lang="it-IT" sz="1600" b="0" i="1" smtClean="0">
                            <a:solidFill>
                              <a:srgbClr val="50504E"/>
                            </a:solidFill>
                            <a:latin typeface="Cambria Math" panose="02040503050406030204" pitchFamily="18" charset="0"/>
                          </a:rPr>
                          <m:t>𝑇</m:t>
                        </m:r>
                      </m:e>
                      <m:sub>
                        <m:r>
                          <a:rPr lang="it-IT" sz="1600" b="0" i="1" smtClean="0">
                            <a:solidFill>
                              <a:srgbClr val="50504E"/>
                            </a:solidFill>
                            <a:latin typeface="Cambria Math" panose="02040503050406030204" pitchFamily="18" charset="0"/>
                          </a:rPr>
                          <m:t>𝑟𝑖𝑠𝑒</m:t>
                        </m:r>
                      </m:sub>
                    </m:sSub>
                  </m:oMath>
                </a14:m>
                <a:r>
                  <a:rPr lang="en-US" sz="1600" dirty="0">
                    <a:solidFill>
                      <a:srgbClr val="50504E"/>
                    </a:solidFill>
                  </a:rPr>
                  <a:t> is defined as the difference bet-ween the maximum temperature and the ambient temperature, since for this kind of problem the maximum temperature is the most significant data:</a:t>
                </a:r>
              </a:p>
              <a:p>
                <a:pPr algn="just"/>
                <a14:m>
                  <m:oMathPara xmlns:m="http://schemas.openxmlformats.org/officeDocument/2006/math">
                    <m:oMathParaPr>
                      <m:jc m:val="centerGroup"/>
                    </m:oMathParaPr>
                    <m:oMath xmlns:m="http://schemas.openxmlformats.org/officeDocument/2006/math">
                      <m:r>
                        <m:rPr>
                          <m:sty m:val="p"/>
                        </m:rPr>
                        <a:rPr lang="it-IT" sz="1800" b="0" i="0" smtClean="0">
                          <a:solidFill>
                            <a:srgbClr val="50504E"/>
                          </a:solidFill>
                          <a:latin typeface="Cambria Math" panose="02040503050406030204" pitchFamily="18" charset="0"/>
                        </a:rPr>
                        <m:t>Δ</m:t>
                      </m:r>
                      <m:sSub>
                        <m:sSubPr>
                          <m:ctrlPr>
                            <a:rPr lang="it-IT" sz="1800" b="0" i="1" smtClean="0">
                              <a:solidFill>
                                <a:srgbClr val="50504E"/>
                              </a:solidFill>
                              <a:latin typeface="Cambria Math" panose="02040503050406030204" pitchFamily="18" charset="0"/>
                            </a:rPr>
                          </m:ctrlPr>
                        </m:sSubPr>
                        <m:e>
                          <m:r>
                            <a:rPr lang="it-IT" sz="1800" b="0" i="1" smtClean="0">
                              <a:solidFill>
                                <a:srgbClr val="50504E"/>
                              </a:solidFill>
                              <a:latin typeface="Cambria Math" panose="02040503050406030204" pitchFamily="18" charset="0"/>
                            </a:rPr>
                            <m:t>𝑇</m:t>
                          </m:r>
                        </m:e>
                        <m:sub>
                          <m:r>
                            <a:rPr lang="it-IT" sz="1800" b="0" i="1" smtClean="0">
                              <a:solidFill>
                                <a:srgbClr val="50504E"/>
                              </a:solidFill>
                              <a:latin typeface="Cambria Math" panose="02040503050406030204" pitchFamily="18" charset="0"/>
                            </a:rPr>
                            <m:t>𝑟𝑖𝑠𝑒</m:t>
                          </m:r>
                        </m:sub>
                      </m:sSub>
                      <m:r>
                        <a:rPr lang="it-IT" sz="1800" b="0" i="1" smtClean="0">
                          <a:solidFill>
                            <a:srgbClr val="50504E"/>
                          </a:solidFill>
                          <a:latin typeface="Cambria Math" panose="02040503050406030204" pitchFamily="18" charset="0"/>
                        </a:rPr>
                        <m:t>=</m:t>
                      </m:r>
                      <m:sSub>
                        <m:sSubPr>
                          <m:ctrlPr>
                            <a:rPr lang="it-IT" sz="1800" b="0" i="1" smtClean="0">
                              <a:solidFill>
                                <a:srgbClr val="50504E"/>
                              </a:solidFill>
                              <a:latin typeface="Cambria Math" panose="02040503050406030204" pitchFamily="18" charset="0"/>
                            </a:rPr>
                          </m:ctrlPr>
                        </m:sSubPr>
                        <m:e>
                          <m:r>
                            <a:rPr lang="it-IT" sz="1800" b="0" i="1" smtClean="0">
                              <a:solidFill>
                                <a:srgbClr val="50504E"/>
                              </a:solidFill>
                              <a:latin typeface="Cambria Math" panose="02040503050406030204" pitchFamily="18" charset="0"/>
                            </a:rPr>
                            <m:t>𝑇</m:t>
                          </m:r>
                        </m:e>
                        <m:sub>
                          <m:r>
                            <a:rPr lang="it-IT" sz="1800" b="0" i="1" smtClean="0">
                              <a:solidFill>
                                <a:srgbClr val="50504E"/>
                              </a:solidFill>
                              <a:latin typeface="Cambria Math" panose="02040503050406030204" pitchFamily="18" charset="0"/>
                            </a:rPr>
                            <m:t>𝑚𝑎𝑥</m:t>
                          </m:r>
                        </m:sub>
                      </m:sSub>
                      <m:r>
                        <a:rPr lang="it-IT" sz="1800" b="0" i="1" smtClean="0">
                          <a:solidFill>
                            <a:srgbClr val="50504E"/>
                          </a:solidFill>
                          <a:latin typeface="Cambria Math" panose="02040503050406030204" pitchFamily="18" charset="0"/>
                        </a:rPr>
                        <m:t>−</m:t>
                      </m:r>
                      <m:sSub>
                        <m:sSubPr>
                          <m:ctrlPr>
                            <a:rPr lang="it-IT" sz="1800" b="0" i="1" smtClean="0">
                              <a:solidFill>
                                <a:srgbClr val="50504E"/>
                              </a:solidFill>
                              <a:latin typeface="Cambria Math" panose="02040503050406030204" pitchFamily="18" charset="0"/>
                            </a:rPr>
                          </m:ctrlPr>
                        </m:sSubPr>
                        <m:e>
                          <m:r>
                            <a:rPr lang="it-IT" sz="1800" b="0" i="1" smtClean="0">
                              <a:solidFill>
                                <a:srgbClr val="50504E"/>
                              </a:solidFill>
                              <a:latin typeface="Cambria Math" panose="02040503050406030204" pitchFamily="18" charset="0"/>
                            </a:rPr>
                            <m:t>𝑇</m:t>
                          </m:r>
                        </m:e>
                        <m:sub>
                          <m:r>
                            <a:rPr lang="it-IT" sz="1800" b="0" i="1" smtClean="0">
                              <a:solidFill>
                                <a:srgbClr val="50504E"/>
                              </a:solidFill>
                              <a:latin typeface="Cambria Math" panose="02040503050406030204" pitchFamily="18" charset="0"/>
                            </a:rPr>
                            <m:t>𝑎𝑚𝑏</m:t>
                          </m:r>
                        </m:sub>
                      </m:sSub>
                    </m:oMath>
                  </m:oMathPara>
                </a14:m>
                <a:endParaRPr lang="en-US" dirty="0"/>
              </a:p>
            </p:txBody>
          </p:sp>
        </mc:Choice>
        <mc:Fallback xmlns="">
          <p:sp>
            <p:nvSpPr>
              <p:cNvPr id="11" name="Content Placeholder 1">
                <a:extLst>
                  <a:ext uri="{FF2B5EF4-FFF2-40B4-BE49-F238E27FC236}">
                    <a16:creationId xmlns:a16="http://schemas.microsoft.com/office/drawing/2014/main" id="{DAA44286-AAC4-A230-0786-EE22BEDC314E}"/>
                  </a:ext>
                </a:extLst>
              </p:cNvPr>
              <p:cNvSpPr>
                <a:spLocks noGrp="1" noRot="1" noChangeAspect="1" noMove="1" noResize="1" noEditPoints="1" noAdjustHandles="1" noChangeArrowheads="1" noChangeShapeType="1" noTextEdit="1"/>
              </p:cNvSpPr>
              <p:nvPr>
                <p:ph sz="half" idx="13"/>
              </p:nvPr>
            </p:nvSpPr>
            <p:spPr>
              <a:xfrm>
                <a:off x="454726" y="821654"/>
                <a:ext cx="4117274" cy="2725341"/>
              </a:xfrm>
              <a:blipFill>
                <a:blip r:embed="rId3"/>
                <a:stretch>
                  <a:fillRect l="-3111" t="-2461" r="-2963" b="-28859"/>
                </a:stretch>
              </a:blipFill>
            </p:spPr>
            <p:txBody>
              <a:bodyPr/>
              <a:lstStyle/>
              <a:p>
                <a:r>
                  <a:rPr lang="en-US">
                    <a:noFill/>
                  </a:rPr>
                  <a:t> </a:t>
                </a:r>
              </a:p>
            </p:txBody>
          </p:sp>
        </mc:Fallback>
      </mc:AlternateContent>
      <p:pic>
        <p:nvPicPr>
          <p:cNvPr id="14" name="Immagine 13" descr="Immagine che contiene testo, linea, Diagramma, diagramma&#10;&#10;Descrizione generata automaticamente">
            <a:extLst>
              <a:ext uri="{FF2B5EF4-FFF2-40B4-BE49-F238E27FC236}">
                <a16:creationId xmlns:a16="http://schemas.microsoft.com/office/drawing/2014/main" id="{450B6D90-19CC-5FF2-CAE7-18C31C86A1E7}"/>
              </a:ext>
            </a:extLst>
          </p:cNvPr>
          <p:cNvPicPr>
            <a:picLocks noChangeAspect="1"/>
          </p:cNvPicPr>
          <p:nvPr/>
        </p:nvPicPr>
        <p:blipFill>
          <a:blip r:embed="rId4"/>
          <a:stretch>
            <a:fillRect/>
          </a:stretch>
        </p:blipFill>
        <p:spPr>
          <a:xfrm>
            <a:off x="4661661" y="2666524"/>
            <a:ext cx="4410010" cy="1760942"/>
          </a:xfrm>
          <a:prstGeom prst="rect">
            <a:avLst/>
          </a:prstGeom>
        </p:spPr>
      </p:pic>
    </p:spTree>
    <p:extLst>
      <p:ext uri="{BB962C8B-B14F-4D97-AF65-F5344CB8AC3E}">
        <p14:creationId xmlns:p14="http://schemas.microsoft.com/office/powerpoint/2010/main" val="1018308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724B252A-5B4D-444D-8B88-1D8D3035CC5D}"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Data evaluation</a:t>
            </a:r>
          </a:p>
        </p:txBody>
      </p:sp>
      <p:pic>
        <p:nvPicPr>
          <p:cNvPr id="9" name="Immagine 8" descr="Immagine che contiene testo, linea, Diagramma, diagramma&#10;&#10;Descrizione generata automaticamente">
            <a:extLst>
              <a:ext uri="{FF2B5EF4-FFF2-40B4-BE49-F238E27FC236}">
                <a16:creationId xmlns:a16="http://schemas.microsoft.com/office/drawing/2014/main" id="{B3566EAE-F362-B91B-0A9B-86930D0C2620}"/>
              </a:ext>
            </a:extLst>
          </p:cNvPr>
          <p:cNvPicPr>
            <a:picLocks noChangeAspect="1"/>
          </p:cNvPicPr>
          <p:nvPr/>
        </p:nvPicPr>
        <p:blipFill>
          <a:blip r:embed="rId2"/>
          <a:stretch>
            <a:fillRect/>
          </a:stretch>
        </p:blipFill>
        <p:spPr>
          <a:xfrm>
            <a:off x="-99154" y="655192"/>
            <a:ext cx="9240679" cy="2942934"/>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8256BF0-A1C4-620D-9A83-C3D73812511E}"/>
                  </a:ext>
                </a:extLst>
              </p:cNvPr>
              <p:cNvSpPr>
                <a:spLocks noGrp="1"/>
              </p:cNvSpPr>
              <p:nvPr>
                <p:ph sz="half" idx="13"/>
              </p:nvPr>
            </p:nvSpPr>
            <p:spPr>
              <a:xfrm>
                <a:off x="454725" y="3913235"/>
                <a:ext cx="8376002" cy="2725341"/>
              </a:xfrm>
            </p:spPr>
            <p:txBody>
              <a:bodyPr/>
              <a:lstStyle/>
              <a:p>
                <a:pPr algn="just"/>
                <a:r>
                  <a:rPr lang="en-US" sz="1600" dirty="0">
                    <a:solidFill>
                      <a:srgbClr val="50504E"/>
                    </a:solidFill>
                  </a:rPr>
                  <a:t>After gathering a discrete number of </a:t>
                </a:r>
                <a14:m>
                  <m:oMath xmlns:m="http://schemas.openxmlformats.org/officeDocument/2006/math">
                    <m:d>
                      <m:dPr>
                        <m:ctrlPr>
                          <a:rPr lang="it-IT" sz="1600" b="0" i="1" smtClean="0">
                            <a:solidFill>
                              <a:srgbClr val="50504E"/>
                            </a:solidFill>
                            <a:latin typeface="Cambria Math" panose="02040503050406030204" pitchFamily="18" charset="0"/>
                          </a:rPr>
                        </m:ctrlPr>
                      </m:dPr>
                      <m:e>
                        <m:r>
                          <a:rPr lang="it-IT" sz="1600" b="0" i="1" smtClean="0">
                            <a:solidFill>
                              <a:srgbClr val="50504E"/>
                            </a:solidFill>
                            <a:latin typeface="Cambria Math" panose="02040503050406030204" pitchFamily="18" charset="0"/>
                          </a:rPr>
                          <m:t>𝐼</m:t>
                        </m:r>
                        <m:r>
                          <a:rPr lang="it-IT" sz="1600" b="0" i="1" smtClean="0">
                            <a:solidFill>
                              <a:srgbClr val="50504E"/>
                            </a:solidFill>
                            <a:latin typeface="Cambria Math" panose="02040503050406030204" pitchFamily="18" charset="0"/>
                          </a:rPr>
                          <m:t>, </m:t>
                        </m:r>
                        <m:r>
                          <m:rPr>
                            <m:sty m:val="p"/>
                          </m:rPr>
                          <a:rPr lang="it-IT" sz="1600" b="0" i="0" smtClean="0">
                            <a:solidFill>
                              <a:srgbClr val="50504E"/>
                            </a:solidFill>
                            <a:latin typeface="Cambria Math" panose="02040503050406030204" pitchFamily="18" charset="0"/>
                          </a:rPr>
                          <m:t>Δ</m:t>
                        </m:r>
                        <m:sSub>
                          <m:sSubPr>
                            <m:ctrlPr>
                              <a:rPr lang="it-IT" sz="1600" b="0" i="1" smtClean="0">
                                <a:solidFill>
                                  <a:srgbClr val="50504E"/>
                                </a:solidFill>
                                <a:latin typeface="Cambria Math" panose="02040503050406030204" pitchFamily="18" charset="0"/>
                              </a:rPr>
                            </m:ctrlPr>
                          </m:sSubPr>
                          <m:e>
                            <m:r>
                              <a:rPr lang="it-IT" sz="1600" b="0" i="1" smtClean="0">
                                <a:solidFill>
                                  <a:srgbClr val="50504E"/>
                                </a:solidFill>
                                <a:latin typeface="Cambria Math" panose="02040503050406030204" pitchFamily="18" charset="0"/>
                              </a:rPr>
                              <m:t>𝑇</m:t>
                            </m:r>
                          </m:e>
                          <m:sub>
                            <m:r>
                              <a:rPr lang="it-IT" sz="1600" b="0" i="1" smtClean="0">
                                <a:solidFill>
                                  <a:srgbClr val="50504E"/>
                                </a:solidFill>
                                <a:latin typeface="Cambria Math" panose="02040503050406030204" pitchFamily="18" charset="0"/>
                              </a:rPr>
                              <m:t>𝑟𝑖𝑠𝑒</m:t>
                            </m:r>
                          </m:sub>
                        </m:sSub>
                      </m:e>
                    </m:d>
                  </m:oMath>
                </a14:m>
                <a:r>
                  <a:rPr lang="en-US" dirty="0"/>
                  <a:t> </a:t>
                </a:r>
                <a:r>
                  <a:rPr lang="en-US" sz="1600" dirty="0"/>
                  <a:t>points it is possible to fit the data and obtain the necessary RMS current to get a specific temperature rise.</a:t>
                </a:r>
                <a:endParaRPr lang="en-US" dirty="0"/>
              </a:p>
            </p:txBody>
          </p:sp>
        </mc:Choice>
        <mc:Fallback xmlns="">
          <p:sp>
            <p:nvSpPr>
              <p:cNvPr id="2" name="Content Placeholder 1">
                <a:extLst>
                  <a:ext uri="{FF2B5EF4-FFF2-40B4-BE49-F238E27FC236}">
                    <a16:creationId xmlns:a16="http://schemas.microsoft.com/office/drawing/2014/main" id="{D8256BF0-A1C4-620D-9A83-C3D73812511E}"/>
                  </a:ext>
                </a:extLst>
              </p:cNvPr>
              <p:cNvSpPr>
                <a:spLocks noGrp="1" noRot="1" noChangeAspect="1" noMove="1" noResize="1" noEditPoints="1" noAdjustHandles="1" noChangeArrowheads="1" noChangeShapeType="1" noTextEdit="1"/>
              </p:cNvSpPr>
              <p:nvPr>
                <p:ph sz="half" idx="13"/>
              </p:nvPr>
            </p:nvSpPr>
            <p:spPr>
              <a:xfrm>
                <a:off x="454725" y="3913235"/>
                <a:ext cx="8376002" cy="2725341"/>
              </a:xfrm>
              <a:blipFill>
                <a:blip r:embed="rId3"/>
                <a:stretch>
                  <a:fillRect l="-1528" t="-1566" r="-1456"/>
                </a:stretch>
              </a:blipFill>
            </p:spPr>
            <p:txBody>
              <a:bodyPr/>
              <a:lstStyle/>
              <a:p>
                <a:r>
                  <a:rPr lang="it-IT">
                    <a:noFill/>
                  </a:rPr>
                  <a:t> </a:t>
                </a:r>
              </a:p>
            </p:txBody>
          </p:sp>
        </mc:Fallback>
      </mc:AlternateContent>
    </p:spTree>
    <p:extLst>
      <p:ext uri="{BB962C8B-B14F-4D97-AF65-F5344CB8AC3E}">
        <p14:creationId xmlns:p14="http://schemas.microsoft.com/office/powerpoint/2010/main" val="387967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8CAC3B42-CE0F-41A6-9352-4DE0D8114388}"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Peak temperatures table</a:t>
            </a:r>
          </a:p>
        </p:txBody>
      </p:sp>
      <p:pic>
        <p:nvPicPr>
          <p:cNvPr id="4" name="Immagine 3" descr="Immagine che contiene testo, Carattere, schermata, numero&#10;&#10;Descrizione generata automaticamente">
            <a:extLst>
              <a:ext uri="{FF2B5EF4-FFF2-40B4-BE49-F238E27FC236}">
                <a16:creationId xmlns:a16="http://schemas.microsoft.com/office/drawing/2014/main" id="{56CE2D41-DA85-A5A1-BC62-9ED9DAB0E380}"/>
              </a:ext>
            </a:extLst>
          </p:cNvPr>
          <p:cNvPicPr>
            <a:picLocks noChangeAspect="1"/>
          </p:cNvPicPr>
          <p:nvPr/>
        </p:nvPicPr>
        <p:blipFill rotWithShape="1">
          <a:blip r:embed="rId3"/>
          <a:srcRect b="52473"/>
          <a:stretch/>
        </p:blipFill>
        <p:spPr>
          <a:xfrm>
            <a:off x="1355583" y="777333"/>
            <a:ext cx="6612155" cy="1705672"/>
          </a:xfrm>
          <a:prstGeom prst="rect">
            <a:avLst/>
          </a:prstGeom>
        </p:spPr>
      </p:pic>
      <p:pic>
        <p:nvPicPr>
          <p:cNvPr id="12" name="Immagine 11" descr="Immagine che contiene testo, Carattere, schermata, numero&#10;&#10;Descrizione generata automaticamente">
            <a:extLst>
              <a:ext uri="{FF2B5EF4-FFF2-40B4-BE49-F238E27FC236}">
                <a16:creationId xmlns:a16="http://schemas.microsoft.com/office/drawing/2014/main" id="{497D867F-5F29-189F-9325-AFCAE2730C03}"/>
              </a:ext>
            </a:extLst>
          </p:cNvPr>
          <p:cNvPicPr>
            <a:picLocks noChangeAspect="1"/>
          </p:cNvPicPr>
          <p:nvPr/>
        </p:nvPicPr>
        <p:blipFill rotWithShape="1">
          <a:blip r:embed="rId3"/>
          <a:srcRect l="1356" t="49959" r="-1356" b="3945"/>
          <a:stretch/>
        </p:blipFill>
        <p:spPr>
          <a:xfrm>
            <a:off x="1447223" y="2711871"/>
            <a:ext cx="6612155" cy="1654296"/>
          </a:xfrm>
          <a:prstGeom prst="rect">
            <a:avLst/>
          </a:prstGeom>
        </p:spPr>
      </p:pic>
      <p:sp>
        <p:nvSpPr>
          <p:cNvPr id="2" name="Rectangle 1">
            <a:extLst>
              <a:ext uri="{FF2B5EF4-FFF2-40B4-BE49-F238E27FC236}">
                <a16:creationId xmlns:a16="http://schemas.microsoft.com/office/drawing/2014/main" id="{F2D1EF98-220D-B832-90F8-20E42824BC47}"/>
              </a:ext>
            </a:extLst>
          </p:cNvPr>
          <p:cNvSpPr/>
          <p:nvPr/>
        </p:nvSpPr>
        <p:spPr>
          <a:xfrm>
            <a:off x="5992368" y="1554480"/>
            <a:ext cx="688848" cy="298704"/>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C3130B-BDAC-7C3C-277E-B38B391630AD}"/>
              </a:ext>
            </a:extLst>
          </p:cNvPr>
          <p:cNvSpPr/>
          <p:nvPr/>
        </p:nvSpPr>
        <p:spPr>
          <a:xfrm>
            <a:off x="2523744" y="2028340"/>
            <a:ext cx="688848" cy="298704"/>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67088A-AFCB-5C8F-20C8-47EFB2B224A9}"/>
              </a:ext>
            </a:extLst>
          </p:cNvPr>
          <p:cNvSpPr/>
          <p:nvPr/>
        </p:nvSpPr>
        <p:spPr>
          <a:xfrm>
            <a:off x="4236720" y="2034075"/>
            <a:ext cx="688848" cy="298704"/>
          </a:xfrm>
          <a:prstGeom prst="rect">
            <a:avLst/>
          </a:prstGeom>
          <a:no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5C12E4-D60F-71CE-26A6-0558F2B9DB69}"/>
              </a:ext>
            </a:extLst>
          </p:cNvPr>
          <p:cNvSpPr/>
          <p:nvPr/>
        </p:nvSpPr>
        <p:spPr>
          <a:xfrm>
            <a:off x="4241292" y="3389667"/>
            <a:ext cx="679704" cy="298704"/>
          </a:xfrm>
          <a:prstGeom prst="rect">
            <a:avLst/>
          </a:prstGeom>
          <a:no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51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q"/>
            </a:pPr>
            <a:r>
              <a:rPr lang="en-US" dirty="0"/>
              <a:t>Last episode recap</a:t>
            </a:r>
          </a:p>
          <a:p>
            <a:pPr>
              <a:buFont typeface="Wingdings" panose="05000000000000000000" pitchFamily="2" charset="2"/>
              <a:buChar char="q"/>
            </a:pPr>
            <a:r>
              <a:rPr lang="en-US" dirty="0"/>
              <a:t>COMSOL thermal simulations for present conditions</a:t>
            </a:r>
            <a:br>
              <a:rPr lang="en-US" dirty="0"/>
            </a:br>
            <a:r>
              <a:rPr lang="en-US" dirty="0"/>
              <a:t> - Results</a:t>
            </a:r>
            <a:br>
              <a:rPr lang="en-US" dirty="0"/>
            </a:br>
            <a:r>
              <a:rPr lang="en-US" dirty="0"/>
              <a:t> - Validation</a:t>
            </a:r>
          </a:p>
          <a:p>
            <a:pPr>
              <a:buFont typeface="Wingdings" panose="05000000000000000000" pitchFamily="2" charset="2"/>
              <a:buChar char="q"/>
            </a:pPr>
            <a:r>
              <a:rPr lang="en-US" dirty="0"/>
              <a:t>COMSOL thermal simulations for PIP-II conditions</a:t>
            </a:r>
          </a:p>
          <a:p>
            <a:pPr>
              <a:buFont typeface="Wingdings" panose="05000000000000000000" pitchFamily="2" charset="2"/>
              <a:buChar char="q"/>
            </a:pPr>
            <a:r>
              <a:rPr lang="en-US" dirty="0"/>
              <a:t>Proposed changes</a:t>
            </a:r>
            <a:br>
              <a:rPr lang="en-US" dirty="0"/>
            </a:br>
            <a:r>
              <a:rPr lang="en-US" dirty="0"/>
              <a:t> - New busbars section</a:t>
            </a:r>
            <a:br>
              <a:rPr lang="en-US" dirty="0"/>
            </a:br>
            <a:r>
              <a:rPr lang="en-US" dirty="0"/>
              <a:t> - Results</a:t>
            </a:r>
          </a:p>
          <a:p>
            <a:pPr>
              <a:buFont typeface="Wingdings" panose="05000000000000000000" pitchFamily="2" charset="2"/>
              <a:buChar char="q"/>
            </a:pPr>
            <a:r>
              <a:rPr lang="en-US" dirty="0"/>
              <a:t>Peak temperature tables</a:t>
            </a:r>
          </a:p>
          <a:p>
            <a:pPr>
              <a:buFont typeface="Wingdings" panose="05000000000000000000" pitchFamily="2" charset="2"/>
              <a:buChar char="q"/>
            </a:pPr>
            <a:r>
              <a:rPr lang="en-US" dirty="0">
                <a:highlight>
                  <a:srgbClr val="FFFF00"/>
                </a:highlight>
              </a:rPr>
              <a:t>Conclusions!</a:t>
            </a:r>
            <a:r>
              <a:rPr lang="en-US" dirty="0"/>
              <a:t> </a:t>
            </a:r>
          </a:p>
          <a:p>
            <a:pPr marL="0" indent="0">
              <a:buNone/>
            </a:pPr>
            <a:endParaRPr lang="en-US" dirty="0"/>
          </a:p>
          <a:p>
            <a:pPr marL="342900" indent="-342900">
              <a:buFont typeface="+mj-lt"/>
              <a:buAutoNum type="arabicPeriod"/>
            </a:pPr>
            <a:endParaRPr lang="en-US" dirty="0"/>
          </a:p>
        </p:txBody>
      </p:sp>
      <p:sp>
        <p:nvSpPr>
          <p:cNvPr id="7" name="Title 6"/>
          <p:cNvSpPr>
            <a:spLocks noGrp="1"/>
          </p:cNvSpPr>
          <p:nvPr>
            <p:ph type="title"/>
          </p:nvPr>
        </p:nvSpPr>
        <p:spPr>
          <a:xfrm>
            <a:off x="462474" y="250807"/>
            <a:ext cx="3303614" cy="320908"/>
          </a:xfrm>
        </p:spPr>
        <p:txBody>
          <a:bodyPr/>
          <a:lstStyle/>
          <a:p>
            <a:r>
              <a:rPr lang="en-US" sz="1950" dirty="0"/>
              <a:t>Presentation Outline</a:t>
            </a:r>
          </a:p>
        </p:txBody>
      </p:sp>
      <p:sp>
        <p:nvSpPr>
          <p:cNvPr id="3" name="Date Placeholder 2"/>
          <p:cNvSpPr>
            <a:spLocks noGrp="1"/>
          </p:cNvSpPr>
          <p:nvPr>
            <p:ph type="dt" sz="half" idx="2"/>
          </p:nvPr>
        </p:nvSpPr>
        <p:spPr/>
        <p:txBody>
          <a:bodyPr/>
          <a:lstStyle/>
          <a:p>
            <a:pPr>
              <a:defRPr/>
            </a:pPr>
            <a:fld id="{19333ED1-1AEE-47AC-A05A-B80CDD890C3F}" type="datetime1">
              <a:rPr lang="en-US" smtClean="0"/>
              <a:t>9/27/2023</a:t>
            </a:fld>
            <a:endParaRPr lang="en-US" dirty="0"/>
          </a:p>
        </p:txBody>
      </p:sp>
      <p:sp>
        <p:nvSpPr>
          <p:cNvPr id="4" name="Footer Placeholder 3"/>
          <p:cNvSpPr>
            <a:spLocks noGrp="1"/>
          </p:cNvSpPr>
          <p:nvPr>
            <p:ph type="ftr" sz="quarter" idx="3"/>
          </p:nvPr>
        </p:nvSpPr>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8" name="Graphic 7" descr="Checkmark with solid fill">
            <a:extLst>
              <a:ext uri="{FF2B5EF4-FFF2-40B4-BE49-F238E27FC236}">
                <a16:creationId xmlns:a16="http://schemas.microsoft.com/office/drawing/2014/main" id="{CCC20129-A22B-028B-3A02-11DA58794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790656"/>
            <a:ext cx="219339" cy="219339"/>
          </a:xfrm>
          <a:prstGeom prst="rect">
            <a:avLst/>
          </a:prstGeom>
        </p:spPr>
      </p:pic>
      <p:pic>
        <p:nvPicPr>
          <p:cNvPr id="2" name="Graphic 1" descr="Checkmark with solid fill">
            <a:extLst>
              <a:ext uri="{FF2B5EF4-FFF2-40B4-BE49-F238E27FC236}">
                <a16:creationId xmlns:a16="http://schemas.microsoft.com/office/drawing/2014/main" id="{AED6B2B2-791A-E656-2783-B8B7272C9D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1193307"/>
            <a:ext cx="219339" cy="219339"/>
          </a:xfrm>
          <a:prstGeom prst="rect">
            <a:avLst/>
          </a:prstGeom>
        </p:spPr>
      </p:pic>
      <p:pic>
        <p:nvPicPr>
          <p:cNvPr id="9" name="Graphic 8" descr="Checkmark with solid fill">
            <a:extLst>
              <a:ext uri="{FF2B5EF4-FFF2-40B4-BE49-F238E27FC236}">
                <a16:creationId xmlns:a16="http://schemas.microsoft.com/office/drawing/2014/main" id="{2153687D-5E8E-B749-1BD0-B618B6B3F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2144813"/>
            <a:ext cx="219339" cy="219339"/>
          </a:xfrm>
          <a:prstGeom prst="rect">
            <a:avLst/>
          </a:prstGeom>
        </p:spPr>
      </p:pic>
      <p:pic>
        <p:nvPicPr>
          <p:cNvPr id="10" name="Graphic 9" descr="Checkmark with solid fill">
            <a:extLst>
              <a:ext uri="{FF2B5EF4-FFF2-40B4-BE49-F238E27FC236}">
                <a16:creationId xmlns:a16="http://schemas.microsoft.com/office/drawing/2014/main" id="{4252A37A-F12F-059C-5367-DBA9F3EB3D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2547464"/>
            <a:ext cx="219339" cy="219339"/>
          </a:xfrm>
          <a:prstGeom prst="rect">
            <a:avLst/>
          </a:prstGeom>
        </p:spPr>
      </p:pic>
      <p:pic>
        <p:nvPicPr>
          <p:cNvPr id="11" name="Graphic 10" descr="Checkmark with solid fill">
            <a:extLst>
              <a:ext uri="{FF2B5EF4-FFF2-40B4-BE49-F238E27FC236}">
                <a16:creationId xmlns:a16="http://schemas.microsoft.com/office/drawing/2014/main" id="{71DAE929-036F-3281-FF8B-746C844EDE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477" y="3493473"/>
            <a:ext cx="219339" cy="219339"/>
          </a:xfrm>
          <a:prstGeom prst="rect">
            <a:avLst/>
          </a:prstGeom>
        </p:spPr>
      </p:pic>
    </p:spTree>
    <p:extLst>
      <p:ext uri="{BB962C8B-B14F-4D97-AF65-F5344CB8AC3E}">
        <p14:creationId xmlns:p14="http://schemas.microsoft.com/office/powerpoint/2010/main" val="584589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62593" y="748977"/>
            <a:ext cx="4075436" cy="2725341"/>
          </a:xfrm>
        </p:spPr>
        <p:txBody>
          <a:bodyPr/>
          <a:lstStyle/>
          <a:p>
            <a:pPr algn="just"/>
            <a:r>
              <a:rPr lang="en-US" sz="1600" dirty="0">
                <a:solidFill>
                  <a:srgbClr val="50504E"/>
                </a:solidFill>
              </a:rPr>
              <a:t>PIP-II is the plan to upgrade Fermilab’s present accelerator complex:</a:t>
            </a:r>
          </a:p>
          <a:p>
            <a:pPr marL="285750" indent="-285750" algn="just">
              <a:buFont typeface="Arial" panose="020B0604020202020204" pitchFamily="34" charset="0"/>
              <a:buChar char="•"/>
            </a:pPr>
            <a:r>
              <a:rPr lang="en-US" sz="1600" dirty="0">
                <a:solidFill>
                  <a:srgbClr val="50504E"/>
                </a:solidFill>
              </a:rPr>
              <a:t>Building a new linear accelerator</a:t>
            </a:r>
          </a:p>
          <a:p>
            <a:pPr marL="285750" indent="-285750" algn="just">
              <a:buFont typeface="Arial" panose="020B0604020202020204" pitchFamily="34" charset="0"/>
              <a:buChar char="•"/>
            </a:pPr>
            <a:r>
              <a:rPr lang="en-US" sz="1600" b="1" dirty="0">
                <a:solidFill>
                  <a:srgbClr val="50504E"/>
                </a:solidFill>
              </a:rPr>
              <a:t>Improvement of the Booster</a:t>
            </a:r>
          </a:p>
          <a:p>
            <a:pPr algn="just"/>
            <a:endParaRPr lang="en-US" dirty="0"/>
          </a:p>
        </p:txBody>
      </p:sp>
      <p:sp>
        <p:nvSpPr>
          <p:cNvPr id="6" name="Date Placeholder 5"/>
          <p:cNvSpPr>
            <a:spLocks noGrp="1"/>
          </p:cNvSpPr>
          <p:nvPr>
            <p:ph type="dt" sz="half" idx="2"/>
          </p:nvPr>
        </p:nvSpPr>
        <p:spPr/>
        <p:txBody>
          <a:bodyPr/>
          <a:lstStyle/>
          <a:p>
            <a:pPr>
              <a:defRPr/>
            </a:pPr>
            <a:fld id="{92220366-9943-440E-AB93-D60F816C759D}"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0" name="Title 9"/>
          <p:cNvSpPr>
            <a:spLocks noGrp="1"/>
          </p:cNvSpPr>
          <p:nvPr>
            <p:ph type="title"/>
          </p:nvPr>
        </p:nvSpPr>
        <p:spPr>
          <a:xfrm>
            <a:off x="429419" y="197822"/>
            <a:ext cx="8686800" cy="320908"/>
          </a:xfrm>
        </p:spPr>
        <p:txBody>
          <a:bodyPr/>
          <a:lstStyle/>
          <a:p>
            <a:r>
              <a:rPr lang="en-US" sz="1950" dirty="0"/>
              <a:t>Proton Improvement Plan II</a:t>
            </a:r>
          </a:p>
        </p:txBody>
      </p:sp>
      <p:graphicFrame>
        <p:nvGraphicFramePr>
          <p:cNvPr id="4" name="Tabella 10">
            <a:extLst>
              <a:ext uri="{FF2B5EF4-FFF2-40B4-BE49-F238E27FC236}">
                <a16:creationId xmlns:a16="http://schemas.microsoft.com/office/drawing/2014/main" id="{9FF072A7-6B58-8FAD-36B4-DFD3DA26DC73}"/>
              </a:ext>
            </a:extLst>
          </p:cNvPr>
          <p:cNvGraphicFramePr>
            <a:graphicFrameLocks noGrp="1"/>
          </p:cNvGraphicFramePr>
          <p:nvPr>
            <p:extLst>
              <p:ext uri="{D42A27DB-BD31-4B8C-83A1-F6EECF244321}">
                <p14:modId xmlns:p14="http://schemas.microsoft.com/office/powerpoint/2010/main" val="3329848339"/>
              </p:ext>
            </p:extLst>
          </p:nvPr>
        </p:nvGraphicFramePr>
        <p:xfrm>
          <a:off x="575150" y="2148053"/>
          <a:ext cx="3686022" cy="2464449"/>
        </p:xfrm>
        <a:graphic>
          <a:graphicData uri="http://schemas.openxmlformats.org/drawingml/2006/table">
            <a:tbl>
              <a:tblPr firstRow="1" bandRow="1">
                <a:tableStyleId>{3B4B98B0-60AC-42C2-AFA5-B58CD77FA1E5}</a:tableStyleId>
              </a:tblPr>
              <a:tblGrid>
                <a:gridCol w="1112830">
                  <a:extLst>
                    <a:ext uri="{9D8B030D-6E8A-4147-A177-3AD203B41FA5}">
                      <a16:colId xmlns:a16="http://schemas.microsoft.com/office/drawing/2014/main" val="2255895508"/>
                    </a:ext>
                  </a:extLst>
                </a:gridCol>
                <a:gridCol w="1342269">
                  <a:extLst>
                    <a:ext uri="{9D8B030D-6E8A-4147-A177-3AD203B41FA5}">
                      <a16:colId xmlns:a16="http://schemas.microsoft.com/office/drawing/2014/main" val="3802490651"/>
                    </a:ext>
                  </a:extLst>
                </a:gridCol>
                <a:gridCol w="1230923">
                  <a:extLst>
                    <a:ext uri="{9D8B030D-6E8A-4147-A177-3AD203B41FA5}">
                      <a16:colId xmlns:a16="http://schemas.microsoft.com/office/drawing/2014/main" val="267900955"/>
                    </a:ext>
                  </a:extLst>
                </a:gridCol>
              </a:tblGrid>
              <a:tr h="297631">
                <a:tc>
                  <a:txBody>
                    <a:bodyPr/>
                    <a:lstStyle/>
                    <a:p>
                      <a:endParaRPr lang="it-IT" sz="1200" dirty="0"/>
                    </a:p>
                  </a:txBody>
                  <a:tcPr/>
                </a:tc>
                <a:tc>
                  <a:txBody>
                    <a:bodyPr/>
                    <a:lstStyle/>
                    <a:p>
                      <a:pPr algn="ctr"/>
                      <a:r>
                        <a:rPr lang="it-IT" sz="1200" dirty="0" err="1"/>
                        <a:t>Present</a:t>
                      </a:r>
                      <a:endParaRPr lang="it-IT" sz="1200" dirty="0"/>
                    </a:p>
                  </a:txBody>
                  <a:tcPr/>
                </a:tc>
                <a:tc>
                  <a:txBody>
                    <a:bodyPr/>
                    <a:lstStyle/>
                    <a:p>
                      <a:pPr algn="ctr"/>
                      <a:r>
                        <a:rPr lang="it-IT" sz="1200" dirty="0"/>
                        <a:t>PIP-II</a:t>
                      </a:r>
                    </a:p>
                  </a:txBody>
                  <a:tcPr/>
                </a:tc>
                <a:extLst>
                  <a:ext uri="{0D108BD9-81ED-4DB2-BD59-A6C34878D82A}">
                    <a16:rowId xmlns:a16="http://schemas.microsoft.com/office/drawing/2014/main" val="2407526237"/>
                  </a:ext>
                </a:extLst>
              </a:tr>
              <a:tr h="452039">
                <a:tc>
                  <a:txBody>
                    <a:bodyPr/>
                    <a:lstStyle/>
                    <a:p>
                      <a:pPr algn="ctr"/>
                      <a:r>
                        <a:rPr lang="it-IT" sz="1100" dirty="0"/>
                        <a:t>Booster injection KE</a:t>
                      </a:r>
                    </a:p>
                  </a:txBody>
                  <a:tcPr/>
                </a:tc>
                <a:tc>
                  <a:txBody>
                    <a:bodyPr/>
                    <a:lstStyle/>
                    <a:p>
                      <a:pPr algn="ctr"/>
                      <a:r>
                        <a:rPr lang="it-IT" sz="1200" dirty="0"/>
                        <a:t>400 MeV</a:t>
                      </a:r>
                    </a:p>
                  </a:txBody>
                  <a:tcPr anchor="ctr"/>
                </a:tc>
                <a:tc>
                  <a:txBody>
                    <a:bodyPr/>
                    <a:lstStyle/>
                    <a:p>
                      <a:pPr algn="ctr"/>
                      <a:r>
                        <a:rPr lang="it-IT" sz="1200" dirty="0"/>
                        <a:t>800 MeV</a:t>
                      </a:r>
                    </a:p>
                  </a:txBody>
                  <a:tcPr anchor="ctr"/>
                </a:tc>
                <a:extLst>
                  <a:ext uri="{0D108BD9-81ED-4DB2-BD59-A6C34878D82A}">
                    <a16:rowId xmlns:a16="http://schemas.microsoft.com/office/drawing/2014/main" val="34604125"/>
                  </a:ext>
                </a:extLst>
              </a:tr>
              <a:tr h="542685">
                <a:tc>
                  <a:txBody>
                    <a:bodyPr/>
                    <a:lstStyle/>
                    <a:p>
                      <a:pPr algn="ctr"/>
                      <a:r>
                        <a:rPr lang="it-IT" sz="1100" dirty="0"/>
                        <a:t>Machine frequency</a:t>
                      </a:r>
                    </a:p>
                  </a:txBody>
                  <a:tcPr/>
                </a:tc>
                <a:tc>
                  <a:txBody>
                    <a:bodyPr/>
                    <a:lstStyle/>
                    <a:p>
                      <a:pPr algn="ctr"/>
                      <a:r>
                        <a:rPr lang="it-IT" sz="1200" dirty="0"/>
                        <a:t>15Hz</a:t>
                      </a:r>
                    </a:p>
                  </a:txBody>
                  <a:tcPr anchor="ctr"/>
                </a:tc>
                <a:tc>
                  <a:txBody>
                    <a:bodyPr/>
                    <a:lstStyle/>
                    <a:p>
                      <a:pPr algn="ctr"/>
                      <a:r>
                        <a:rPr lang="it-IT" sz="1200" dirty="0"/>
                        <a:t>20Hz</a:t>
                      </a:r>
                    </a:p>
                  </a:txBody>
                  <a:tcPr anchor="ctr"/>
                </a:tc>
                <a:extLst>
                  <a:ext uri="{0D108BD9-81ED-4DB2-BD59-A6C34878D82A}">
                    <a16:rowId xmlns:a16="http://schemas.microsoft.com/office/drawing/2014/main" val="660906622"/>
                  </a:ext>
                </a:extLst>
              </a:tr>
              <a:tr h="577734">
                <a:tc>
                  <a:txBody>
                    <a:bodyPr/>
                    <a:lstStyle/>
                    <a:p>
                      <a:pPr algn="ctr"/>
                      <a:r>
                        <a:rPr lang="it-IT" sz="1100" dirty="0"/>
                        <a:t>RF frequency range</a:t>
                      </a:r>
                    </a:p>
                  </a:txBody>
                  <a:tcPr/>
                </a:tc>
                <a:tc>
                  <a:txBody>
                    <a:bodyPr/>
                    <a:lstStyle/>
                    <a:p>
                      <a:pPr algn="ctr"/>
                      <a:r>
                        <a:rPr lang="it-IT" sz="1200" dirty="0"/>
                        <a:t>37.9-52.8 MHz</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200" dirty="0"/>
                        <a:t>44.7-52.8 MHz</a:t>
                      </a:r>
                    </a:p>
                  </a:txBody>
                  <a:tcPr anchor="ctr"/>
                </a:tc>
                <a:extLst>
                  <a:ext uri="{0D108BD9-81ED-4DB2-BD59-A6C34878D82A}">
                    <a16:rowId xmlns:a16="http://schemas.microsoft.com/office/drawing/2014/main" val="2189362793"/>
                  </a:ext>
                </a:extLst>
              </a:tr>
              <a:tr h="577734">
                <a:tc>
                  <a:txBody>
                    <a:bodyPr/>
                    <a:lstStyle/>
                    <a:p>
                      <a:pPr algn="ctr"/>
                      <a:r>
                        <a:rPr lang="it-IT" sz="1100" dirty="0"/>
                        <a:t>RMS bias current</a:t>
                      </a:r>
                    </a:p>
                    <a:p>
                      <a:pPr algn="ctr"/>
                      <a:r>
                        <a:rPr lang="it-IT" sz="1100" dirty="0"/>
                        <a:t>(tuning circuit)</a:t>
                      </a:r>
                    </a:p>
                  </a:txBody>
                  <a:tcPr/>
                </a:tc>
                <a:tc>
                  <a:txBody>
                    <a:bodyPr/>
                    <a:lstStyle/>
                    <a:p>
                      <a:pPr algn="ctr"/>
                      <a:r>
                        <a:rPr lang="it-IT" sz="1200" dirty="0"/>
                        <a:t>1354 A</a:t>
                      </a:r>
                    </a:p>
                  </a:txBody>
                  <a:tcPr anchor="ctr"/>
                </a:tc>
                <a:tc>
                  <a:txBody>
                    <a:bodyPr/>
                    <a:lstStyle/>
                    <a:p>
                      <a:pPr algn="ctr"/>
                      <a:r>
                        <a:rPr lang="it-IT" sz="1200" dirty="0"/>
                        <a:t>1695 A</a:t>
                      </a:r>
                    </a:p>
                  </a:txBody>
                  <a:tcPr anchor="ctr"/>
                </a:tc>
                <a:extLst>
                  <a:ext uri="{0D108BD9-81ED-4DB2-BD59-A6C34878D82A}">
                    <a16:rowId xmlns:a16="http://schemas.microsoft.com/office/drawing/2014/main" val="1995031968"/>
                  </a:ext>
                </a:extLst>
              </a:tr>
            </a:tbl>
          </a:graphicData>
        </a:graphic>
      </p:graphicFrame>
      <p:pic>
        <p:nvPicPr>
          <p:cNvPr id="83" name="Picture 82" descr="A diagram of a diagram&#10;&#10;Description automatically generated">
            <a:extLst>
              <a:ext uri="{FF2B5EF4-FFF2-40B4-BE49-F238E27FC236}">
                <a16:creationId xmlns:a16="http://schemas.microsoft.com/office/drawing/2014/main" id="{FFCF7642-75D3-0D6B-83B4-366661F0EE69}"/>
              </a:ext>
            </a:extLst>
          </p:cNvPr>
          <p:cNvPicPr>
            <a:picLocks noChangeAspect="1"/>
          </p:cNvPicPr>
          <p:nvPr/>
        </p:nvPicPr>
        <p:blipFill>
          <a:blip r:embed="rId3"/>
          <a:stretch>
            <a:fillRect/>
          </a:stretch>
        </p:blipFill>
        <p:spPr>
          <a:xfrm rot="20959959">
            <a:off x="4776558" y="461984"/>
            <a:ext cx="3690329" cy="1947800"/>
          </a:xfrm>
          <a:prstGeom prst="rect">
            <a:avLst/>
          </a:prstGeom>
        </p:spPr>
      </p:pic>
      <p:sp>
        <p:nvSpPr>
          <p:cNvPr id="85" name="Oval 84">
            <a:extLst>
              <a:ext uri="{FF2B5EF4-FFF2-40B4-BE49-F238E27FC236}">
                <a16:creationId xmlns:a16="http://schemas.microsoft.com/office/drawing/2014/main" id="{61DF3860-051F-18DE-79E8-4EA02DA10CF0}"/>
              </a:ext>
            </a:extLst>
          </p:cNvPr>
          <p:cNvSpPr/>
          <p:nvPr/>
        </p:nvSpPr>
        <p:spPr>
          <a:xfrm>
            <a:off x="6713328" y="658590"/>
            <a:ext cx="894480" cy="919436"/>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CE66C34A-E7EC-74D3-88F9-B4C04961B920}"/>
              </a:ext>
            </a:extLst>
          </p:cNvPr>
          <p:cNvSpPr txBox="1"/>
          <p:nvPr/>
        </p:nvSpPr>
        <p:spPr>
          <a:xfrm>
            <a:off x="5739172" y="1814851"/>
            <a:ext cx="3377047" cy="215444"/>
          </a:xfrm>
          <a:prstGeom prst="rect">
            <a:avLst/>
          </a:prstGeom>
          <a:noFill/>
        </p:spPr>
        <p:txBody>
          <a:bodyPr wrap="square" rtlCol="0">
            <a:spAutoFit/>
          </a:bodyPr>
          <a:lstStyle/>
          <a:p>
            <a:pPr algn="ctr"/>
            <a:r>
              <a:rPr lang="en-US" sz="800" i="1" dirty="0">
                <a:solidFill>
                  <a:schemeClr val="accent6">
                    <a:lumMod val="50000"/>
                  </a:schemeClr>
                </a:solidFill>
              </a:rPr>
              <a:t>Figure: future Fermilab’s accelerator complex</a:t>
            </a:r>
            <a:endParaRPr lang="en-US" sz="900" i="1" dirty="0">
              <a:solidFill>
                <a:schemeClr val="accent6">
                  <a:lumMod val="50000"/>
                </a:schemeClr>
              </a:solidFill>
            </a:endParaRPr>
          </a:p>
        </p:txBody>
      </p:sp>
      <p:pic>
        <p:nvPicPr>
          <p:cNvPr id="3" name="Immagine 7" descr="Immagine che contiene Diagramma, testo, linea, diagramma&#10;&#10;Descrizione generata automaticamente">
            <a:extLst>
              <a:ext uri="{FF2B5EF4-FFF2-40B4-BE49-F238E27FC236}">
                <a16:creationId xmlns:a16="http://schemas.microsoft.com/office/drawing/2014/main" id="{944F9D17-5D88-3A42-6719-37608A01F6B5}"/>
              </a:ext>
            </a:extLst>
          </p:cNvPr>
          <p:cNvPicPr>
            <a:picLocks noChangeAspect="1"/>
          </p:cNvPicPr>
          <p:nvPr/>
        </p:nvPicPr>
        <p:blipFill rotWithShape="1">
          <a:blip r:embed="rId4"/>
          <a:srcRect t="11020" b="1041"/>
          <a:stretch/>
        </p:blipFill>
        <p:spPr>
          <a:xfrm>
            <a:off x="4585260" y="2964801"/>
            <a:ext cx="4072924" cy="1631075"/>
          </a:xfrm>
          <a:prstGeom prst="rect">
            <a:avLst/>
          </a:prstGeom>
        </p:spPr>
      </p:pic>
      <p:pic>
        <p:nvPicPr>
          <p:cNvPr id="5" name="Immagine 4">
            <a:extLst>
              <a:ext uri="{FF2B5EF4-FFF2-40B4-BE49-F238E27FC236}">
                <a16:creationId xmlns:a16="http://schemas.microsoft.com/office/drawing/2014/main" id="{FC8D36A9-3340-0EBB-FD4D-571E588F119F}"/>
              </a:ext>
            </a:extLst>
          </p:cNvPr>
          <p:cNvPicPr>
            <a:picLocks noChangeAspect="1"/>
          </p:cNvPicPr>
          <p:nvPr/>
        </p:nvPicPr>
        <p:blipFill>
          <a:blip r:embed="rId5"/>
          <a:stretch>
            <a:fillRect/>
          </a:stretch>
        </p:blipFill>
        <p:spPr>
          <a:xfrm>
            <a:off x="7816249" y="4469471"/>
            <a:ext cx="1043104" cy="593137"/>
          </a:xfrm>
          <a:prstGeom prst="rect">
            <a:avLst/>
          </a:prstGeom>
        </p:spPr>
      </p:pic>
      <p:sp>
        <p:nvSpPr>
          <p:cNvPr id="9" name="Rectangle 8">
            <a:extLst>
              <a:ext uri="{FF2B5EF4-FFF2-40B4-BE49-F238E27FC236}">
                <a16:creationId xmlns:a16="http://schemas.microsoft.com/office/drawing/2014/main" id="{7491F7F3-9D98-C1B1-2812-A395EE0E79D7}"/>
              </a:ext>
            </a:extLst>
          </p:cNvPr>
          <p:cNvSpPr/>
          <p:nvPr/>
        </p:nvSpPr>
        <p:spPr>
          <a:xfrm>
            <a:off x="8859353" y="4595876"/>
            <a:ext cx="174919" cy="4667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53E1DD8-AECE-A21C-2F43-BECE1B4536B1}"/>
              </a:ext>
            </a:extLst>
          </p:cNvPr>
          <p:cNvCxnSpPr>
            <a:cxnSpLocks/>
          </p:cNvCxnSpPr>
          <p:nvPr/>
        </p:nvCxnSpPr>
        <p:spPr>
          <a:xfrm>
            <a:off x="5019675" y="3547872"/>
            <a:ext cx="3595601" cy="0"/>
          </a:xfrm>
          <a:prstGeom prst="line">
            <a:avLst/>
          </a:prstGeom>
          <a:ln w="19050">
            <a:solidFill>
              <a:schemeClr val="accent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FBFEFE3-67CF-3267-C70B-9C7967235020}"/>
              </a:ext>
            </a:extLst>
          </p:cNvPr>
          <p:cNvSpPr txBox="1"/>
          <p:nvPr/>
        </p:nvSpPr>
        <p:spPr>
          <a:xfrm>
            <a:off x="5974690" y="4361749"/>
            <a:ext cx="1294063" cy="215444"/>
          </a:xfrm>
          <a:prstGeom prst="rect">
            <a:avLst/>
          </a:prstGeom>
          <a:noFill/>
        </p:spPr>
        <p:txBody>
          <a:bodyPr wrap="square" rtlCol="0">
            <a:spAutoFit/>
          </a:bodyPr>
          <a:lstStyle/>
          <a:p>
            <a:pPr algn="ctr"/>
            <a:r>
              <a:rPr lang="en-US" sz="800" i="1" dirty="0">
                <a:solidFill>
                  <a:schemeClr val="accent6">
                    <a:lumMod val="50000"/>
                  </a:schemeClr>
                </a:solidFill>
              </a:rPr>
              <a:t>Bias current curve</a:t>
            </a:r>
            <a:endParaRPr lang="en-US" sz="900" i="1" dirty="0">
              <a:solidFill>
                <a:schemeClr val="accent6">
                  <a:lumMod val="50000"/>
                </a:schemeClr>
              </a:solidFill>
            </a:endParaRPr>
          </a:p>
        </p:txBody>
      </p:sp>
      <p:cxnSp>
        <p:nvCxnSpPr>
          <p:cNvPr id="14" name="Straight Connector 13">
            <a:extLst>
              <a:ext uri="{FF2B5EF4-FFF2-40B4-BE49-F238E27FC236}">
                <a16:creationId xmlns:a16="http://schemas.microsoft.com/office/drawing/2014/main" id="{297A2636-E378-F34B-4ECE-502F75B0F01F}"/>
              </a:ext>
            </a:extLst>
          </p:cNvPr>
          <p:cNvCxnSpPr>
            <a:cxnSpLocks/>
          </p:cNvCxnSpPr>
          <p:nvPr/>
        </p:nvCxnSpPr>
        <p:spPr>
          <a:xfrm>
            <a:off x="5019675" y="3343084"/>
            <a:ext cx="3595601" cy="0"/>
          </a:xfrm>
          <a:prstGeom prst="line">
            <a:avLst/>
          </a:prstGeom>
          <a:ln w="19050">
            <a:solidFill>
              <a:schemeClr val="tx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7719D1A-DA30-C258-1DE8-FD158E5073AE}"/>
              </a:ext>
            </a:extLst>
          </p:cNvPr>
          <p:cNvSpPr txBox="1"/>
          <p:nvPr/>
        </p:nvSpPr>
        <p:spPr>
          <a:xfrm>
            <a:off x="7381842" y="3167122"/>
            <a:ext cx="821756" cy="215444"/>
          </a:xfrm>
          <a:prstGeom prst="rect">
            <a:avLst/>
          </a:prstGeom>
          <a:noFill/>
        </p:spPr>
        <p:txBody>
          <a:bodyPr wrap="square" rtlCol="0">
            <a:spAutoFit/>
          </a:bodyPr>
          <a:lstStyle/>
          <a:p>
            <a:pPr algn="ctr"/>
            <a:r>
              <a:rPr lang="en-US" sz="800" i="1" dirty="0">
                <a:solidFill>
                  <a:schemeClr val="accent6">
                    <a:lumMod val="50000"/>
                  </a:schemeClr>
                </a:solidFill>
              </a:rPr>
              <a:t>1695A</a:t>
            </a:r>
            <a:endParaRPr lang="en-US" sz="900" i="1" dirty="0">
              <a:solidFill>
                <a:schemeClr val="accent6">
                  <a:lumMod val="50000"/>
                </a:schemeClr>
              </a:solidFill>
            </a:endParaRPr>
          </a:p>
        </p:txBody>
      </p:sp>
      <p:sp>
        <p:nvSpPr>
          <p:cNvPr id="19" name="TextBox 18">
            <a:extLst>
              <a:ext uri="{FF2B5EF4-FFF2-40B4-BE49-F238E27FC236}">
                <a16:creationId xmlns:a16="http://schemas.microsoft.com/office/drawing/2014/main" id="{8A81DE60-4CF0-9748-1BD4-5465468087C4}"/>
              </a:ext>
            </a:extLst>
          </p:cNvPr>
          <p:cNvSpPr txBox="1"/>
          <p:nvPr/>
        </p:nvSpPr>
        <p:spPr>
          <a:xfrm>
            <a:off x="7381842" y="3382566"/>
            <a:ext cx="821756" cy="215444"/>
          </a:xfrm>
          <a:prstGeom prst="rect">
            <a:avLst/>
          </a:prstGeom>
          <a:noFill/>
        </p:spPr>
        <p:txBody>
          <a:bodyPr wrap="square" rtlCol="0">
            <a:spAutoFit/>
          </a:bodyPr>
          <a:lstStyle/>
          <a:p>
            <a:pPr algn="ctr"/>
            <a:r>
              <a:rPr lang="en-US" sz="800" i="1" dirty="0">
                <a:solidFill>
                  <a:schemeClr val="accent6">
                    <a:lumMod val="50000"/>
                  </a:schemeClr>
                </a:solidFill>
              </a:rPr>
              <a:t>1354A</a:t>
            </a:r>
            <a:endParaRPr lang="en-US" sz="900" i="1" dirty="0">
              <a:solidFill>
                <a:schemeClr val="accent6">
                  <a:lumMod val="50000"/>
                </a:schemeClr>
              </a:solidFill>
            </a:endParaRPr>
          </a:p>
        </p:txBody>
      </p:sp>
    </p:spTree>
    <p:extLst>
      <p:ext uri="{BB962C8B-B14F-4D97-AF65-F5344CB8AC3E}">
        <p14:creationId xmlns:p14="http://schemas.microsoft.com/office/powerpoint/2010/main" val="23197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pPr marL="285750" indent="-285750">
              <a:buFont typeface="Arial" panose="020B0604020202020204" pitchFamily="34" charset="0"/>
              <a:buChar char="•"/>
            </a:pPr>
            <a:r>
              <a:rPr lang="en-US" dirty="0"/>
              <a:t>It has been proved that in the new working conditions the polyethylene shield will melt</a:t>
            </a:r>
          </a:p>
          <a:p>
            <a:pPr marL="285750" indent="-285750">
              <a:buFont typeface="Arial" panose="020B0604020202020204" pitchFamily="34" charset="0"/>
              <a:buChar char="•"/>
            </a:pPr>
            <a:r>
              <a:rPr lang="en-US" dirty="0"/>
              <a:t>It has been obtained a reliable model of the assembly, that can be useful for future evaluations prior to experiments/tests</a:t>
            </a:r>
          </a:p>
          <a:p>
            <a:pPr marL="285750" indent="-285750">
              <a:buFont typeface="Arial" panose="020B0604020202020204" pitchFamily="34" charset="0"/>
              <a:buChar char="•"/>
            </a:pPr>
            <a:r>
              <a:rPr lang="en-US" dirty="0"/>
              <a:t>An ampacity table has been made for quick consultation in case of future change in operational conditions</a:t>
            </a:r>
          </a:p>
          <a:p>
            <a:pPr marL="285750" indent="-285750">
              <a:buFont typeface="Arial" panose="020B0604020202020204" pitchFamily="34" charset="0"/>
              <a:buChar char="•"/>
            </a:pPr>
            <a:r>
              <a:rPr lang="en-US" dirty="0"/>
              <a:t>A solution to the problem has been proposed</a:t>
            </a:r>
          </a:p>
          <a:p>
            <a:endParaRPr lang="en-US" dirty="0"/>
          </a:p>
        </p:txBody>
      </p:sp>
      <p:sp>
        <p:nvSpPr>
          <p:cNvPr id="6" name="Date Placeholder 5"/>
          <p:cNvSpPr>
            <a:spLocks noGrp="1"/>
          </p:cNvSpPr>
          <p:nvPr>
            <p:ph type="dt" sz="half" idx="2"/>
          </p:nvPr>
        </p:nvSpPr>
        <p:spPr/>
        <p:txBody>
          <a:bodyPr/>
          <a:lstStyle/>
          <a:p>
            <a:pPr>
              <a:defRPr/>
            </a:pPr>
            <a:fld id="{C3ABFE31-1878-4129-9E4B-4C254B84B7AB}"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Conclusions</a:t>
            </a:r>
          </a:p>
        </p:txBody>
      </p:sp>
    </p:spTree>
    <p:extLst>
      <p:ext uri="{BB962C8B-B14F-4D97-AF65-F5344CB8AC3E}">
        <p14:creationId xmlns:p14="http://schemas.microsoft.com/office/powerpoint/2010/main" val="3450293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pPr marL="285750" indent="-285750">
              <a:buFont typeface="Arial" panose="020B0604020202020204" pitchFamily="34" charset="0"/>
              <a:buChar char="•"/>
            </a:pPr>
            <a:r>
              <a:rPr lang="it-IT" b="0" i="0" dirty="0">
                <a:effectLst/>
                <a:latin typeface="Arial" panose="020B0604020202020204" pitchFamily="34" charset="0"/>
              </a:rPr>
              <a:t>Victor </a:t>
            </a:r>
            <a:r>
              <a:rPr lang="it-IT" b="0" i="0" dirty="0" err="1">
                <a:effectLst/>
                <a:latin typeface="Arial" panose="020B0604020202020204" pitchFamily="34" charset="0"/>
              </a:rPr>
              <a:t>Grzelak</a:t>
            </a:r>
            <a:r>
              <a:rPr lang="it-IT" b="0" i="0" dirty="0">
                <a:effectLst/>
                <a:latin typeface="Arial" panose="020B0604020202020204" pitchFamily="34" charset="0"/>
              </a:rPr>
              <a:t>, </a:t>
            </a:r>
            <a:r>
              <a:rPr lang="en-US" b="0" i="0" dirty="0">
                <a:effectLst/>
                <a:latin typeface="Arial" panose="020B0604020202020204" pitchFamily="34" charset="0"/>
              </a:rPr>
              <a:t>“THE FERMILAB BOOSTER RF MODIFICATIONS FOR THE 800MEV INJECTION ERA”</a:t>
            </a:r>
            <a:endParaRPr lang="it-IT" b="0" i="0" dirty="0">
              <a:effectLst/>
              <a:latin typeface="Arial" panose="020B0604020202020204" pitchFamily="34" charset="0"/>
            </a:endParaRPr>
          </a:p>
          <a:p>
            <a:pPr marL="285750" indent="-285750">
              <a:buFont typeface="Arial" panose="020B0604020202020204" pitchFamily="34" charset="0"/>
              <a:buChar char="•"/>
            </a:pPr>
            <a:r>
              <a:rPr lang="it-IT" b="0" i="0" dirty="0">
                <a:effectLst/>
                <a:latin typeface="Arial" panose="020B0604020202020204" pitchFamily="34" charset="0"/>
              </a:rPr>
              <a:t>Fermilab Accelerator </a:t>
            </a:r>
            <a:r>
              <a:rPr lang="it-IT" b="0" i="0" dirty="0" err="1">
                <a:effectLst/>
                <a:latin typeface="Arial" panose="020B0604020202020204" pitchFamily="34" charset="0"/>
              </a:rPr>
              <a:t>Division</a:t>
            </a:r>
            <a:r>
              <a:rPr lang="it-IT" b="0" i="0" dirty="0">
                <a:effectLst/>
                <a:latin typeface="Arial" panose="020B0604020202020204" pitchFamily="34" charset="0"/>
              </a:rPr>
              <a:t>. “Concepts book</a:t>
            </a:r>
          </a:p>
          <a:p>
            <a:pPr marL="285750" indent="-285750">
              <a:buFont typeface="Arial" panose="020B0604020202020204" pitchFamily="34" charset="0"/>
              <a:buChar char="•"/>
            </a:pPr>
            <a:r>
              <a:rPr lang="en-US" b="0" i="0" dirty="0" err="1">
                <a:effectLst/>
                <a:latin typeface="Arial" panose="020B0604020202020204" pitchFamily="34" charset="0"/>
              </a:rPr>
              <a:t>Matther</a:t>
            </a:r>
            <a:r>
              <a:rPr lang="en-US" b="0" i="0" dirty="0">
                <a:effectLst/>
                <a:latin typeface="Arial" panose="020B0604020202020204" pitchFamily="34" charset="0"/>
              </a:rPr>
              <a:t> </a:t>
            </a:r>
            <a:r>
              <a:rPr lang="en-US" b="0" i="0" dirty="0" err="1">
                <a:effectLst/>
                <a:latin typeface="Arial" panose="020B0604020202020204" pitchFamily="34" charset="0"/>
              </a:rPr>
              <a:t>Domeier</a:t>
            </a:r>
            <a:r>
              <a:rPr lang="en-US" b="0" i="0" dirty="0">
                <a:effectLst/>
                <a:latin typeface="Arial" panose="020B0604020202020204" pitchFamily="34" charset="0"/>
              </a:rPr>
              <a:t>. “Booster Bus Bar Replacement”</a:t>
            </a:r>
          </a:p>
          <a:p>
            <a:pPr marL="285750" indent="-285750">
              <a:buFont typeface="Arial" panose="020B0604020202020204" pitchFamily="34" charset="0"/>
              <a:buChar char="•"/>
            </a:pPr>
            <a:r>
              <a:rPr lang="en-US" b="0" i="0" dirty="0">
                <a:effectLst/>
                <a:latin typeface="Arial" panose="020B0604020202020204" pitchFamily="34" charset="0"/>
              </a:rPr>
              <a:t>Taylor Electronics Services. “Ampacity table for copper busbars”</a:t>
            </a:r>
          </a:p>
          <a:p>
            <a:pPr marL="285750" indent="-285750">
              <a:buFont typeface="Arial" panose="020B0604020202020204" pitchFamily="34" charset="0"/>
              <a:buChar char="•"/>
            </a:pPr>
            <a:r>
              <a:rPr lang="en-US" dirty="0">
                <a:latin typeface="Arial" panose="020B0604020202020204" pitchFamily="34" charset="0"/>
              </a:rPr>
              <a:t>Engineering toolbox</a:t>
            </a:r>
            <a:endParaRPr lang="en-US" b="0" i="0" dirty="0">
              <a:effectLst/>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John H. </a:t>
            </a:r>
            <a:r>
              <a:rPr lang="en-US" b="0" i="0" dirty="0" err="1">
                <a:effectLst/>
                <a:latin typeface="Arial" panose="020B0604020202020204" pitchFamily="34" charset="0"/>
              </a:rPr>
              <a:t>Lienhard</a:t>
            </a:r>
            <a:r>
              <a:rPr lang="en-US" b="0" i="0" dirty="0">
                <a:effectLst/>
                <a:latin typeface="Arial" panose="020B0604020202020204" pitchFamily="34" charset="0"/>
              </a:rPr>
              <a:t> IV and John H. </a:t>
            </a:r>
            <a:r>
              <a:rPr lang="en-US" b="0" i="0" dirty="0" err="1">
                <a:effectLst/>
                <a:latin typeface="Arial" panose="020B0604020202020204" pitchFamily="34" charset="0"/>
              </a:rPr>
              <a:t>Lienhard</a:t>
            </a:r>
            <a:r>
              <a:rPr lang="en-US" b="0" i="0" dirty="0">
                <a:effectLst/>
                <a:latin typeface="Arial" panose="020B0604020202020204" pitchFamily="34" charset="0"/>
              </a:rPr>
              <a:t> V. “A heat transfer textbook”.</a:t>
            </a:r>
            <a:endParaRPr lang="en-US" dirty="0"/>
          </a:p>
        </p:txBody>
      </p:sp>
      <p:sp>
        <p:nvSpPr>
          <p:cNvPr id="6" name="Date Placeholder 5"/>
          <p:cNvSpPr>
            <a:spLocks noGrp="1"/>
          </p:cNvSpPr>
          <p:nvPr>
            <p:ph type="dt" sz="half" idx="2"/>
          </p:nvPr>
        </p:nvSpPr>
        <p:spPr/>
        <p:txBody>
          <a:bodyPr/>
          <a:lstStyle/>
          <a:p>
            <a:pPr>
              <a:defRPr/>
            </a:pPr>
            <a:fld id="{7F0594E5-608B-4ECF-8505-D7A5BCE3CFB9}"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dirty="0"/>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References</a:t>
            </a:r>
          </a:p>
        </p:txBody>
      </p:sp>
    </p:spTree>
    <p:extLst>
      <p:ext uri="{BB962C8B-B14F-4D97-AF65-F5344CB8AC3E}">
        <p14:creationId xmlns:p14="http://schemas.microsoft.com/office/powerpoint/2010/main" val="299202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41927" y="4019467"/>
            <a:ext cx="8499231" cy="752287"/>
          </a:xfrm>
          <a:prstGeom prst="rect">
            <a:avLst/>
          </a:prstGeom>
        </p:spPr>
        <p:txBody>
          <a:bodyPr/>
          <a:lstStyle/>
          <a:p>
            <a:r>
              <a:rPr lang="en-US" sz="1100" dirty="0"/>
              <a:t>Silvia Picchi, Victor </a:t>
            </a:r>
            <a:r>
              <a:rPr lang="en-US" sz="1100" dirty="0" err="1"/>
              <a:t>Grzelak</a:t>
            </a:r>
            <a:r>
              <a:rPr lang="en-US" sz="1100" dirty="0"/>
              <a:t>	</a:t>
            </a:r>
          </a:p>
          <a:p>
            <a:r>
              <a:rPr lang="en-US" sz="1100" dirty="0"/>
              <a:t>Thermal Analysis of the Bus Bars</a:t>
            </a:r>
          </a:p>
          <a:p>
            <a:r>
              <a:rPr lang="en-US" sz="1100" dirty="0"/>
              <a:t>09/27/2023</a:t>
            </a:r>
          </a:p>
        </p:txBody>
      </p:sp>
      <p:sp>
        <p:nvSpPr>
          <p:cNvPr id="3" name="Text Placeholder 2"/>
          <p:cNvSpPr>
            <a:spLocks noGrp="1"/>
          </p:cNvSpPr>
          <p:nvPr>
            <p:ph type="body" sz="quarter" idx="11"/>
          </p:nvPr>
        </p:nvSpPr>
        <p:spPr>
          <a:xfrm>
            <a:off x="271776" y="3267180"/>
            <a:ext cx="8499232" cy="752287"/>
          </a:xfrm>
          <a:prstGeom prst="rect">
            <a:avLst/>
          </a:prstGeom>
        </p:spPr>
        <p:txBody>
          <a:bodyPr>
            <a:noAutofit/>
          </a:bodyPr>
          <a:lstStyle/>
          <a:p>
            <a:pPr algn="ctr"/>
            <a:r>
              <a:rPr lang="en-US" sz="2000" dirty="0"/>
              <a:t>Thank you for your attention!</a:t>
            </a:r>
          </a:p>
        </p:txBody>
      </p:sp>
      <p:pic>
        <p:nvPicPr>
          <p:cNvPr id="5" name="Picture 4" descr="A person standing in front of power lines&#10;&#10;Description automatically generated">
            <a:extLst>
              <a:ext uri="{FF2B5EF4-FFF2-40B4-BE49-F238E27FC236}">
                <a16:creationId xmlns:a16="http://schemas.microsoft.com/office/drawing/2014/main" id="{A9C8D9EF-5D52-B547-6641-E796116FE854}"/>
              </a:ext>
            </a:extLst>
          </p:cNvPr>
          <p:cNvPicPr>
            <a:picLocks noChangeAspect="1"/>
          </p:cNvPicPr>
          <p:nvPr/>
        </p:nvPicPr>
        <p:blipFill rotWithShape="1">
          <a:blip r:embed="rId2"/>
          <a:srcRect l="718" t="24678" r="-718" b="16505"/>
          <a:stretch/>
        </p:blipFill>
        <p:spPr>
          <a:xfrm>
            <a:off x="-168522" y="556735"/>
            <a:ext cx="9379829" cy="2680885"/>
          </a:xfrm>
          <a:prstGeom prst="rect">
            <a:avLst/>
          </a:prstGeom>
        </p:spPr>
      </p:pic>
      <p:pic>
        <p:nvPicPr>
          <p:cNvPr id="8" name="Immagine 7" descr="Immagine che contiene metropolitana, tunnel, infrastruttura, strada&#10;&#10;Descrizione generata automaticamente">
            <a:extLst>
              <a:ext uri="{FF2B5EF4-FFF2-40B4-BE49-F238E27FC236}">
                <a16:creationId xmlns:a16="http://schemas.microsoft.com/office/drawing/2014/main" id="{76A5617E-F2DF-0742-2BFA-0F1ECD019626}"/>
              </a:ext>
            </a:extLst>
          </p:cNvPr>
          <p:cNvPicPr>
            <a:picLocks noChangeAspect="1"/>
          </p:cNvPicPr>
          <p:nvPr/>
        </p:nvPicPr>
        <p:blipFill rotWithShape="1">
          <a:blip r:embed="rId3"/>
          <a:srcRect l="-635" t="12986" r="635" b="31056"/>
          <a:stretch/>
        </p:blipFill>
        <p:spPr>
          <a:xfrm>
            <a:off x="-1245150" y="527174"/>
            <a:ext cx="10879803" cy="2743849"/>
          </a:xfrm>
          <a:prstGeom prst="rect">
            <a:avLst/>
          </a:prstGeom>
        </p:spPr>
      </p:pic>
      <p:sp>
        <p:nvSpPr>
          <p:cNvPr id="11" name="TextBox 10">
            <a:extLst>
              <a:ext uri="{FF2B5EF4-FFF2-40B4-BE49-F238E27FC236}">
                <a16:creationId xmlns:a16="http://schemas.microsoft.com/office/drawing/2014/main" id="{73FB2A02-DD9A-E16C-5523-FC1EAF5B201E}"/>
              </a:ext>
            </a:extLst>
          </p:cNvPr>
          <p:cNvSpPr txBox="1"/>
          <p:nvPr/>
        </p:nvSpPr>
        <p:spPr>
          <a:xfrm>
            <a:off x="7248344" y="3067125"/>
            <a:ext cx="3683726" cy="200055"/>
          </a:xfrm>
          <a:prstGeom prst="rect">
            <a:avLst/>
          </a:prstGeom>
          <a:noFill/>
        </p:spPr>
        <p:txBody>
          <a:bodyPr wrap="square" rtlCol="0">
            <a:spAutoFit/>
          </a:bodyPr>
          <a:lstStyle/>
          <a:p>
            <a:r>
              <a:rPr lang="en-US" sz="700" i="1" dirty="0">
                <a:solidFill>
                  <a:schemeClr val="bg1"/>
                </a:solidFill>
              </a:rPr>
              <a:t>Figure: me and Victor during a visual inspection</a:t>
            </a:r>
            <a:endParaRPr lang="en-US" sz="800" i="1" dirty="0">
              <a:solidFill>
                <a:schemeClr val="bg1"/>
              </a:solidFill>
            </a:endParaRPr>
          </a:p>
        </p:txBody>
      </p:sp>
    </p:spTree>
    <p:extLst>
      <p:ext uri="{BB962C8B-B14F-4D97-AF65-F5344CB8AC3E}">
        <p14:creationId xmlns:p14="http://schemas.microsoft.com/office/powerpoint/2010/main" val="1403265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047F202-9FEF-46F0-AEA0-62C80A017316}" type="datetime1">
              <a:rPr lang="en-US" smtClean="0"/>
              <a:t>9/27/2023</a:t>
            </a:fld>
            <a:endParaRPr lang="en-US" dirty="0"/>
          </a:p>
        </p:txBody>
      </p:sp>
      <p:sp>
        <p:nvSpPr>
          <p:cNvPr id="3" name="Footer Placeholder 2"/>
          <p:cNvSpPr>
            <a:spLocks noGrp="1"/>
          </p:cNvSpPr>
          <p:nvPr>
            <p:ph type="ftr" sz="quarter" idx="11"/>
          </p:nvPr>
        </p:nvSpPr>
        <p:spPr/>
        <p:txBody>
          <a:bodyPr/>
          <a:lstStyle/>
          <a:p>
            <a:pPr>
              <a:defRPr/>
            </a:pPr>
            <a:r>
              <a:rPr lang="en-US"/>
              <a:t>Silvia Picchi | Thermal Analysis of the Bus Bars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33</a:t>
            </a:fld>
            <a:endParaRPr lang="en-US" dirty="0"/>
          </a:p>
        </p:txBody>
      </p:sp>
      <p:sp>
        <p:nvSpPr>
          <p:cNvPr id="6" name="Text Placeholder 2">
            <a:extLst>
              <a:ext uri="{FF2B5EF4-FFF2-40B4-BE49-F238E27FC236}">
                <a16:creationId xmlns:a16="http://schemas.microsoft.com/office/drawing/2014/main" id="{145B02EB-EB5B-63F0-A616-236567EC207D}"/>
              </a:ext>
            </a:extLst>
          </p:cNvPr>
          <p:cNvSpPr txBox="1">
            <a:spLocks/>
          </p:cNvSpPr>
          <p:nvPr/>
        </p:nvSpPr>
        <p:spPr>
          <a:xfrm>
            <a:off x="322384" y="2099741"/>
            <a:ext cx="8499232" cy="752287"/>
          </a:xfrm>
          <a:prstGeom prst="rect">
            <a:avLst/>
          </a:prstGeom>
        </p:spPr>
        <p:txBody>
          <a:bodyPr lIns="0" tIns="0" rIns="0" bIns="0" anchor="t" anchorCtr="0">
            <a:noAutofit/>
          </a:bodyPr>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2800" b="1" dirty="0"/>
              <a:t>Backup</a:t>
            </a:r>
          </a:p>
        </p:txBody>
      </p:sp>
    </p:spTree>
    <p:extLst>
      <p:ext uri="{BB962C8B-B14F-4D97-AF65-F5344CB8AC3E}">
        <p14:creationId xmlns:p14="http://schemas.microsoft.com/office/powerpoint/2010/main" val="2171075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0E8FEE20-4626-4306-918E-33DDBAE67463}" type="datetime1">
              <a:rPr lang="en-US" smtClean="0"/>
              <a:t>9/27/2023</a:t>
            </a:fld>
            <a:endParaRPr lang="en-US" dirty="0"/>
          </a:p>
        </p:txBody>
      </p:sp>
      <p:sp>
        <p:nvSpPr>
          <p:cNvPr id="5" name="Footer Placeholder 4"/>
          <p:cNvSpPr>
            <a:spLocks noGrp="1"/>
          </p:cNvSpPr>
          <p:nvPr>
            <p:ph type="ftr" sz="quarter" idx="3"/>
          </p:nvPr>
        </p:nvSpPr>
        <p:spPr/>
        <p:txBody>
          <a:bodyPr/>
          <a:lstStyle/>
          <a:p>
            <a:pPr>
              <a:defRPr/>
            </a:pPr>
            <a:r>
              <a:rPr lang="en-US"/>
              <a:t>Silvia Picchi | Midterm presentation</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BE66C6A-CDED-DE38-6210-68E88A98D46D}"/>
                  </a:ext>
                </a:extLst>
              </p:cNvPr>
              <p:cNvSpPr txBox="1"/>
              <p:nvPr/>
            </p:nvSpPr>
            <p:spPr>
              <a:xfrm>
                <a:off x="429418" y="817713"/>
                <a:ext cx="8056491" cy="1653081"/>
              </a:xfrm>
              <a:prstGeom prst="rect">
                <a:avLst/>
              </a:prstGeom>
              <a:noFill/>
            </p:spPr>
            <p:txBody>
              <a:bodyPr wrap="square" rtlCol="0">
                <a:spAutoFit/>
              </a:bodyPr>
              <a:lstStyle/>
              <a:p>
                <a:pPr algn="just"/>
                <a:r>
                  <a:rPr lang="it-IT" sz="1600" i="1" dirty="0" err="1">
                    <a:solidFill>
                      <a:schemeClr val="accent6">
                        <a:lumMod val="75000"/>
                      </a:schemeClr>
                    </a:solidFill>
                    <a:latin typeface="Arial" panose="020B0604020202020204" pitchFamily="34" charset="0"/>
                    <a:cs typeface="Arial" panose="020B0604020202020204" pitchFamily="34" charset="0"/>
                  </a:rPr>
                  <a:t>Hypothesis</a:t>
                </a:r>
                <a:r>
                  <a:rPr lang="it-IT" sz="1600" i="1" dirty="0">
                    <a:solidFill>
                      <a:schemeClr val="accent6">
                        <a:lumMod val="75000"/>
                      </a:schemeClr>
                    </a:solidFill>
                    <a:latin typeface="Arial" panose="020B0604020202020204" pitchFamily="34" charset="0"/>
                    <a:cs typeface="Arial" panose="020B0604020202020204" pitchFamily="34" charset="0"/>
                  </a:rPr>
                  <a:t>: the temperature </a:t>
                </a:r>
                <a:r>
                  <a:rPr lang="it-IT" sz="1600" i="1" dirty="0" err="1">
                    <a:solidFill>
                      <a:schemeClr val="accent6">
                        <a:lumMod val="75000"/>
                      </a:schemeClr>
                    </a:solidFill>
                    <a:latin typeface="Arial" panose="020B0604020202020204" pitchFamily="34" charset="0"/>
                    <a:cs typeface="Arial" panose="020B0604020202020204" pitchFamily="34" charset="0"/>
                  </a:rPr>
                  <a:t>gradients</a:t>
                </a:r>
                <a:r>
                  <a:rPr lang="it-IT" sz="1600" i="1" dirty="0">
                    <a:solidFill>
                      <a:schemeClr val="accent6">
                        <a:lumMod val="75000"/>
                      </a:schemeClr>
                    </a:solidFill>
                    <a:latin typeface="Arial" panose="020B0604020202020204" pitchFamily="34" charset="0"/>
                    <a:cs typeface="Arial" panose="020B0604020202020204" pitchFamily="34" charset="0"/>
                  </a:rPr>
                  <a:t> are small, </a:t>
                </a:r>
                <a14:m>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𝑇</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acc>
                          <m:accPr>
                            <m:chr m:val="⃗"/>
                            <m:ctrlPr>
                              <a:rPr lang="it-IT" sz="1600" b="0" i="1" smtClean="0">
                                <a:solidFill>
                                  <a:schemeClr val="accent6">
                                    <a:lumMod val="75000"/>
                                  </a:schemeClr>
                                </a:solidFill>
                                <a:latin typeface="Cambria Math" panose="02040503050406030204" pitchFamily="18" charset="0"/>
                                <a:cs typeface="Arial" panose="020B0604020202020204" pitchFamily="34" charset="0"/>
                              </a:rPr>
                            </m:ctrlPr>
                          </m:accPr>
                          <m:e>
                            <m:r>
                              <a:rPr lang="it-IT" sz="1600" b="0" i="1" smtClean="0">
                                <a:solidFill>
                                  <a:schemeClr val="accent6">
                                    <a:lumMod val="75000"/>
                                  </a:schemeClr>
                                </a:solidFill>
                                <a:latin typeface="Cambria Math" panose="02040503050406030204" pitchFamily="18" charset="0"/>
                                <a:cs typeface="Arial" panose="020B0604020202020204" pitchFamily="34" charset="0"/>
                              </a:rPr>
                              <m:t>𝑥</m:t>
                            </m:r>
                          </m:e>
                        </m:acc>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𝑇</m:t>
                    </m:r>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𝑡</m:t>
                    </m:r>
                    <m:r>
                      <a:rPr lang="it-IT" sz="1600" b="0" i="1" smtClean="0">
                        <a:solidFill>
                          <a:schemeClr val="accent6">
                            <a:lumMod val="75000"/>
                          </a:schemeClr>
                        </a:solidFill>
                        <a:latin typeface="Cambria Math" panose="02040503050406030204" pitchFamily="18" charset="0"/>
                        <a:cs typeface="Arial" panose="020B0604020202020204" pitchFamily="34" charset="0"/>
                      </a:rPr>
                      <m:t>)</m:t>
                    </m:r>
                  </m:oMath>
                </a14:m>
                <a:r>
                  <a:rPr lang="it-IT" sz="1600" i="1" dirty="0">
                    <a:solidFill>
                      <a:schemeClr val="accent6">
                        <a:lumMod val="75000"/>
                      </a:schemeClr>
                    </a:solidFill>
                    <a:latin typeface="Arial" panose="020B0604020202020204" pitchFamily="34" charset="0"/>
                    <a:cs typeface="Arial" panose="020B0604020202020204" pitchFamily="34" charset="0"/>
                  </a:rPr>
                  <a:t> (</a:t>
                </a:r>
                <a:r>
                  <a:rPr lang="it-IT" sz="1600" i="1" dirty="0" err="1">
                    <a:solidFill>
                      <a:schemeClr val="accent6">
                        <a:lumMod val="75000"/>
                      </a:schemeClr>
                    </a:solidFill>
                    <a:latin typeface="Arial" panose="020B0604020202020204" pitchFamily="34" charset="0"/>
                    <a:cs typeface="Arial" panose="020B0604020202020204" pitchFamily="34" charset="0"/>
                  </a:rPr>
                  <a:t>true</a:t>
                </a:r>
                <a:r>
                  <a:rPr lang="it-IT" sz="1600" i="1" dirty="0">
                    <a:solidFill>
                      <a:schemeClr val="accent6">
                        <a:lumMod val="75000"/>
                      </a:schemeClr>
                    </a:solidFill>
                    <a:latin typeface="Arial" panose="020B0604020202020204" pitchFamily="34" charset="0"/>
                    <a:cs typeface="Arial" panose="020B0604020202020204" pitchFamily="34" charset="0"/>
                  </a:rPr>
                  <a:t> </a:t>
                </a:r>
                <a:r>
                  <a:rPr lang="it-IT" sz="1600" i="1" dirty="0" err="1">
                    <a:solidFill>
                      <a:schemeClr val="accent6">
                        <a:lumMod val="75000"/>
                      </a:schemeClr>
                    </a:solidFill>
                    <a:latin typeface="Arial" panose="020B0604020202020204" pitchFamily="34" charset="0"/>
                    <a:cs typeface="Arial" panose="020B0604020202020204" pitchFamily="34" charset="0"/>
                  </a:rPr>
                  <a:t>if</a:t>
                </a:r>
                <a:r>
                  <a:rPr lang="it-IT" sz="1600" i="1" dirty="0">
                    <a:solidFill>
                      <a:schemeClr val="accent6">
                        <a:lumMod val="75000"/>
                      </a:schemeClr>
                    </a:solidFill>
                    <a:latin typeface="Arial" panose="020B0604020202020204" pitchFamily="34" charset="0"/>
                    <a:cs typeface="Arial" panose="020B0604020202020204" pitchFamily="34" charset="0"/>
                  </a:rPr>
                  <a:t> </a:t>
                </a:r>
                <a14:m>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𝐵𝑖</m:t>
                    </m:r>
                    <m:r>
                      <a:rPr lang="it-IT" sz="1600" b="0" i="1" smtClean="0">
                        <a:solidFill>
                          <a:schemeClr val="accent6">
                            <a:lumMod val="75000"/>
                          </a:schemeClr>
                        </a:solidFill>
                        <a:latin typeface="Cambria Math" panose="02040503050406030204" pitchFamily="18" charset="0"/>
                        <a:cs typeface="Arial" panose="020B0604020202020204" pitchFamily="34" charset="0"/>
                      </a:rPr>
                      <m:t>=</m:t>
                    </m:r>
                    <m:f>
                      <m:f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fPr>
                      <m:num>
                        <m:r>
                          <a:rPr lang="it-IT" sz="1600" b="0" i="1" smtClean="0">
                            <a:solidFill>
                              <a:schemeClr val="accent6">
                                <a:lumMod val="75000"/>
                              </a:schemeClr>
                            </a:solidFill>
                            <a:latin typeface="Cambria Math" panose="02040503050406030204" pitchFamily="18" charset="0"/>
                            <a:cs typeface="Arial" panose="020B0604020202020204" pitchFamily="34" charset="0"/>
                          </a:rPr>
                          <m:t>h𝐿</m:t>
                        </m:r>
                      </m:num>
                      <m:den>
                        <m:r>
                          <a:rPr lang="it-IT" sz="1600" b="0" i="1" smtClean="0">
                            <a:solidFill>
                              <a:schemeClr val="accent6">
                                <a:lumMod val="75000"/>
                              </a:schemeClr>
                            </a:solidFill>
                            <a:latin typeface="Cambria Math" panose="02040503050406030204" pitchFamily="18" charset="0"/>
                            <a:cs typeface="Arial" panose="020B0604020202020204" pitchFamily="34" charset="0"/>
                          </a:rPr>
                          <m:t>𝑘</m:t>
                        </m:r>
                      </m:den>
                    </m:f>
                    <m:r>
                      <a:rPr lang="it-IT" sz="1600" b="0" i="1" smtClean="0">
                        <a:solidFill>
                          <a:schemeClr val="accent6">
                            <a:lumMod val="75000"/>
                          </a:schemeClr>
                        </a:solidFill>
                        <a:latin typeface="Cambria Math" panose="02040503050406030204" pitchFamily="18" charset="0"/>
                        <a:cs typeface="Arial" panose="020B0604020202020204" pitchFamily="34" charset="0"/>
                      </a:rPr>
                      <m:t>≪1</m:t>
                    </m:r>
                  </m:oMath>
                </a14:m>
                <a:r>
                  <a:rPr lang="it-IT" sz="1600" i="1" dirty="0">
                    <a:solidFill>
                      <a:schemeClr val="accent6">
                        <a:lumMod val="75000"/>
                      </a:schemeClr>
                    </a:solidFill>
                    <a:latin typeface="Arial" panose="020B0604020202020204" pitchFamily="34" charset="0"/>
                    <a:cs typeface="Arial" panose="020B0604020202020204" pitchFamily="34" charset="0"/>
                  </a:rPr>
                  <a:t>)</a:t>
                </a:r>
                <a:endParaRPr lang="it-IT" sz="1600" dirty="0">
                  <a:solidFill>
                    <a:schemeClr val="accent6">
                      <a:lumMod val="75000"/>
                    </a:schemeClr>
                  </a:solidFill>
                  <a:latin typeface="Arial" panose="020B0604020202020204" pitchFamily="34" charset="0"/>
                  <a:cs typeface="Arial" panose="020B0604020202020204" pitchFamily="34" charset="0"/>
                </a:endParaRPr>
              </a:p>
              <a:p>
                <a:pPr algn="just"/>
                <a:r>
                  <a:rPr lang="it-IT" sz="1600" dirty="0">
                    <a:solidFill>
                      <a:schemeClr val="accent6">
                        <a:lumMod val="75000"/>
                      </a:schemeClr>
                    </a:solidFill>
                    <a:latin typeface="Arial" panose="020B0604020202020204" pitchFamily="34" charset="0"/>
                    <a:cs typeface="Arial" panose="020B0604020202020204" pitchFamily="34" charset="0"/>
                  </a:rPr>
                  <a:t>Energy balance:</a:t>
                </a:r>
              </a:p>
              <a:p>
                <a:pPr algn="just"/>
                <a14:m>
                  <m:oMathPara xmlns:m="http://schemas.openxmlformats.org/officeDocument/2006/math">
                    <m:oMathParaPr>
                      <m:jc m:val="centerGroup"/>
                    </m:oMathParaPr>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 </m:t>
                      </m:r>
                      <m:r>
                        <a:rPr lang="it-IT" sz="1600" b="0" i="1" smtClean="0">
                          <a:solidFill>
                            <a:schemeClr val="accent6">
                              <a:lumMod val="75000"/>
                            </a:schemeClr>
                          </a:solidFill>
                          <a:latin typeface="Cambria Math" panose="02040503050406030204" pitchFamily="18" charset="0"/>
                          <a:cs typeface="Arial" panose="020B0604020202020204" pitchFamily="34" charset="0"/>
                        </a:rPr>
                        <m:t>h𝐴</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e>
                            <m:sub>
                              <m:r>
                                <a:rPr lang="it-IT" sz="1600" b="0" i="1" smtClean="0">
                                  <a:solidFill>
                                    <a:schemeClr val="accent6">
                                      <a:lumMod val="75000"/>
                                    </a:schemeClr>
                                  </a:solidFill>
                                  <a:latin typeface="Cambria Math" panose="02040503050406030204" pitchFamily="18" charset="0"/>
                                  <a:cs typeface="Arial" panose="020B0604020202020204" pitchFamily="34" charset="0"/>
                                </a:rPr>
                                <m:t>∞</m:t>
                              </m:r>
                            </m:sub>
                          </m:sSub>
                        </m:e>
                      </m:d>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𝜀𝜎</m:t>
                      </m:r>
                      <m:r>
                        <a:rPr lang="it-IT" sz="1600" b="0" i="1" smtClean="0">
                          <a:solidFill>
                            <a:schemeClr val="accent6">
                              <a:lumMod val="75000"/>
                            </a:schemeClr>
                          </a:solidFill>
                          <a:latin typeface="Cambria Math" panose="02040503050406030204" pitchFamily="18" charset="0"/>
                          <a:cs typeface="Arial" panose="020B0604020202020204" pitchFamily="34" charset="0"/>
                        </a:rPr>
                        <m:t>𝐴</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sSup>
                            <m:s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p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e>
                            <m:sup>
                              <m:r>
                                <a:rPr lang="it-IT" sz="1600" b="0" i="1" smtClean="0">
                                  <a:solidFill>
                                    <a:schemeClr val="accent6">
                                      <a:lumMod val="75000"/>
                                    </a:schemeClr>
                                  </a:solidFill>
                                  <a:latin typeface="Cambria Math" panose="02040503050406030204" pitchFamily="18" charset="0"/>
                                  <a:cs typeface="Arial" panose="020B0604020202020204" pitchFamily="34" charset="0"/>
                                </a:rPr>
                                <m:t>4</m:t>
                              </m:r>
                            </m:sup>
                          </m:sSup>
                          <m:r>
                            <a:rPr lang="it-IT" sz="1600" b="0" i="1" smtClean="0">
                              <a:solidFill>
                                <a:schemeClr val="accent6">
                                  <a:lumMod val="75000"/>
                                </a:schemeClr>
                              </a:solidFill>
                              <a:latin typeface="Cambria Math" panose="02040503050406030204" pitchFamily="18" charset="0"/>
                              <a:cs typeface="Arial" panose="020B0604020202020204" pitchFamily="34" charset="0"/>
                            </a:rPr>
                            <m:t>−</m:t>
                          </m:r>
                          <m:sSubSup>
                            <m:sSub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Sup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e>
                            <m:sub>
                              <m:r>
                                <a:rPr lang="it-IT" sz="1600" b="0" i="1" smtClean="0">
                                  <a:solidFill>
                                    <a:schemeClr val="accent6">
                                      <a:lumMod val="75000"/>
                                    </a:schemeClr>
                                  </a:solidFill>
                                  <a:latin typeface="Cambria Math" panose="02040503050406030204" pitchFamily="18" charset="0"/>
                                  <a:cs typeface="Arial" panose="020B0604020202020204" pitchFamily="34" charset="0"/>
                                </a:rPr>
                                <m:t>∞</m:t>
                              </m:r>
                            </m:sub>
                            <m:sup>
                              <m:r>
                                <a:rPr lang="it-IT" sz="1600" b="0" i="1" smtClean="0">
                                  <a:solidFill>
                                    <a:schemeClr val="accent6">
                                      <a:lumMod val="75000"/>
                                    </a:schemeClr>
                                  </a:solidFill>
                                  <a:latin typeface="Cambria Math" panose="02040503050406030204" pitchFamily="18" charset="0"/>
                                  <a:cs typeface="Arial" panose="020B0604020202020204" pitchFamily="34" charset="0"/>
                                </a:rPr>
                                <m:t>4</m:t>
                              </m:r>
                            </m:sup>
                          </m:sSubSup>
                        </m:e>
                      </m:d>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𝑄</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𝑗𝑜𝑢𝑙𝑒</m:t>
                          </m:r>
                        </m:sub>
                      </m:sSub>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𝜌</m:t>
                      </m:r>
                      <m:r>
                        <a:rPr lang="it-IT" sz="1600" b="0" i="1" smtClean="0">
                          <a:solidFill>
                            <a:schemeClr val="accent6">
                              <a:lumMod val="75000"/>
                            </a:schemeClr>
                          </a:solidFill>
                          <a:latin typeface="Cambria Math" panose="02040503050406030204" pitchFamily="18" charset="0"/>
                          <a:cs typeface="Arial" panose="020B0604020202020204" pitchFamily="34" charset="0"/>
                        </a:rPr>
                        <m:t>𝑐𝑉</m:t>
                      </m:r>
                      <m:f>
                        <m:f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fPr>
                        <m:num>
                          <m:r>
                            <a:rPr lang="it-IT" sz="1600" b="0" i="1" smtClean="0">
                              <a:solidFill>
                                <a:schemeClr val="accent6">
                                  <a:lumMod val="75000"/>
                                </a:schemeClr>
                              </a:solidFill>
                              <a:latin typeface="Cambria Math" panose="02040503050406030204" pitchFamily="18" charset="0"/>
                              <a:cs typeface="Arial" panose="020B0604020202020204" pitchFamily="34" charset="0"/>
                            </a:rPr>
                            <m:t>𝑑𝑇</m:t>
                          </m:r>
                        </m:num>
                        <m:den>
                          <m:r>
                            <a:rPr lang="it-IT" sz="1600" b="0" i="1" smtClean="0">
                              <a:solidFill>
                                <a:schemeClr val="accent6">
                                  <a:lumMod val="75000"/>
                                </a:schemeClr>
                              </a:solidFill>
                              <a:latin typeface="Cambria Math" panose="02040503050406030204" pitchFamily="18" charset="0"/>
                              <a:cs typeface="Arial" panose="020B0604020202020204" pitchFamily="34" charset="0"/>
                            </a:rPr>
                            <m:t>𝑑𝑡</m:t>
                          </m:r>
                        </m:den>
                      </m:f>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a:p>
                <a:pPr algn="just"/>
                <a:r>
                  <a:rPr lang="en-US" sz="1600" dirty="0">
                    <a:solidFill>
                      <a:schemeClr val="accent6">
                        <a:lumMod val="75000"/>
                      </a:schemeClr>
                    </a:solidFill>
                    <a:latin typeface="Arial" panose="020B0604020202020204" pitchFamily="34" charset="0"/>
                    <a:cs typeface="Arial" panose="020B0604020202020204" pitchFamily="34" charset="0"/>
                  </a:rPr>
                  <a:t>Solving this non-linear equation gives an approximation of the temperature variation of the busbars, from ambient temperature to steady-state.</a:t>
                </a:r>
              </a:p>
            </p:txBody>
          </p:sp>
        </mc:Choice>
        <mc:Fallback xmlns="">
          <p:sp>
            <p:nvSpPr>
              <p:cNvPr id="9" name="CasellaDiTesto 8">
                <a:extLst>
                  <a:ext uri="{FF2B5EF4-FFF2-40B4-BE49-F238E27FC236}">
                    <a16:creationId xmlns:a16="http://schemas.microsoft.com/office/drawing/2014/main" id="{9BE66C6A-CDED-DE38-6210-68E88A98D46D}"/>
                  </a:ext>
                </a:extLst>
              </p:cNvPr>
              <p:cNvSpPr txBox="1">
                <a:spLocks noRot="1" noChangeAspect="1" noMove="1" noResize="1" noEditPoints="1" noAdjustHandles="1" noChangeArrowheads="1" noChangeShapeType="1" noTextEdit="1"/>
              </p:cNvSpPr>
              <p:nvPr/>
            </p:nvSpPr>
            <p:spPr>
              <a:xfrm>
                <a:off x="429418" y="817713"/>
                <a:ext cx="8056491" cy="1653081"/>
              </a:xfrm>
              <a:prstGeom prst="rect">
                <a:avLst/>
              </a:prstGeom>
              <a:blipFill>
                <a:blip r:embed="rId3"/>
                <a:stretch>
                  <a:fillRect l="-378" r="-378" b="-4059"/>
                </a:stretch>
              </a:blipFill>
            </p:spPr>
            <p:txBody>
              <a:bodyPr/>
              <a:lstStyle/>
              <a:p>
                <a:r>
                  <a:rPr lang="it-IT">
                    <a:noFill/>
                  </a:rPr>
                  <a:t> </a:t>
                </a:r>
              </a:p>
            </p:txBody>
          </p:sp>
        </mc:Fallback>
      </mc:AlternateContent>
      <p:sp>
        <p:nvSpPr>
          <p:cNvPr id="13" name="Text Placeholder 2">
            <a:extLst>
              <a:ext uri="{FF2B5EF4-FFF2-40B4-BE49-F238E27FC236}">
                <a16:creationId xmlns:a16="http://schemas.microsoft.com/office/drawing/2014/main" id="{A7978C57-724E-4931-70FD-C1B85D9D4100}"/>
              </a:ext>
            </a:extLst>
          </p:cNvPr>
          <p:cNvSpPr>
            <a:spLocks noGrp="1"/>
          </p:cNvSpPr>
          <p:nvPr>
            <p:ph type="body" sz="half" idx="2"/>
          </p:nvPr>
        </p:nvSpPr>
        <p:spPr>
          <a:xfrm>
            <a:off x="2789362" y="2783813"/>
            <a:ext cx="1687388" cy="320908"/>
          </a:xfrm>
        </p:spPr>
        <p:txBody>
          <a:bodyPr/>
          <a:lstStyle/>
          <a:p>
            <a:pPr algn="ctr"/>
            <a:r>
              <a:rPr lang="en-US" sz="1000" dirty="0"/>
              <a:t>Temperature T(t) for the 4x1/4” cross section, in open air.</a:t>
            </a:r>
          </a:p>
          <a:p>
            <a:pPr algn="ctr"/>
            <a:r>
              <a:rPr lang="en-US" sz="1000" dirty="0"/>
              <a:t>I</a:t>
            </a:r>
            <a:r>
              <a:rPr lang="en-US" sz="600" dirty="0"/>
              <a:t>RMS</a:t>
            </a:r>
            <a:r>
              <a:rPr lang="en-US" sz="1000" dirty="0"/>
              <a:t> = 1354A (current operating conditions)</a:t>
            </a:r>
          </a:p>
          <a:p>
            <a:pPr algn="ctr"/>
            <a:endParaRPr lang="en-US" sz="1000" dirty="0"/>
          </a:p>
          <a:p>
            <a:pPr algn="ctr"/>
            <a:r>
              <a:rPr lang="en-US" sz="1000" dirty="0" err="1"/>
              <a:t>Tsteady</a:t>
            </a:r>
            <a:r>
              <a:rPr lang="en-US" sz="1000" dirty="0"/>
              <a:t> = 67.4°C</a:t>
            </a:r>
          </a:p>
        </p:txBody>
      </p:sp>
      <p:sp>
        <p:nvSpPr>
          <p:cNvPr id="7" name="Title 6"/>
          <p:cNvSpPr>
            <a:spLocks noGrp="1"/>
          </p:cNvSpPr>
          <p:nvPr>
            <p:ph type="title"/>
          </p:nvPr>
        </p:nvSpPr>
        <p:spPr>
          <a:xfrm>
            <a:off x="457200" y="250807"/>
            <a:ext cx="8686800" cy="320908"/>
          </a:xfrm>
        </p:spPr>
        <p:txBody>
          <a:bodyPr/>
          <a:lstStyle/>
          <a:p>
            <a:r>
              <a:rPr lang="en-US" sz="1950" dirty="0"/>
              <a:t>Lumped capacity analysis</a:t>
            </a:r>
          </a:p>
        </p:txBody>
      </p:sp>
      <p:pic>
        <p:nvPicPr>
          <p:cNvPr id="3" name="Immagine 2" descr="Immagine che contiene testo, linea, diagramma, Diagramma&#10;&#10;Descrizione generata automaticamente">
            <a:extLst>
              <a:ext uri="{FF2B5EF4-FFF2-40B4-BE49-F238E27FC236}">
                <a16:creationId xmlns:a16="http://schemas.microsoft.com/office/drawing/2014/main" id="{9645D72E-2E87-A0C3-D6D0-2955B31C25F5}"/>
              </a:ext>
            </a:extLst>
          </p:cNvPr>
          <p:cNvPicPr>
            <a:picLocks noChangeAspect="1"/>
          </p:cNvPicPr>
          <p:nvPr/>
        </p:nvPicPr>
        <p:blipFill rotWithShape="1">
          <a:blip r:embed="rId4"/>
          <a:srcRect l="52037" t="6220" r="9074"/>
          <a:stretch/>
        </p:blipFill>
        <p:spPr>
          <a:xfrm>
            <a:off x="4723432" y="2672707"/>
            <a:ext cx="2057172" cy="1975819"/>
          </a:xfrm>
          <a:prstGeom prst="rect">
            <a:avLst/>
          </a:prstGeom>
        </p:spPr>
      </p:pic>
      <p:pic>
        <p:nvPicPr>
          <p:cNvPr id="10" name="Immagine 9" descr="Immagine che contiene testo, linea, diagramma, Diagramma&#10;&#10;Descrizione generata automaticamente">
            <a:extLst>
              <a:ext uri="{FF2B5EF4-FFF2-40B4-BE49-F238E27FC236}">
                <a16:creationId xmlns:a16="http://schemas.microsoft.com/office/drawing/2014/main" id="{386BB4C0-158B-5878-AFD8-F0C6756E1EFD}"/>
              </a:ext>
            </a:extLst>
          </p:cNvPr>
          <p:cNvPicPr>
            <a:picLocks noChangeAspect="1"/>
          </p:cNvPicPr>
          <p:nvPr/>
        </p:nvPicPr>
        <p:blipFill rotWithShape="1">
          <a:blip r:embed="rId5"/>
          <a:srcRect l="52038" t="6401" r="8406" b="-2548"/>
          <a:stretch/>
        </p:blipFill>
        <p:spPr>
          <a:xfrm>
            <a:off x="585293" y="2672707"/>
            <a:ext cx="2142177" cy="1930642"/>
          </a:xfrm>
          <a:prstGeom prst="rect">
            <a:avLst/>
          </a:prstGeom>
        </p:spPr>
      </p:pic>
      <p:sp>
        <p:nvSpPr>
          <p:cNvPr id="11" name="Text Placeholder 2">
            <a:extLst>
              <a:ext uri="{FF2B5EF4-FFF2-40B4-BE49-F238E27FC236}">
                <a16:creationId xmlns:a16="http://schemas.microsoft.com/office/drawing/2014/main" id="{4D2750B5-C992-3E85-A097-9BA792C78319}"/>
              </a:ext>
            </a:extLst>
          </p:cNvPr>
          <p:cNvSpPr txBox="1">
            <a:spLocks/>
          </p:cNvSpPr>
          <p:nvPr/>
        </p:nvSpPr>
        <p:spPr>
          <a:xfrm>
            <a:off x="7027286" y="2783813"/>
            <a:ext cx="1319360" cy="320908"/>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1000" dirty="0"/>
              <a:t>Temperature T(t) for the 4x1/4” cross section, in open air.</a:t>
            </a:r>
          </a:p>
          <a:p>
            <a:pPr algn="ctr"/>
            <a:r>
              <a:rPr lang="en-US" sz="1000" dirty="0"/>
              <a:t>I</a:t>
            </a:r>
            <a:r>
              <a:rPr lang="en-US" sz="600" dirty="0"/>
              <a:t>RMS</a:t>
            </a:r>
            <a:r>
              <a:rPr lang="en-US" sz="1000" dirty="0"/>
              <a:t> = 1695A (PIP-II operating conditions)</a:t>
            </a:r>
          </a:p>
          <a:p>
            <a:pPr algn="ctr"/>
            <a:endParaRPr lang="en-US" sz="1000" dirty="0"/>
          </a:p>
          <a:p>
            <a:pPr algn="ctr"/>
            <a:r>
              <a:rPr lang="en-US" sz="1000" dirty="0" err="1"/>
              <a:t>Tsteady</a:t>
            </a:r>
            <a:r>
              <a:rPr lang="en-US" sz="1000" dirty="0"/>
              <a:t> = 87.9°C</a:t>
            </a:r>
          </a:p>
        </p:txBody>
      </p:sp>
    </p:spTree>
    <p:extLst>
      <p:ext uri="{BB962C8B-B14F-4D97-AF65-F5344CB8AC3E}">
        <p14:creationId xmlns:p14="http://schemas.microsoft.com/office/powerpoint/2010/main" val="196599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5159690" cy="2725341"/>
          </a:xfrm>
        </p:spPr>
        <p:txBody>
          <a:bodyPr/>
          <a:lstStyle/>
          <a:p>
            <a:r>
              <a:rPr lang="en-US" sz="1600" dirty="0">
                <a:solidFill>
                  <a:srgbClr val="50504E"/>
                </a:solidFill>
              </a:rPr>
              <a:t>Preliminary evaluations have been made:</a:t>
            </a:r>
          </a:p>
          <a:p>
            <a:pPr marL="171450" indent="-171450">
              <a:buFont typeface="Arial" panose="020B0604020202020204" pitchFamily="34" charset="0"/>
              <a:buChar char="•"/>
            </a:pPr>
            <a:r>
              <a:rPr lang="en-US" sz="1600" dirty="0">
                <a:solidFill>
                  <a:srgbClr val="50504E"/>
                </a:solidFill>
              </a:rPr>
              <a:t>Investigating possible solutions to the problem</a:t>
            </a:r>
          </a:p>
          <a:p>
            <a:pPr marL="171450" indent="-171450">
              <a:buFont typeface="Arial" panose="020B0604020202020204" pitchFamily="34" charset="0"/>
              <a:buChar char="•"/>
            </a:pPr>
            <a:r>
              <a:rPr lang="en-US" sz="1600" dirty="0">
                <a:solidFill>
                  <a:srgbClr val="50504E"/>
                </a:solidFill>
              </a:rPr>
              <a:t>Analytical lumped model of the busbars assembly</a:t>
            </a:r>
          </a:p>
          <a:p>
            <a:pPr marL="171450" indent="-171450">
              <a:buFont typeface="Arial" panose="020B0604020202020204" pitchFamily="34" charset="0"/>
              <a:buChar char="•"/>
            </a:pPr>
            <a:endParaRPr lang="en-US" sz="1600" dirty="0">
              <a:solidFill>
                <a:srgbClr val="50504E"/>
              </a:solidFill>
            </a:endParaRPr>
          </a:p>
          <a:p>
            <a:pPr marL="171450" indent="-171450">
              <a:buFont typeface="Arial" panose="020B0604020202020204" pitchFamily="34" charset="0"/>
              <a:buChar char="•"/>
            </a:pPr>
            <a:endParaRPr lang="en-US" sz="1600" dirty="0">
              <a:solidFill>
                <a:srgbClr val="50504E"/>
              </a:solidFill>
            </a:endParaRPr>
          </a:p>
          <a:p>
            <a:pPr marL="171450" indent="-171450">
              <a:buFont typeface="Arial" panose="020B0604020202020204" pitchFamily="34" charset="0"/>
              <a:buChar char="•"/>
            </a:pPr>
            <a:r>
              <a:rPr lang="en-US" sz="1600" dirty="0">
                <a:solidFill>
                  <a:srgbClr val="50504E"/>
                </a:solidFill>
              </a:rPr>
              <a:t>2D COMSOL simulations of single bus bars</a:t>
            </a:r>
          </a:p>
          <a:p>
            <a:pPr marL="171450" indent="-171450">
              <a:buFont typeface="Arial" panose="020B0604020202020204" pitchFamily="34" charset="0"/>
              <a:buChar char="•"/>
            </a:pPr>
            <a:r>
              <a:rPr lang="en-US" sz="1600" dirty="0">
                <a:solidFill>
                  <a:srgbClr val="50504E"/>
                </a:solidFill>
              </a:rPr>
              <a:t>3D COMSOL simulations of single bus bars</a:t>
            </a:r>
            <a:endParaRPr lang="en-US" sz="1200" dirty="0">
              <a:solidFill>
                <a:srgbClr val="50504E"/>
              </a:solidFill>
            </a:endParaRPr>
          </a:p>
          <a:p>
            <a:endParaRPr lang="en-US" dirty="0"/>
          </a:p>
          <a:p>
            <a:endParaRPr lang="en-US" dirty="0"/>
          </a:p>
        </p:txBody>
      </p:sp>
      <p:sp>
        <p:nvSpPr>
          <p:cNvPr id="6" name="Date Placeholder 5"/>
          <p:cNvSpPr>
            <a:spLocks noGrp="1"/>
          </p:cNvSpPr>
          <p:nvPr>
            <p:ph type="dt" sz="half" idx="2"/>
          </p:nvPr>
        </p:nvSpPr>
        <p:spPr/>
        <p:txBody>
          <a:bodyPr/>
          <a:lstStyle/>
          <a:p>
            <a:pPr>
              <a:defRPr/>
            </a:pPr>
            <a:fld id="{9A3D9E5E-1C6F-4966-A301-7493118DB618}"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Preliminary analysis</a:t>
            </a:r>
          </a:p>
        </p:txBody>
      </p:sp>
      <p:sp>
        <p:nvSpPr>
          <p:cNvPr id="5" name="TextBox 4">
            <a:extLst>
              <a:ext uri="{FF2B5EF4-FFF2-40B4-BE49-F238E27FC236}">
                <a16:creationId xmlns:a16="http://schemas.microsoft.com/office/drawing/2014/main" id="{4707DA43-A537-2C56-5AFB-5728D3B8B854}"/>
              </a:ext>
            </a:extLst>
          </p:cNvPr>
          <p:cNvSpPr txBox="1"/>
          <p:nvPr/>
        </p:nvSpPr>
        <p:spPr>
          <a:xfrm>
            <a:off x="6099521" y="3653179"/>
            <a:ext cx="2244415" cy="215444"/>
          </a:xfrm>
          <a:prstGeom prst="rect">
            <a:avLst/>
          </a:prstGeom>
          <a:noFill/>
        </p:spPr>
        <p:txBody>
          <a:bodyPr wrap="square" rtlCol="0">
            <a:spAutoFit/>
          </a:bodyPr>
          <a:lstStyle/>
          <a:p>
            <a:pPr algn="ctr"/>
            <a:r>
              <a:rPr lang="en-US" sz="800" i="1" dirty="0">
                <a:solidFill>
                  <a:schemeClr val="accent6">
                    <a:lumMod val="50000"/>
                  </a:schemeClr>
                </a:solidFill>
              </a:rPr>
              <a:t>Comparison of different datasets</a:t>
            </a:r>
            <a:endParaRPr lang="en-US" sz="900" i="1"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EEE57C0A-805C-CA17-CF86-B7871DD8C74E}"/>
                  </a:ext>
                </a:extLst>
              </p:cNvPr>
              <p:cNvSpPr txBox="1"/>
              <p:nvPr/>
            </p:nvSpPr>
            <p:spPr>
              <a:xfrm>
                <a:off x="222250" y="1879633"/>
                <a:ext cx="5230957" cy="5598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 </m:t>
                      </m:r>
                      <m:r>
                        <a:rPr lang="it-IT" sz="1600" b="0" i="1" smtClean="0">
                          <a:solidFill>
                            <a:schemeClr val="accent6">
                              <a:lumMod val="75000"/>
                            </a:schemeClr>
                          </a:solidFill>
                          <a:latin typeface="Cambria Math" panose="02040503050406030204" pitchFamily="18" charset="0"/>
                          <a:cs typeface="Arial" panose="020B0604020202020204" pitchFamily="34" charset="0"/>
                        </a:rPr>
                        <m:t>h𝐴</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e>
                            <m:sub>
                              <m:r>
                                <a:rPr lang="it-IT" sz="1600" b="0" i="1" smtClean="0">
                                  <a:solidFill>
                                    <a:schemeClr val="accent6">
                                      <a:lumMod val="75000"/>
                                    </a:schemeClr>
                                  </a:solidFill>
                                  <a:latin typeface="Cambria Math" panose="02040503050406030204" pitchFamily="18" charset="0"/>
                                  <a:cs typeface="Arial" panose="020B0604020202020204" pitchFamily="34" charset="0"/>
                                </a:rPr>
                                <m:t>∞</m:t>
                              </m:r>
                            </m:sub>
                          </m:sSub>
                        </m:e>
                      </m:d>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𝜀𝜎</m:t>
                      </m:r>
                      <m:r>
                        <a:rPr lang="it-IT" sz="1600" b="0" i="1" smtClean="0">
                          <a:solidFill>
                            <a:schemeClr val="accent6">
                              <a:lumMod val="75000"/>
                            </a:schemeClr>
                          </a:solidFill>
                          <a:latin typeface="Cambria Math" panose="02040503050406030204" pitchFamily="18" charset="0"/>
                          <a:cs typeface="Arial" panose="020B0604020202020204" pitchFamily="34" charset="0"/>
                        </a:rPr>
                        <m:t>𝐴</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sSup>
                            <m:s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p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e>
                            <m:sup>
                              <m:r>
                                <a:rPr lang="it-IT" sz="1600" b="0" i="1" smtClean="0">
                                  <a:solidFill>
                                    <a:schemeClr val="accent6">
                                      <a:lumMod val="75000"/>
                                    </a:schemeClr>
                                  </a:solidFill>
                                  <a:latin typeface="Cambria Math" panose="02040503050406030204" pitchFamily="18" charset="0"/>
                                  <a:cs typeface="Arial" panose="020B0604020202020204" pitchFamily="34" charset="0"/>
                                </a:rPr>
                                <m:t>4</m:t>
                              </m:r>
                            </m:sup>
                          </m:sSup>
                          <m:r>
                            <a:rPr lang="it-IT" sz="1600" b="0" i="1" smtClean="0">
                              <a:solidFill>
                                <a:schemeClr val="accent6">
                                  <a:lumMod val="75000"/>
                                </a:schemeClr>
                              </a:solidFill>
                              <a:latin typeface="Cambria Math" panose="02040503050406030204" pitchFamily="18" charset="0"/>
                              <a:cs typeface="Arial" panose="020B0604020202020204" pitchFamily="34" charset="0"/>
                            </a:rPr>
                            <m:t>−</m:t>
                          </m:r>
                          <m:sSubSup>
                            <m:sSub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SupPr>
                            <m:e>
                              <m:r>
                                <a:rPr lang="it-IT" sz="1600" b="0" i="1" smtClean="0">
                                  <a:solidFill>
                                    <a:schemeClr val="accent6">
                                      <a:lumMod val="75000"/>
                                    </a:schemeClr>
                                  </a:solidFill>
                                  <a:latin typeface="Cambria Math" panose="02040503050406030204" pitchFamily="18" charset="0"/>
                                  <a:cs typeface="Arial" panose="020B0604020202020204" pitchFamily="34" charset="0"/>
                                </a:rPr>
                                <m:t>𝑇</m:t>
                              </m:r>
                            </m:e>
                            <m:sub>
                              <m:r>
                                <a:rPr lang="it-IT" sz="1600" b="0" i="1" smtClean="0">
                                  <a:solidFill>
                                    <a:schemeClr val="accent6">
                                      <a:lumMod val="75000"/>
                                    </a:schemeClr>
                                  </a:solidFill>
                                  <a:latin typeface="Cambria Math" panose="02040503050406030204" pitchFamily="18" charset="0"/>
                                  <a:cs typeface="Arial" panose="020B0604020202020204" pitchFamily="34" charset="0"/>
                                </a:rPr>
                                <m:t>∞</m:t>
                              </m:r>
                            </m:sub>
                            <m:sup>
                              <m:r>
                                <a:rPr lang="it-IT" sz="1600" b="0" i="1" smtClean="0">
                                  <a:solidFill>
                                    <a:schemeClr val="accent6">
                                      <a:lumMod val="75000"/>
                                    </a:schemeClr>
                                  </a:solidFill>
                                  <a:latin typeface="Cambria Math" panose="02040503050406030204" pitchFamily="18" charset="0"/>
                                  <a:cs typeface="Arial" panose="020B0604020202020204" pitchFamily="34" charset="0"/>
                                </a:rPr>
                                <m:t>4</m:t>
                              </m:r>
                            </m:sup>
                          </m:sSubSup>
                        </m:e>
                      </m:d>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acc>
                            <m:accPr>
                              <m:chr m:val="̇"/>
                              <m:ctrlPr>
                                <a:rPr lang="it-IT" sz="1600" b="0" i="1" smtClean="0">
                                  <a:solidFill>
                                    <a:schemeClr val="accent6">
                                      <a:lumMod val="75000"/>
                                    </a:schemeClr>
                                  </a:solidFill>
                                  <a:latin typeface="Cambria Math" panose="02040503050406030204" pitchFamily="18" charset="0"/>
                                  <a:cs typeface="Arial" panose="020B0604020202020204" pitchFamily="34" charset="0"/>
                                </a:rPr>
                              </m:ctrlPr>
                            </m:accPr>
                            <m:e>
                              <m:r>
                                <a:rPr lang="en-US" sz="1600" b="0" i="1" smtClean="0">
                                  <a:solidFill>
                                    <a:schemeClr val="accent6">
                                      <a:lumMod val="75000"/>
                                    </a:schemeClr>
                                  </a:solidFill>
                                  <a:latin typeface="Cambria Math" panose="02040503050406030204" pitchFamily="18" charset="0"/>
                                  <a:cs typeface="Arial" panose="020B0604020202020204" pitchFamily="34" charset="0"/>
                                </a:rPr>
                                <m:t>𝑄</m:t>
                              </m:r>
                            </m:e>
                          </m:acc>
                        </m:e>
                        <m:sub>
                          <m:r>
                            <a:rPr lang="it-IT" sz="1600" b="0" i="1" smtClean="0">
                              <a:solidFill>
                                <a:schemeClr val="accent6">
                                  <a:lumMod val="75000"/>
                                </a:schemeClr>
                              </a:solidFill>
                              <a:latin typeface="Cambria Math" panose="02040503050406030204" pitchFamily="18" charset="0"/>
                              <a:cs typeface="Arial" panose="020B0604020202020204" pitchFamily="34" charset="0"/>
                            </a:rPr>
                            <m:t>𝑗𝑜𝑢𝑙𝑒</m:t>
                          </m:r>
                        </m:sub>
                      </m:sSub>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𝜌</m:t>
                      </m:r>
                      <m:r>
                        <a:rPr lang="it-IT" sz="1600" b="0" i="1" smtClean="0">
                          <a:solidFill>
                            <a:schemeClr val="accent6">
                              <a:lumMod val="75000"/>
                            </a:schemeClr>
                          </a:solidFill>
                          <a:latin typeface="Cambria Math" panose="02040503050406030204" pitchFamily="18" charset="0"/>
                          <a:cs typeface="Arial" panose="020B0604020202020204" pitchFamily="34" charset="0"/>
                        </a:rPr>
                        <m:t>𝑐𝑉</m:t>
                      </m:r>
                      <m:f>
                        <m:f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fPr>
                        <m:num>
                          <m:r>
                            <a:rPr lang="it-IT" sz="1600" b="0" i="1" smtClean="0">
                              <a:solidFill>
                                <a:schemeClr val="accent6">
                                  <a:lumMod val="75000"/>
                                </a:schemeClr>
                              </a:solidFill>
                              <a:latin typeface="Cambria Math" panose="02040503050406030204" pitchFamily="18" charset="0"/>
                              <a:cs typeface="Arial" panose="020B0604020202020204" pitchFamily="34" charset="0"/>
                            </a:rPr>
                            <m:t>𝑑𝑇</m:t>
                          </m:r>
                        </m:num>
                        <m:den>
                          <m:r>
                            <a:rPr lang="it-IT" sz="1600" b="0" i="1" smtClean="0">
                              <a:solidFill>
                                <a:schemeClr val="accent6">
                                  <a:lumMod val="75000"/>
                                </a:schemeClr>
                              </a:solidFill>
                              <a:latin typeface="Cambria Math" panose="02040503050406030204" pitchFamily="18" charset="0"/>
                              <a:cs typeface="Arial" panose="020B0604020202020204" pitchFamily="34" charset="0"/>
                            </a:rPr>
                            <m:t>𝑑𝑡</m:t>
                          </m:r>
                        </m:den>
                      </m:f>
                    </m:oMath>
                  </m:oMathPara>
                </a14:m>
                <a:endParaRPr lang="en-US" sz="18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9" name="CasellaDiTesto 8">
                <a:extLst>
                  <a:ext uri="{FF2B5EF4-FFF2-40B4-BE49-F238E27FC236}">
                    <a16:creationId xmlns:a16="http://schemas.microsoft.com/office/drawing/2014/main" id="{EEE57C0A-805C-CA17-CF86-B7871DD8C74E}"/>
                  </a:ext>
                </a:extLst>
              </p:cNvPr>
              <p:cNvSpPr txBox="1">
                <a:spLocks noRot="1" noChangeAspect="1" noMove="1" noResize="1" noEditPoints="1" noAdjustHandles="1" noChangeArrowheads="1" noChangeShapeType="1" noTextEdit="1"/>
              </p:cNvSpPr>
              <p:nvPr/>
            </p:nvSpPr>
            <p:spPr>
              <a:xfrm>
                <a:off x="222250" y="1879633"/>
                <a:ext cx="5230957" cy="559833"/>
              </a:xfrm>
              <a:prstGeom prst="rect">
                <a:avLst/>
              </a:prstGeom>
              <a:blipFill>
                <a:blip r:embed="rId2"/>
                <a:stretch>
                  <a:fillRect/>
                </a:stretch>
              </a:blipFill>
            </p:spPr>
            <p:txBody>
              <a:bodyPr/>
              <a:lstStyle/>
              <a:p>
                <a:r>
                  <a:rPr lang="it-IT">
                    <a:noFill/>
                  </a:rPr>
                  <a:t> </a:t>
                </a:r>
              </a:p>
            </p:txBody>
          </p:sp>
        </mc:Fallback>
      </mc:AlternateContent>
      <p:pic>
        <p:nvPicPr>
          <p:cNvPr id="12" name="Immagine 11">
            <a:extLst>
              <a:ext uri="{FF2B5EF4-FFF2-40B4-BE49-F238E27FC236}">
                <a16:creationId xmlns:a16="http://schemas.microsoft.com/office/drawing/2014/main" id="{94CE94F3-3FA1-ECE2-C048-C60CCE95618F}"/>
              </a:ext>
            </a:extLst>
          </p:cNvPr>
          <p:cNvPicPr>
            <a:picLocks noChangeAspect="1"/>
          </p:cNvPicPr>
          <p:nvPr/>
        </p:nvPicPr>
        <p:blipFill>
          <a:blip r:embed="rId3"/>
          <a:stretch>
            <a:fillRect/>
          </a:stretch>
        </p:blipFill>
        <p:spPr>
          <a:xfrm>
            <a:off x="5382323" y="931104"/>
            <a:ext cx="3487854" cy="2615891"/>
          </a:xfrm>
          <a:prstGeom prst="rect">
            <a:avLst/>
          </a:prstGeom>
        </p:spPr>
      </p:pic>
    </p:spTree>
    <p:extLst>
      <p:ext uri="{BB962C8B-B14F-4D97-AF65-F5344CB8AC3E}">
        <p14:creationId xmlns:p14="http://schemas.microsoft.com/office/powerpoint/2010/main" val="4058259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3052972" cy="2725341"/>
          </a:xfrm>
        </p:spPr>
        <p:txBody>
          <a:bodyPr/>
          <a:lstStyle/>
          <a:p>
            <a:pPr algn="just"/>
            <a:r>
              <a:rPr lang="en-US" b="1" dirty="0"/>
              <a:t>Soil thermal conductivity</a:t>
            </a:r>
          </a:p>
          <a:p>
            <a:pPr marL="285750" indent="-285750" algn="just">
              <a:buFont typeface="Arial" panose="020B0604020202020204" pitchFamily="34" charset="0"/>
              <a:buChar char="•"/>
            </a:pPr>
            <a:r>
              <a:rPr lang="en-US" dirty="0"/>
              <a:t>Changes with the time of the years and the weather conditions</a:t>
            </a:r>
          </a:p>
          <a:p>
            <a:pPr marL="285750" indent="-285750" algn="just">
              <a:buFont typeface="Arial" panose="020B0604020202020204" pitchFamily="34" charset="0"/>
              <a:buChar char="•"/>
            </a:pPr>
            <a:r>
              <a:rPr lang="en-US" dirty="0"/>
              <a:t>Affects greatly the results of the simulations</a:t>
            </a:r>
          </a:p>
          <a:p>
            <a:pPr marL="285750" indent="-285750" algn="just">
              <a:buFont typeface="Arial" panose="020B0604020202020204" pitchFamily="34" charset="0"/>
              <a:buChar char="•"/>
            </a:pPr>
            <a:endParaRPr lang="en-US" dirty="0"/>
          </a:p>
          <a:p>
            <a:pPr algn="just"/>
            <a:r>
              <a:rPr lang="en-US" dirty="0"/>
              <a:t>Finally, a value of 0.7W/</a:t>
            </a:r>
            <a:r>
              <a:rPr lang="en-US" dirty="0" err="1"/>
              <a:t>mK</a:t>
            </a:r>
            <a:r>
              <a:rPr lang="en-US" dirty="0"/>
              <a:t> has been chosen.</a:t>
            </a:r>
          </a:p>
        </p:txBody>
      </p:sp>
      <p:sp>
        <p:nvSpPr>
          <p:cNvPr id="6" name="Date Placeholder 5"/>
          <p:cNvSpPr>
            <a:spLocks noGrp="1"/>
          </p:cNvSpPr>
          <p:nvPr>
            <p:ph type="dt" sz="half" idx="2"/>
          </p:nvPr>
        </p:nvSpPr>
        <p:spPr/>
        <p:txBody>
          <a:bodyPr/>
          <a:lstStyle/>
          <a:p>
            <a:pPr>
              <a:defRPr/>
            </a:pPr>
            <a:fld id="{3AEDFEF5-56CB-4273-B036-F48EF027AA2E}"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Parametric sweep</a:t>
            </a:r>
          </a:p>
        </p:txBody>
      </p:sp>
      <p:pic>
        <p:nvPicPr>
          <p:cNvPr id="13" name="Immagine 12" descr="Immagine che contiene diagramma, Diagramma, linea, testo&#10;&#10;Descrizione generata automaticamente">
            <a:extLst>
              <a:ext uri="{FF2B5EF4-FFF2-40B4-BE49-F238E27FC236}">
                <a16:creationId xmlns:a16="http://schemas.microsoft.com/office/drawing/2014/main" id="{016EA70A-A6BF-635F-AEEE-E2E5138AD8B6}"/>
              </a:ext>
            </a:extLst>
          </p:cNvPr>
          <p:cNvPicPr>
            <a:picLocks noChangeAspect="1"/>
          </p:cNvPicPr>
          <p:nvPr/>
        </p:nvPicPr>
        <p:blipFill>
          <a:blip r:embed="rId2"/>
          <a:stretch>
            <a:fillRect/>
          </a:stretch>
        </p:blipFill>
        <p:spPr>
          <a:xfrm>
            <a:off x="3839364" y="613644"/>
            <a:ext cx="4849910" cy="3772852"/>
          </a:xfrm>
          <a:prstGeom prst="rect">
            <a:avLst/>
          </a:prstGeom>
        </p:spPr>
      </p:pic>
    </p:spTree>
    <p:extLst>
      <p:ext uri="{BB962C8B-B14F-4D97-AF65-F5344CB8AC3E}">
        <p14:creationId xmlns:p14="http://schemas.microsoft.com/office/powerpoint/2010/main" val="3099145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3292084" cy="2725341"/>
          </a:xfrm>
        </p:spPr>
        <p:txBody>
          <a:bodyPr/>
          <a:lstStyle/>
          <a:p>
            <a:pPr algn="just"/>
            <a:r>
              <a:rPr lang="en-US" b="1" dirty="0"/>
              <a:t>Concrete thermal conductivity</a:t>
            </a:r>
          </a:p>
          <a:p>
            <a:pPr marL="285750" indent="-285750" algn="just">
              <a:buFont typeface="Arial" panose="020B0604020202020204" pitchFamily="34" charset="0"/>
              <a:buChar char="•"/>
            </a:pPr>
            <a:r>
              <a:rPr lang="en-US" dirty="0"/>
              <a:t>Not specified in literature</a:t>
            </a:r>
          </a:p>
          <a:p>
            <a:pPr marL="285750" indent="-285750" algn="just">
              <a:buFont typeface="Arial" panose="020B0604020202020204" pitchFamily="34" charset="0"/>
              <a:buChar char="•"/>
            </a:pPr>
            <a:r>
              <a:rPr lang="en-US" dirty="0"/>
              <a:t>Affects greatly the results of the simulations</a:t>
            </a:r>
          </a:p>
          <a:p>
            <a:pPr marL="285750" indent="-285750" algn="just">
              <a:buFont typeface="Arial" panose="020B0604020202020204" pitchFamily="34" charset="0"/>
              <a:buChar char="•"/>
            </a:pPr>
            <a:endParaRPr lang="en-US" dirty="0"/>
          </a:p>
          <a:p>
            <a:pPr algn="just"/>
            <a:r>
              <a:rPr lang="en-US" dirty="0"/>
              <a:t>Finally, a value of 1.7W/</a:t>
            </a:r>
            <a:r>
              <a:rPr lang="en-US" dirty="0" err="1"/>
              <a:t>mK</a:t>
            </a:r>
            <a:r>
              <a:rPr lang="en-US" dirty="0"/>
              <a:t> has been chosen.</a:t>
            </a:r>
          </a:p>
        </p:txBody>
      </p:sp>
      <p:sp>
        <p:nvSpPr>
          <p:cNvPr id="6" name="Date Placeholder 5"/>
          <p:cNvSpPr>
            <a:spLocks noGrp="1"/>
          </p:cNvSpPr>
          <p:nvPr>
            <p:ph type="dt" sz="half" idx="2"/>
          </p:nvPr>
        </p:nvSpPr>
        <p:spPr/>
        <p:txBody>
          <a:bodyPr/>
          <a:lstStyle/>
          <a:p>
            <a:pPr>
              <a:defRPr/>
            </a:pPr>
            <a:fld id="{B454FB18-E396-4B63-BF16-B2DC9451FBD9}"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Parametric sweep</a:t>
            </a:r>
          </a:p>
        </p:txBody>
      </p:sp>
      <p:pic>
        <p:nvPicPr>
          <p:cNvPr id="4" name="Immagine 3" descr="Immagine che contiene testo, Diagramma, diagramma, linea&#10;&#10;Descrizione generata automaticamente">
            <a:extLst>
              <a:ext uri="{FF2B5EF4-FFF2-40B4-BE49-F238E27FC236}">
                <a16:creationId xmlns:a16="http://schemas.microsoft.com/office/drawing/2014/main" id="{9F115035-149B-D7D0-C570-7A7F02169832}"/>
              </a:ext>
            </a:extLst>
          </p:cNvPr>
          <p:cNvPicPr>
            <a:picLocks noChangeAspect="1"/>
          </p:cNvPicPr>
          <p:nvPr/>
        </p:nvPicPr>
        <p:blipFill>
          <a:blip r:embed="rId2"/>
          <a:stretch>
            <a:fillRect/>
          </a:stretch>
        </p:blipFill>
        <p:spPr>
          <a:xfrm>
            <a:off x="4021874" y="548466"/>
            <a:ext cx="4810434" cy="3773379"/>
          </a:xfrm>
          <a:prstGeom prst="rect">
            <a:avLst/>
          </a:prstGeom>
        </p:spPr>
      </p:pic>
    </p:spTree>
    <p:extLst>
      <p:ext uri="{BB962C8B-B14F-4D97-AF65-F5344CB8AC3E}">
        <p14:creationId xmlns:p14="http://schemas.microsoft.com/office/powerpoint/2010/main" val="1365556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3"/>
              </p:nvPr>
            </p:nvSpPr>
            <p:spPr>
              <a:xfrm>
                <a:off x="454726" y="821655"/>
                <a:ext cx="8258094" cy="650306"/>
              </a:xfrm>
            </p:spPr>
            <p:txBody>
              <a:bodyPr/>
              <a:lstStyle/>
              <a:p>
                <a:pPr algn="just"/>
                <a:r>
                  <a:rPr lang="en-US" dirty="0"/>
                  <a:t>Natural convection coefficient </a:t>
                </a:r>
                <a:r>
                  <a:rPr lang="en-US" i="1" dirty="0"/>
                  <a:t>h</a:t>
                </a:r>
                <a:r>
                  <a:rPr lang="en-US" dirty="0"/>
                  <a:t> can be evaluated from </a:t>
                </a:r>
                <a:r>
                  <a:rPr lang="en-US" dirty="0" err="1"/>
                  <a:t>adimensional</a:t>
                </a:r>
                <a:r>
                  <a:rPr lang="en-US" dirty="0"/>
                  <a:t> number of Nusselt, </a:t>
                </a:r>
                <a14:m>
                  <m:oMath xmlns:m="http://schemas.openxmlformats.org/officeDocument/2006/math">
                    <m:r>
                      <a:rPr lang="it-IT" b="0" i="1" smtClean="0">
                        <a:latin typeface="Cambria Math" panose="02040503050406030204" pitchFamily="18" charset="0"/>
                      </a:rPr>
                      <m:t>𝑁𝑢</m:t>
                    </m:r>
                    <m:r>
                      <a:rPr lang="it-IT" b="0" i="1" smtClean="0">
                        <a:latin typeface="Cambria Math" panose="02040503050406030204" pitchFamily="18" charset="0"/>
                      </a:rPr>
                      <m:t>=</m:t>
                    </m:r>
                    <m:r>
                      <a:rPr lang="it-IT" b="0" i="1" smtClean="0">
                        <a:latin typeface="Cambria Math" panose="02040503050406030204" pitchFamily="18" charset="0"/>
                      </a:rPr>
                      <m:t>h</m:t>
                    </m:r>
                    <m:r>
                      <a:rPr lang="it-IT" b="0" i="1" smtClean="0">
                        <a:latin typeface="Cambria Math" panose="02040503050406030204" pitchFamily="18" charset="0"/>
                      </a:rPr>
                      <m:t>𝛿</m:t>
                    </m:r>
                    <m:r>
                      <a:rPr lang="it-IT" b="0" i="1" smtClean="0">
                        <a:latin typeface="Cambria Math" panose="02040503050406030204" pitchFamily="18" charset="0"/>
                      </a:rPr>
                      <m:t>/</m:t>
                    </m:r>
                    <m:r>
                      <a:rPr lang="it-IT" b="0" i="1" smtClean="0">
                        <a:latin typeface="Cambria Math" panose="02040503050406030204" pitchFamily="18" charset="0"/>
                      </a:rPr>
                      <m:t>𝑘</m:t>
                    </m:r>
                  </m:oMath>
                </a14:m>
                <a:r>
                  <a:rPr lang="en-US" dirty="0"/>
                  <a:t>.</a:t>
                </a:r>
              </a:p>
              <a:p>
                <a:pPr algn="just"/>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3"/>
              </p:nvPr>
            </p:nvSpPr>
            <p:spPr>
              <a:xfrm>
                <a:off x="454726" y="821655"/>
                <a:ext cx="8258094" cy="650306"/>
              </a:xfrm>
              <a:blipFill>
                <a:blip r:embed="rId2"/>
                <a:stretch>
                  <a:fillRect l="-1773" t="-12264" r="-1699" b="-6604"/>
                </a:stretch>
              </a:blipFill>
            </p:spPr>
            <p:txBody>
              <a:bodyPr/>
              <a:lstStyle/>
              <a:p>
                <a:r>
                  <a:rPr lang="it-IT">
                    <a:noFill/>
                  </a:rPr>
                  <a:t> </a:t>
                </a:r>
              </a:p>
            </p:txBody>
          </p:sp>
        </mc:Fallback>
      </mc:AlternateContent>
      <p:sp>
        <p:nvSpPr>
          <p:cNvPr id="6" name="Date Placeholder 5"/>
          <p:cNvSpPr>
            <a:spLocks noGrp="1"/>
          </p:cNvSpPr>
          <p:nvPr>
            <p:ph type="dt" sz="half" idx="2"/>
          </p:nvPr>
        </p:nvSpPr>
        <p:spPr/>
        <p:txBody>
          <a:bodyPr/>
          <a:lstStyle/>
          <a:p>
            <a:pPr>
              <a:defRPr/>
            </a:pPr>
            <a:fld id="{62374B84-66FA-43B2-9CA3-BCF9A69982D5}"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Natural convection calculations</a:t>
            </a:r>
          </a:p>
        </p:txBody>
      </p:sp>
      <p:pic>
        <p:nvPicPr>
          <p:cNvPr id="5" name="Immagine 4" descr="Immagine che contiene testo, linea, Diagramma, diagramma&#10;&#10;Descrizione generata automaticamente">
            <a:extLst>
              <a:ext uri="{FF2B5EF4-FFF2-40B4-BE49-F238E27FC236}">
                <a16:creationId xmlns:a16="http://schemas.microsoft.com/office/drawing/2014/main" id="{D7CE69A9-61EF-5D08-2D58-A61A078DA368}"/>
              </a:ext>
            </a:extLst>
          </p:cNvPr>
          <p:cNvPicPr>
            <a:picLocks noChangeAspect="1"/>
          </p:cNvPicPr>
          <p:nvPr/>
        </p:nvPicPr>
        <p:blipFill>
          <a:blip r:embed="rId3"/>
          <a:stretch>
            <a:fillRect/>
          </a:stretch>
        </p:blipFill>
        <p:spPr>
          <a:xfrm>
            <a:off x="5062653" y="1360448"/>
            <a:ext cx="3802839" cy="2852129"/>
          </a:xfrm>
          <a:prstGeom prst="rect">
            <a:avLst/>
          </a:prstGeom>
        </p:spPr>
      </p:pic>
      <mc:AlternateContent xmlns:mc="http://schemas.openxmlformats.org/markup-compatibility/2006" xmlns:a14="http://schemas.microsoft.com/office/drawing/2010/main">
        <mc:Choice Requires="a14">
          <p:sp>
            <p:nvSpPr>
              <p:cNvPr id="9" name="Content Placeholder 1">
                <a:extLst>
                  <a:ext uri="{FF2B5EF4-FFF2-40B4-BE49-F238E27FC236}">
                    <a16:creationId xmlns:a16="http://schemas.microsoft.com/office/drawing/2014/main" id="{19E1EE67-CAB5-DFE3-A937-46B7CB6A6768}"/>
                  </a:ext>
                </a:extLst>
              </p:cNvPr>
              <p:cNvSpPr txBox="1">
                <a:spLocks/>
              </p:cNvSpPr>
              <p:nvPr/>
            </p:nvSpPr>
            <p:spPr>
              <a:xfrm>
                <a:off x="454726" y="1591493"/>
                <a:ext cx="4216128" cy="2621084"/>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just"/>
                <a:r>
                  <a:rPr lang="en-US" dirty="0"/>
                  <a:t>Grashof number:</a:t>
                </a:r>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𝐺𝑟</m:t>
                      </m:r>
                      <m:r>
                        <a:rPr lang="it-IT" b="0" i="1" smtClean="0">
                          <a:latin typeface="Cambria Math" panose="02040503050406030204" pitchFamily="18" charset="0"/>
                        </a:rPr>
                        <m:t>= </m:t>
                      </m:r>
                      <m:f>
                        <m:fPr>
                          <m:ctrlPr>
                            <a:rPr lang="it-IT" b="0" i="1" smtClean="0">
                              <a:latin typeface="Cambria Math" panose="02040503050406030204" pitchFamily="18" charset="0"/>
                            </a:rPr>
                          </m:ctrlPr>
                        </m:fPr>
                        <m:num>
                          <m:r>
                            <a:rPr lang="it-IT" i="1">
                              <a:latin typeface="Cambria Math" panose="02040503050406030204" pitchFamily="18" charset="0"/>
                            </a:rPr>
                            <m:t>𝑔</m:t>
                          </m:r>
                          <m:r>
                            <a:rPr lang="it-IT" i="1">
                              <a:latin typeface="Cambria Math" panose="02040503050406030204" pitchFamily="18" charset="0"/>
                            </a:rPr>
                            <m:t> </m:t>
                          </m:r>
                          <m:r>
                            <m:rPr>
                              <m:sty m:val="p"/>
                            </m:rPr>
                            <a:rPr lang="it-IT">
                              <a:latin typeface="Cambria Math" panose="02040503050406030204" pitchFamily="18" charset="0"/>
                            </a:rPr>
                            <m:t>Δ</m:t>
                          </m:r>
                          <m:r>
                            <a:rPr lang="it-IT" i="1">
                              <a:latin typeface="Cambria Math" panose="02040503050406030204" pitchFamily="18" charset="0"/>
                            </a:rPr>
                            <m:t>𝑇</m:t>
                          </m:r>
                          <m:r>
                            <a:rPr lang="it-IT" i="1">
                              <a:latin typeface="Cambria Math" panose="02040503050406030204" pitchFamily="18" charset="0"/>
                            </a:rPr>
                            <m:t> </m:t>
                          </m:r>
                          <m:r>
                            <a:rPr lang="it-IT" i="1">
                              <a:latin typeface="Cambria Math" panose="02040503050406030204" pitchFamily="18" charset="0"/>
                            </a:rPr>
                            <m:t>𝛽</m:t>
                          </m:r>
                          <m:sSup>
                            <m:sSupPr>
                              <m:ctrlPr>
                                <a:rPr lang="it-IT" i="1">
                                  <a:latin typeface="Cambria Math" panose="02040503050406030204" pitchFamily="18" charset="0"/>
                                </a:rPr>
                              </m:ctrlPr>
                            </m:sSupPr>
                            <m:e>
                              <m:r>
                                <a:rPr lang="it-IT" i="1">
                                  <a:latin typeface="Cambria Math" panose="02040503050406030204" pitchFamily="18" charset="0"/>
                                </a:rPr>
                                <m:t>𝛿</m:t>
                              </m:r>
                            </m:e>
                            <m:sup>
                              <m:r>
                                <a:rPr lang="it-IT" i="1">
                                  <a:latin typeface="Cambria Math" panose="02040503050406030204" pitchFamily="18" charset="0"/>
                                </a:rPr>
                                <m:t>3</m:t>
                              </m:r>
                            </m:sup>
                          </m:sSup>
                        </m:num>
                        <m:den>
                          <m:sSup>
                            <m:sSupPr>
                              <m:ctrlPr>
                                <a:rPr lang="it-IT" i="1">
                                  <a:latin typeface="Cambria Math" panose="02040503050406030204" pitchFamily="18" charset="0"/>
                                </a:rPr>
                              </m:ctrlPr>
                            </m:sSupPr>
                            <m:e>
                              <m:r>
                                <a:rPr lang="it-IT" i="1">
                                  <a:latin typeface="Cambria Math" panose="02040503050406030204" pitchFamily="18" charset="0"/>
                                </a:rPr>
                                <m:t>𝜈</m:t>
                              </m:r>
                            </m:e>
                            <m:sup>
                              <m:r>
                                <a:rPr lang="it-IT" i="1">
                                  <a:latin typeface="Cambria Math" panose="02040503050406030204" pitchFamily="18" charset="0"/>
                                </a:rPr>
                                <m:t>3</m:t>
                              </m:r>
                            </m:sup>
                          </m:sSup>
                        </m:den>
                      </m:f>
                    </m:oMath>
                  </m:oMathPara>
                </a14:m>
                <a:endParaRPr lang="it-IT" b="0" dirty="0"/>
              </a:p>
              <a:p>
                <a:pPr algn="just"/>
                <a:r>
                  <a:rPr lang="en-US" sz="1600"/>
                  <a:t>Prandtl </a:t>
                </a:r>
                <a:r>
                  <a:rPr lang="en-US" sz="1600" dirty="0"/>
                  <a:t>number:</a:t>
                </a:r>
              </a:p>
              <a:p>
                <a:pPr algn="just"/>
                <a14:m>
                  <m:oMathPara xmlns:m="http://schemas.openxmlformats.org/officeDocument/2006/math">
                    <m:oMathParaPr>
                      <m:jc m:val="centerGroup"/>
                    </m:oMathParaPr>
                    <m:oMath xmlns:m="http://schemas.openxmlformats.org/officeDocument/2006/math">
                      <m:func>
                        <m:funcPr>
                          <m:ctrlPr>
                            <a:rPr lang="it-IT" sz="1600" b="0" i="1" smtClean="0">
                              <a:latin typeface="Cambria Math" panose="02040503050406030204" pitchFamily="18" charset="0"/>
                            </a:rPr>
                          </m:ctrlPr>
                        </m:funcPr>
                        <m:fName>
                          <m:r>
                            <m:rPr>
                              <m:sty m:val="p"/>
                            </m:rPr>
                            <a:rPr lang="it-IT" sz="1600" b="0" i="0" smtClean="0">
                              <a:latin typeface="Cambria Math" panose="02040503050406030204" pitchFamily="18" charset="0"/>
                            </a:rPr>
                            <m:t>Pr</m:t>
                          </m:r>
                        </m:fName>
                        <m:e>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𝛼</m:t>
                              </m:r>
                            </m:num>
                            <m:den>
                              <m:r>
                                <a:rPr lang="it-IT" sz="1600" b="0" i="1" smtClean="0">
                                  <a:latin typeface="Cambria Math" panose="02040503050406030204" pitchFamily="18" charset="0"/>
                                </a:rPr>
                                <m:t>𝜈</m:t>
                              </m:r>
                            </m:den>
                          </m:f>
                        </m:e>
                      </m:func>
                    </m:oMath>
                  </m:oMathPara>
                </a14:m>
                <a:endParaRPr lang="en-US" sz="1600" dirty="0"/>
              </a:p>
              <a:p>
                <a:pPr algn="just"/>
                <a:r>
                  <a:rPr lang="en-US" sz="1600" dirty="0"/>
                  <a:t>Rayleigh number:</a:t>
                </a:r>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𝑅𝑎</m:t>
                      </m:r>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Pr</m:t>
                          </m:r>
                        </m:fName>
                        <m:e>
                          <m:r>
                            <a:rPr lang="it-IT" b="0" i="1" smtClean="0">
                              <a:latin typeface="Cambria Math" panose="02040503050406030204" pitchFamily="18" charset="0"/>
                            </a:rPr>
                            <m:t>⋅</m:t>
                          </m:r>
                          <m:r>
                            <a:rPr lang="it-IT" b="0" i="1" smtClean="0">
                              <a:latin typeface="Cambria Math" panose="02040503050406030204" pitchFamily="18" charset="0"/>
                            </a:rPr>
                            <m:t>𝐺𝑟</m:t>
                          </m:r>
                        </m:e>
                      </m:func>
                    </m:oMath>
                  </m:oMathPara>
                </a14:m>
                <a:endParaRPr lang="it-IT" b="0" dirty="0"/>
              </a:p>
              <a:p>
                <a:pPr algn="just"/>
                <a:r>
                  <a:rPr lang="it-IT" sz="1600" b="0" dirty="0"/>
                  <a:t>And from the Ra </a:t>
                </a:r>
                <a:r>
                  <a:rPr lang="it-IT" sz="1600" b="0" dirty="0" err="1"/>
                  <a:t>number</a:t>
                </a:r>
                <a:r>
                  <a:rPr lang="it-IT" sz="1600" b="0" dirty="0"/>
                  <a:t> </a:t>
                </a:r>
                <a:r>
                  <a:rPr lang="it-IT" sz="1600" b="0" dirty="0" err="1"/>
                  <a:t>it</a:t>
                </a:r>
                <a:r>
                  <a:rPr lang="it-IT" sz="1600" b="0" dirty="0"/>
                  <a:t> </a:t>
                </a:r>
                <a:r>
                  <a:rPr lang="it-IT" sz="1600" b="0" dirty="0" err="1"/>
                  <a:t>is</a:t>
                </a:r>
                <a:r>
                  <a:rPr lang="it-IT" sz="1600" b="0" dirty="0"/>
                  <a:t> </a:t>
                </a:r>
                <a:r>
                  <a:rPr lang="it-IT" sz="1600" b="0" dirty="0" err="1"/>
                  <a:t>possible</a:t>
                </a:r>
                <a:r>
                  <a:rPr lang="it-IT" sz="1600" b="0" dirty="0"/>
                  <a:t> to use </a:t>
                </a:r>
                <a:r>
                  <a:rPr lang="it-IT" sz="1600" b="0" dirty="0" err="1"/>
                  <a:t>experimental</a:t>
                </a:r>
                <a:r>
                  <a:rPr lang="it-IT" sz="1600" b="0" dirty="0"/>
                  <a:t> </a:t>
                </a:r>
                <a:r>
                  <a:rPr lang="it-IT" sz="1600" b="0" dirty="0" err="1"/>
                  <a:t>correlations</a:t>
                </a:r>
                <a:r>
                  <a:rPr lang="it-IT" sz="1600" b="0" dirty="0"/>
                  <a:t> to </a:t>
                </a:r>
                <a:r>
                  <a:rPr lang="it-IT" sz="1600" b="0" dirty="0" err="1"/>
                  <a:t>calculate</a:t>
                </a:r>
                <a:r>
                  <a:rPr lang="it-IT" sz="1600" b="0" dirty="0"/>
                  <a:t> </a:t>
                </a:r>
                <a14:m>
                  <m:oMath xmlns:m="http://schemas.openxmlformats.org/officeDocument/2006/math">
                    <m:r>
                      <a:rPr lang="it-IT" sz="1600" b="0" i="1" smtClean="0">
                        <a:latin typeface="Cambria Math" panose="02040503050406030204" pitchFamily="18" charset="0"/>
                      </a:rPr>
                      <m:t>𝑁𝑢</m:t>
                    </m:r>
                  </m:oMath>
                </a14:m>
                <a:r>
                  <a:rPr lang="it-IT" b="0" dirty="0"/>
                  <a:t>. </a:t>
                </a:r>
              </a:p>
              <a:p>
                <a:pPr algn="just"/>
                <a:endParaRPr lang="en-US" dirty="0"/>
              </a:p>
              <a:p>
                <a:pPr algn="just"/>
                <a:endParaRPr lang="en-US" dirty="0"/>
              </a:p>
            </p:txBody>
          </p:sp>
        </mc:Choice>
        <mc:Fallback xmlns="">
          <p:sp>
            <p:nvSpPr>
              <p:cNvPr id="9" name="Content Placeholder 1">
                <a:extLst>
                  <a:ext uri="{FF2B5EF4-FFF2-40B4-BE49-F238E27FC236}">
                    <a16:creationId xmlns:a16="http://schemas.microsoft.com/office/drawing/2014/main" id="{19E1EE67-CAB5-DFE3-A937-46B7CB6A6768}"/>
                  </a:ext>
                </a:extLst>
              </p:cNvPr>
              <p:cNvSpPr txBox="1">
                <a:spLocks noRot="1" noChangeAspect="1" noMove="1" noResize="1" noEditPoints="1" noAdjustHandles="1" noChangeArrowheads="1" noChangeShapeType="1" noTextEdit="1"/>
              </p:cNvSpPr>
              <p:nvPr/>
            </p:nvSpPr>
            <p:spPr>
              <a:xfrm>
                <a:off x="454726" y="1591493"/>
                <a:ext cx="4216128" cy="2621084"/>
              </a:xfrm>
              <a:prstGeom prst="rect">
                <a:avLst/>
              </a:prstGeom>
              <a:blipFill>
                <a:blip r:embed="rId4"/>
                <a:stretch>
                  <a:fillRect l="-3473" t="-3023" r="-2894" b="-16512"/>
                </a:stretch>
              </a:blipFill>
            </p:spPr>
            <p:txBody>
              <a:bodyPr/>
              <a:lstStyle/>
              <a:p>
                <a:r>
                  <a:rPr lang="en-US">
                    <a:noFill/>
                  </a:rPr>
                  <a:t> </a:t>
                </a:r>
              </a:p>
            </p:txBody>
          </p:sp>
        </mc:Fallback>
      </mc:AlternateContent>
    </p:spTree>
    <p:extLst>
      <p:ext uri="{BB962C8B-B14F-4D97-AF65-F5344CB8AC3E}">
        <p14:creationId xmlns:p14="http://schemas.microsoft.com/office/powerpoint/2010/main" val="3597526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dirty="0"/>
              <a:t>Test</a:t>
            </a:r>
          </a:p>
        </p:txBody>
      </p:sp>
      <p:sp>
        <p:nvSpPr>
          <p:cNvPr id="6" name="Date Placeholder 5"/>
          <p:cNvSpPr>
            <a:spLocks noGrp="1"/>
          </p:cNvSpPr>
          <p:nvPr>
            <p:ph type="dt" sz="half" idx="2"/>
          </p:nvPr>
        </p:nvSpPr>
        <p:spPr/>
        <p:txBody>
          <a:bodyPr/>
          <a:lstStyle/>
          <a:p>
            <a:pPr>
              <a:defRPr/>
            </a:pPr>
            <a:fld id="{9953B911-959C-4D70-802A-1F423B83E9D6}"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Transient comparison (4x1/4”, present conditions)</a:t>
            </a:r>
          </a:p>
        </p:txBody>
      </p:sp>
      <p:pic>
        <p:nvPicPr>
          <p:cNvPr id="4" name="Immagine 3" descr="Immagine che contiene testo, diagramma, linea, Diagramma&#10;&#10;Descrizione generata automaticamente">
            <a:extLst>
              <a:ext uri="{FF2B5EF4-FFF2-40B4-BE49-F238E27FC236}">
                <a16:creationId xmlns:a16="http://schemas.microsoft.com/office/drawing/2014/main" id="{986F6D42-8399-256B-D7C4-BCC1C216E6F4}"/>
              </a:ext>
            </a:extLst>
          </p:cNvPr>
          <p:cNvPicPr>
            <a:picLocks noChangeAspect="1"/>
          </p:cNvPicPr>
          <p:nvPr/>
        </p:nvPicPr>
        <p:blipFill>
          <a:blip r:embed="rId2"/>
          <a:stretch>
            <a:fillRect/>
          </a:stretch>
        </p:blipFill>
        <p:spPr>
          <a:xfrm>
            <a:off x="-2475" y="821654"/>
            <a:ext cx="9144000" cy="3501111"/>
          </a:xfrm>
          <a:prstGeom prst="rect">
            <a:avLst/>
          </a:prstGeom>
        </p:spPr>
      </p:pic>
      <p:sp>
        <p:nvSpPr>
          <p:cNvPr id="5" name="Rettangolo 4">
            <a:extLst>
              <a:ext uri="{FF2B5EF4-FFF2-40B4-BE49-F238E27FC236}">
                <a16:creationId xmlns:a16="http://schemas.microsoft.com/office/drawing/2014/main" id="{F7D0127A-A494-11E0-E41C-F3972F387BC4}"/>
              </a:ext>
            </a:extLst>
          </p:cNvPr>
          <p:cNvSpPr/>
          <p:nvPr/>
        </p:nvSpPr>
        <p:spPr>
          <a:xfrm>
            <a:off x="5198533" y="3390900"/>
            <a:ext cx="224367" cy="266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9CBA87DA-9C25-0CE5-BC05-EAB726F7D305}"/>
              </a:ext>
            </a:extLst>
          </p:cNvPr>
          <p:cNvSpPr txBox="1"/>
          <p:nvPr/>
        </p:nvSpPr>
        <p:spPr>
          <a:xfrm>
            <a:off x="5177367" y="3331551"/>
            <a:ext cx="359833" cy="215444"/>
          </a:xfrm>
          <a:prstGeom prst="rect">
            <a:avLst/>
          </a:prstGeom>
          <a:noFill/>
        </p:spPr>
        <p:txBody>
          <a:bodyPr wrap="square" rtlCol="0">
            <a:spAutoFit/>
          </a:bodyPr>
          <a:lstStyle/>
          <a:p>
            <a:r>
              <a:rPr lang="it-IT" sz="800" dirty="0">
                <a:solidFill>
                  <a:schemeClr val="accent6">
                    <a:lumMod val="50000"/>
                  </a:schemeClr>
                </a:solidFill>
              </a:rPr>
              <a:t>4ft</a:t>
            </a:r>
          </a:p>
        </p:txBody>
      </p:sp>
      <p:sp>
        <p:nvSpPr>
          <p:cNvPr id="11" name="CasellaDiTesto 10">
            <a:extLst>
              <a:ext uri="{FF2B5EF4-FFF2-40B4-BE49-F238E27FC236}">
                <a16:creationId xmlns:a16="http://schemas.microsoft.com/office/drawing/2014/main" id="{6BF28C29-6A84-ADD9-0782-29DCBF16166B}"/>
              </a:ext>
            </a:extLst>
          </p:cNvPr>
          <p:cNvSpPr txBox="1"/>
          <p:nvPr/>
        </p:nvSpPr>
        <p:spPr>
          <a:xfrm>
            <a:off x="5177367" y="3483951"/>
            <a:ext cx="359833" cy="215444"/>
          </a:xfrm>
          <a:prstGeom prst="rect">
            <a:avLst/>
          </a:prstGeom>
          <a:noFill/>
        </p:spPr>
        <p:txBody>
          <a:bodyPr wrap="square" rtlCol="0">
            <a:spAutoFit/>
          </a:bodyPr>
          <a:lstStyle/>
          <a:p>
            <a:r>
              <a:rPr lang="it-IT" sz="800" dirty="0">
                <a:solidFill>
                  <a:schemeClr val="accent6">
                    <a:lumMod val="50000"/>
                  </a:schemeClr>
                </a:solidFill>
              </a:rPr>
              <a:t>3ft</a:t>
            </a:r>
          </a:p>
        </p:txBody>
      </p:sp>
      <p:pic>
        <p:nvPicPr>
          <p:cNvPr id="12" name="Immagine 11">
            <a:extLst>
              <a:ext uri="{FF2B5EF4-FFF2-40B4-BE49-F238E27FC236}">
                <a16:creationId xmlns:a16="http://schemas.microsoft.com/office/drawing/2014/main" id="{55256448-6C4D-6817-8DEE-7C8402005342}"/>
              </a:ext>
            </a:extLst>
          </p:cNvPr>
          <p:cNvPicPr>
            <a:picLocks noChangeAspect="1"/>
          </p:cNvPicPr>
          <p:nvPr/>
        </p:nvPicPr>
        <p:blipFill>
          <a:blip r:embed="rId3"/>
          <a:stretch>
            <a:fillRect/>
          </a:stretch>
        </p:blipFill>
        <p:spPr>
          <a:xfrm>
            <a:off x="-149402" y="929014"/>
            <a:ext cx="9442803" cy="3392831"/>
          </a:xfrm>
          <a:prstGeom prst="rect">
            <a:avLst/>
          </a:prstGeom>
        </p:spPr>
      </p:pic>
    </p:spTree>
    <p:extLst>
      <p:ext uri="{BB962C8B-B14F-4D97-AF65-F5344CB8AC3E}">
        <p14:creationId xmlns:p14="http://schemas.microsoft.com/office/powerpoint/2010/main" val="130794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4F897DF6-C584-7F07-C1AF-2F2FB774F1BC}"/>
              </a:ext>
            </a:extLst>
          </p:cNvPr>
          <p:cNvCxnSpPr>
            <a:cxnSpLocks/>
          </p:cNvCxnSpPr>
          <p:nvPr/>
        </p:nvCxnSpPr>
        <p:spPr>
          <a:xfrm>
            <a:off x="5888450" y="2291793"/>
            <a:ext cx="8026" cy="991076"/>
          </a:xfrm>
          <a:prstGeom prst="line">
            <a:avLst/>
          </a:prstGeom>
          <a:ln w="571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7CE88042-5AB2-91DC-6D6A-E7BF4CDD7E9C}"/>
              </a:ext>
            </a:extLst>
          </p:cNvPr>
          <p:cNvSpPr/>
          <p:nvPr/>
        </p:nvSpPr>
        <p:spPr>
          <a:xfrm>
            <a:off x="5364102" y="1920199"/>
            <a:ext cx="803722" cy="447685"/>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3"/>
          </p:nvPr>
        </p:nvSpPr>
        <p:spPr>
          <a:xfrm>
            <a:off x="457225" y="751700"/>
            <a:ext cx="3660480" cy="2725341"/>
          </a:xfrm>
        </p:spPr>
        <p:txBody>
          <a:bodyPr/>
          <a:lstStyle/>
          <a:p>
            <a:r>
              <a:rPr lang="en-US" dirty="0"/>
              <a:t>The components of the stations heat up due to these possible reasons:</a:t>
            </a:r>
          </a:p>
          <a:p>
            <a:pPr marL="285750" indent="-285750">
              <a:buFont typeface="Arial" panose="020B0604020202020204" pitchFamily="34" charset="0"/>
              <a:buChar char="•"/>
            </a:pPr>
            <a:r>
              <a:rPr lang="en-US" dirty="0"/>
              <a:t>Driver input 4 kW RF</a:t>
            </a:r>
          </a:p>
          <a:p>
            <a:pPr marL="285750" indent="-285750">
              <a:buFont typeface="Arial" panose="020B0604020202020204" pitchFamily="34" charset="0"/>
              <a:buChar char="•"/>
            </a:pPr>
            <a:r>
              <a:rPr lang="en-US" dirty="0"/>
              <a:t>High voltage from anode modulator</a:t>
            </a:r>
          </a:p>
          <a:p>
            <a:pPr marL="285750" indent="-285750">
              <a:buFont typeface="Arial" panose="020B0604020202020204" pitchFamily="34" charset="0"/>
              <a:buChar char="•"/>
            </a:pPr>
            <a:r>
              <a:rPr lang="en-US" dirty="0"/>
              <a:t>High current bus for cavity tuning</a:t>
            </a:r>
          </a:p>
          <a:p>
            <a:pPr algn="just"/>
            <a:r>
              <a:rPr lang="en-US" dirty="0"/>
              <a:t>The goal of this work is to investigate the heating caused by the bias supply line in the new operational conditions.</a:t>
            </a:r>
          </a:p>
        </p:txBody>
      </p:sp>
      <p:sp>
        <p:nvSpPr>
          <p:cNvPr id="6" name="Date Placeholder 5"/>
          <p:cNvSpPr>
            <a:spLocks noGrp="1"/>
          </p:cNvSpPr>
          <p:nvPr>
            <p:ph type="dt" sz="half" idx="2"/>
          </p:nvPr>
        </p:nvSpPr>
        <p:spPr/>
        <p:txBody>
          <a:bodyPr/>
          <a:lstStyle/>
          <a:p>
            <a:pPr>
              <a:defRPr/>
            </a:pPr>
            <a:fld id="{33977C6B-A0AD-481E-AA44-1A3035185F12}"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In the previous episode…</a:t>
            </a:r>
          </a:p>
        </p:txBody>
      </p:sp>
      <p:sp>
        <p:nvSpPr>
          <p:cNvPr id="11" name="Oval 10">
            <a:extLst>
              <a:ext uri="{FF2B5EF4-FFF2-40B4-BE49-F238E27FC236}">
                <a16:creationId xmlns:a16="http://schemas.microsoft.com/office/drawing/2014/main" id="{4AF7D8ED-C823-B83E-103B-BC9251B115A9}"/>
              </a:ext>
            </a:extLst>
          </p:cNvPr>
          <p:cNvSpPr/>
          <p:nvPr/>
        </p:nvSpPr>
        <p:spPr>
          <a:xfrm>
            <a:off x="6432327" y="3009515"/>
            <a:ext cx="475488" cy="487680"/>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4F71698-18F9-A225-420D-89C942A86A84}"/>
              </a:ext>
            </a:extLst>
          </p:cNvPr>
          <p:cNvSpPr/>
          <p:nvPr/>
        </p:nvSpPr>
        <p:spPr>
          <a:xfrm>
            <a:off x="6907815" y="3116195"/>
            <a:ext cx="262128" cy="274320"/>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563DEF-49E6-2421-B1A4-5734A8BFFAE2}"/>
              </a:ext>
            </a:extLst>
          </p:cNvPr>
          <p:cNvSpPr/>
          <p:nvPr/>
        </p:nvSpPr>
        <p:spPr>
          <a:xfrm>
            <a:off x="6172129" y="3116195"/>
            <a:ext cx="262128" cy="274320"/>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5B1DE9-4FD4-79F7-586F-32F0802EF096}"/>
              </a:ext>
            </a:extLst>
          </p:cNvPr>
          <p:cNvSpPr/>
          <p:nvPr/>
        </p:nvSpPr>
        <p:spPr>
          <a:xfrm>
            <a:off x="6548912" y="3500961"/>
            <a:ext cx="262128" cy="274320"/>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91DFC5-148E-4270-7EF6-39D02D0FF1CC}"/>
              </a:ext>
            </a:extLst>
          </p:cNvPr>
          <p:cNvSpPr/>
          <p:nvPr/>
        </p:nvSpPr>
        <p:spPr>
          <a:xfrm>
            <a:off x="6539007" y="2948736"/>
            <a:ext cx="281940" cy="186477"/>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81AFC0-23D9-6EC4-7EE9-022345AF8E5F}"/>
              </a:ext>
            </a:extLst>
          </p:cNvPr>
          <p:cNvSpPr/>
          <p:nvPr/>
        </p:nvSpPr>
        <p:spPr>
          <a:xfrm>
            <a:off x="6572154" y="2754639"/>
            <a:ext cx="215646" cy="186477"/>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B735891-ED24-1A11-716C-E50070A853F0}"/>
              </a:ext>
            </a:extLst>
          </p:cNvPr>
          <p:cNvSpPr/>
          <p:nvPr/>
        </p:nvSpPr>
        <p:spPr>
          <a:xfrm>
            <a:off x="6278962" y="1132084"/>
            <a:ext cx="803722" cy="447685"/>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290BD72-D59B-DC23-F20A-AAFD9929877B}"/>
              </a:ext>
            </a:extLst>
          </p:cNvPr>
          <p:cNvCxnSpPr>
            <a:cxnSpLocks/>
          </p:cNvCxnSpPr>
          <p:nvPr/>
        </p:nvCxnSpPr>
        <p:spPr>
          <a:xfrm>
            <a:off x="5888450" y="1584656"/>
            <a:ext cx="0" cy="327141"/>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D7273FE-E01F-995A-AACE-44FD8F88587A}"/>
              </a:ext>
            </a:extLst>
          </p:cNvPr>
          <p:cNvCxnSpPr/>
          <p:nvPr/>
        </p:nvCxnSpPr>
        <p:spPr>
          <a:xfrm>
            <a:off x="6687787" y="1578411"/>
            <a:ext cx="0" cy="327141"/>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5A30AA3-009B-9CC3-C3EE-187A2FCDFB9A}"/>
              </a:ext>
            </a:extLst>
          </p:cNvPr>
          <p:cNvCxnSpPr/>
          <p:nvPr/>
        </p:nvCxnSpPr>
        <p:spPr>
          <a:xfrm>
            <a:off x="7492267" y="1584773"/>
            <a:ext cx="0" cy="327141"/>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29AD163-E080-EB3E-C382-47777BD654FB}"/>
              </a:ext>
            </a:extLst>
          </p:cNvPr>
          <p:cNvCxnSpPr>
            <a:cxnSpLocks/>
          </p:cNvCxnSpPr>
          <p:nvPr/>
        </p:nvCxnSpPr>
        <p:spPr>
          <a:xfrm>
            <a:off x="6829327" y="1573407"/>
            <a:ext cx="0" cy="15240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3482F69-33AA-22B1-42FD-F074F03FC140}"/>
              </a:ext>
            </a:extLst>
          </p:cNvPr>
          <p:cNvCxnSpPr>
            <a:cxnSpLocks/>
          </p:cNvCxnSpPr>
          <p:nvPr/>
        </p:nvCxnSpPr>
        <p:spPr>
          <a:xfrm flipH="1">
            <a:off x="6829327" y="1725807"/>
            <a:ext cx="483872"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15D8101-1888-1A12-C39D-1F3EB2B44D0E}"/>
              </a:ext>
            </a:extLst>
          </p:cNvPr>
          <p:cNvCxnSpPr>
            <a:cxnSpLocks/>
          </p:cNvCxnSpPr>
          <p:nvPr/>
        </p:nvCxnSpPr>
        <p:spPr>
          <a:xfrm>
            <a:off x="7313199" y="1725807"/>
            <a:ext cx="0" cy="168574"/>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2FC2CF6-B5DF-9B51-F6A2-2FB453DBAF94}"/>
              </a:ext>
            </a:extLst>
          </p:cNvPr>
          <p:cNvCxnSpPr>
            <a:cxnSpLocks/>
            <a:stCxn id="13" idx="2"/>
          </p:cNvCxnSpPr>
          <p:nvPr/>
        </p:nvCxnSpPr>
        <p:spPr>
          <a:xfrm flipH="1">
            <a:off x="5896476" y="3253355"/>
            <a:ext cx="275653" cy="0"/>
          </a:xfrm>
          <a:prstGeom prst="line">
            <a:avLst/>
          </a:prstGeom>
          <a:ln w="1905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4DAA42B-1EAB-96DF-3BCD-081693D365E5}"/>
              </a:ext>
            </a:extLst>
          </p:cNvPr>
          <p:cNvCxnSpPr>
            <a:endCxn id="13" idx="2"/>
          </p:cNvCxnSpPr>
          <p:nvPr/>
        </p:nvCxnSpPr>
        <p:spPr>
          <a:xfrm>
            <a:off x="5896476" y="3253355"/>
            <a:ext cx="275653" cy="0"/>
          </a:xfrm>
          <a:prstGeom prst="straightConnector1">
            <a:avLst/>
          </a:prstGeom>
          <a:ln w="57150">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D0F1770E-E753-E695-AB39-BA47D4E3AFDC}"/>
              </a:ext>
            </a:extLst>
          </p:cNvPr>
          <p:cNvCxnSpPr>
            <a:cxnSpLocks/>
          </p:cNvCxnSpPr>
          <p:nvPr/>
        </p:nvCxnSpPr>
        <p:spPr>
          <a:xfrm flipH="1">
            <a:off x="4589008" y="2665575"/>
            <a:ext cx="3837442" cy="0"/>
          </a:xfrm>
          <a:prstGeom prst="line">
            <a:avLst/>
          </a:prstGeom>
          <a:ln w="9525">
            <a:solidFill>
              <a:schemeClr val="accent6">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CEA62C1-2C92-E3A7-3CA3-1B8804D0F009}"/>
              </a:ext>
            </a:extLst>
          </p:cNvPr>
          <p:cNvCxnSpPr>
            <a:cxnSpLocks/>
          </p:cNvCxnSpPr>
          <p:nvPr/>
        </p:nvCxnSpPr>
        <p:spPr>
          <a:xfrm>
            <a:off x="6907815" y="2273858"/>
            <a:ext cx="0" cy="574020"/>
          </a:xfrm>
          <a:prstGeom prst="line">
            <a:avLst/>
          </a:prstGeom>
          <a:ln w="19050">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0CA0734-26FC-6A2D-8BAC-1FF8156568A3}"/>
              </a:ext>
            </a:extLst>
          </p:cNvPr>
          <p:cNvCxnSpPr>
            <a:cxnSpLocks/>
          </p:cNvCxnSpPr>
          <p:nvPr/>
        </p:nvCxnSpPr>
        <p:spPr>
          <a:xfrm flipH="1">
            <a:off x="7463044" y="2285548"/>
            <a:ext cx="8460" cy="723967"/>
          </a:xfrm>
          <a:prstGeom prst="line">
            <a:avLst/>
          </a:prstGeom>
          <a:ln w="19050">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0E89C680-5216-3920-DF8B-387F690EB4B0}"/>
              </a:ext>
            </a:extLst>
          </p:cNvPr>
          <p:cNvCxnSpPr>
            <a:cxnSpLocks/>
            <a:endCxn id="16" idx="3"/>
          </p:cNvCxnSpPr>
          <p:nvPr/>
        </p:nvCxnSpPr>
        <p:spPr>
          <a:xfrm flipH="1">
            <a:off x="6787800" y="2847878"/>
            <a:ext cx="120015" cy="0"/>
          </a:xfrm>
          <a:prstGeom prst="straightConnector1">
            <a:avLst/>
          </a:prstGeom>
          <a:ln>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877A062F-A52A-9436-5D52-9E1EC4A227D2}"/>
              </a:ext>
            </a:extLst>
          </p:cNvPr>
          <p:cNvCxnSpPr>
            <a:cxnSpLocks/>
          </p:cNvCxnSpPr>
          <p:nvPr/>
        </p:nvCxnSpPr>
        <p:spPr>
          <a:xfrm flipH="1">
            <a:off x="6847807" y="3000278"/>
            <a:ext cx="615237" cy="0"/>
          </a:xfrm>
          <a:prstGeom prst="straightConnector1">
            <a:avLst/>
          </a:prstGeom>
          <a:ln>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2A7A18FE-2579-A8B4-1ECC-8A6807CD751E}"/>
              </a:ext>
            </a:extLst>
          </p:cNvPr>
          <p:cNvSpPr/>
          <p:nvPr/>
        </p:nvSpPr>
        <p:spPr>
          <a:xfrm>
            <a:off x="7169527" y="1134411"/>
            <a:ext cx="803722" cy="447685"/>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6906B43-E181-D1FB-DC00-6D11E0DA934B}"/>
              </a:ext>
            </a:extLst>
          </p:cNvPr>
          <p:cNvSpPr/>
          <p:nvPr/>
        </p:nvSpPr>
        <p:spPr>
          <a:xfrm>
            <a:off x="5366800" y="1137674"/>
            <a:ext cx="803722" cy="447685"/>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75183B6-9CD0-259A-9A30-C43B45F419B0}"/>
              </a:ext>
            </a:extLst>
          </p:cNvPr>
          <p:cNvSpPr txBox="1"/>
          <p:nvPr/>
        </p:nvSpPr>
        <p:spPr>
          <a:xfrm>
            <a:off x="5368407" y="1137115"/>
            <a:ext cx="803722" cy="461665"/>
          </a:xfrm>
          <a:prstGeom prst="rect">
            <a:avLst/>
          </a:prstGeom>
          <a:noFill/>
        </p:spPr>
        <p:txBody>
          <a:bodyPr wrap="square" rtlCol="0">
            <a:spAutoFit/>
          </a:bodyPr>
          <a:lstStyle/>
          <a:p>
            <a:pPr algn="ctr"/>
            <a:r>
              <a:rPr lang="en-US" sz="800" dirty="0">
                <a:solidFill>
                  <a:schemeClr val="accent6">
                    <a:lumMod val="50000"/>
                  </a:schemeClr>
                </a:solidFill>
              </a:rPr>
              <a:t>1200kVA</a:t>
            </a:r>
            <a:br>
              <a:rPr lang="en-US" sz="800" dirty="0">
                <a:solidFill>
                  <a:schemeClr val="accent6">
                    <a:lumMod val="50000"/>
                  </a:schemeClr>
                </a:solidFill>
              </a:rPr>
            </a:br>
            <a:r>
              <a:rPr lang="en-US" sz="800" dirty="0">
                <a:solidFill>
                  <a:schemeClr val="accent6">
                    <a:lumMod val="50000"/>
                  </a:schemeClr>
                </a:solidFill>
              </a:rPr>
              <a:t>Transformer</a:t>
            </a:r>
            <a:br>
              <a:rPr lang="en-US" sz="800" dirty="0">
                <a:solidFill>
                  <a:schemeClr val="accent6">
                    <a:lumMod val="50000"/>
                  </a:schemeClr>
                </a:solidFill>
              </a:rPr>
            </a:br>
            <a:r>
              <a:rPr lang="en-US" sz="800" dirty="0">
                <a:solidFill>
                  <a:schemeClr val="accent6">
                    <a:lumMod val="50000"/>
                  </a:schemeClr>
                </a:solidFill>
              </a:rPr>
              <a:t>480VAC</a:t>
            </a:r>
            <a:endParaRPr lang="en-US" sz="900" dirty="0">
              <a:solidFill>
                <a:schemeClr val="accent6">
                  <a:lumMod val="50000"/>
                </a:schemeClr>
              </a:solidFill>
            </a:endParaRPr>
          </a:p>
        </p:txBody>
      </p:sp>
      <p:sp>
        <p:nvSpPr>
          <p:cNvPr id="66" name="TextBox 65">
            <a:extLst>
              <a:ext uri="{FF2B5EF4-FFF2-40B4-BE49-F238E27FC236}">
                <a16:creationId xmlns:a16="http://schemas.microsoft.com/office/drawing/2014/main" id="{D9A155A2-76AB-8954-8508-7AA979CCB216}"/>
              </a:ext>
            </a:extLst>
          </p:cNvPr>
          <p:cNvSpPr txBox="1"/>
          <p:nvPr/>
        </p:nvSpPr>
        <p:spPr>
          <a:xfrm>
            <a:off x="8426450" y="1212848"/>
            <a:ext cx="553947" cy="338554"/>
          </a:xfrm>
          <a:prstGeom prst="rect">
            <a:avLst/>
          </a:prstGeom>
          <a:noFill/>
        </p:spPr>
        <p:txBody>
          <a:bodyPr wrap="square" rtlCol="0">
            <a:spAutoFit/>
          </a:bodyPr>
          <a:lstStyle/>
          <a:p>
            <a:pPr algn="ctr"/>
            <a:r>
              <a:rPr lang="en-US" sz="800" dirty="0">
                <a:solidFill>
                  <a:schemeClr val="accent6">
                    <a:lumMod val="50000"/>
                  </a:schemeClr>
                </a:solidFill>
              </a:rPr>
              <a:t>Bias curve</a:t>
            </a:r>
            <a:endParaRPr lang="en-US" sz="900" dirty="0">
              <a:solidFill>
                <a:schemeClr val="accent6">
                  <a:lumMod val="50000"/>
                </a:schemeClr>
              </a:solidFill>
            </a:endParaRPr>
          </a:p>
        </p:txBody>
      </p:sp>
      <p:sp>
        <p:nvSpPr>
          <p:cNvPr id="67" name="TextBox 66">
            <a:extLst>
              <a:ext uri="{FF2B5EF4-FFF2-40B4-BE49-F238E27FC236}">
                <a16:creationId xmlns:a16="http://schemas.microsoft.com/office/drawing/2014/main" id="{C0C38434-3B94-7926-0244-86F3327F979B}"/>
              </a:ext>
            </a:extLst>
          </p:cNvPr>
          <p:cNvSpPr txBox="1"/>
          <p:nvPr/>
        </p:nvSpPr>
        <p:spPr>
          <a:xfrm>
            <a:off x="7189985" y="1185185"/>
            <a:ext cx="803722" cy="338554"/>
          </a:xfrm>
          <a:prstGeom prst="rect">
            <a:avLst/>
          </a:prstGeom>
          <a:noFill/>
        </p:spPr>
        <p:txBody>
          <a:bodyPr wrap="square" rtlCol="0">
            <a:spAutoFit/>
          </a:bodyPr>
          <a:lstStyle/>
          <a:p>
            <a:pPr algn="ctr"/>
            <a:r>
              <a:rPr lang="en-US" sz="800" dirty="0">
                <a:solidFill>
                  <a:schemeClr val="accent6">
                    <a:lumMod val="50000"/>
                  </a:schemeClr>
                </a:solidFill>
              </a:rPr>
              <a:t>Anode supply 30KVDC</a:t>
            </a:r>
            <a:endParaRPr lang="en-US" sz="900" dirty="0">
              <a:solidFill>
                <a:schemeClr val="accent6">
                  <a:lumMod val="50000"/>
                </a:schemeClr>
              </a:solidFill>
            </a:endParaRPr>
          </a:p>
        </p:txBody>
      </p:sp>
      <p:sp>
        <p:nvSpPr>
          <p:cNvPr id="68" name="Rectangle 67">
            <a:extLst>
              <a:ext uri="{FF2B5EF4-FFF2-40B4-BE49-F238E27FC236}">
                <a16:creationId xmlns:a16="http://schemas.microsoft.com/office/drawing/2014/main" id="{548DAF8C-FFD6-1F51-C1CC-8A1D9FCC0A01}"/>
              </a:ext>
            </a:extLst>
          </p:cNvPr>
          <p:cNvSpPr/>
          <p:nvPr/>
        </p:nvSpPr>
        <p:spPr>
          <a:xfrm>
            <a:off x="6269486" y="1901188"/>
            <a:ext cx="803722" cy="447685"/>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CDD4367-1406-0FCC-3F25-85A7E72241DA}"/>
              </a:ext>
            </a:extLst>
          </p:cNvPr>
          <p:cNvSpPr/>
          <p:nvPr/>
        </p:nvSpPr>
        <p:spPr>
          <a:xfrm>
            <a:off x="7160051" y="1903515"/>
            <a:ext cx="803722" cy="447685"/>
          </a:xfrm>
          <a:prstGeom prst="rect">
            <a:avLst/>
          </a:prstGeom>
          <a:solidFill>
            <a:schemeClr val="bg1"/>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D0DBD496-0E80-EC10-5D3D-B46BC5A3C857}"/>
              </a:ext>
            </a:extLst>
          </p:cNvPr>
          <p:cNvSpPr txBox="1"/>
          <p:nvPr/>
        </p:nvSpPr>
        <p:spPr>
          <a:xfrm>
            <a:off x="5358931" y="2013941"/>
            <a:ext cx="803722" cy="215444"/>
          </a:xfrm>
          <a:prstGeom prst="rect">
            <a:avLst/>
          </a:prstGeom>
          <a:noFill/>
        </p:spPr>
        <p:txBody>
          <a:bodyPr wrap="square" rtlCol="0">
            <a:spAutoFit/>
          </a:bodyPr>
          <a:lstStyle/>
          <a:p>
            <a:pPr algn="ctr"/>
            <a:r>
              <a:rPr lang="en-US" sz="800" dirty="0">
                <a:solidFill>
                  <a:schemeClr val="accent6">
                    <a:lumMod val="50000"/>
                  </a:schemeClr>
                </a:solidFill>
              </a:rPr>
              <a:t>Bias supply</a:t>
            </a:r>
            <a:endParaRPr lang="en-US" sz="900" dirty="0">
              <a:solidFill>
                <a:schemeClr val="accent6">
                  <a:lumMod val="50000"/>
                </a:schemeClr>
              </a:solidFill>
            </a:endParaRPr>
          </a:p>
        </p:txBody>
      </p:sp>
      <p:sp>
        <p:nvSpPr>
          <p:cNvPr id="71" name="TextBox 70">
            <a:extLst>
              <a:ext uri="{FF2B5EF4-FFF2-40B4-BE49-F238E27FC236}">
                <a16:creationId xmlns:a16="http://schemas.microsoft.com/office/drawing/2014/main" id="{443EAEB3-62CE-58F2-635A-3D5E0194363C}"/>
              </a:ext>
            </a:extLst>
          </p:cNvPr>
          <p:cNvSpPr txBox="1"/>
          <p:nvPr/>
        </p:nvSpPr>
        <p:spPr>
          <a:xfrm>
            <a:off x="6286767" y="1957156"/>
            <a:ext cx="803722" cy="338554"/>
          </a:xfrm>
          <a:prstGeom prst="rect">
            <a:avLst/>
          </a:prstGeom>
          <a:noFill/>
        </p:spPr>
        <p:txBody>
          <a:bodyPr wrap="square" rtlCol="0">
            <a:spAutoFit/>
          </a:bodyPr>
          <a:lstStyle/>
          <a:p>
            <a:pPr algn="ctr"/>
            <a:r>
              <a:rPr lang="en-US" sz="800" dirty="0">
                <a:solidFill>
                  <a:schemeClr val="accent6">
                    <a:lumMod val="50000"/>
                  </a:schemeClr>
                </a:solidFill>
              </a:rPr>
              <a:t>Solid State Driver</a:t>
            </a:r>
            <a:endParaRPr lang="en-US" sz="900" dirty="0">
              <a:solidFill>
                <a:schemeClr val="accent6">
                  <a:lumMod val="50000"/>
                </a:schemeClr>
              </a:solidFill>
            </a:endParaRPr>
          </a:p>
        </p:txBody>
      </p:sp>
      <p:sp>
        <p:nvSpPr>
          <p:cNvPr id="72" name="TextBox 71">
            <a:extLst>
              <a:ext uri="{FF2B5EF4-FFF2-40B4-BE49-F238E27FC236}">
                <a16:creationId xmlns:a16="http://schemas.microsoft.com/office/drawing/2014/main" id="{9626BB91-79A7-E14D-700B-ADC45FEEE050}"/>
              </a:ext>
            </a:extLst>
          </p:cNvPr>
          <p:cNvSpPr txBox="1"/>
          <p:nvPr/>
        </p:nvSpPr>
        <p:spPr>
          <a:xfrm>
            <a:off x="7169943" y="2007384"/>
            <a:ext cx="803722" cy="215444"/>
          </a:xfrm>
          <a:prstGeom prst="rect">
            <a:avLst/>
          </a:prstGeom>
          <a:noFill/>
        </p:spPr>
        <p:txBody>
          <a:bodyPr wrap="square" rtlCol="0">
            <a:spAutoFit/>
          </a:bodyPr>
          <a:lstStyle/>
          <a:p>
            <a:pPr algn="ctr"/>
            <a:r>
              <a:rPr lang="en-US" sz="800" dirty="0">
                <a:solidFill>
                  <a:schemeClr val="accent6">
                    <a:lumMod val="50000"/>
                  </a:schemeClr>
                </a:solidFill>
              </a:rPr>
              <a:t>Modulator</a:t>
            </a:r>
            <a:endParaRPr lang="en-US" sz="900" dirty="0">
              <a:solidFill>
                <a:schemeClr val="accent6">
                  <a:lumMod val="50000"/>
                </a:schemeClr>
              </a:solidFill>
            </a:endParaRPr>
          </a:p>
        </p:txBody>
      </p:sp>
      <p:sp>
        <p:nvSpPr>
          <p:cNvPr id="75" name="TextBox 74">
            <a:extLst>
              <a:ext uri="{FF2B5EF4-FFF2-40B4-BE49-F238E27FC236}">
                <a16:creationId xmlns:a16="http://schemas.microsoft.com/office/drawing/2014/main" id="{FBB24E3D-3792-4FB5-E8B7-CF976E481216}"/>
              </a:ext>
            </a:extLst>
          </p:cNvPr>
          <p:cNvSpPr txBox="1"/>
          <p:nvPr/>
        </p:nvSpPr>
        <p:spPr>
          <a:xfrm>
            <a:off x="6267541" y="3166479"/>
            <a:ext cx="803722" cy="215444"/>
          </a:xfrm>
          <a:prstGeom prst="rect">
            <a:avLst/>
          </a:prstGeom>
          <a:noFill/>
        </p:spPr>
        <p:txBody>
          <a:bodyPr wrap="square" rtlCol="0">
            <a:spAutoFit/>
          </a:bodyPr>
          <a:lstStyle/>
          <a:p>
            <a:pPr algn="ctr"/>
            <a:r>
              <a:rPr lang="en-US" sz="800" dirty="0">
                <a:solidFill>
                  <a:schemeClr val="accent6">
                    <a:lumMod val="50000"/>
                  </a:schemeClr>
                </a:solidFill>
              </a:rPr>
              <a:t>Cavity</a:t>
            </a:r>
            <a:endParaRPr lang="en-US" sz="900" dirty="0">
              <a:solidFill>
                <a:schemeClr val="accent6">
                  <a:lumMod val="50000"/>
                </a:schemeClr>
              </a:solidFill>
            </a:endParaRPr>
          </a:p>
        </p:txBody>
      </p:sp>
      <p:sp>
        <p:nvSpPr>
          <p:cNvPr id="76" name="TextBox 75">
            <a:extLst>
              <a:ext uri="{FF2B5EF4-FFF2-40B4-BE49-F238E27FC236}">
                <a16:creationId xmlns:a16="http://schemas.microsoft.com/office/drawing/2014/main" id="{1FBDC5F1-9999-4CDE-0EC2-DF1847E54A12}"/>
              </a:ext>
            </a:extLst>
          </p:cNvPr>
          <p:cNvSpPr txBox="1"/>
          <p:nvPr/>
        </p:nvSpPr>
        <p:spPr>
          <a:xfrm>
            <a:off x="5901332" y="3540264"/>
            <a:ext cx="803722" cy="215444"/>
          </a:xfrm>
          <a:prstGeom prst="rect">
            <a:avLst/>
          </a:prstGeom>
          <a:noFill/>
        </p:spPr>
        <p:txBody>
          <a:bodyPr wrap="square" rtlCol="0">
            <a:spAutoFit/>
          </a:bodyPr>
          <a:lstStyle/>
          <a:p>
            <a:pPr algn="ctr"/>
            <a:r>
              <a:rPr lang="en-US" sz="800" dirty="0">
                <a:solidFill>
                  <a:schemeClr val="accent6">
                    <a:lumMod val="50000"/>
                  </a:schemeClr>
                </a:solidFill>
              </a:rPr>
              <a:t>Tuners</a:t>
            </a:r>
            <a:endParaRPr lang="en-US" sz="900" dirty="0">
              <a:solidFill>
                <a:schemeClr val="accent6">
                  <a:lumMod val="50000"/>
                </a:schemeClr>
              </a:solidFill>
            </a:endParaRPr>
          </a:p>
        </p:txBody>
      </p:sp>
      <p:sp>
        <p:nvSpPr>
          <p:cNvPr id="77" name="TextBox 76">
            <a:extLst>
              <a:ext uri="{FF2B5EF4-FFF2-40B4-BE49-F238E27FC236}">
                <a16:creationId xmlns:a16="http://schemas.microsoft.com/office/drawing/2014/main" id="{3DB79A2D-2F6A-BEF0-81A8-9EB86FDBC811}"/>
              </a:ext>
            </a:extLst>
          </p:cNvPr>
          <p:cNvSpPr txBox="1"/>
          <p:nvPr/>
        </p:nvSpPr>
        <p:spPr>
          <a:xfrm>
            <a:off x="4578372" y="2441921"/>
            <a:ext cx="803722" cy="215444"/>
          </a:xfrm>
          <a:prstGeom prst="rect">
            <a:avLst/>
          </a:prstGeom>
          <a:noFill/>
        </p:spPr>
        <p:txBody>
          <a:bodyPr wrap="square" rtlCol="0">
            <a:spAutoFit/>
          </a:bodyPr>
          <a:lstStyle/>
          <a:p>
            <a:pPr algn="ctr"/>
            <a:r>
              <a:rPr lang="en-US" sz="800" i="1" dirty="0">
                <a:solidFill>
                  <a:schemeClr val="accent6">
                    <a:lumMod val="50000"/>
                  </a:schemeClr>
                </a:solidFill>
              </a:rPr>
              <a:t>Penetration</a:t>
            </a:r>
            <a:endParaRPr lang="en-US" sz="900" i="1" dirty="0">
              <a:solidFill>
                <a:schemeClr val="accent6">
                  <a:lumMod val="50000"/>
                </a:schemeClr>
              </a:solidFill>
            </a:endParaRPr>
          </a:p>
        </p:txBody>
      </p:sp>
      <p:sp>
        <p:nvSpPr>
          <p:cNvPr id="78" name="TextBox 77">
            <a:extLst>
              <a:ext uri="{FF2B5EF4-FFF2-40B4-BE49-F238E27FC236}">
                <a16:creationId xmlns:a16="http://schemas.microsoft.com/office/drawing/2014/main" id="{6117B50E-DDC4-9403-5BCC-8ECC9890567B}"/>
              </a:ext>
            </a:extLst>
          </p:cNvPr>
          <p:cNvSpPr txBox="1"/>
          <p:nvPr/>
        </p:nvSpPr>
        <p:spPr>
          <a:xfrm>
            <a:off x="5196322" y="2900583"/>
            <a:ext cx="803722" cy="338554"/>
          </a:xfrm>
          <a:prstGeom prst="rect">
            <a:avLst/>
          </a:prstGeom>
          <a:noFill/>
        </p:spPr>
        <p:txBody>
          <a:bodyPr wrap="square" rtlCol="0">
            <a:spAutoFit/>
          </a:bodyPr>
          <a:lstStyle/>
          <a:p>
            <a:pPr algn="ctr"/>
            <a:r>
              <a:rPr lang="en-US" sz="800" dirty="0">
                <a:solidFill>
                  <a:schemeClr val="accent6">
                    <a:lumMod val="50000"/>
                  </a:schemeClr>
                </a:solidFill>
                <a:highlight>
                  <a:srgbClr val="FFFF00"/>
                </a:highlight>
              </a:rPr>
              <a:t>Bus Bars </a:t>
            </a:r>
          </a:p>
          <a:p>
            <a:pPr algn="ctr"/>
            <a:r>
              <a:rPr lang="en-US" sz="800" dirty="0">
                <a:solidFill>
                  <a:schemeClr val="accent6">
                    <a:lumMod val="50000"/>
                  </a:schemeClr>
                </a:solidFill>
                <a:highlight>
                  <a:srgbClr val="FFFF00"/>
                </a:highlight>
              </a:rPr>
              <a:t>0 -2250A</a:t>
            </a:r>
            <a:endParaRPr lang="en-US" sz="900" dirty="0">
              <a:solidFill>
                <a:schemeClr val="accent6">
                  <a:lumMod val="50000"/>
                </a:schemeClr>
              </a:solidFill>
              <a:highlight>
                <a:srgbClr val="FFFF00"/>
              </a:highlight>
            </a:endParaRPr>
          </a:p>
        </p:txBody>
      </p:sp>
      <p:sp>
        <p:nvSpPr>
          <p:cNvPr id="79" name="TextBox 78">
            <a:extLst>
              <a:ext uri="{FF2B5EF4-FFF2-40B4-BE49-F238E27FC236}">
                <a16:creationId xmlns:a16="http://schemas.microsoft.com/office/drawing/2014/main" id="{1D80F905-CF6F-4F4E-3773-800BE49418AD}"/>
              </a:ext>
            </a:extLst>
          </p:cNvPr>
          <p:cNvSpPr txBox="1"/>
          <p:nvPr/>
        </p:nvSpPr>
        <p:spPr>
          <a:xfrm>
            <a:off x="7074552" y="3033673"/>
            <a:ext cx="803722" cy="215444"/>
          </a:xfrm>
          <a:prstGeom prst="rect">
            <a:avLst/>
          </a:prstGeom>
          <a:noFill/>
        </p:spPr>
        <p:txBody>
          <a:bodyPr wrap="square" rtlCol="0">
            <a:spAutoFit/>
          </a:bodyPr>
          <a:lstStyle/>
          <a:p>
            <a:pPr algn="ctr"/>
            <a:r>
              <a:rPr lang="en-US" sz="800" dirty="0">
                <a:solidFill>
                  <a:schemeClr val="accent6">
                    <a:lumMod val="50000"/>
                  </a:schemeClr>
                </a:solidFill>
              </a:rPr>
              <a:t>0-27kV</a:t>
            </a:r>
            <a:endParaRPr lang="en-US" sz="900" dirty="0">
              <a:solidFill>
                <a:schemeClr val="accent6">
                  <a:lumMod val="50000"/>
                </a:schemeClr>
              </a:solidFill>
            </a:endParaRPr>
          </a:p>
        </p:txBody>
      </p:sp>
      <p:sp>
        <p:nvSpPr>
          <p:cNvPr id="80" name="TextBox 79">
            <a:extLst>
              <a:ext uri="{FF2B5EF4-FFF2-40B4-BE49-F238E27FC236}">
                <a16:creationId xmlns:a16="http://schemas.microsoft.com/office/drawing/2014/main" id="{3CB60D29-31DC-9686-2146-09F71DBC949D}"/>
              </a:ext>
            </a:extLst>
          </p:cNvPr>
          <p:cNvSpPr txBox="1"/>
          <p:nvPr/>
        </p:nvSpPr>
        <p:spPr>
          <a:xfrm>
            <a:off x="6687787" y="2665575"/>
            <a:ext cx="803722" cy="215444"/>
          </a:xfrm>
          <a:prstGeom prst="rect">
            <a:avLst/>
          </a:prstGeom>
          <a:noFill/>
        </p:spPr>
        <p:txBody>
          <a:bodyPr wrap="square" rtlCol="0">
            <a:spAutoFit/>
          </a:bodyPr>
          <a:lstStyle/>
          <a:p>
            <a:pPr algn="ctr"/>
            <a:r>
              <a:rPr lang="en-US" sz="800" dirty="0">
                <a:solidFill>
                  <a:schemeClr val="accent6">
                    <a:lumMod val="50000"/>
                  </a:schemeClr>
                </a:solidFill>
              </a:rPr>
              <a:t>4kW</a:t>
            </a:r>
            <a:endParaRPr lang="en-US" sz="900" dirty="0">
              <a:solidFill>
                <a:schemeClr val="accent6">
                  <a:lumMod val="50000"/>
                </a:schemeClr>
              </a:solidFill>
            </a:endParaRPr>
          </a:p>
        </p:txBody>
      </p:sp>
      <p:sp>
        <p:nvSpPr>
          <p:cNvPr id="3" name="TextBox 2">
            <a:extLst>
              <a:ext uri="{FF2B5EF4-FFF2-40B4-BE49-F238E27FC236}">
                <a16:creationId xmlns:a16="http://schemas.microsoft.com/office/drawing/2014/main" id="{9B992989-1619-2323-ABD2-98CCDCE692F1}"/>
              </a:ext>
            </a:extLst>
          </p:cNvPr>
          <p:cNvSpPr txBox="1"/>
          <p:nvPr/>
        </p:nvSpPr>
        <p:spPr>
          <a:xfrm>
            <a:off x="5897333" y="2677506"/>
            <a:ext cx="803722" cy="338554"/>
          </a:xfrm>
          <a:prstGeom prst="rect">
            <a:avLst/>
          </a:prstGeom>
          <a:noFill/>
        </p:spPr>
        <p:txBody>
          <a:bodyPr wrap="square" rtlCol="0">
            <a:spAutoFit/>
          </a:bodyPr>
          <a:lstStyle/>
          <a:p>
            <a:pPr algn="ctr"/>
            <a:r>
              <a:rPr lang="en-US" sz="800" dirty="0">
                <a:solidFill>
                  <a:schemeClr val="accent6">
                    <a:lumMod val="50000"/>
                  </a:schemeClr>
                </a:solidFill>
              </a:rPr>
              <a:t>Power</a:t>
            </a:r>
          </a:p>
          <a:p>
            <a:pPr algn="ctr"/>
            <a:r>
              <a:rPr lang="en-US" sz="800" dirty="0">
                <a:solidFill>
                  <a:schemeClr val="accent6">
                    <a:lumMod val="50000"/>
                  </a:schemeClr>
                </a:solidFill>
              </a:rPr>
              <a:t>amplifier</a:t>
            </a:r>
            <a:endParaRPr lang="en-US" sz="900" dirty="0">
              <a:solidFill>
                <a:schemeClr val="accent6">
                  <a:lumMod val="50000"/>
                </a:schemeClr>
              </a:solidFill>
            </a:endParaRPr>
          </a:p>
        </p:txBody>
      </p:sp>
      <p:sp>
        <p:nvSpPr>
          <p:cNvPr id="9" name="TextBox 8">
            <a:extLst>
              <a:ext uri="{FF2B5EF4-FFF2-40B4-BE49-F238E27FC236}">
                <a16:creationId xmlns:a16="http://schemas.microsoft.com/office/drawing/2014/main" id="{DAE42923-8244-DCDA-E767-AE3341A0CCAC}"/>
              </a:ext>
            </a:extLst>
          </p:cNvPr>
          <p:cNvSpPr txBox="1"/>
          <p:nvPr/>
        </p:nvSpPr>
        <p:spPr>
          <a:xfrm>
            <a:off x="4581466" y="1862100"/>
            <a:ext cx="803722" cy="215444"/>
          </a:xfrm>
          <a:prstGeom prst="rect">
            <a:avLst/>
          </a:prstGeom>
          <a:noFill/>
        </p:spPr>
        <p:txBody>
          <a:bodyPr wrap="square" rtlCol="0">
            <a:spAutoFit/>
          </a:bodyPr>
          <a:lstStyle/>
          <a:p>
            <a:pPr algn="ctr"/>
            <a:r>
              <a:rPr lang="en-US" sz="800" i="1" dirty="0">
                <a:solidFill>
                  <a:schemeClr val="accent6">
                    <a:lumMod val="50000"/>
                  </a:schemeClr>
                </a:solidFill>
              </a:rPr>
              <a:t>Gallery</a:t>
            </a:r>
            <a:endParaRPr lang="en-US" sz="900" i="1" dirty="0">
              <a:solidFill>
                <a:schemeClr val="accent6">
                  <a:lumMod val="50000"/>
                </a:schemeClr>
              </a:solidFill>
            </a:endParaRPr>
          </a:p>
        </p:txBody>
      </p:sp>
      <p:sp>
        <p:nvSpPr>
          <p:cNvPr id="17" name="TextBox 16">
            <a:extLst>
              <a:ext uri="{FF2B5EF4-FFF2-40B4-BE49-F238E27FC236}">
                <a16:creationId xmlns:a16="http://schemas.microsoft.com/office/drawing/2014/main" id="{109C2D7B-FA2E-27A3-C994-8EE0F6ADC4E1}"/>
              </a:ext>
            </a:extLst>
          </p:cNvPr>
          <p:cNvSpPr txBox="1"/>
          <p:nvPr/>
        </p:nvSpPr>
        <p:spPr>
          <a:xfrm>
            <a:off x="4584270" y="1348009"/>
            <a:ext cx="803722" cy="215444"/>
          </a:xfrm>
          <a:prstGeom prst="rect">
            <a:avLst/>
          </a:prstGeom>
          <a:noFill/>
        </p:spPr>
        <p:txBody>
          <a:bodyPr wrap="square" rtlCol="0">
            <a:spAutoFit/>
          </a:bodyPr>
          <a:lstStyle/>
          <a:p>
            <a:pPr algn="ctr"/>
            <a:r>
              <a:rPr lang="en-US" sz="800" i="1" dirty="0">
                <a:solidFill>
                  <a:schemeClr val="accent6">
                    <a:lumMod val="50000"/>
                  </a:schemeClr>
                </a:solidFill>
              </a:rPr>
              <a:t>Utility yard</a:t>
            </a:r>
            <a:endParaRPr lang="en-US" sz="900" i="1" dirty="0">
              <a:solidFill>
                <a:schemeClr val="accent6">
                  <a:lumMod val="50000"/>
                </a:schemeClr>
              </a:solidFill>
            </a:endParaRPr>
          </a:p>
        </p:txBody>
      </p:sp>
      <p:sp>
        <p:nvSpPr>
          <p:cNvPr id="18" name="TextBox 17">
            <a:extLst>
              <a:ext uri="{FF2B5EF4-FFF2-40B4-BE49-F238E27FC236}">
                <a16:creationId xmlns:a16="http://schemas.microsoft.com/office/drawing/2014/main" id="{06C43C97-0EF3-422A-E138-81CB6775930F}"/>
              </a:ext>
            </a:extLst>
          </p:cNvPr>
          <p:cNvSpPr txBox="1"/>
          <p:nvPr/>
        </p:nvSpPr>
        <p:spPr>
          <a:xfrm>
            <a:off x="4583794" y="2750247"/>
            <a:ext cx="803722" cy="215444"/>
          </a:xfrm>
          <a:prstGeom prst="rect">
            <a:avLst/>
          </a:prstGeom>
          <a:noFill/>
        </p:spPr>
        <p:txBody>
          <a:bodyPr wrap="square" rtlCol="0">
            <a:spAutoFit/>
          </a:bodyPr>
          <a:lstStyle/>
          <a:p>
            <a:pPr algn="ctr"/>
            <a:r>
              <a:rPr lang="en-US" sz="800" i="1" dirty="0">
                <a:solidFill>
                  <a:schemeClr val="accent6">
                    <a:lumMod val="50000"/>
                  </a:schemeClr>
                </a:solidFill>
              </a:rPr>
              <a:t>Tunnel</a:t>
            </a:r>
            <a:endParaRPr lang="en-US" sz="900" i="1" dirty="0">
              <a:solidFill>
                <a:schemeClr val="accent6">
                  <a:lumMod val="50000"/>
                </a:schemeClr>
              </a:solidFill>
            </a:endParaRPr>
          </a:p>
        </p:txBody>
      </p:sp>
      <p:cxnSp>
        <p:nvCxnSpPr>
          <p:cNvPr id="23" name="Straight Connector 22">
            <a:extLst>
              <a:ext uri="{FF2B5EF4-FFF2-40B4-BE49-F238E27FC236}">
                <a16:creationId xmlns:a16="http://schemas.microsoft.com/office/drawing/2014/main" id="{3F2554A6-B6DD-7093-1FD1-8C2038CDEFE5}"/>
              </a:ext>
            </a:extLst>
          </p:cNvPr>
          <p:cNvCxnSpPr>
            <a:cxnSpLocks/>
          </p:cNvCxnSpPr>
          <p:nvPr/>
        </p:nvCxnSpPr>
        <p:spPr>
          <a:xfrm flipH="1">
            <a:off x="4581466" y="2424275"/>
            <a:ext cx="3837442" cy="0"/>
          </a:xfrm>
          <a:prstGeom prst="line">
            <a:avLst/>
          </a:prstGeom>
          <a:ln w="9525">
            <a:solidFill>
              <a:schemeClr val="accent6">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D49B678-EEB9-DAB4-B9B3-DD20A9FA785E}"/>
              </a:ext>
            </a:extLst>
          </p:cNvPr>
          <p:cNvCxnSpPr>
            <a:cxnSpLocks/>
          </p:cNvCxnSpPr>
          <p:nvPr/>
        </p:nvCxnSpPr>
        <p:spPr>
          <a:xfrm flipH="1">
            <a:off x="4578372" y="1670319"/>
            <a:ext cx="3837442" cy="0"/>
          </a:xfrm>
          <a:prstGeom prst="line">
            <a:avLst/>
          </a:prstGeom>
          <a:ln w="9525">
            <a:solidFill>
              <a:schemeClr val="accent6">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7AF403B-2467-7B2F-4DFC-2F2B4BDBF1DF}"/>
              </a:ext>
            </a:extLst>
          </p:cNvPr>
          <p:cNvSpPr txBox="1"/>
          <p:nvPr/>
        </p:nvSpPr>
        <p:spPr>
          <a:xfrm>
            <a:off x="6292646" y="1182380"/>
            <a:ext cx="803722" cy="338554"/>
          </a:xfrm>
          <a:prstGeom prst="rect">
            <a:avLst/>
          </a:prstGeom>
          <a:noFill/>
        </p:spPr>
        <p:txBody>
          <a:bodyPr wrap="square" rtlCol="0">
            <a:spAutoFit/>
          </a:bodyPr>
          <a:lstStyle/>
          <a:p>
            <a:pPr algn="ctr"/>
            <a:r>
              <a:rPr lang="en-US" sz="800" dirty="0">
                <a:solidFill>
                  <a:schemeClr val="accent6">
                    <a:lumMod val="50000"/>
                  </a:schemeClr>
                </a:solidFill>
              </a:rPr>
              <a:t>House power 480VAC</a:t>
            </a:r>
            <a:endParaRPr lang="en-US" sz="900" dirty="0">
              <a:solidFill>
                <a:schemeClr val="accent6">
                  <a:lumMod val="50000"/>
                </a:schemeClr>
              </a:solidFill>
            </a:endParaRPr>
          </a:p>
        </p:txBody>
      </p:sp>
      <p:sp>
        <p:nvSpPr>
          <p:cNvPr id="31" name="TextBox 30">
            <a:extLst>
              <a:ext uri="{FF2B5EF4-FFF2-40B4-BE49-F238E27FC236}">
                <a16:creationId xmlns:a16="http://schemas.microsoft.com/office/drawing/2014/main" id="{6C82F506-FD68-0D15-7436-9CA9F2A84345}"/>
              </a:ext>
            </a:extLst>
          </p:cNvPr>
          <p:cNvSpPr txBox="1"/>
          <p:nvPr/>
        </p:nvSpPr>
        <p:spPr>
          <a:xfrm>
            <a:off x="8424447" y="1668201"/>
            <a:ext cx="628214" cy="338554"/>
          </a:xfrm>
          <a:prstGeom prst="rect">
            <a:avLst/>
          </a:prstGeom>
          <a:noFill/>
        </p:spPr>
        <p:txBody>
          <a:bodyPr wrap="square" rtlCol="0">
            <a:spAutoFit/>
          </a:bodyPr>
          <a:lstStyle/>
          <a:p>
            <a:pPr algn="ctr"/>
            <a:r>
              <a:rPr lang="en-US" sz="800" dirty="0">
                <a:solidFill>
                  <a:schemeClr val="accent6">
                    <a:lumMod val="50000"/>
                  </a:schemeClr>
                </a:solidFill>
              </a:rPr>
              <a:t>Frequency curve</a:t>
            </a:r>
            <a:endParaRPr lang="en-US" sz="900" dirty="0">
              <a:solidFill>
                <a:schemeClr val="accent6">
                  <a:lumMod val="50000"/>
                </a:schemeClr>
              </a:solidFill>
            </a:endParaRPr>
          </a:p>
        </p:txBody>
      </p:sp>
      <p:sp>
        <p:nvSpPr>
          <p:cNvPr id="33" name="TextBox 32">
            <a:extLst>
              <a:ext uri="{FF2B5EF4-FFF2-40B4-BE49-F238E27FC236}">
                <a16:creationId xmlns:a16="http://schemas.microsoft.com/office/drawing/2014/main" id="{F43351A5-E79F-DE92-797A-A07CDC62419C}"/>
              </a:ext>
            </a:extLst>
          </p:cNvPr>
          <p:cNvSpPr txBox="1"/>
          <p:nvPr/>
        </p:nvSpPr>
        <p:spPr>
          <a:xfrm>
            <a:off x="8405931" y="2067794"/>
            <a:ext cx="628214" cy="338554"/>
          </a:xfrm>
          <a:prstGeom prst="rect">
            <a:avLst/>
          </a:prstGeom>
          <a:noFill/>
        </p:spPr>
        <p:txBody>
          <a:bodyPr wrap="square" rtlCol="0">
            <a:spAutoFit/>
          </a:bodyPr>
          <a:lstStyle/>
          <a:p>
            <a:pPr algn="ctr"/>
            <a:r>
              <a:rPr lang="en-US" sz="800" dirty="0">
                <a:solidFill>
                  <a:schemeClr val="accent6">
                    <a:lumMod val="50000"/>
                  </a:schemeClr>
                </a:solidFill>
              </a:rPr>
              <a:t>Anode curve</a:t>
            </a:r>
            <a:endParaRPr lang="en-US" sz="900" dirty="0">
              <a:solidFill>
                <a:schemeClr val="accent6">
                  <a:lumMod val="50000"/>
                </a:schemeClr>
              </a:solidFill>
            </a:endParaRPr>
          </a:p>
        </p:txBody>
      </p:sp>
      <p:cxnSp>
        <p:nvCxnSpPr>
          <p:cNvPr id="34" name="Straight Connector 33">
            <a:extLst>
              <a:ext uri="{FF2B5EF4-FFF2-40B4-BE49-F238E27FC236}">
                <a16:creationId xmlns:a16="http://schemas.microsoft.com/office/drawing/2014/main" id="{467A467D-E970-A979-B366-29F13DAE4181}"/>
              </a:ext>
            </a:extLst>
          </p:cNvPr>
          <p:cNvCxnSpPr>
            <a:cxnSpLocks/>
          </p:cNvCxnSpPr>
          <p:nvPr/>
        </p:nvCxnSpPr>
        <p:spPr>
          <a:xfrm flipH="1">
            <a:off x="7963773" y="2222828"/>
            <a:ext cx="525438" cy="0"/>
          </a:xfrm>
          <a:prstGeom prst="line">
            <a:avLst/>
          </a:prstGeom>
          <a:ln w="9525">
            <a:solidFill>
              <a:schemeClr val="accent3">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C224CD1-0CB5-C948-DBB0-6A84FE2C75DA}"/>
              </a:ext>
            </a:extLst>
          </p:cNvPr>
          <p:cNvCxnSpPr>
            <a:cxnSpLocks/>
            <a:stCxn id="31" idx="1"/>
          </p:cNvCxnSpPr>
          <p:nvPr/>
        </p:nvCxnSpPr>
        <p:spPr>
          <a:xfrm flipH="1">
            <a:off x="6847807" y="1837478"/>
            <a:ext cx="1576640" cy="0"/>
          </a:xfrm>
          <a:prstGeom prst="line">
            <a:avLst/>
          </a:prstGeom>
          <a:ln w="9525">
            <a:solidFill>
              <a:schemeClr val="accent3">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BA75058-3B0F-108E-CCB8-8D4385CB860D}"/>
              </a:ext>
            </a:extLst>
          </p:cNvPr>
          <p:cNvCxnSpPr>
            <a:cxnSpLocks/>
          </p:cNvCxnSpPr>
          <p:nvPr/>
        </p:nvCxnSpPr>
        <p:spPr>
          <a:xfrm flipH="1">
            <a:off x="6034302" y="1790694"/>
            <a:ext cx="2315930" cy="0"/>
          </a:xfrm>
          <a:prstGeom prst="line">
            <a:avLst/>
          </a:prstGeom>
          <a:ln w="9525">
            <a:solidFill>
              <a:schemeClr val="accent3">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EB94590-E28C-E05D-2480-69197CCDD68D}"/>
              </a:ext>
            </a:extLst>
          </p:cNvPr>
          <p:cNvCxnSpPr>
            <a:cxnSpLocks/>
          </p:cNvCxnSpPr>
          <p:nvPr/>
        </p:nvCxnSpPr>
        <p:spPr>
          <a:xfrm>
            <a:off x="6034302" y="1790694"/>
            <a:ext cx="0" cy="121220"/>
          </a:xfrm>
          <a:prstGeom prst="line">
            <a:avLst/>
          </a:prstGeom>
          <a:ln w="9525">
            <a:solidFill>
              <a:schemeClr val="accent3">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AC7902C4-EAB2-B202-80DC-9AA99A78315F}"/>
              </a:ext>
            </a:extLst>
          </p:cNvPr>
          <p:cNvCxnSpPr>
            <a:cxnSpLocks/>
          </p:cNvCxnSpPr>
          <p:nvPr/>
        </p:nvCxnSpPr>
        <p:spPr>
          <a:xfrm>
            <a:off x="6852477" y="1840578"/>
            <a:ext cx="0" cy="60610"/>
          </a:xfrm>
          <a:prstGeom prst="line">
            <a:avLst/>
          </a:prstGeom>
          <a:ln w="9525">
            <a:solidFill>
              <a:schemeClr val="accent3">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2BADB83-9203-28E2-94A0-0F9D01428B04}"/>
              </a:ext>
            </a:extLst>
          </p:cNvPr>
          <p:cNvCxnSpPr>
            <a:cxnSpLocks/>
          </p:cNvCxnSpPr>
          <p:nvPr/>
        </p:nvCxnSpPr>
        <p:spPr>
          <a:xfrm>
            <a:off x="8350232" y="1382125"/>
            <a:ext cx="0" cy="408569"/>
          </a:xfrm>
          <a:prstGeom prst="line">
            <a:avLst/>
          </a:prstGeom>
          <a:ln w="9525">
            <a:solidFill>
              <a:schemeClr val="accent3">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C346FAFC-E402-2096-A8F7-C206CC2CAD7B}"/>
              </a:ext>
            </a:extLst>
          </p:cNvPr>
          <p:cNvCxnSpPr>
            <a:cxnSpLocks/>
          </p:cNvCxnSpPr>
          <p:nvPr/>
        </p:nvCxnSpPr>
        <p:spPr>
          <a:xfrm>
            <a:off x="8350232" y="1382125"/>
            <a:ext cx="206291" cy="0"/>
          </a:xfrm>
          <a:prstGeom prst="line">
            <a:avLst/>
          </a:prstGeom>
          <a:ln w="9525">
            <a:solidFill>
              <a:schemeClr val="accent3">
                <a:lumMod val="75000"/>
              </a:schemeClr>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A894837-176A-A202-B094-CE1341FBC69D}"/>
              </a:ext>
            </a:extLst>
          </p:cNvPr>
          <p:cNvCxnSpPr>
            <a:cxnSpLocks/>
          </p:cNvCxnSpPr>
          <p:nvPr/>
        </p:nvCxnSpPr>
        <p:spPr>
          <a:xfrm>
            <a:off x="8296341" y="1840578"/>
            <a:ext cx="206291" cy="0"/>
          </a:xfrm>
          <a:prstGeom prst="line">
            <a:avLst/>
          </a:prstGeom>
          <a:ln w="9525">
            <a:solidFill>
              <a:schemeClr val="accent3">
                <a:lumMod val="75000"/>
              </a:schemeClr>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9DE98F4B-AC80-8E97-C47B-68F3E66ECF88}"/>
              </a:ext>
            </a:extLst>
          </p:cNvPr>
          <p:cNvCxnSpPr>
            <a:cxnSpLocks/>
          </p:cNvCxnSpPr>
          <p:nvPr/>
        </p:nvCxnSpPr>
        <p:spPr>
          <a:xfrm>
            <a:off x="8315762" y="2223941"/>
            <a:ext cx="206291" cy="0"/>
          </a:xfrm>
          <a:prstGeom prst="line">
            <a:avLst/>
          </a:prstGeom>
          <a:ln w="9525">
            <a:solidFill>
              <a:schemeClr val="accent3">
                <a:lumMod val="75000"/>
              </a:schemeClr>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DC1F0738-70CC-CC0D-40C6-4D6F43565055}"/>
              </a:ext>
            </a:extLst>
          </p:cNvPr>
          <p:cNvSpPr txBox="1"/>
          <p:nvPr/>
        </p:nvSpPr>
        <p:spPr>
          <a:xfrm>
            <a:off x="5028880" y="3950839"/>
            <a:ext cx="3377047" cy="215444"/>
          </a:xfrm>
          <a:prstGeom prst="rect">
            <a:avLst/>
          </a:prstGeom>
          <a:noFill/>
        </p:spPr>
        <p:txBody>
          <a:bodyPr wrap="square" rtlCol="0">
            <a:spAutoFit/>
          </a:bodyPr>
          <a:lstStyle/>
          <a:p>
            <a:pPr algn="ctr"/>
            <a:r>
              <a:rPr lang="en-US" sz="800" i="1" dirty="0">
                <a:solidFill>
                  <a:schemeClr val="accent6">
                    <a:lumMod val="50000"/>
                  </a:schemeClr>
                </a:solidFill>
              </a:rPr>
              <a:t>Figure: simplified system block diagram of a single station</a:t>
            </a:r>
            <a:endParaRPr lang="en-US" sz="900" i="1" dirty="0">
              <a:solidFill>
                <a:schemeClr val="accent6">
                  <a:lumMod val="50000"/>
                </a:schemeClr>
              </a:solidFill>
            </a:endParaRPr>
          </a:p>
        </p:txBody>
      </p:sp>
      <p:sp>
        <p:nvSpPr>
          <p:cNvPr id="4" name="Rectangle 3">
            <a:extLst>
              <a:ext uri="{FF2B5EF4-FFF2-40B4-BE49-F238E27FC236}">
                <a16:creationId xmlns:a16="http://schemas.microsoft.com/office/drawing/2014/main" id="{DF9FB9E5-F984-F5F4-3F78-B6BCF2170757}"/>
              </a:ext>
            </a:extLst>
          </p:cNvPr>
          <p:cNvSpPr/>
          <p:nvPr/>
        </p:nvSpPr>
        <p:spPr>
          <a:xfrm>
            <a:off x="4601576" y="1065998"/>
            <a:ext cx="1611805" cy="2367136"/>
          </a:xfrm>
          <a:prstGeom prst="rect">
            <a:avLst/>
          </a:prstGeom>
          <a:noFill/>
          <a:ln w="19050">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32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54726" y="821654"/>
            <a:ext cx="7994330" cy="2725341"/>
          </a:xfrm>
        </p:spPr>
        <p:txBody>
          <a:bodyPr/>
          <a:lstStyle/>
          <a:p>
            <a:r>
              <a:rPr lang="en-US" dirty="0"/>
              <a:t>Test</a:t>
            </a:r>
          </a:p>
        </p:txBody>
      </p:sp>
      <p:sp>
        <p:nvSpPr>
          <p:cNvPr id="6" name="Date Placeholder 5"/>
          <p:cNvSpPr>
            <a:spLocks noGrp="1"/>
          </p:cNvSpPr>
          <p:nvPr>
            <p:ph type="dt" sz="half" idx="2"/>
          </p:nvPr>
        </p:nvSpPr>
        <p:spPr/>
        <p:txBody>
          <a:bodyPr/>
          <a:lstStyle/>
          <a:p>
            <a:pPr>
              <a:defRPr/>
            </a:pPr>
            <a:fld id="{66C2A566-AB1A-4177-BFF8-21F58FFE6430}"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Transient comparison (4x1/4”, present conditions)</a:t>
            </a:r>
          </a:p>
        </p:txBody>
      </p:sp>
      <p:pic>
        <p:nvPicPr>
          <p:cNvPr id="4" name="Immagine 3" descr="Immagine che contiene testo, diagramma, linea, Diagramma&#10;&#10;Descrizione generata automaticamente">
            <a:extLst>
              <a:ext uri="{FF2B5EF4-FFF2-40B4-BE49-F238E27FC236}">
                <a16:creationId xmlns:a16="http://schemas.microsoft.com/office/drawing/2014/main" id="{986F6D42-8399-256B-D7C4-BCC1C216E6F4}"/>
              </a:ext>
            </a:extLst>
          </p:cNvPr>
          <p:cNvPicPr>
            <a:picLocks noChangeAspect="1"/>
          </p:cNvPicPr>
          <p:nvPr/>
        </p:nvPicPr>
        <p:blipFill>
          <a:blip r:embed="rId2"/>
          <a:stretch>
            <a:fillRect/>
          </a:stretch>
        </p:blipFill>
        <p:spPr>
          <a:xfrm>
            <a:off x="-2475" y="821654"/>
            <a:ext cx="9144000" cy="3501111"/>
          </a:xfrm>
          <a:prstGeom prst="rect">
            <a:avLst/>
          </a:prstGeom>
        </p:spPr>
      </p:pic>
      <p:sp>
        <p:nvSpPr>
          <p:cNvPr id="5" name="Rettangolo 4">
            <a:extLst>
              <a:ext uri="{FF2B5EF4-FFF2-40B4-BE49-F238E27FC236}">
                <a16:creationId xmlns:a16="http://schemas.microsoft.com/office/drawing/2014/main" id="{F7D0127A-A494-11E0-E41C-F3972F387BC4}"/>
              </a:ext>
            </a:extLst>
          </p:cNvPr>
          <p:cNvSpPr/>
          <p:nvPr/>
        </p:nvSpPr>
        <p:spPr>
          <a:xfrm>
            <a:off x="5198533" y="3390900"/>
            <a:ext cx="224367" cy="266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9CBA87DA-9C25-0CE5-BC05-EAB726F7D305}"/>
              </a:ext>
            </a:extLst>
          </p:cNvPr>
          <p:cNvSpPr txBox="1"/>
          <p:nvPr/>
        </p:nvSpPr>
        <p:spPr>
          <a:xfrm>
            <a:off x="5177367" y="3331551"/>
            <a:ext cx="359833" cy="215444"/>
          </a:xfrm>
          <a:prstGeom prst="rect">
            <a:avLst/>
          </a:prstGeom>
          <a:noFill/>
        </p:spPr>
        <p:txBody>
          <a:bodyPr wrap="square" rtlCol="0">
            <a:spAutoFit/>
          </a:bodyPr>
          <a:lstStyle/>
          <a:p>
            <a:r>
              <a:rPr lang="it-IT" sz="800" dirty="0">
                <a:solidFill>
                  <a:schemeClr val="accent6">
                    <a:lumMod val="50000"/>
                  </a:schemeClr>
                </a:solidFill>
              </a:rPr>
              <a:t>4ft</a:t>
            </a:r>
          </a:p>
        </p:txBody>
      </p:sp>
      <p:sp>
        <p:nvSpPr>
          <p:cNvPr id="11" name="CasellaDiTesto 10">
            <a:extLst>
              <a:ext uri="{FF2B5EF4-FFF2-40B4-BE49-F238E27FC236}">
                <a16:creationId xmlns:a16="http://schemas.microsoft.com/office/drawing/2014/main" id="{6BF28C29-6A84-ADD9-0782-29DCBF16166B}"/>
              </a:ext>
            </a:extLst>
          </p:cNvPr>
          <p:cNvSpPr txBox="1"/>
          <p:nvPr/>
        </p:nvSpPr>
        <p:spPr>
          <a:xfrm>
            <a:off x="5177367" y="3483951"/>
            <a:ext cx="359833" cy="215444"/>
          </a:xfrm>
          <a:prstGeom prst="rect">
            <a:avLst/>
          </a:prstGeom>
          <a:noFill/>
        </p:spPr>
        <p:txBody>
          <a:bodyPr wrap="square" rtlCol="0">
            <a:spAutoFit/>
          </a:bodyPr>
          <a:lstStyle/>
          <a:p>
            <a:r>
              <a:rPr lang="it-IT" sz="800" dirty="0">
                <a:solidFill>
                  <a:schemeClr val="accent6">
                    <a:lumMod val="50000"/>
                  </a:schemeClr>
                </a:solidFill>
              </a:rPr>
              <a:t>3ft</a:t>
            </a:r>
          </a:p>
        </p:txBody>
      </p:sp>
    </p:spTree>
    <p:extLst>
      <p:ext uri="{BB962C8B-B14F-4D97-AF65-F5344CB8AC3E}">
        <p14:creationId xmlns:p14="http://schemas.microsoft.com/office/powerpoint/2010/main" val="277136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C2824020-F286-41F5-A60D-1C1E720D3968}"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Transient comparison (4x1/4”, PIP-II conditions)</a:t>
            </a:r>
          </a:p>
        </p:txBody>
      </p:sp>
      <p:pic>
        <p:nvPicPr>
          <p:cNvPr id="12" name="Immagine 11" descr="Immagine che contiene testo, linea, Diagramma, diagramma&#10;&#10;Descrizione generata automaticamente">
            <a:extLst>
              <a:ext uri="{FF2B5EF4-FFF2-40B4-BE49-F238E27FC236}">
                <a16:creationId xmlns:a16="http://schemas.microsoft.com/office/drawing/2014/main" id="{4C037844-EB93-37F9-FE64-C5A0C346EEF5}"/>
              </a:ext>
            </a:extLst>
          </p:cNvPr>
          <p:cNvPicPr>
            <a:picLocks noChangeAspect="1"/>
          </p:cNvPicPr>
          <p:nvPr/>
        </p:nvPicPr>
        <p:blipFill>
          <a:blip r:embed="rId2"/>
          <a:stretch>
            <a:fillRect/>
          </a:stretch>
        </p:blipFill>
        <p:spPr>
          <a:xfrm>
            <a:off x="0" y="1042741"/>
            <a:ext cx="9144000" cy="3058018"/>
          </a:xfrm>
          <a:prstGeom prst="rect">
            <a:avLst/>
          </a:prstGeom>
        </p:spPr>
      </p:pic>
      <p:pic>
        <p:nvPicPr>
          <p:cNvPr id="3" name="Immagine 2">
            <a:extLst>
              <a:ext uri="{FF2B5EF4-FFF2-40B4-BE49-F238E27FC236}">
                <a16:creationId xmlns:a16="http://schemas.microsoft.com/office/drawing/2014/main" id="{367DD5C2-F77E-9C2F-FC15-F43E8C9D9F38}"/>
              </a:ext>
            </a:extLst>
          </p:cNvPr>
          <p:cNvPicPr>
            <a:picLocks noChangeAspect="1"/>
          </p:cNvPicPr>
          <p:nvPr/>
        </p:nvPicPr>
        <p:blipFill>
          <a:blip r:embed="rId3"/>
          <a:stretch>
            <a:fillRect/>
          </a:stretch>
        </p:blipFill>
        <p:spPr>
          <a:xfrm>
            <a:off x="0" y="1024360"/>
            <a:ext cx="9144000" cy="3094779"/>
          </a:xfrm>
          <a:prstGeom prst="rect">
            <a:avLst/>
          </a:prstGeom>
        </p:spPr>
      </p:pic>
    </p:spTree>
    <p:extLst>
      <p:ext uri="{BB962C8B-B14F-4D97-AF65-F5344CB8AC3E}">
        <p14:creationId xmlns:p14="http://schemas.microsoft.com/office/powerpoint/2010/main" val="3349657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2D590EBB-B8A0-4602-98ED-790619D70FCB}"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Transient comparison (4x1/4”, PIP-II conditions)</a:t>
            </a:r>
          </a:p>
        </p:txBody>
      </p:sp>
      <p:pic>
        <p:nvPicPr>
          <p:cNvPr id="3" name="Immagine 2">
            <a:extLst>
              <a:ext uri="{FF2B5EF4-FFF2-40B4-BE49-F238E27FC236}">
                <a16:creationId xmlns:a16="http://schemas.microsoft.com/office/drawing/2014/main" id="{70A195C9-67F7-EC07-1184-62E60D6C3E0A}"/>
              </a:ext>
            </a:extLst>
          </p:cNvPr>
          <p:cNvPicPr>
            <a:picLocks noChangeAspect="1"/>
          </p:cNvPicPr>
          <p:nvPr/>
        </p:nvPicPr>
        <p:blipFill>
          <a:blip r:embed="rId2"/>
          <a:stretch>
            <a:fillRect/>
          </a:stretch>
        </p:blipFill>
        <p:spPr>
          <a:xfrm>
            <a:off x="2311206" y="922613"/>
            <a:ext cx="4521588" cy="3391192"/>
          </a:xfrm>
          <a:prstGeom prst="rect">
            <a:avLst/>
          </a:prstGeom>
        </p:spPr>
      </p:pic>
    </p:spTree>
    <p:extLst>
      <p:ext uri="{BB962C8B-B14F-4D97-AF65-F5344CB8AC3E}">
        <p14:creationId xmlns:p14="http://schemas.microsoft.com/office/powerpoint/2010/main" val="3730905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0E8FEE20-4626-4306-918E-33DDBAE67463}" type="datetime1">
              <a:rPr lang="en-US" smtClean="0"/>
              <a:t>9/27/2023</a:t>
            </a:fld>
            <a:endParaRPr lang="en-US" dirty="0"/>
          </a:p>
        </p:txBody>
      </p:sp>
      <p:sp>
        <p:nvSpPr>
          <p:cNvPr id="5" name="Footer Placeholder 4"/>
          <p:cNvSpPr>
            <a:spLocks noGrp="1"/>
          </p:cNvSpPr>
          <p:nvPr>
            <p:ph type="ftr" sz="quarter" idx="3"/>
          </p:nvPr>
        </p:nvSpPr>
        <p:spPr/>
        <p:txBody>
          <a:bodyPr/>
          <a:lstStyle/>
          <a:p>
            <a:pPr>
              <a:defRPr/>
            </a:pPr>
            <a:r>
              <a:rPr lang="en-US"/>
              <a:t>Silvia Picchi | Midterm presentation</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7" name="Title 6"/>
          <p:cNvSpPr>
            <a:spLocks noGrp="1"/>
          </p:cNvSpPr>
          <p:nvPr>
            <p:ph type="title"/>
          </p:nvPr>
        </p:nvSpPr>
        <p:spPr>
          <a:xfrm>
            <a:off x="429419" y="380143"/>
            <a:ext cx="4969869" cy="320908"/>
          </a:xfrm>
        </p:spPr>
        <p:txBody>
          <a:bodyPr/>
          <a:lstStyle/>
          <a:p>
            <a:r>
              <a:rPr lang="en-US" sz="1950" dirty="0"/>
              <a:t>Biasing ferrite tuners</a:t>
            </a:r>
          </a:p>
        </p:txBody>
      </p:sp>
      <p:sp>
        <p:nvSpPr>
          <p:cNvPr id="2" name="CasellaDiTesto 8">
            <a:extLst>
              <a:ext uri="{FF2B5EF4-FFF2-40B4-BE49-F238E27FC236}">
                <a16:creationId xmlns:a16="http://schemas.microsoft.com/office/drawing/2014/main" id="{E4B18835-9450-168B-059A-A1C5FAD64DAE}"/>
              </a:ext>
            </a:extLst>
          </p:cNvPr>
          <p:cNvSpPr txBox="1"/>
          <p:nvPr/>
        </p:nvSpPr>
        <p:spPr>
          <a:xfrm>
            <a:off x="429419" y="848247"/>
            <a:ext cx="7983061" cy="1323439"/>
          </a:xfrm>
          <a:prstGeom prst="rect">
            <a:avLst/>
          </a:prstGeom>
          <a:noFill/>
        </p:spPr>
        <p:txBody>
          <a:bodyPr wrap="square" rtlCol="0">
            <a:spAutoFit/>
          </a:bodyPr>
          <a:lstStyle/>
          <a:p>
            <a:pPr algn="just"/>
            <a:r>
              <a:rPr lang="en-US" sz="1600" dirty="0">
                <a:solidFill>
                  <a:schemeClr val="accent6">
                    <a:lumMod val="75000"/>
                  </a:schemeClr>
                </a:solidFill>
                <a:latin typeface="Arial" panose="020B0604020202020204" pitchFamily="34" charset="0"/>
                <a:cs typeface="Arial" panose="020B0604020202020204" pitchFamily="34" charset="0"/>
              </a:rPr>
              <a:t>-</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dirty="0">
                <a:solidFill>
                  <a:schemeClr val="accent6">
                    <a:lumMod val="75000"/>
                  </a:schemeClr>
                </a:solidFill>
                <a:latin typeface="Arial" panose="020B0604020202020204" pitchFamily="34" charset="0"/>
                <a:cs typeface="Arial" panose="020B0604020202020204" pitchFamily="34" charset="0"/>
              </a:rPr>
              <a:t>Modern high-energy accelerators use conducting structures known as </a:t>
            </a:r>
            <a:r>
              <a:rPr lang="en-US" sz="1600" b="1" dirty="0">
                <a:solidFill>
                  <a:schemeClr val="accent6">
                    <a:lumMod val="75000"/>
                  </a:schemeClr>
                </a:solidFill>
                <a:latin typeface="Arial" panose="020B0604020202020204" pitchFamily="34" charset="0"/>
                <a:cs typeface="Arial" panose="020B0604020202020204" pitchFamily="34" charset="0"/>
              </a:rPr>
              <a:t>RF cavities </a:t>
            </a:r>
          </a:p>
          <a:p>
            <a:pPr marL="285750" indent="-285750" algn="just">
              <a:buFontTx/>
              <a:buChar char="-"/>
            </a:pPr>
            <a:r>
              <a:rPr lang="en-US" sz="1600" dirty="0">
                <a:solidFill>
                  <a:schemeClr val="accent6">
                    <a:lumMod val="75000"/>
                  </a:schemeClr>
                </a:solidFill>
                <a:latin typeface="Arial" panose="020B0604020202020204" pitchFamily="34" charset="0"/>
                <a:cs typeface="Arial" panose="020B0604020202020204" pitchFamily="34" charset="0"/>
              </a:rPr>
              <a:t>RF cavities are </a:t>
            </a:r>
            <a:r>
              <a:rPr lang="en-US" sz="1600" b="1" dirty="0">
                <a:solidFill>
                  <a:schemeClr val="accent6">
                    <a:lumMod val="75000"/>
                  </a:schemeClr>
                </a:solidFill>
                <a:latin typeface="Arial" panose="020B0604020202020204" pitchFamily="34" charset="0"/>
                <a:cs typeface="Arial" panose="020B0604020202020204" pitchFamily="34" charset="0"/>
              </a:rPr>
              <a:t>electromagnetically resonant</a:t>
            </a:r>
          </a:p>
          <a:p>
            <a:pPr marL="285750" indent="-285750" algn="just">
              <a:buFontTx/>
              <a:buChar char="-"/>
            </a:pPr>
            <a:r>
              <a:rPr lang="en-US" sz="1600" dirty="0">
                <a:solidFill>
                  <a:schemeClr val="accent6">
                    <a:lumMod val="75000"/>
                  </a:schemeClr>
                </a:solidFill>
                <a:latin typeface="Arial" panose="020B0604020202020204" pitchFamily="34" charset="0"/>
                <a:cs typeface="Arial" panose="020B0604020202020204" pitchFamily="34" charset="0"/>
              </a:rPr>
              <a:t>Synchrotrons require the RF frequency to increase with the beam energy- so the resonant frequency of the cavities must be changed. This is accomplished using </a:t>
            </a:r>
            <a:r>
              <a:rPr lang="en-US" sz="1600" b="1" dirty="0">
                <a:solidFill>
                  <a:schemeClr val="accent6">
                    <a:lumMod val="75000"/>
                  </a:schemeClr>
                </a:solidFill>
                <a:latin typeface="Arial" panose="020B0604020202020204" pitchFamily="34" charset="0"/>
                <a:cs typeface="Arial" panose="020B0604020202020204" pitchFamily="34" charset="0"/>
              </a:rPr>
              <a:t>ferrite tuners</a:t>
            </a:r>
            <a:r>
              <a:rPr lang="en-US" sz="1600" dirty="0">
                <a:solidFill>
                  <a:schemeClr val="accent6">
                    <a:lumMod val="75000"/>
                  </a:schemeClr>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35DAA5D6-1AEA-7411-A93C-B94EF9F804F7}"/>
              </a:ext>
            </a:extLst>
          </p:cNvPr>
          <p:cNvSpPr txBox="1"/>
          <p:nvPr/>
        </p:nvSpPr>
        <p:spPr>
          <a:xfrm>
            <a:off x="429419" y="2034508"/>
            <a:ext cx="4333412" cy="2923877"/>
          </a:xfrm>
          <a:prstGeom prst="rect">
            <a:avLst/>
          </a:prstGeom>
          <a:noFill/>
        </p:spPr>
        <p:txBody>
          <a:bodyPr wrap="square" rtlCol="0">
            <a:spAutoFit/>
          </a:bodyPr>
          <a:lstStyle/>
          <a:p>
            <a:pPr algn="just"/>
            <a:endParaRPr lang="en-US" sz="1600" dirty="0">
              <a:solidFill>
                <a:schemeClr val="accent6">
                  <a:lumMod val="75000"/>
                </a:schemeClr>
              </a:solidFill>
              <a:latin typeface="Arial" panose="020B0604020202020204" pitchFamily="34" charset="0"/>
              <a:cs typeface="Arial" panose="020B0604020202020204" pitchFamily="34" charset="0"/>
            </a:endParaRPr>
          </a:p>
          <a:p>
            <a:pPr marL="285750" indent="-285750" algn="just">
              <a:buFontTx/>
              <a:buChar char="-"/>
            </a:pPr>
            <a:r>
              <a:rPr lang="en-US" sz="1600" dirty="0">
                <a:solidFill>
                  <a:schemeClr val="accent6">
                    <a:lumMod val="75000"/>
                  </a:schemeClr>
                </a:solidFill>
                <a:latin typeface="Arial" panose="020B0604020202020204" pitchFamily="34" charset="0"/>
                <a:cs typeface="Arial" panose="020B0604020202020204" pitchFamily="34" charset="0"/>
              </a:rPr>
              <a:t>The ferrite of the tuners changes the inductance of the system, thus altering the resonant frequency of the cavity. This happens when a </a:t>
            </a:r>
            <a:r>
              <a:rPr lang="en-US" sz="1600" b="1" dirty="0">
                <a:solidFill>
                  <a:schemeClr val="accent6">
                    <a:lumMod val="75000"/>
                  </a:schemeClr>
                </a:solidFill>
                <a:latin typeface="Arial" panose="020B0604020202020204" pitchFamily="34" charset="0"/>
                <a:cs typeface="Arial" panose="020B0604020202020204" pitchFamily="34" charset="0"/>
              </a:rPr>
              <a:t>large amount of current </a:t>
            </a:r>
            <a:r>
              <a:rPr lang="en-US" sz="1600" dirty="0">
                <a:solidFill>
                  <a:schemeClr val="accent6">
                    <a:lumMod val="75000"/>
                  </a:schemeClr>
                </a:solidFill>
                <a:latin typeface="Arial" panose="020B0604020202020204" pitchFamily="34" charset="0"/>
                <a:cs typeface="Arial" panose="020B0604020202020204" pitchFamily="34" charset="0"/>
              </a:rPr>
              <a:t>is applied to the tuner- it creates a biasing field that </a:t>
            </a:r>
            <a:r>
              <a:rPr lang="en-US" sz="1600" b="1" dirty="0">
                <a:solidFill>
                  <a:schemeClr val="accent6">
                    <a:lumMod val="75000"/>
                  </a:schemeClr>
                </a:solidFill>
                <a:latin typeface="Arial" panose="020B0604020202020204" pitchFamily="34" charset="0"/>
                <a:cs typeface="Arial" panose="020B0604020202020204" pitchFamily="34" charset="0"/>
              </a:rPr>
              <a:t>changes the magnetic permeability</a:t>
            </a:r>
            <a:r>
              <a:rPr lang="en-US" sz="1600" dirty="0">
                <a:solidFill>
                  <a:schemeClr val="accent6">
                    <a:lumMod val="75000"/>
                  </a:schemeClr>
                </a:solidFill>
                <a:latin typeface="Arial" panose="020B0604020202020204" pitchFamily="34" charset="0"/>
                <a:cs typeface="Arial" panose="020B0604020202020204" pitchFamily="34" charset="0"/>
              </a:rPr>
              <a:t> of the tuner itself.</a:t>
            </a:r>
          </a:p>
          <a:p>
            <a:pPr marL="285750" indent="-285750" algn="just">
              <a:buFontTx/>
              <a:buChar char="-"/>
            </a:pPr>
            <a:r>
              <a:rPr lang="en-US" sz="1600" dirty="0">
                <a:solidFill>
                  <a:schemeClr val="accent6">
                    <a:lumMod val="75000"/>
                  </a:schemeClr>
                </a:solidFill>
                <a:latin typeface="Arial" panose="020B0604020202020204" pitchFamily="34" charset="0"/>
                <a:cs typeface="Arial" panose="020B0604020202020204" pitchFamily="34" charset="0"/>
              </a:rPr>
              <a:t>Applying a large current causes a decrease in magnetic permeability.</a:t>
            </a:r>
          </a:p>
          <a:p>
            <a:endParaRPr lang="en-US" dirty="0"/>
          </a:p>
        </p:txBody>
      </p:sp>
      <p:pic>
        <p:nvPicPr>
          <p:cNvPr id="8" name="Picture 7" descr="A diagram of a radio frequency system&#10;&#10;Description automatically generated">
            <a:extLst>
              <a:ext uri="{FF2B5EF4-FFF2-40B4-BE49-F238E27FC236}">
                <a16:creationId xmlns:a16="http://schemas.microsoft.com/office/drawing/2014/main" id="{0FAF5B96-0B35-0BAE-D117-84D53F8DA2F7}"/>
              </a:ext>
            </a:extLst>
          </p:cNvPr>
          <p:cNvPicPr>
            <a:picLocks noChangeAspect="1"/>
          </p:cNvPicPr>
          <p:nvPr/>
        </p:nvPicPr>
        <p:blipFill>
          <a:blip r:embed="rId2"/>
          <a:stretch>
            <a:fillRect/>
          </a:stretch>
        </p:blipFill>
        <p:spPr>
          <a:xfrm>
            <a:off x="4970000" y="2317034"/>
            <a:ext cx="3445896" cy="1582355"/>
          </a:xfrm>
          <a:prstGeom prst="rect">
            <a:avLst/>
          </a:prstGeom>
        </p:spPr>
      </p:pic>
      <p:sp>
        <p:nvSpPr>
          <p:cNvPr id="9" name="Text Placeholder 2">
            <a:extLst>
              <a:ext uri="{FF2B5EF4-FFF2-40B4-BE49-F238E27FC236}">
                <a16:creationId xmlns:a16="http://schemas.microsoft.com/office/drawing/2014/main" id="{259C993A-ED9C-7A94-233D-B0E149138E69}"/>
              </a:ext>
            </a:extLst>
          </p:cNvPr>
          <p:cNvSpPr>
            <a:spLocks noGrp="1"/>
          </p:cNvSpPr>
          <p:nvPr>
            <p:ph type="body" sz="half" idx="2"/>
          </p:nvPr>
        </p:nvSpPr>
        <p:spPr>
          <a:xfrm>
            <a:off x="5235466" y="3974345"/>
            <a:ext cx="3048524" cy="320908"/>
          </a:xfrm>
        </p:spPr>
        <p:txBody>
          <a:bodyPr/>
          <a:lstStyle/>
          <a:p>
            <a:pPr algn="ctr"/>
            <a:r>
              <a:rPr lang="en-US" sz="1100" dirty="0"/>
              <a:t>RF cavity with ferrite tuner</a:t>
            </a:r>
          </a:p>
          <a:p>
            <a:pPr algn="ctr"/>
            <a:r>
              <a:rPr lang="en-US" sz="800" dirty="0"/>
              <a:t>© FERMILAB Accelerator division –</a:t>
            </a:r>
          </a:p>
          <a:p>
            <a:pPr algn="ctr"/>
            <a:r>
              <a:rPr lang="en-US" sz="800" dirty="0"/>
              <a:t>operations department</a:t>
            </a:r>
          </a:p>
          <a:p>
            <a:pPr algn="ctr"/>
            <a:endParaRPr lang="en-US" sz="1100" dirty="0"/>
          </a:p>
        </p:txBody>
      </p:sp>
    </p:spTree>
    <p:extLst>
      <p:ext uri="{BB962C8B-B14F-4D97-AF65-F5344CB8AC3E}">
        <p14:creationId xmlns:p14="http://schemas.microsoft.com/office/powerpoint/2010/main" val="74501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0E8FEE20-4626-4306-918E-33DDBAE67463}" type="datetime1">
              <a:rPr lang="en-US" smtClean="0"/>
              <a:t>9/27/2023</a:t>
            </a:fld>
            <a:endParaRPr lang="en-US" dirty="0"/>
          </a:p>
        </p:txBody>
      </p:sp>
      <p:sp>
        <p:nvSpPr>
          <p:cNvPr id="5" name="Footer Placeholder 4"/>
          <p:cNvSpPr>
            <a:spLocks noGrp="1"/>
          </p:cNvSpPr>
          <p:nvPr>
            <p:ph type="ftr" sz="quarter" idx="3"/>
          </p:nvPr>
        </p:nvSpPr>
        <p:spPr/>
        <p:txBody>
          <a:bodyPr/>
          <a:lstStyle/>
          <a:p>
            <a:pPr>
              <a:defRPr/>
            </a:pPr>
            <a:r>
              <a:rPr lang="en-US"/>
              <a:t>Silvia Picchi | Midterm presentation</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9" name="CasellaDiTesto 8">
            <a:extLst>
              <a:ext uri="{FF2B5EF4-FFF2-40B4-BE49-F238E27FC236}">
                <a16:creationId xmlns:a16="http://schemas.microsoft.com/office/drawing/2014/main" id="{9BE66C6A-CDED-DE38-6210-68E88A98D46D}"/>
              </a:ext>
            </a:extLst>
          </p:cNvPr>
          <p:cNvSpPr txBox="1"/>
          <p:nvPr/>
        </p:nvSpPr>
        <p:spPr>
          <a:xfrm>
            <a:off x="429418" y="817713"/>
            <a:ext cx="8056491" cy="1569660"/>
          </a:xfrm>
          <a:prstGeom prst="rect">
            <a:avLst/>
          </a:prstGeom>
          <a:noFill/>
        </p:spPr>
        <p:txBody>
          <a:bodyPr wrap="square" rtlCol="0">
            <a:spAutoFit/>
          </a:bodyPr>
          <a:lstStyle/>
          <a:p>
            <a:pPr algn="just"/>
            <a:r>
              <a:rPr lang="it-IT" sz="1600" dirty="0">
                <a:solidFill>
                  <a:schemeClr val="accent6">
                    <a:lumMod val="75000"/>
                  </a:schemeClr>
                </a:solidFill>
                <a:latin typeface="Arial" panose="020B0604020202020204" pitchFamily="34" charset="0"/>
                <a:cs typeface="Arial" panose="020B0604020202020204" pitchFamily="34" charset="0"/>
              </a:rPr>
              <a:t>Instead of focusing on reducing the temperature, another effective way to solve the problem would be </a:t>
            </a:r>
            <a:r>
              <a:rPr lang="it-IT" sz="1600" b="1" dirty="0">
                <a:solidFill>
                  <a:schemeClr val="accent6">
                    <a:lumMod val="75000"/>
                  </a:schemeClr>
                </a:solidFill>
                <a:latin typeface="Arial" panose="020B0604020202020204" pitchFamily="34" charset="0"/>
                <a:cs typeface="Arial" panose="020B0604020202020204" pitchFamily="34" charset="0"/>
              </a:rPr>
              <a:t>reducing the current </a:t>
            </a:r>
            <a:r>
              <a:rPr lang="it-IT" sz="1600" dirty="0">
                <a:solidFill>
                  <a:schemeClr val="accent6">
                    <a:lumMod val="75000"/>
                  </a:schemeClr>
                </a:solidFill>
                <a:latin typeface="Arial" panose="020B0604020202020204" pitchFamily="34" charset="0"/>
                <a:cs typeface="Arial" panose="020B0604020202020204" pitchFamily="34" charset="0"/>
              </a:rPr>
              <a:t>needed by the ferrite tuners.</a:t>
            </a:r>
          </a:p>
          <a:p>
            <a:pPr algn="just"/>
            <a:endParaRPr lang="it-IT" sz="1600" dirty="0">
              <a:solidFill>
                <a:schemeClr val="accent6">
                  <a:lumMod val="75000"/>
                </a:schemeClr>
              </a:solidFill>
              <a:latin typeface="Arial" panose="020B0604020202020204" pitchFamily="34" charset="0"/>
              <a:cs typeface="Arial" panose="020B0604020202020204" pitchFamily="34" charset="0"/>
            </a:endParaRPr>
          </a:p>
          <a:p>
            <a:pPr algn="just"/>
            <a:r>
              <a:rPr lang="it-IT" sz="1600" dirty="0">
                <a:solidFill>
                  <a:schemeClr val="accent6">
                    <a:lumMod val="75000"/>
                  </a:schemeClr>
                </a:solidFill>
                <a:latin typeface="Arial" panose="020B0604020202020204" pitchFamily="34" charset="0"/>
                <a:cs typeface="Arial" panose="020B0604020202020204" pitchFamily="34" charset="0"/>
              </a:rPr>
              <a:t>This can be done in different ways, such as </a:t>
            </a:r>
            <a:r>
              <a:rPr lang="it-IT" sz="1600" b="1" dirty="0">
                <a:solidFill>
                  <a:schemeClr val="accent6">
                    <a:lumMod val="75000"/>
                  </a:schemeClr>
                </a:solidFill>
                <a:latin typeface="Arial" panose="020B0604020202020204" pitchFamily="34" charset="0"/>
                <a:cs typeface="Arial" panose="020B0604020202020204" pitchFamily="34" charset="0"/>
              </a:rPr>
              <a:t>changing the harmonic number </a:t>
            </a:r>
            <a:r>
              <a:rPr lang="it-IT" sz="1600" dirty="0">
                <a:solidFill>
                  <a:schemeClr val="accent6">
                    <a:lumMod val="75000"/>
                  </a:schemeClr>
                </a:solidFill>
                <a:latin typeface="Arial" panose="020B0604020202020204" pitchFamily="34" charset="0"/>
                <a:cs typeface="Arial" panose="020B0604020202020204" pitchFamily="34" charset="0"/>
              </a:rPr>
              <a:t>of the accelerator or </a:t>
            </a:r>
            <a:r>
              <a:rPr lang="it-IT" sz="1600" b="1" dirty="0">
                <a:solidFill>
                  <a:schemeClr val="accent6">
                    <a:lumMod val="75000"/>
                  </a:schemeClr>
                </a:solidFill>
                <a:latin typeface="Arial" panose="020B0604020202020204" pitchFamily="34" charset="0"/>
                <a:cs typeface="Arial" panose="020B0604020202020204" pitchFamily="34" charset="0"/>
              </a:rPr>
              <a:t>redesigning the ferrite tuners</a:t>
            </a:r>
            <a:r>
              <a:rPr lang="it-IT" sz="1600" dirty="0">
                <a:solidFill>
                  <a:schemeClr val="accent6">
                    <a:lumMod val="75000"/>
                  </a:schemeClr>
                </a:solidFill>
                <a:latin typeface="Arial" panose="020B0604020202020204" pitchFamily="34" charset="0"/>
                <a:cs typeface="Arial" panose="020B0604020202020204" pitchFamily="34" charset="0"/>
              </a:rPr>
              <a:t>.</a:t>
            </a:r>
          </a:p>
          <a:p>
            <a:pPr algn="just"/>
            <a:endParaRPr lang="it-IT" sz="1600" dirty="0">
              <a:solidFill>
                <a:schemeClr val="accent6">
                  <a:lumMod val="75000"/>
                </a:schemeClr>
              </a:solidFill>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457200" y="250807"/>
            <a:ext cx="8686800" cy="320908"/>
          </a:xfrm>
        </p:spPr>
        <p:txBody>
          <a:bodyPr/>
          <a:lstStyle/>
          <a:p>
            <a:r>
              <a:rPr lang="en-US" sz="1950" dirty="0"/>
              <a:t>Another way around the problem</a:t>
            </a:r>
          </a:p>
        </p:txBody>
      </p:sp>
      <p:pic>
        <p:nvPicPr>
          <p:cNvPr id="3" name="Picture 2" descr="A diagram of a radio frequency system&#10;&#10;Description automatically generated">
            <a:extLst>
              <a:ext uri="{FF2B5EF4-FFF2-40B4-BE49-F238E27FC236}">
                <a16:creationId xmlns:a16="http://schemas.microsoft.com/office/drawing/2014/main" id="{C9B10509-17FE-09C6-8AFD-2C968B06D41A}"/>
              </a:ext>
            </a:extLst>
          </p:cNvPr>
          <p:cNvPicPr>
            <a:picLocks noChangeAspect="1"/>
          </p:cNvPicPr>
          <p:nvPr/>
        </p:nvPicPr>
        <p:blipFill>
          <a:blip r:embed="rId3"/>
          <a:stretch>
            <a:fillRect/>
          </a:stretch>
        </p:blipFill>
        <p:spPr>
          <a:xfrm>
            <a:off x="5346881" y="2317034"/>
            <a:ext cx="3445896" cy="158235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27D9508-325A-8F27-15EA-8F2578DED60A}"/>
                  </a:ext>
                </a:extLst>
              </p:cNvPr>
              <p:cNvSpPr txBox="1"/>
              <p:nvPr/>
            </p:nvSpPr>
            <p:spPr>
              <a:xfrm>
                <a:off x="363255" y="2431573"/>
                <a:ext cx="4767760" cy="1957202"/>
              </a:xfrm>
              <a:prstGeom prst="rect">
                <a:avLst/>
              </a:prstGeom>
              <a:noFill/>
            </p:spPr>
            <p:txBody>
              <a:bodyPr wrap="square" rtlCol="0">
                <a:spAutoFit/>
              </a:bodyPr>
              <a:lstStyle/>
              <a:p>
                <a:pPr marL="285750" indent="-285750" algn="just">
                  <a:buFont typeface="Arial" panose="020B0604020202020204" pitchFamily="34" charset="0"/>
                  <a:buChar char="•"/>
                </a:pPr>
                <a:r>
                  <a:rPr lang="it-IT" sz="1600" dirty="0">
                    <a:solidFill>
                      <a:schemeClr val="accent6">
                        <a:lumMod val="75000"/>
                      </a:schemeClr>
                    </a:solidFill>
                    <a:latin typeface="Arial" panose="020B0604020202020204" pitchFamily="34" charset="0"/>
                    <a:cs typeface="Arial" panose="020B0604020202020204" pitchFamily="34" charset="0"/>
                  </a:rPr>
                  <a:t>The harmonic number is defined as </a:t>
                </a:r>
                <a14:m>
                  <m:oMath xmlns:m="http://schemas.openxmlformats.org/officeDocument/2006/math">
                    <m:r>
                      <a:rPr lang="en-US" sz="1600" b="0" i="1" smtClean="0">
                        <a:solidFill>
                          <a:schemeClr val="accent6">
                            <a:lumMod val="75000"/>
                          </a:schemeClr>
                        </a:solidFill>
                        <a:latin typeface="Cambria Math" panose="02040503050406030204" pitchFamily="18" charset="0"/>
                        <a:cs typeface="Arial" panose="020B0604020202020204" pitchFamily="34" charset="0"/>
                      </a:rPr>
                      <m:t>h</m:t>
                    </m:r>
                    <m:r>
                      <a:rPr lang="en-US" sz="1600" b="0" i="1" smtClean="0">
                        <a:solidFill>
                          <a:schemeClr val="accent6">
                            <a:lumMod val="75000"/>
                          </a:schemeClr>
                        </a:solidFill>
                        <a:latin typeface="Cambria Math" panose="02040503050406030204" pitchFamily="18" charset="0"/>
                        <a:cs typeface="Arial" panose="020B0604020202020204" pitchFamily="34" charset="0"/>
                      </a:rPr>
                      <m:t>=</m:t>
                    </m:r>
                    <m:f>
                      <m:fPr>
                        <m:ctrlPr>
                          <a:rPr lang="en-US" sz="1600" b="0" i="1" smtClean="0">
                            <a:solidFill>
                              <a:schemeClr val="accent6">
                                <a:lumMod val="75000"/>
                              </a:schemeClr>
                            </a:solidFill>
                            <a:latin typeface="Cambria Math" panose="02040503050406030204" pitchFamily="18" charset="0"/>
                            <a:cs typeface="Arial" panose="020B0604020202020204" pitchFamily="34" charset="0"/>
                          </a:rPr>
                        </m:ctrlPr>
                      </m:fPr>
                      <m:num>
                        <m:sSub>
                          <m:sSubPr>
                            <m:ctrlPr>
                              <a:rPr lang="en-US" sz="1600" b="0" i="1" smtClean="0">
                                <a:solidFill>
                                  <a:schemeClr val="accent6">
                                    <a:lumMod val="75000"/>
                                  </a:schemeClr>
                                </a:solidFill>
                                <a:latin typeface="Cambria Math" panose="02040503050406030204" pitchFamily="18" charset="0"/>
                                <a:cs typeface="Arial" panose="020B0604020202020204" pitchFamily="34" charset="0"/>
                              </a:rPr>
                            </m:ctrlPr>
                          </m:sSubPr>
                          <m:e>
                            <m:r>
                              <a:rPr lang="en-US" sz="1600" b="0" i="1" smtClean="0">
                                <a:solidFill>
                                  <a:schemeClr val="accent6">
                                    <a:lumMod val="75000"/>
                                  </a:schemeClr>
                                </a:solidFill>
                                <a:latin typeface="Cambria Math" panose="02040503050406030204" pitchFamily="18" charset="0"/>
                                <a:cs typeface="Arial" panose="020B0604020202020204" pitchFamily="34" charset="0"/>
                              </a:rPr>
                              <m:t>𝑓</m:t>
                            </m:r>
                          </m:e>
                          <m:sub>
                            <m:r>
                              <a:rPr lang="en-US" sz="1600" b="0" i="1" smtClean="0">
                                <a:solidFill>
                                  <a:schemeClr val="accent6">
                                    <a:lumMod val="75000"/>
                                  </a:schemeClr>
                                </a:solidFill>
                                <a:latin typeface="Cambria Math" panose="02040503050406030204" pitchFamily="18" charset="0"/>
                                <a:cs typeface="Arial" panose="020B0604020202020204" pitchFamily="34" charset="0"/>
                              </a:rPr>
                              <m:t>𝑅𝐹</m:t>
                            </m:r>
                          </m:sub>
                        </m:sSub>
                      </m:num>
                      <m:den>
                        <m:sSub>
                          <m:sSubPr>
                            <m:ctrlPr>
                              <a:rPr lang="en-US" sz="1600" b="0" i="1" smtClean="0">
                                <a:solidFill>
                                  <a:schemeClr val="accent6">
                                    <a:lumMod val="75000"/>
                                  </a:schemeClr>
                                </a:solidFill>
                                <a:latin typeface="Cambria Math" panose="02040503050406030204" pitchFamily="18" charset="0"/>
                                <a:cs typeface="Arial" panose="020B0604020202020204" pitchFamily="34" charset="0"/>
                              </a:rPr>
                            </m:ctrlPr>
                          </m:sSubPr>
                          <m:e>
                            <m:r>
                              <a:rPr lang="en-US" sz="1600" b="0" i="1" smtClean="0">
                                <a:solidFill>
                                  <a:schemeClr val="accent6">
                                    <a:lumMod val="75000"/>
                                  </a:schemeClr>
                                </a:solidFill>
                                <a:latin typeface="Cambria Math" panose="02040503050406030204" pitchFamily="18" charset="0"/>
                                <a:cs typeface="Arial" panose="020B0604020202020204" pitchFamily="34" charset="0"/>
                              </a:rPr>
                              <m:t>𝑓</m:t>
                            </m:r>
                          </m:e>
                          <m:sub>
                            <m:r>
                              <a:rPr lang="en-US" sz="1600" b="0" i="1" smtClean="0">
                                <a:solidFill>
                                  <a:schemeClr val="accent6">
                                    <a:lumMod val="75000"/>
                                  </a:schemeClr>
                                </a:solidFill>
                                <a:latin typeface="Cambria Math" panose="02040503050406030204" pitchFamily="18" charset="0"/>
                                <a:cs typeface="Arial" panose="020B0604020202020204" pitchFamily="34" charset="0"/>
                              </a:rPr>
                              <m:t>𝑟𝑒𝑣</m:t>
                            </m:r>
                          </m:sub>
                        </m:sSub>
                      </m:den>
                    </m:f>
                  </m:oMath>
                </a14:m>
                <a:r>
                  <a:rPr lang="en-US" sz="1600" dirty="0">
                    <a:solidFill>
                      <a:schemeClr val="accent6">
                        <a:lumMod val="75000"/>
                      </a:schemeClr>
                    </a:solidFill>
                    <a:latin typeface="Arial" panose="020B0604020202020204" pitchFamily="34" charset="0"/>
                    <a:cs typeface="Arial" panose="020B0604020202020204" pitchFamily="34" charset="0"/>
                  </a:rPr>
                  <a:t>. It is the number of RF oscillations completed in the time it takes a particle to traverse one orbit.</a:t>
                </a:r>
              </a:p>
              <a:p>
                <a:pPr marL="285750" indent="-285750" algn="just">
                  <a:buFont typeface="Arial" panose="020B0604020202020204" pitchFamily="34" charset="0"/>
                  <a:buChar char="•"/>
                </a:pPr>
                <a:r>
                  <a:rPr lang="en-US" sz="1600" dirty="0">
                    <a:solidFill>
                      <a:schemeClr val="accent6">
                        <a:lumMod val="75000"/>
                      </a:schemeClr>
                    </a:solidFill>
                    <a:latin typeface="Arial" panose="020B0604020202020204" pitchFamily="34" charset="0"/>
                    <a:cs typeface="Arial" panose="020B0604020202020204" pitchFamily="34" charset="0"/>
                  </a:rPr>
                  <a:t>RF cavities resonate in a range of frequencies, as the current changes the magnetic permeability of the ferrite tuners (and therefore the resonant frequency).</a:t>
                </a:r>
              </a:p>
            </p:txBody>
          </p:sp>
        </mc:Choice>
        <mc:Fallback xmlns="">
          <p:sp>
            <p:nvSpPr>
              <p:cNvPr id="11" name="TextBox 10">
                <a:extLst>
                  <a:ext uri="{FF2B5EF4-FFF2-40B4-BE49-F238E27FC236}">
                    <a16:creationId xmlns:a16="http://schemas.microsoft.com/office/drawing/2014/main" id="{E27D9508-325A-8F27-15EA-8F2578DED60A}"/>
                  </a:ext>
                </a:extLst>
              </p:cNvPr>
              <p:cNvSpPr txBox="1">
                <a:spLocks noRot="1" noChangeAspect="1" noMove="1" noResize="1" noEditPoints="1" noAdjustHandles="1" noChangeArrowheads="1" noChangeShapeType="1" noTextEdit="1"/>
              </p:cNvSpPr>
              <p:nvPr/>
            </p:nvSpPr>
            <p:spPr>
              <a:xfrm>
                <a:off x="363255" y="2431573"/>
                <a:ext cx="4767760" cy="1957202"/>
              </a:xfrm>
              <a:prstGeom prst="rect">
                <a:avLst/>
              </a:prstGeom>
              <a:blipFill>
                <a:blip r:embed="rId4"/>
                <a:stretch>
                  <a:fillRect l="-512" r="-639" b="-3115"/>
                </a:stretch>
              </a:blipFill>
            </p:spPr>
            <p:txBody>
              <a:bodyPr/>
              <a:lstStyle/>
              <a:p>
                <a:r>
                  <a:rPr lang="en-US">
                    <a:noFill/>
                  </a:rPr>
                  <a:t> </a:t>
                </a:r>
              </a:p>
            </p:txBody>
          </p:sp>
        </mc:Fallback>
      </mc:AlternateContent>
      <p:sp>
        <p:nvSpPr>
          <p:cNvPr id="12" name="Text Placeholder 2">
            <a:extLst>
              <a:ext uri="{FF2B5EF4-FFF2-40B4-BE49-F238E27FC236}">
                <a16:creationId xmlns:a16="http://schemas.microsoft.com/office/drawing/2014/main" id="{BEF5958B-BE5E-53FD-494B-4DE16087FC19}"/>
              </a:ext>
            </a:extLst>
          </p:cNvPr>
          <p:cNvSpPr>
            <a:spLocks noGrp="1"/>
          </p:cNvSpPr>
          <p:nvPr>
            <p:ph type="body" sz="half" idx="2"/>
          </p:nvPr>
        </p:nvSpPr>
        <p:spPr>
          <a:xfrm>
            <a:off x="5545567" y="4004879"/>
            <a:ext cx="3048524" cy="320908"/>
          </a:xfrm>
        </p:spPr>
        <p:txBody>
          <a:bodyPr/>
          <a:lstStyle/>
          <a:p>
            <a:pPr algn="ctr"/>
            <a:r>
              <a:rPr lang="en-US" sz="1100" dirty="0"/>
              <a:t>RF cavity with ferrite tuner</a:t>
            </a:r>
          </a:p>
          <a:p>
            <a:pPr algn="ctr"/>
            <a:r>
              <a:rPr lang="en-US" sz="800" dirty="0"/>
              <a:t>© FERMILAB Accelerator division –</a:t>
            </a:r>
          </a:p>
          <a:p>
            <a:pPr algn="ctr"/>
            <a:r>
              <a:rPr lang="en-US" sz="800" dirty="0"/>
              <a:t>operations department</a:t>
            </a:r>
          </a:p>
          <a:p>
            <a:pPr algn="ctr"/>
            <a:endParaRPr lang="en-US" sz="1100" dirty="0"/>
          </a:p>
        </p:txBody>
      </p:sp>
    </p:spTree>
    <p:extLst>
      <p:ext uri="{BB962C8B-B14F-4D97-AF65-F5344CB8AC3E}">
        <p14:creationId xmlns:p14="http://schemas.microsoft.com/office/powerpoint/2010/main" val="1043906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0E8FEE20-4626-4306-918E-33DDBAE67463}" type="datetime1">
              <a:rPr lang="en-US" smtClean="0"/>
              <a:t>9/27/2023</a:t>
            </a:fld>
            <a:endParaRPr lang="en-US" dirty="0"/>
          </a:p>
        </p:txBody>
      </p:sp>
      <p:sp>
        <p:nvSpPr>
          <p:cNvPr id="5" name="Footer Placeholder 4"/>
          <p:cNvSpPr>
            <a:spLocks noGrp="1"/>
          </p:cNvSpPr>
          <p:nvPr>
            <p:ph type="ftr" sz="quarter" idx="3"/>
          </p:nvPr>
        </p:nvSpPr>
        <p:spPr/>
        <p:txBody>
          <a:bodyPr/>
          <a:lstStyle/>
          <a:p>
            <a:pPr>
              <a:defRPr/>
            </a:pPr>
            <a:r>
              <a:rPr lang="en-US"/>
              <a:t>Silvia Picchi | Midterm presentation</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BE66C6A-CDED-DE38-6210-68E88A98D46D}"/>
                  </a:ext>
                </a:extLst>
              </p:cNvPr>
              <p:cNvSpPr txBox="1"/>
              <p:nvPr/>
            </p:nvSpPr>
            <p:spPr>
              <a:xfrm>
                <a:off x="245688" y="833695"/>
                <a:ext cx="3173485" cy="1529906"/>
              </a:xfrm>
              <a:prstGeom prst="rect">
                <a:avLst/>
              </a:prstGeom>
              <a:noFill/>
            </p:spPr>
            <p:txBody>
              <a:bodyPr wrap="square" rtlCol="0">
                <a:spAutoFit/>
              </a:bodyPr>
              <a:lstStyle/>
              <a:p>
                <a:pPr algn="ctr"/>
                <a:r>
                  <a:rPr lang="it-IT" sz="1600" dirty="0" err="1">
                    <a:solidFill>
                      <a:schemeClr val="accent6">
                        <a:lumMod val="75000"/>
                      </a:schemeClr>
                    </a:solidFill>
                    <a:latin typeface="Arial" panose="020B0604020202020204" pitchFamily="34" charset="0"/>
                    <a:cs typeface="Arial" panose="020B0604020202020204" pitchFamily="34" charset="0"/>
                  </a:rPr>
                  <a:t>Momentum</a:t>
                </a:r>
                <a:r>
                  <a:rPr lang="it-IT" sz="1600" dirty="0">
                    <a:solidFill>
                      <a:schemeClr val="accent6">
                        <a:lumMod val="75000"/>
                      </a:schemeClr>
                    </a:solidFill>
                    <a:latin typeface="Arial" panose="020B0604020202020204" pitchFamily="34" charset="0"/>
                    <a:cs typeface="Arial" panose="020B0604020202020204" pitchFamily="34" charset="0"/>
                  </a:rPr>
                  <a:t> </a:t>
                </a:r>
                <a:r>
                  <a:rPr lang="it-IT" sz="1600" dirty="0" err="1">
                    <a:solidFill>
                      <a:schemeClr val="accent6">
                        <a:lumMod val="75000"/>
                      </a:schemeClr>
                    </a:solidFill>
                    <a:latin typeface="Arial" panose="020B0604020202020204" pitchFamily="34" charset="0"/>
                    <a:cs typeface="Arial" panose="020B0604020202020204" pitchFamily="34" charset="0"/>
                  </a:rPr>
                  <a:t>curves</a:t>
                </a:r>
                <a:endParaRPr lang="it-IT" sz="1600" dirty="0">
                  <a:solidFill>
                    <a:schemeClr val="accent6">
                      <a:lumMod val="75000"/>
                    </a:schemeClr>
                  </a:solidFill>
                  <a:latin typeface="Arial" panose="020B0604020202020204" pitchFamily="34" charset="0"/>
                  <a:cs typeface="Arial" panose="020B0604020202020204" pitchFamily="34" charset="0"/>
                </a:endParaRPr>
              </a:p>
              <a:p>
                <a:pPr algn="ctr"/>
                <a:endParaRPr lang="it-IT" sz="1600" dirty="0">
                  <a:solidFill>
                    <a:schemeClr val="accent6">
                      <a:lumMod val="75000"/>
                    </a:schemeClr>
                  </a:solidFill>
                  <a:latin typeface="Arial" panose="020B0604020202020204" pitchFamily="34" charset="0"/>
                  <a:cs typeface="Arial" panose="020B0604020202020204" pitchFamily="34" charset="0"/>
                </a:endParaRPr>
              </a:p>
              <a:p>
                <a:pPr algn="just"/>
                <a14:m>
                  <m:oMathPara xmlns:m="http://schemas.openxmlformats.org/officeDocument/2006/math">
                    <m:oMathParaPr>
                      <m:jc m:val="center"/>
                    </m:oMathParaPr>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𝑝</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m:t>
                      </m:r>
                      <m:f>
                        <m:f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fPr>
                        <m:num>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𝑝</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𝑓</m:t>
                              </m:r>
                            </m:sub>
                          </m:sSub>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𝑝</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𝑖</m:t>
                              </m:r>
                            </m:sub>
                          </m:sSub>
                        </m:num>
                        <m:den>
                          <m:r>
                            <a:rPr lang="it-IT" sz="1600" b="0" i="1" smtClean="0">
                              <a:solidFill>
                                <a:schemeClr val="accent6">
                                  <a:lumMod val="75000"/>
                                </a:schemeClr>
                              </a:solidFill>
                              <a:latin typeface="Cambria Math" panose="02040503050406030204" pitchFamily="18" charset="0"/>
                              <a:cs typeface="Arial" panose="020B0604020202020204" pitchFamily="34" charset="0"/>
                            </a:rPr>
                            <m:t>2</m:t>
                          </m:r>
                        </m:den>
                      </m:f>
                      <m:r>
                        <a:rPr lang="it-IT" sz="1600" b="0" i="1" smtClean="0">
                          <a:solidFill>
                            <a:schemeClr val="accent6">
                              <a:lumMod val="75000"/>
                            </a:schemeClr>
                          </a:solidFill>
                          <a:latin typeface="Cambria Math" panose="02040503050406030204" pitchFamily="18" charset="0"/>
                          <a:cs typeface="Arial" panose="020B0604020202020204" pitchFamily="34" charset="0"/>
                        </a:rPr>
                        <m:t>−</m:t>
                      </m:r>
                      <m:f>
                        <m:fPr>
                          <m:ctrlPr>
                            <a:rPr lang="it-IT" sz="1600" i="1">
                              <a:solidFill>
                                <a:schemeClr val="accent6">
                                  <a:lumMod val="75000"/>
                                </a:schemeClr>
                              </a:solidFill>
                              <a:latin typeface="Cambria Math" panose="02040503050406030204" pitchFamily="18" charset="0"/>
                              <a:cs typeface="Arial" panose="020B0604020202020204" pitchFamily="34" charset="0"/>
                            </a:rPr>
                          </m:ctrlPr>
                        </m:fPr>
                        <m:num>
                          <m:sSub>
                            <m:sSubPr>
                              <m:ctrlPr>
                                <a:rPr lang="it-IT" sz="1600" i="1">
                                  <a:solidFill>
                                    <a:schemeClr val="accent6">
                                      <a:lumMod val="75000"/>
                                    </a:schemeClr>
                                  </a:solidFill>
                                  <a:latin typeface="Cambria Math" panose="02040503050406030204" pitchFamily="18" charset="0"/>
                                  <a:cs typeface="Arial" panose="020B0604020202020204" pitchFamily="34" charset="0"/>
                                </a:rPr>
                              </m:ctrlPr>
                            </m:sSubPr>
                            <m:e>
                              <m:r>
                                <a:rPr lang="it-IT" sz="1600" i="1">
                                  <a:solidFill>
                                    <a:schemeClr val="accent6">
                                      <a:lumMod val="75000"/>
                                    </a:schemeClr>
                                  </a:solidFill>
                                  <a:latin typeface="Cambria Math" panose="02040503050406030204" pitchFamily="18" charset="0"/>
                                  <a:cs typeface="Arial" panose="020B0604020202020204" pitchFamily="34" charset="0"/>
                                </a:rPr>
                                <m:t>𝑝</m:t>
                              </m:r>
                            </m:e>
                            <m:sub>
                              <m:r>
                                <a:rPr lang="it-IT" sz="1600" i="1">
                                  <a:solidFill>
                                    <a:schemeClr val="accent6">
                                      <a:lumMod val="75000"/>
                                    </a:schemeClr>
                                  </a:solidFill>
                                  <a:latin typeface="Cambria Math" panose="02040503050406030204" pitchFamily="18" charset="0"/>
                                  <a:cs typeface="Arial" panose="020B0604020202020204" pitchFamily="34" charset="0"/>
                                </a:rPr>
                                <m:t>𝑓</m:t>
                              </m:r>
                            </m:sub>
                          </m:sSub>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i="1">
                                  <a:solidFill>
                                    <a:schemeClr val="accent6">
                                      <a:lumMod val="75000"/>
                                    </a:schemeClr>
                                  </a:solidFill>
                                  <a:latin typeface="Cambria Math" panose="02040503050406030204" pitchFamily="18" charset="0"/>
                                  <a:cs typeface="Arial" panose="020B0604020202020204" pitchFamily="34" charset="0"/>
                                </a:rPr>
                              </m:ctrlPr>
                            </m:sSubPr>
                            <m:e>
                              <m:r>
                                <a:rPr lang="it-IT" sz="1600" i="1">
                                  <a:solidFill>
                                    <a:schemeClr val="accent6">
                                      <a:lumMod val="75000"/>
                                    </a:schemeClr>
                                  </a:solidFill>
                                  <a:latin typeface="Cambria Math" panose="02040503050406030204" pitchFamily="18" charset="0"/>
                                  <a:cs typeface="Arial" panose="020B0604020202020204" pitchFamily="34" charset="0"/>
                                </a:rPr>
                                <m:t>𝑝</m:t>
                              </m:r>
                            </m:e>
                            <m:sub>
                              <m:r>
                                <a:rPr lang="it-IT" sz="1600" i="1">
                                  <a:solidFill>
                                    <a:schemeClr val="accent6">
                                      <a:lumMod val="75000"/>
                                    </a:schemeClr>
                                  </a:solidFill>
                                  <a:latin typeface="Cambria Math" panose="02040503050406030204" pitchFamily="18" charset="0"/>
                                  <a:cs typeface="Arial" panose="020B0604020202020204" pitchFamily="34" charset="0"/>
                                </a:rPr>
                                <m:t>𝑖</m:t>
                              </m:r>
                            </m:sub>
                          </m:sSub>
                        </m:num>
                        <m:den>
                          <m:r>
                            <a:rPr lang="it-IT" sz="1600" i="1">
                              <a:solidFill>
                                <a:schemeClr val="accent6">
                                  <a:lumMod val="75000"/>
                                </a:schemeClr>
                              </a:solidFill>
                              <a:latin typeface="Cambria Math" panose="02040503050406030204" pitchFamily="18" charset="0"/>
                              <a:cs typeface="Arial" panose="020B0604020202020204" pitchFamily="34" charset="0"/>
                            </a:rPr>
                            <m:t>2</m:t>
                          </m:r>
                        </m:den>
                      </m:f>
                      <m:r>
                        <m:rPr>
                          <m:sty m:val="p"/>
                        </m:rPr>
                        <a:rPr lang="it-IT" sz="1600" b="0" i="0" smtClean="0">
                          <a:solidFill>
                            <a:schemeClr val="accent6">
                              <a:lumMod val="75000"/>
                            </a:schemeClr>
                          </a:solidFill>
                          <a:latin typeface="Cambria Math" panose="02040503050406030204" pitchFamily="18" charset="0"/>
                          <a:cs typeface="Arial" panose="020B0604020202020204" pitchFamily="34" charset="0"/>
                        </a:rPr>
                        <m:t>cos</m:t>
                      </m:r>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𝜔</m:t>
                      </m:r>
                      <m:r>
                        <a:rPr lang="it-IT" sz="1600" b="0" i="1" smtClean="0">
                          <a:solidFill>
                            <a:schemeClr val="accent6">
                              <a:lumMod val="75000"/>
                            </a:schemeClr>
                          </a:solidFill>
                          <a:latin typeface="Cambria Math" panose="02040503050406030204" pitchFamily="18" charset="0"/>
                          <a:cs typeface="Arial" panose="020B0604020202020204" pitchFamily="34" charset="0"/>
                        </a:rPr>
                        <m:t>𝑡</m:t>
                      </m:r>
                      <m:r>
                        <a:rPr lang="it-IT" sz="1600" b="0" i="1" smtClean="0">
                          <a:solidFill>
                            <a:schemeClr val="accent6">
                              <a:lumMod val="75000"/>
                            </a:schemeClr>
                          </a:solidFill>
                          <a:latin typeface="Cambria Math" panose="02040503050406030204" pitchFamily="18" charset="0"/>
                          <a:cs typeface="Arial" panose="020B0604020202020204" pitchFamily="34" charset="0"/>
                        </a:rPr>
                        <m:t>)</m:t>
                      </m:r>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a:p>
                <a:pPr algn="ctr"/>
                <a:endParaRPr lang="en-US" sz="1600" dirty="0">
                  <a:solidFill>
                    <a:schemeClr val="accent6">
                      <a:lumMod val="75000"/>
                    </a:schemeClr>
                  </a:solidFill>
                  <a:latin typeface="Arial" panose="020B0604020202020204" pitchFamily="34" charset="0"/>
                  <a:cs typeface="Arial" panose="020B0604020202020204" pitchFamily="34" charset="0"/>
                </a:endParaRPr>
              </a:p>
              <a:p>
                <a:pPr algn="just"/>
                <a:r>
                  <a:rPr lang="en-US" sz="1600" dirty="0">
                    <a:solidFill>
                      <a:schemeClr val="accent6">
                        <a:lumMod val="75000"/>
                      </a:schemeClr>
                    </a:solidFill>
                    <a:latin typeface="Arial" panose="020B0604020202020204" pitchFamily="34" charset="0"/>
                    <a:cs typeface="Arial" panose="020B0604020202020204" pitchFamily="34" charset="0"/>
                  </a:rPr>
                  <a:t> </a:t>
                </a:r>
              </a:p>
            </p:txBody>
          </p:sp>
        </mc:Choice>
        <mc:Fallback xmlns="">
          <p:sp>
            <p:nvSpPr>
              <p:cNvPr id="9" name="CasellaDiTesto 8">
                <a:extLst>
                  <a:ext uri="{FF2B5EF4-FFF2-40B4-BE49-F238E27FC236}">
                    <a16:creationId xmlns:a16="http://schemas.microsoft.com/office/drawing/2014/main" id="{9BE66C6A-CDED-DE38-6210-68E88A98D46D}"/>
                  </a:ext>
                </a:extLst>
              </p:cNvPr>
              <p:cNvSpPr txBox="1">
                <a:spLocks noRot="1" noChangeAspect="1" noMove="1" noResize="1" noEditPoints="1" noAdjustHandles="1" noChangeArrowheads="1" noChangeShapeType="1" noTextEdit="1"/>
              </p:cNvSpPr>
              <p:nvPr/>
            </p:nvSpPr>
            <p:spPr>
              <a:xfrm>
                <a:off x="245688" y="833695"/>
                <a:ext cx="3173485" cy="1529906"/>
              </a:xfrm>
              <a:prstGeom prst="rect">
                <a:avLst/>
              </a:prstGeom>
              <a:blipFill>
                <a:blip r:embed="rId3"/>
                <a:stretch>
                  <a:fillRect t="-1195"/>
                </a:stretch>
              </a:blipFill>
            </p:spPr>
            <p:txBody>
              <a:bodyPr/>
              <a:lstStyle/>
              <a:p>
                <a:r>
                  <a:rPr lang="it-IT">
                    <a:noFill/>
                  </a:rPr>
                  <a:t> </a:t>
                </a:r>
              </a:p>
            </p:txBody>
          </p:sp>
        </mc:Fallback>
      </mc:AlternateContent>
      <p:sp>
        <p:nvSpPr>
          <p:cNvPr id="7" name="Title 6"/>
          <p:cNvSpPr>
            <a:spLocks noGrp="1"/>
          </p:cNvSpPr>
          <p:nvPr>
            <p:ph type="title"/>
          </p:nvPr>
        </p:nvSpPr>
        <p:spPr>
          <a:xfrm>
            <a:off x="457200" y="250807"/>
            <a:ext cx="8686800" cy="320908"/>
          </a:xfrm>
        </p:spPr>
        <p:txBody>
          <a:bodyPr/>
          <a:lstStyle/>
          <a:p>
            <a:r>
              <a:rPr lang="en-US" sz="1950" dirty="0"/>
              <a:t>Calculating RF frequency curves</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0A54D666-78E8-2034-A54C-A6C0A4DD17C9}"/>
                  </a:ext>
                </a:extLst>
              </p:cNvPr>
              <p:cNvSpPr txBox="1"/>
              <p:nvPr/>
            </p:nvSpPr>
            <p:spPr>
              <a:xfrm>
                <a:off x="3552896" y="853453"/>
                <a:ext cx="2717080" cy="608693"/>
              </a:xfrm>
              <a:prstGeom prst="rect">
                <a:avLst/>
              </a:prstGeom>
              <a:noFill/>
            </p:spPr>
            <p:txBody>
              <a:bodyPr wrap="square" rtlCol="0">
                <a:spAutoFit/>
              </a:bodyPr>
              <a:lstStyle/>
              <a:p>
                <a:pPr algn="ctr"/>
                <a:r>
                  <a:rPr lang="it-IT" sz="1600" dirty="0">
                    <a:solidFill>
                      <a:schemeClr val="accent6">
                        <a:lumMod val="75000"/>
                      </a:schemeClr>
                    </a:solidFill>
                    <a:latin typeface="Arial" panose="020B0604020202020204" pitchFamily="34" charset="0"/>
                    <a:cs typeface="Arial" panose="020B0604020202020204" pitchFamily="34" charset="0"/>
                  </a:rPr>
                  <a:t>Total energy </a:t>
                </a:r>
                <a:endParaRPr lang="it-IT" sz="1600" b="0" i="1" dirty="0">
                  <a:solidFill>
                    <a:schemeClr val="accent6">
                      <a:lumMod val="75000"/>
                    </a:schemeClr>
                  </a:solidFill>
                  <a:latin typeface="Cambria Math" panose="02040503050406030204" pitchFamily="18"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𝐸</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𝑇𝑂𝑇</m:t>
                          </m:r>
                        </m:sub>
                      </m:sSub>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m:t>
                      </m:r>
                      <m:sSubSup>
                        <m:sSub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SupPr>
                        <m:e>
                          <m:r>
                            <a:rPr lang="it-IT" sz="1600" b="0" i="1" smtClean="0">
                              <a:solidFill>
                                <a:schemeClr val="accent6">
                                  <a:lumMod val="75000"/>
                                </a:schemeClr>
                              </a:solidFill>
                              <a:latin typeface="Cambria Math" panose="02040503050406030204" pitchFamily="18" charset="0"/>
                              <a:cs typeface="Arial" panose="020B0604020202020204" pitchFamily="34" charset="0"/>
                            </a:rPr>
                            <m:t>𝑚</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𝑝</m:t>
                          </m:r>
                        </m:sub>
                        <m:sup>
                          <m:r>
                            <a:rPr lang="it-IT" sz="1600" b="0" i="1" smtClean="0">
                              <a:solidFill>
                                <a:schemeClr val="accent6">
                                  <a:lumMod val="75000"/>
                                </a:schemeClr>
                              </a:solidFill>
                              <a:latin typeface="Cambria Math" panose="02040503050406030204" pitchFamily="18" charset="0"/>
                              <a:cs typeface="Arial" panose="020B0604020202020204" pitchFamily="34" charset="0"/>
                            </a:rPr>
                            <m:t>2</m:t>
                          </m:r>
                        </m:sup>
                      </m:sSubSup>
                      <m:sSup>
                        <m:s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pPr>
                        <m:e>
                          <m:r>
                            <a:rPr lang="it-IT" sz="1600" b="0" i="1" smtClean="0">
                              <a:solidFill>
                                <a:schemeClr val="accent6">
                                  <a:lumMod val="75000"/>
                                </a:schemeClr>
                              </a:solidFill>
                              <a:latin typeface="Cambria Math" panose="02040503050406030204" pitchFamily="18" charset="0"/>
                              <a:cs typeface="Arial" panose="020B0604020202020204" pitchFamily="34" charset="0"/>
                            </a:rPr>
                            <m:t>𝑐</m:t>
                          </m:r>
                        </m:e>
                        <m:sup>
                          <m:r>
                            <a:rPr lang="it-IT" sz="1600" b="0" i="1" smtClean="0">
                              <a:solidFill>
                                <a:schemeClr val="accent6">
                                  <a:lumMod val="75000"/>
                                </a:schemeClr>
                              </a:solidFill>
                              <a:latin typeface="Cambria Math" panose="02040503050406030204" pitchFamily="18" charset="0"/>
                              <a:cs typeface="Arial" panose="020B0604020202020204" pitchFamily="34" charset="0"/>
                            </a:rPr>
                            <m:t>4</m:t>
                          </m:r>
                        </m:sup>
                      </m:sSup>
                      <m:r>
                        <a:rPr lang="it-IT" sz="1600" b="0" i="1" smtClean="0">
                          <a:solidFill>
                            <a:schemeClr val="accent6">
                              <a:lumMod val="75000"/>
                            </a:schemeClr>
                          </a:solidFill>
                          <a:latin typeface="Cambria Math" panose="02040503050406030204" pitchFamily="18" charset="0"/>
                          <a:cs typeface="Arial" panose="020B0604020202020204" pitchFamily="34" charset="0"/>
                        </a:rPr>
                        <m:t>+</m:t>
                      </m:r>
                      <m:sSup>
                        <m:s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pPr>
                        <m:e>
                          <m:r>
                            <a:rPr lang="it-IT" sz="1600" b="0" i="1" smtClean="0">
                              <a:solidFill>
                                <a:schemeClr val="accent6">
                                  <a:lumMod val="75000"/>
                                </a:schemeClr>
                              </a:solidFill>
                              <a:latin typeface="Cambria Math" panose="02040503050406030204" pitchFamily="18" charset="0"/>
                              <a:cs typeface="Arial" panose="020B0604020202020204" pitchFamily="34" charset="0"/>
                            </a:rPr>
                            <m:t>𝑝</m:t>
                          </m:r>
                        </m:e>
                        <m:sup>
                          <m:r>
                            <a:rPr lang="it-IT" sz="1600" b="0" i="1" smtClean="0">
                              <a:solidFill>
                                <a:schemeClr val="accent6">
                                  <a:lumMod val="75000"/>
                                </a:schemeClr>
                              </a:solidFill>
                              <a:latin typeface="Cambria Math" panose="02040503050406030204" pitchFamily="18" charset="0"/>
                              <a:cs typeface="Arial" panose="020B0604020202020204" pitchFamily="34" charset="0"/>
                            </a:rPr>
                            <m:t>2</m:t>
                          </m:r>
                        </m:sup>
                      </m:sSup>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sSup>
                        <m:sSup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pPr>
                        <m:e>
                          <m:r>
                            <a:rPr lang="it-IT" sz="1600" b="0" i="1" smtClean="0">
                              <a:solidFill>
                                <a:schemeClr val="accent6">
                                  <a:lumMod val="75000"/>
                                </a:schemeClr>
                              </a:solidFill>
                              <a:latin typeface="Cambria Math" panose="02040503050406030204" pitchFamily="18" charset="0"/>
                              <a:cs typeface="Arial" panose="020B0604020202020204" pitchFamily="34" charset="0"/>
                            </a:rPr>
                            <m:t>𝑐</m:t>
                          </m:r>
                        </m:e>
                        <m:sup>
                          <m:r>
                            <a:rPr lang="it-IT" sz="1600" b="0" i="1" smtClean="0">
                              <a:solidFill>
                                <a:schemeClr val="accent6">
                                  <a:lumMod val="75000"/>
                                </a:schemeClr>
                              </a:solidFill>
                              <a:latin typeface="Cambria Math" panose="02040503050406030204" pitchFamily="18" charset="0"/>
                              <a:cs typeface="Arial" panose="020B0604020202020204" pitchFamily="34" charset="0"/>
                            </a:rPr>
                            <m:t>2</m:t>
                          </m:r>
                        </m:sup>
                      </m:sSup>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CasellaDiTesto 1">
                <a:extLst>
                  <a:ext uri="{FF2B5EF4-FFF2-40B4-BE49-F238E27FC236}">
                    <a16:creationId xmlns:a16="http://schemas.microsoft.com/office/drawing/2014/main" id="{0A54D666-78E8-2034-A54C-A6C0A4DD17C9}"/>
                  </a:ext>
                </a:extLst>
              </p:cNvPr>
              <p:cNvSpPr txBox="1">
                <a:spLocks noRot="1" noChangeAspect="1" noMove="1" noResize="1" noEditPoints="1" noAdjustHandles="1" noChangeArrowheads="1" noChangeShapeType="1" noTextEdit="1"/>
              </p:cNvSpPr>
              <p:nvPr/>
            </p:nvSpPr>
            <p:spPr>
              <a:xfrm>
                <a:off x="3552896" y="853453"/>
                <a:ext cx="2717080" cy="608693"/>
              </a:xfrm>
              <a:prstGeom prst="rect">
                <a:avLst/>
              </a:prstGeom>
              <a:blipFill>
                <a:blip r:embed="rId4"/>
                <a:stretch>
                  <a:fillRect t="-3000" b="-1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77BFF357-F6E3-4063-8E71-3BE331535534}"/>
                  </a:ext>
                </a:extLst>
              </p:cNvPr>
              <p:cNvSpPr txBox="1"/>
              <p:nvPr/>
            </p:nvSpPr>
            <p:spPr>
              <a:xfrm>
                <a:off x="3628302" y="1652374"/>
                <a:ext cx="2344596" cy="629981"/>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it-IT" sz="1600" b="0" i="1" smtClean="0">
                          <a:solidFill>
                            <a:schemeClr val="accent6">
                              <a:lumMod val="75000"/>
                            </a:schemeClr>
                          </a:solidFill>
                          <a:latin typeface="Cambria Math" panose="02040503050406030204" pitchFamily="18" charset="0"/>
                          <a:cs typeface="Arial" panose="020B0604020202020204" pitchFamily="34" charset="0"/>
                        </a:rPr>
                        <m:t>𝛾</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m:t>
                      </m:r>
                      <m:f>
                        <m:f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fPr>
                        <m:num>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𝐸</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𝑇𝑂𝑇</m:t>
                              </m:r>
                            </m:sub>
                          </m:sSub>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𝑡</m:t>
                          </m:r>
                          <m:r>
                            <a:rPr lang="it-IT" sz="1600" b="0" i="1" smtClean="0">
                              <a:solidFill>
                                <a:schemeClr val="accent6">
                                  <a:lumMod val="75000"/>
                                </a:schemeClr>
                              </a:solidFill>
                              <a:latin typeface="Cambria Math" panose="02040503050406030204" pitchFamily="18" charset="0"/>
                              <a:cs typeface="Arial" panose="020B0604020202020204" pitchFamily="34" charset="0"/>
                            </a:rPr>
                            <m:t>)</m:t>
                          </m:r>
                        </m:num>
                        <m:den>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𝑚</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𝑝</m:t>
                              </m:r>
                            </m:sub>
                          </m:sSub>
                        </m:den>
                      </m:f>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3" name="CasellaDiTesto 2">
                <a:extLst>
                  <a:ext uri="{FF2B5EF4-FFF2-40B4-BE49-F238E27FC236}">
                    <a16:creationId xmlns:a16="http://schemas.microsoft.com/office/drawing/2014/main" id="{77BFF357-F6E3-4063-8E71-3BE331535534}"/>
                  </a:ext>
                </a:extLst>
              </p:cNvPr>
              <p:cNvSpPr txBox="1">
                <a:spLocks noRot="1" noChangeAspect="1" noMove="1" noResize="1" noEditPoints="1" noAdjustHandles="1" noChangeArrowheads="1" noChangeShapeType="1" noTextEdit="1"/>
              </p:cNvSpPr>
              <p:nvPr/>
            </p:nvSpPr>
            <p:spPr>
              <a:xfrm>
                <a:off x="3628302" y="1652374"/>
                <a:ext cx="2344596" cy="629981"/>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5243AE6D-5479-9B87-BE32-B72B68DD644A}"/>
                  </a:ext>
                </a:extLst>
              </p:cNvPr>
              <p:cNvSpPr txBox="1"/>
              <p:nvPr/>
            </p:nvSpPr>
            <p:spPr>
              <a:xfrm>
                <a:off x="3552896" y="2470654"/>
                <a:ext cx="2344596" cy="390492"/>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it-IT" sz="1600" i="1" smtClean="0">
                          <a:solidFill>
                            <a:schemeClr val="accent6">
                              <a:lumMod val="75000"/>
                            </a:schemeClr>
                          </a:solidFill>
                          <a:latin typeface="Cambria Math" panose="02040503050406030204" pitchFamily="18" charset="0"/>
                          <a:cs typeface="Arial" panose="020B0604020202020204" pitchFamily="34" charset="0"/>
                        </a:rPr>
                        <m:t>𝛽</m:t>
                      </m:r>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 </m:t>
                      </m:r>
                      <m:rad>
                        <m:radPr>
                          <m:degHide m:val="on"/>
                          <m:ctrlPr>
                            <a:rPr lang="it-IT"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radPr>
                        <m:deg/>
                        <m:e>
                          <m:r>
                            <a:rPr lang="it-IT" sz="16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1−1/</m:t>
                          </m:r>
                          <m:sSup>
                            <m:sSupPr>
                              <m:ctrlPr>
                                <a:rPr lang="en-US"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it-IT" sz="16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𝛾</m:t>
                              </m:r>
                            </m:e>
                            <m:sup>
                              <m:r>
                                <a:rPr lang="en-US"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p>
                          <m:r>
                            <a:rPr lang="it-IT"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𝑡</m:t>
                          </m:r>
                          <m:r>
                            <a:rPr lang="it-IT"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m:t>
                          </m:r>
                        </m:e>
                      </m:rad>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8" name="CasellaDiTesto 7">
                <a:extLst>
                  <a:ext uri="{FF2B5EF4-FFF2-40B4-BE49-F238E27FC236}">
                    <a16:creationId xmlns:a16="http://schemas.microsoft.com/office/drawing/2014/main" id="{5243AE6D-5479-9B87-BE32-B72B68DD644A}"/>
                  </a:ext>
                </a:extLst>
              </p:cNvPr>
              <p:cNvSpPr txBox="1">
                <a:spLocks noRot="1" noChangeAspect="1" noMove="1" noResize="1" noEditPoints="1" noAdjustHandles="1" noChangeArrowheads="1" noChangeShapeType="1" noTextEdit="1"/>
              </p:cNvSpPr>
              <p:nvPr/>
            </p:nvSpPr>
            <p:spPr>
              <a:xfrm>
                <a:off x="3552896" y="2470654"/>
                <a:ext cx="2344596" cy="390492"/>
              </a:xfrm>
              <a:prstGeom prst="rect">
                <a:avLst/>
              </a:prstGeom>
              <a:blipFill>
                <a:blip r:embed="rId6"/>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EE065E9-0FE4-8E23-0256-864C8B8911A2}"/>
                  </a:ext>
                </a:extLst>
              </p:cNvPr>
              <p:cNvSpPr txBox="1"/>
              <p:nvPr/>
            </p:nvSpPr>
            <p:spPr>
              <a:xfrm>
                <a:off x="4006225" y="3067386"/>
                <a:ext cx="2193784" cy="806183"/>
              </a:xfrm>
              <a:prstGeom prst="rect">
                <a:avLst/>
              </a:prstGeom>
              <a:noFill/>
            </p:spPr>
            <p:txBody>
              <a:bodyPr wrap="square" rtlCol="0">
                <a:spAutoFit/>
              </a:bodyPr>
              <a:lstStyle/>
              <a:p>
                <a:pPr algn="ctr"/>
                <a:r>
                  <a:rPr lang="it-IT" sz="1600" dirty="0">
                    <a:solidFill>
                      <a:schemeClr val="accent6">
                        <a:lumMod val="75000"/>
                      </a:schemeClr>
                    </a:solidFill>
                    <a:latin typeface="Arial" panose="020B0604020202020204" pitchFamily="34" charset="0"/>
                    <a:cs typeface="Arial" panose="020B0604020202020204" pitchFamily="34" charset="0"/>
                  </a:rPr>
                  <a:t>Revolution frequency</a:t>
                </a:r>
                <a:endParaRPr lang="it-IT" sz="1600" b="0" i="0" dirty="0">
                  <a:solidFill>
                    <a:schemeClr val="accent6">
                      <a:lumMod val="75000"/>
                    </a:schemeClr>
                  </a:solidFill>
                  <a:latin typeface="Cambria Math" panose="02040503050406030204" pitchFamily="18"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it-IT" sz="1600" b="0" i="0" smtClean="0">
                          <a:solidFill>
                            <a:schemeClr val="accent6">
                              <a:lumMod val="75000"/>
                            </a:schemeClr>
                          </a:solidFill>
                          <a:latin typeface="Cambria Math" panose="02040503050406030204" pitchFamily="18" charset="0"/>
                          <a:cs typeface="Arial" panose="020B0604020202020204" pitchFamily="34" charset="0"/>
                        </a:rPr>
                        <m:t> </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𝑓</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𝑟𝑒𝑣</m:t>
                          </m:r>
                        </m:sub>
                      </m:sSub>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m:t>
                      </m:r>
                      <m:f>
                        <m:f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fPr>
                        <m:num>
                          <m:r>
                            <a:rPr lang="it-IT" sz="1600" b="0" i="1" smtClean="0">
                              <a:solidFill>
                                <a:schemeClr val="accent6">
                                  <a:lumMod val="75000"/>
                                </a:schemeClr>
                              </a:solidFill>
                              <a:latin typeface="Cambria Math" panose="02040503050406030204" pitchFamily="18" charset="0"/>
                              <a:cs typeface="Arial" panose="020B0604020202020204" pitchFamily="34" charset="0"/>
                            </a:rPr>
                            <m:t>𝛽</m:t>
                          </m:r>
                          <m:r>
                            <a:rPr lang="it-IT" sz="1600" b="0" i="1" smtClean="0">
                              <a:solidFill>
                                <a:schemeClr val="accent6">
                                  <a:lumMod val="75000"/>
                                </a:schemeClr>
                              </a:solidFill>
                              <a:latin typeface="Cambria Math" panose="02040503050406030204" pitchFamily="18" charset="0"/>
                              <a:cs typeface="Arial" panose="020B0604020202020204" pitchFamily="34" charset="0"/>
                            </a:rPr>
                            <m:t>𝑐</m:t>
                          </m:r>
                        </m:num>
                        <m:den>
                          <m:r>
                            <a:rPr lang="it-IT" sz="1600" b="0" i="1" smtClean="0">
                              <a:solidFill>
                                <a:schemeClr val="accent6">
                                  <a:lumMod val="75000"/>
                                </a:schemeClr>
                              </a:solidFill>
                              <a:latin typeface="Cambria Math" panose="02040503050406030204" pitchFamily="18" charset="0"/>
                              <a:cs typeface="Arial" panose="020B0604020202020204" pitchFamily="34" charset="0"/>
                            </a:rPr>
                            <m:t>𝐶</m:t>
                          </m:r>
                        </m:den>
                      </m:f>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0" name="CasellaDiTesto 9">
                <a:extLst>
                  <a:ext uri="{FF2B5EF4-FFF2-40B4-BE49-F238E27FC236}">
                    <a16:creationId xmlns:a16="http://schemas.microsoft.com/office/drawing/2014/main" id="{7EE065E9-0FE4-8E23-0256-864C8B8911A2}"/>
                  </a:ext>
                </a:extLst>
              </p:cNvPr>
              <p:cNvSpPr txBox="1">
                <a:spLocks noRot="1" noChangeAspect="1" noMove="1" noResize="1" noEditPoints="1" noAdjustHandles="1" noChangeArrowheads="1" noChangeShapeType="1" noTextEdit="1"/>
              </p:cNvSpPr>
              <p:nvPr/>
            </p:nvSpPr>
            <p:spPr>
              <a:xfrm>
                <a:off x="4006225" y="3067386"/>
                <a:ext cx="2193784" cy="806183"/>
              </a:xfrm>
              <a:prstGeom prst="rect">
                <a:avLst/>
              </a:prstGeom>
              <a:blipFill>
                <a:blip r:embed="rId7"/>
                <a:stretch>
                  <a:fillRect t="-227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92518133-8617-86D1-5E55-001A378FD473}"/>
                  </a:ext>
                </a:extLst>
              </p:cNvPr>
              <p:cNvSpPr txBox="1"/>
              <p:nvPr/>
            </p:nvSpPr>
            <p:spPr>
              <a:xfrm>
                <a:off x="6888281" y="3663498"/>
                <a:ext cx="2193784" cy="584775"/>
              </a:xfrm>
              <a:prstGeom prst="rect">
                <a:avLst/>
              </a:prstGeom>
              <a:noFill/>
            </p:spPr>
            <p:txBody>
              <a:bodyPr wrap="square" rtlCol="0">
                <a:spAutoFit/>
              </a:bodyPr>
              <a:lstStyle/>
              <a:p>
                <a:pPr algn="ctr"/>
                <a:r>
                  <a:rPr lang="it-IT" sz="1600" dirty="0">
                    <a:solidFill>
                      <a:schemeClr val="accent6">
                        <a:lumMod val="75000"/>
                      </a:schemeClr>
                    </a:solidFill>
                    <a:latin typeface="Arial" panose="020B0604020202020204" pitchFamily="34" charset="0"/>
                    <a:cs typeface="Arial" panose="020B0604020202020204" pitchFamily="34" charset="0"/>
                  </a:rPr>
                  <a:t>RF frequency</a:t>
                </a:r>
                <a:endParaRPr lang="it-IT" sz="1600" b="0" i="0" dirty="0">
                  <a:solidFill>
                    <a:schemeClr val="accent6">
                      <a:lumMod val="75000"/>
                    </a:schemeClr>
                  </a:solidFill>
                  <a:latin typeface="Cambria Math" panose="02040503050406030204" pitchFamily="18"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it-IT" sz="1600" b="0" i="0" smtClean="0">
                          <a:solidFill>
                            <a:schemeClr val="accent6">
                              <a:lumMod val="75000"/>
                            </a:schemeClr>
                          </a:solidFill>
                          <a:latin typeface="Cambria Math" panose="02040503050406030204" pitchFamily="18" charset="0"/>
                          <a:cs typeface="Arial" panose="020B0604020202020204" pitchFamily="34" charset="0"/>
                        </a:rPr>
                        <m:t> </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𝑓</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𝑅𝐹</m:t>
                          </m:r>
                        </m:sub>
                      </m:sSub>
                      <m:d>
                        <m:d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dPr>
                        <m:e>
                          <m:r>
                            <a:rPr lang="it-IT" sz="1600" b="0" i="1" smtClean="0">
                              <a:solidFill>
                                <a:schemeClr val="accent6">
                                  <a:lumMod val="75000"/>
                                </a:schemeClr>
                              </a:solidFill>
                              <a:latin typeface="Cambria Math" panose="02040503050406030204" pitchFamily="18" charset="0"/>
                              <a:cs typeface="Arial" panose="020B0604020202020204" pitchFamily="34" charset="0"/>
                            </a:rPr>
                            <m:t>𝑡</m:t>
                          </m:r>
                        </m:e>
                      </m:d>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h</m:t>
                      </m:r>
                      <m:r>
                        <a:rPr lang="it-IT" sz="1600" b="0" i="1" smtClean="0">
                          <a:solidFill>
                            <a:schemeClr val="accent6">
                              <a:lumMod val="75000"/>
                            </a:schemeClr>
                          </a:solidFill>
                          <a:latin typeface="Cambria Math" panose="02040503050406030204" pitchFamily="18" charset="0"/>
                          <a:cs typeface="Arial" panose="020B0604020202020204" pitchFamily="34" charset="0"/>
                        </a:rPr>
                        <m:t>⋅</m:t>
                      </m:r>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𝑓</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𝑟𝑒𝑣</m:t>
                          </m:r>
                        </m:sub>
                      </m:sSub>
                      <m:r>
                        <a:rPr lang="it-IT" sz="1600" b="0" i="1" smtClean="0">
                          <a:solidFill>
                            <a:schemeClr val="accent6">
                              <a:lumMod val="75000"/>
                            </a:schemeClr>
                          </a:solidFill>
                          <a:latin typeface="Cambria Math" panose="02040503050406030204" pitchFamily="18" charset="0"/>
                          <a:cs typeface="Arial" panose="020B0604020202020204" pitchFamily="34" charset="0"/>
                        </a:rPr>
                        <m:t>(</m:t>
                      </m:r>
                      <m:r>
                        <a:rPr lang="it-IT" sz="1600" b="0" i="1" smtClean="0">
                          <a:solidFill>
                            <a:schemeClr val="accent6">
                              <a:lumMod val="75000"/>
                            </a:schemeClr>
                          </a:solidFill>
                          <a:latin typeface="Cambria Math" panose="02040503050406030204" pitchFamily="18" charset="0"/>
                          <a:cs typeface="Arial" panose="020B0604020202020204" pitchFamily="34" charset="0"/>
                        </a:rPr>
                        <m:t>𝑡</m:t>
                      </m:r>
                      <m:r>
                        <a:rPr lang="it-IT" sz="1600" b="0" i="1" smtClean="0">
                          <a:solidFill>
                            <a:schemeClr val="accent6">
                              <a:lumMod val="75000"/>
                            </a:schemeClr>
                          </a:solidFill>
                          <a:latin typeface="Cambria Math" panose="02040503050406030204" pitchFamily="18" charset="0"/>
                          <a:cs typeface="Arial" panose="020B0604020202020204" pitchFamily="34" charset="0"/>
                        </a:rPr>
                        <m:t>)</m:t>
                      </m:r>
                    </m:oMath>
                  </m:oMathPara>
                </a14:m>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1" name="CasellaDiTesto 10">
                <a:extLst>
                  <a:ext uri="{FF2B5EF4-FFF2-40B4-BE49-F238E27FC236}">
                    <a16:creationId xmlns:a16="http://schemas.microsoft.com/office/drawing/2014/main" id="{92518133-8617-86D1-5E55-001A378FD473}"/>
                  </a:ext>
                </a:extLst>
              </p:cNvPr>
              <p:cNvSpPr txBox="1">
                <a:spLocks noRot="1" noChangeAspect="1" noMove="1" noResize="1" noEditPoints="1" noAdjustHandles="1" noChangeArrowheads="1" noChangeShapeType="1" noTextEdit="1"/>
              </p:cNvSpPr>
              <p:nvPr/>
            </p:nvSpPr>
            <p:spPr>
              <a:xfrm>
                <a:off x="6888281" y="3663498"/>
                <a:ext cx="2193784" cy="584775"/>
              </a:xfrm>
              <a:prstGeom prst="rect">
                <a:avLst/>
              </a:prstGeom>
              <a:blipFill>
                <a:blip r:embed="rId8"/>
                <a:stretch>
                  <a:fillRect t="-3125" b="-6250"/>
                </a:stretch>
              </a:blipFill>
            </p:spPr>
            <p:txBody>
              <a:bodyPr/>
              <a:lstStyle/>
              <a:p>
                <a:r>
                  <a:rPr lang="it-IT">
                    <a:noFill/>
                  </a:rPr>
                  <a:t> </a:t>
                </a:r>
              </a:p>
            </p:txBody>
          </p:sp>
        </mc:Fallback>
      </mc:AlternateContent>
      <p:cxnSp>
        <p:nvCxnSpPr>
          <p:cNvPr id="13" name="Connettore 2 12">
            <a:extLst>
              <a:ext uri="{FF2B5EF4-FFF2-40B4-BE49-F238E27FC236}">
                <a16:creationId xmlns:a16="http://schemas.microsoft.com/office/drawing/2014/main" id="{56A041A7-7DF0-D753-DAFD-D0C5E9127524}"/>
              </a:ext>
            </a:extLst>
          </p:cNvPr>
          <p:cNvCxnSpPr>
            <a:cxnSpLocks/>
          </p:cNvCxnSpPr>
          <p:nvPr/>
        </p:nvCxnSpPr>
        <p:spPr>
          <a:xfrm>
            <a:off x="2923309" y="1018309"/>
            <a:ext cx="955964" cy="0"/>
          </a:xfrm>
          <a:prstGeom prst="straightConnector1">
            <a:avLst/>
          </a:prstGeom>
          <a:ln>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ttore curvo 17">
            <a:extLst>
              <a:ext uri="{FF2B5EF4-FFF2-40B4-BE49-F238E27FC236}">
                <a16:creationId xmlns:a16="http://schemas.microsoft.com/office/drawing/2014/main" id="{CDE63C91-0801-1F82-9FAE-4EAAC291D1A8}"/>
              </a:ext>
            </a:extLst>
          </p:cNvPr>
          <p:cNvCxnSpPr/>
          <p:nvPr/>
        </p:nvCxnSpPr>
        <p:spPr>
          <a:xfrm rot="16200000" flipH="1">
            <a:off x="3796137" y="1537021"/>
            <a:ext cx="422582" cy="256309"/>
          </a:xfrm>
          <a:prstGeom prst="curvedConnector3">
            <a:avLst>
              <a:gd name="adj1" fmla="val 56558"/>
            </a:avLst>
          </a:prstGeom>
          <a:ln>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onnettore curvo 20">
            <a:extLst>
              <a:ext uri="{FF2B5EF4-FFF2-40B4-BE49-F238E27FC236}">
                <a16:creationId xmlns:a16="http://schemas.microsoft.com/office/drawing/2014/main" id="{1646A1AE-20B2-1985-8EDF-99AF13810C19}"/>
              </a:ext>
            </a:extLst>
          </p:cNvPr>
          <p:cNvCxnSpPr>
            <a:cxnSpLocks/>
          </p:cNvCxnSpPr>
          <p:nvPr/>
        </p:nvCxnSpPr>
        <p:spPr>
          <a:xfrm rot="5400000">
            <a:off x="3794935" y="2208108"/>
            <a:ext cx="422581" cy="258720"/>
          </a:xfrm>
          <a:prstGeom prst="curvedConnector3">
            <a:avLst>
              <a:gd name="adj1" fmla="val 50000"/>
            </a:avLst>
          </a:prstGeom>
          <a:ln>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ttore curvo 22">
            <a:extLst>
              <a:ext uri="{FF2B5EF4-FFF2-40B4-BE49-F238E27FC236}">
                <a16:creationId xmlns:a16="http://schemas.microsoft.com/office/drawing/2014/main" id="{635AE159-6C39-27A6-3779-78655A5B6A6D}"/>
              </a:ext>
            </a:extLst>
          </p:cNvPr>
          <p:cNvCxnSpPr>
            <a:cxnSpLocks/>
          </p:cNvCxnSpPr>
          <p:nvPr/>
        </p:nvCxnSpPr>
        <p:spPr>
          <a:xfrm rot="16200000" flipH="1">
            <a:off x="3819664" y="2961733"/>
            <a:ext cx="315593" cy="196374"/>
          </a:xfrm>
          <a:prstGeom prst="curvedConnector3">
            <a:avLst>
              <a:gd name="adj1" fmla="val 100485"/>
            </a:avLst>
          </a:prstGeom>
          <a:ln>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2 29">
            <a:extLst>
              <a:ext uri="{FF2B5EF4-FFF2-40B4-BE49-F238E27FC236}">
                <a16:creationId xmlns:a16="http://schemas.microsoft.com/office/drawing/2014/main" id="{D68ABFE4-13DB-9AED-D3F5-2D8A88E67CA2}"/>
              </a:ext>
            </a:extLst>
          </p:cNvPr>
          <p:cNvCxnSpPr>
            <a:cxnSpLocks/>
          </p:cNvCxnSpPr>
          <p:nvPr/>
        </p:nvCxnSpPr>
        <p:spPr>
          <a:xfrm>
            <a:off x="6225335" y="3269672"/>
            <a:ext cx="477882" cy="0"/>
          </a:xfrm>
          <a:prstGeom prst="straightConnector1">
            <a:avLst/>
          </a:prstGeom>
          <a:ln>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3" name="Immagine 32" descr="Immagine che contiene testo, linea, Diagramma, diagramma&#10;&#10;Descrizione generata automaticamente">
            <a:extLst>
              <a:ext uri="{FF2B5EF4-FFF2-40B4-BE49-F238E27FC236}">
                <a16:creationId xmlns:a16="http://schemas.microsoft.com/office/drawing/2014/main" id="{94C76EFB-0289-5834-D94C-87C622BB735C}"/>
              </a:ext>
            </a:extLst>
          </p:cNvPr>
          <p:cNvPicPr>
            <a:picLocks noChangeAspect="1"/>
          </p:cNvPicPr>
          <p:nvPr/>
        </p:nvPicPr>
        <p:blipFill rotWithShape="1">
          <a:blip r:embed="rId9"/>
          <a:srcRect l="8122" r="7915"/>
          <a:stretch/>
        </p:blipFill>
        <p:spPr>
          <a:xfrm>
            <a:off x="298039" y="3045489"/>
            <a:ext cx="3068782" cy="1403969"/>
          </a:xfrm>
          <a:prstGeom prst="rect">
            <a:avLst/>
          </a:prstGeom>
        </p:spPr>
      </p:pic>
      <p:pic>
        <p:nvPicPr>
          <p:cNvPr id="35" name="Immagine 34" descr="Immagine che contiene testo, diagramma, linea, Diagramma&#10;&#10;Descrizione generata automaticamente">
            <a:extLst>
              <a:ext uri="{FF2B5EF4-FFF2-40B4-BE49-F238E27FC236}">
                <a16:creationId xmlns:a16="http://schemas.microsoft.com/office/drawing/2014/main" id="{AB905A63-B841-8C58-4710-1CF8A1171C85}"/>
              </a:ext>
            </a:extLst>
          </p:cNvPr>
          <p:cNvPicPr>
            <a:picLocks noChangeAspect="1"/>
          </p:cNvPicPr>
          <p:nvPr/>
        </p:nvPicPr>
        <p:blipFill rotWithShape="1">
          <a:blip r:embed="rId10"/>
          <a:srcRect l="64496" r="7576"/>
          <a:stretch/>
        </p:blipFill>
        <p:spPr>
          <a:xfrm>
            <a:off x="6888281" y="1401025"/>
            <a:ext cx="1865380" cy="2139257"/>
          </a:xfrm>
          <a:prstGeom prst="rect">
            <a:avLst/>
          </a:prstGeom>
        </p:spPr>
      </p:pic>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22C8A5B1-1DA3-258C-D8FF-6275542F164D}"/>
                  </a:ext>
                </a:extLst>
              </p:cNvPr>
              <p:cNvSpPr txBox="1"/>
              <p:nvPr/>
            </p:nvSpPr>
            <p:spPr>
              <a:xfrm>
                <a:off x="638105" y="1889728"/>
                <a:ext cx="2344596" cy="118904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it-IT" sz="800" b="0" i="1" smtClean="0">
                          <a:solidFill>
                            <a:schemeClr val="accent6">
                              <a:lumMod val="75000"/>
                            </a:schemeClr>
                          </a:solidFill>
                          <a:latin typeface="Cambria Math" panose="02040503050406030204" pitchFamily="18" charset="0"/>
                          <a:cs typeface="Arial" panose="020B0604020202020204" pitchFamily="34" charset="0"/>
                        </a:rPr>
                        <m:t>𝜔</m:t>
                      </m:r>
                      <m:r>
                        <a:rPr lang="it-IT" sz="800" b="0" i="1" smtClean="0">
                          <a:solidFill>
                            <a:schemeClr val="accent6">
                              <a:lumMod val="75000"/>
                            </a:schemeClr>
                          </a:solidFill>
                          <a:latin typeface="Cambria Math" panose="02040503050406030204" pitchFamily="18" charset="0"/>
                          <a:cs typeface="Arial" panose="020B0604020202020204" pitchFamily="34" charset="0"/>
                        </a:rPr>
                        <m:t>=2</m:t>
                      </m:r>
                      <m:r>
                        <a:rPr lang="it-IT" sz="800" b="0" i="1" smtClean="0">
                          <a:solidFill>
                            <a:schemeClr val="accent6">
                              <a:lumMod val="75000"/>
                            </a:schemeClr>
                          </a:solidFill>
                          <a:latin typeface="Cambria Math" panose="02040503050406030204" pitchFamily="18" charset="0"/>
                          <a:cs typeface="Arial" panose="020B0604020202020204" pitchFamily="34" charset="0"/>
                        </a:rPr>
                        <m:t>𝜋</m:t>
                      </m:r>
                      <m:r>
                        <a:rPr lang="it-IT" sz="800" b="0" i="1" smtClean="0">
                          <a:solidFill>
                            <a:schemeClr val="accent6">
                              <a:lumMod val="75000"/>
                            </a:schemeClr>
                          </a:solidFill>
                          <a:latin typeface="Cambria Math" panose="02040503050406030204" pitchFamily="18" charset="0"/>
                          <a:cs typeface="Arial" panose="020B0604020202020204" pitchFamily="34" charset="0"/>
                        </a:rPr>
                        <m:t>𝑓</m:t>
                      </m:r>
                    </m:oMath>
                  </m:oMathPara>
                </a14:m>
                <a:br>
                  <a:rPr lang="en-US" sz="800" b="0" i="1" dirty="0">
                    <a:solidFill>
                      <a:schemeClr val="accent6">
                        <a:lumMod val="75000"/>
                      </a:schemeClr>
                    </a:solidFill>
                    <a:latin typeface="Cambria Math" panose="02040503050406030204" pitchFamily="18" charset="0"/>
                    <a:cs typeface="Arial" panose="020B0604020202020204" pitchFamily="34" charset="0"/>
                  </a:rPr>
                </a:br>
                <a14:m>
                  <m:oMath xmlns:m="http://schemas.openxmlformats.org/officeDocument/2006/math">
                    <m:r>
                      <a:rPr lang="en-US" sz="800" b="0" i="1" smtClean="0">
                        <a:solidFill>
                          <a:schemeClr val="accent6">
                            <a:lumMod val="75000"/>
                          </a:schemeClr>
                        </a:solidFill>
                        <a:latin typeface="Cambria Math" panose="02040503050406030204" pitchFamily="18" charset="0"/>
                        <a:cs typeface="Arial" panose="020B0604020202020204" pitchFamily="34" charset="0"/>
                      </a:rPr>
                      <m:t>𝑓</m:t>
                    </m:r>
                    <m:r>
                      <a:rPr lang="en-US" sz="800" b="0" i="1" smtClean="0">
                        <a:solidFill>
                          <a:schemeClr val="accent6">
                            <a:lumMod val="75000"/>
                          </a:schemeClr>
                        </a:solidFill>
                        <a:latin typeface="Cambria Math" panose="02040503050406030204" pitchFamily="18" charset="0"/>
                        <a:cs typeface="Arial" panose="020B0604020202020204" pitchFamily="34" charset="0"/>
                      </a:rPr>
                      <m:t> →</m:t>
                    </m:r>
                  </m:oMath>
                </a14:m>
                <a:r>
                  <a:rPr lang="it-IT" sz="800" b="0" i="1" dirty="0">
                    <a:solidFill>
                      <a:schemeClr val="accent6">
                        <a:lumMod val="75000"/>
                      </a:schemeClr>
                    </a:solidFill>
                    <a:latin typeface="Cambria Math" panose="02040503050406030204" pitchFamily="18" charset="0"/>
                    <a:cs typeface="Arial" panose="020B0604020202020204" pitchFamily="34" charset="0"/>
                  </a:rPr>
                  <a:t> machine frequency</a:t>
                </a:r>
              </a:p>
              <a:p>
                <a:endParaRPr lang="it-IT" sz="800" b="0" i="1" dirty="0">
                  <a:solidFill>
                    <a:schemeClr val="accent6">
                      <a:lumMod val="75000"/>
                    </a:schemeClr>
                  </a:solidFill>
                  <a:latin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it-IT" sz="8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800" i="1" smtClean="0">
                              <a:solidFill>
                                <a:schemeClr val="accent6">
                                  <a:lumMod val="75000"/>
                                </a:schemeClr>
                              </a:solidFill>
                              <a:latin typeface="Cambria Math" panose="02040503050406030204" pitchFamily="18" charset="0"/>
                              <a:cs typeface="Arial" panose="020B0604020202020204" pitchFamily="34" charset="0"/>
                            </a:rPr>
                            <m:t>𝑝</m:t>
                          </m:r>
                        </m:e>
                        <m:sub>
                          <m:r>
                            <a:rPr lang="it-IT" sz="800" b="0" i="1" smtClean="0">
                              <a:solidFill>
                                <a:schemeClr val="accent6">
                                  <a:lumMod val="75000"/>
                                </a:schemeClr>
                              </a:solidFill>
                              <a:latin typeface="Cambria Math" panose="02040503050406030204" pitchFamily="18" charset="0"/>
                              <a:cs typeface="Arial" panose="020B0604020202020204" pitchFamily="34" charset="0"/>
                            </a:rPr>
                            <m:t>𝑖</m:t>
                          </m:r>
                        </m:sub>
                      </m:sSub>
                      <m:r>
                        <a:rPr lang="it-IT" sz="800" b="0" i="1" smtClean="0">
                          <a:solidFill>
                            <a:schemeClr val="accent6">
                              <a:lumMod val="75000"/>
                            </a:schemeClr>
                          </a:solidFill>
                          <a:latin typeface="Cambria Math" panose="02040503050406030204" pitchFamily="18" charset="0"/>
                          <a:cs typeface="Arial" panose="020B0604020202020204" pitchFamily="34" charset="0"/>
                        </a:rPr>
                        <m:t>=</m:t>
                      </m:r>
                      <m:rad>
                        <m:radPr>
                          <m:degHide m:val="on"/>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radPr>
                        <m:deg/>
                        <m:e>
                          <m:sSup>
                            <m:sSup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f>
                                    <m:f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fPr>
                                    <m:num>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𝐾</m:t>
                                      </m:r>
                                      <m:r>
                                        <a:rPr lang="en-US"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𝐸</m:t>
                                      </m:r>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𝑖</m:t>
                                      </m:r>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𝑚</m:t>
                                          </m:r>
                                        </m:e>
                                        <m:sub>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𝑝</m:t>
                                          </m:r>
                                        </m:sub>
                                      </m:sSub>
                                      <m:sSup>
                                        <m:sSupPr>
                                          <m:ctrlP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m:t>
                                          </m:r>
                                        </m:e>
                                        <m:sup>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p>
                                    </m:num>
                                    <m:den>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m:t>
                                      </m:r>
                                    </m:den>
                                  </m:f>
                                </m:e>
                              </m:d>
                            </m:e>
                            <m: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m:t>
                          </m:r>
                          <m:sSubSup>
                            <m:sSubSup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bSupPr>
                            <m:e>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𝑚</m:t>
                              </m:r>
                            </m:e>
                            <m:sub>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𝑝</m:t>
                              </m:r>
                            </m:sub>
                            <m: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bSup>
                          <m:sSup>
                            <m:sSup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m:t>
                              </m:r>
                            </m:e>
                            <m: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4</m:t>
                              </m:r>
                            </m:sup>
                          </m:sSup>
                        </m:e>
                      </m:rad>
                    </m:oMath>
                  </m:oMathPara>
                </a14:m>
                <a:endParaRPr lang="it-IT" sz="800" b="0" dirty="0">
                  <a:solidFill>
                    <a:schemeClr val="accent6">
                      <a:lumMod val="75000"/>
                    </a:schemeClr>
                  </a:solidFill>
                  <a:latin typeface="Arial" panose="020B0604020202020204" pitchFamily="34" charset="0"/>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it-IT" sz="8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800" i="1" smtClean="0">
                              <a:solidFill>
                                <a:schemeClr val="accent6">
                                  <a:lumMod val="75000"/>
                                </a:schemeClr>
                              </a:solidFill>
                              <a:latin typeface="Cambria Math" panose="02040503050406030204" pitchFamily="18" charset="0"/>
                              <a:cs typeface="Arial" panose="020B0604020202020204" pitchFamily="34" charset="0"/>
                            </a:rPr>
                            <m:t>𝑝</m:t>
                          </m:r>
                        </m:e>
                        <m:sub>
                          <m:r>
                            <a:rPr lang="it-IT" sz="800" b="0" i="1" smtClean="0">
                              <a:solidFill>
                                <a:schemeClr val="accent6">
                                  <a:lumMod val="75000"/>
                                </a:schemeClr>
                              </a:solidFill>
                              <a:latin typeface="Cambria Math" panose="02040503050406030204" pitchFamily="18" charset="0"/>
                              <a:cs typeface="Arial" panose="020B0604020202020204" pitchFamily="34" charset="0"/>
                            </a:rPr>
                            <m:t>𝑓</m:t>
                          </m:r>
                        </m:sub>
                      </m:sSub>
                      <m:r>
                        <a:rPr lang="it-IT" sz="800" b="0" i="1" smtClean="0">
                          <a:solidFill>
                            <a:schemeClr val="accent6">
                              <a:lumMod val="75000"/>
                            </a:schemeClr>
                          </a:solidFill>
                          <a:latin typeface="Cambria Math" panose="02040503050406030204" pitchFamily="18" charset="0"/>
                          <a:cs typeface="Arial" panose="020B0604020202020204" pitchFamily="34" charset="0"/>
                        </a:rPr>
                        <m:t>=</m:t>
                      </m:r>
                      <m:rad>
                        <m:radPr>
                          <m:degHide m:val="on"/>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radPr>
                        <m:deg/>
                        <m:e>
                          <m:sSup>
                            <m:sSup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dPr>
                                <m:e>
                                  <m:f>
                                    <m:f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fPr>
                                    <m:num>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𝐾</m:t>
                                      </m:r>
                                      <m:sSub>
                                        <m:sSub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𝐸</m:t>
                                          </m:r>
                                        </m:e>
                                        <m:sub>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𝑓</m:t>
                                          </m:r>
                                        </m:sub>
                                      </m:sSub>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m:t>
                                      </m:r>
                                      <m:sSub>
                                        <m:sSubPr>
                                          <m:ctrlP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bPr>
                                        <m:e>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𝑚</m:t>
                                          </m:r>
                                        </m:e>
                                        <m:sub>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𝑝</m:t>
                                          </m:r>
                                        </m:sub>
                                      </m:sSub>
                                      <m:sSup>
                                        <m:sSupPr>
                                          <m:ctrlP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m:t>
                                          </m:r>
                                        </m:e>
                                        <m:sup>
                                          <m:r>
                                            <a:rPr lang="it-IT" sz="800" i="1">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p>
                                    </m:num>
                                    <m:den>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m:t>
                                      </m:r>
                                    </m:den>
                                  </m:f>
                                </m:e>
                              </m:d>
                            </m:e>
                            <m: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m:t>
                          </m:r>
                          <m:sSubSup>
                            <m:sSubSup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bSupPr>
                            <m:e>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𝑚</m:t>
                              </m:r>
                            </m:e>
                            <m:sub>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𝑝</m:t>
                              </m:r>
                            </m:sub>
                            <m: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2</m:t>
                              </m:r>
                            </m:sup>
                          </m:sSubSup>
                          <m:sSup>
                            <m:sSupPr>
                              <m:ctrlP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m:t>
                              </m:r>
                            </m:e>
                            <m:sup>
                              <m:r>
                                <a:rPr lang="it-IT"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4</m:t>
                              </m:r>
                            </m:sup>
                          </m:sSup>
                        </m:e>
                      </m:rad>
                    </m:oMath>
                  </m:oMathPara>
                </a14:m>
                <a:endParaRPr lang="en-US" sz="8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36" name="CasellaDiTesto 35">
                <a:extLst>
                  <a:ext uri="{FF2B5EF4-FFF2-40B4-BE49-F238E27FC236}">
                    <a16:creationId xmlns:a16="http://schemas.microsoft.com/office/drawing/2014/main" id="{22C8A5B1-1DA3-258C-D8FF-6275542F164D}"/>
                  </a:ext>
                </a:extLst>
              </p:cNvPr>
              <p:cNvSpPr txBox="1">
                <a:spLocks noRot="1" noChangeAspect="1" noMove="1" noResize="1" noEditPoints="1" noAdjustHandles="1" noChangeArrowheads="1" noChangeShapeType="1" noTextEdit="1"/>
              </p:cNvSpPr>
              <p:nvPr/>
            </p:nvSpPr>
            <p:spPr>
              <a:xfrm>
                <a:off x="638105" y="1889728"/>
                <a:ext cx="2344596" cy="118904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35">
                <a:extLst>
                  <a:ext uri="{FF2B5EF4-FFF2-40B4-BE49-F238E27FC236}">
                    <a16:creationId xmlns:a16="http://schemas.microsoft.com/office/drawing/2014/main" id="{3144F235-D59F-F186-B18B-1D4AC96FD422}"/>
                  </a:ext>
                </a:extLst>
              </p:cNvPr>
              <p:cNvSpPr txBox="1"/>
              <p:nvPr/>
            </p:nvSpPr>
            <p:spPr>
              <a:xfrm>
                <a:off x="4337129" y="3845298"/>
                <a:ext cx="1635769" cy="21544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800" b="0" i="1" smtClean="0">
                          <a:solidFill>
                            <a:schemeClr val="accent6">
                              <a:lumMod val="75000"/>
                            </a:schemeClr>
                          </a:solidFill>
                          <a:latin typeface="Cambria Math" panose="02040503050406030204" pitchFamily="18" charset="0"/>
                          <a:cs typeface="Arial" panose="020B0604020202020204" pitchFamily="34" charset="0"/>
                        </a:rPr>
                        <m:t>𝐶</m:t>
                      </m:r>
                      <m:r>
                        <a:rPr lang="en-US" sz="800" b="0" i="1" smtClean="0">
                          <a:solidFill>
                            <a:schemeClr val="accent6">
                              <a:lumMod val="75000"/>
                            </a:schemeClr>
                          </a:solidFill>
                          <a:latin typeface="Cambria Math" panose="02040503050406030204" pitchFamily="18" charset="0"/>
                          <a:cs typeface="Arial" panose="020B0604020202020204" pitchFamily="34" charset="0"/>
                        </a:rPr>
                        <m:t> →</m:t>
                      </m:r>
                      <m:r>
                        <a:rPr lang="en-US"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𝐵𝑜𝑜𝑠𝑡𝑒𝑟</m:t>
                      </m:r>
                      <m:r>
                        <a:rPr lang="en-US"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 </m:t>
                      </m:r>
                      <m:r>
                        <a:rPr lang="en-US" sz="8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𝑐𝑖𝑟𝑐𝑢𝑚𝑓𝑒𝑟𝑒𝑛𝑐𝑒</m:t>
                      </m:r>
                    </m:oMath>
                  </m:oMathPara>
                </a14:m>
                <a:endParaRPr lang="en-US" sz="8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2" name="CasellaDiTesto 35">
                <a:extLst>
                  <a:ext uri="{FF2B5EF4-FFF2-40B4-BE49-F238E27FC236}">
                    <a16:creationId xmlns:a16="http://schemas.microsoft.com/office/drawing/2014/main" id="{3144F235-D59F-F186-B18B-1D4AC96FD422}"/>
                  </a:ext>
                </a:extLst>
              </p:cNvPr>
              <p:cNvSpPr txBox="1">
                <a:spLocks noRot="1" noChangeAspect="1" noMove="1" noResize="1" noEditPoints="1" noAdjustHandles="1" noChangeArrowheads="1" noChangeShapeType="1" noTextEdit="1"/>
              </p:cNvSpPr>
              <p:nvPr/>
            </p:nvSpPr>
            <p:spPr>
              <a:xfrm>
                <a:off x="4337129" y="3845298"/>
                <a:ext cx="1635769" cy="215444"/>
              </a:xfrm>
              <a:prstGeom prst="rect">
                <a:avLst/>
              </a:prstGeom>
              <a:blipFill>
                <a:blip r:embed="rId12"/>
                <a:stretch>
                  <a:fillRect b="-2857"/>
                </a:stretch>
              </a:blipFill>
            </p:spPr>
            <p:txBody>
              <a:bodyPr/>
              <a:lstStyle/>
              <a:p>
                <a:r>
                  <a:rPr lang="en-US">
                    <a:noFill/>
                  </a:rPr>
                  <a:t> </a:t>
                </a:r>
              </a:p>
            </p:txBody>
          </p:sp>
        </mc:Fallback>
      </mc:AlternateContent>
    </p:spTree>
    <p:extLst>
      <p:ext uri="{BB962C8B-B14F-4D97-AF65-F5344CB8AC3E}">
        <p14:creationId xmlns:p14="http://schemas.microsoft.com/office/powerpoint/2010/main" val="1198873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0E8FEE20-4626-4306-918E-33DDBAE67463}" type="datetime1">
              <a:rPr lang="en-US" smtClean="0"/>
              <a:t>9/27/2023</a:t>
            </a:fld>
            <a:endParaRPr lang="en-US" dirty="0"/>
          </a:p>
        </p:txBody>
      </p:sp>
      <p:sp>
        <p:nvSpPr>
          <p:cNvPr id="5" name="Footer Placeholder 4"/>
          <p:cNvSpPr>
            <a:spLocks noGrp="1"/>
          </p:cNvSpPr>
          <p:nvPr>
            <p:ph type="ftr" sz="quarter" idx="3"/>
          </p:nvPr>
        </p:nvSpPr>
        <p:spPr/>
        <p:txBody>
          <a:bodyPr/>
          <a:lstStyle/>
          <a:p>
            <a:pPr>
              <a:defRPr/>
            </a:pPr>
            <a:r>
              <a:rPr lang="en-US"/>
              <a:t>Silvia Picchi | Midterm presentation</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9" name="CasellaDiTesto 8">
            <a:extLst>
              <a:ext uri="{FF2B5EF4-FFF2-40B4-BE49-F238E27FC236}">
                <a16:creationId xmlns:a16="http://schemas.microsoft.com/office/drawing/2014/main" id="{9BE66C6A-CDED-DE38-6210-68E88A98D46D}"/>
              </a:ext>
            </a:extLst>
          </p:cNvPr>
          <p:cNvSpPr txBox="1"/>
          <p:nvPr/>
        </p:nvSpPr>
        <p:spPr>
          <a:xfrm>
            <a:off x="429419" y="817713"/>
            <a:ext cx="3176914" cy="338554"/>
          </a:xfrm>
          <a:prstGeom prst="rect">
            <a:avLst/>
          </a:prstGeom>
          <a:noFill/>
        </p:spPr>
        <p:txBody>
          <a:bodyPr wrap="square" rtlCol="0">
            <a:spAutoFit/>
          </a:bodyPr>
          <a:lstStyle/>
          <a:p>
            <a:pPr algn="just"/>
            <a:r>
              <a:rPr lang="it-IT" sz="1600" dirty="0">
                <a:solidFill>
                  <a:schemeClr val="accent6">
                    <a:lumMod val="75000"/>
                  </a:schemeClr>
                </a:solidFill>
                <a:latin typeface="Arial" panose="020B0604020202020204" pitchFamily="34" charset="0"/>
                <a:cs typeface="Arial" panose="020B0604020202020204" pitchFamily="34" charset="0"/>
              </a:rPr>
              <a:t>Fitting </a:t>
            </a:r>
            <a:r>
              <a:rPr lang="it-IT" sz="1600" dirty="0" err="1">
                <a:solidFill>
                  <a:schemeClr val="accent6">
                    <a:lumMod val="75000"/>
                  </a:schemeClr>
                </a:solidFill>
                <a:latin typeface="Arial" panose="020B0604020202020204" pitchFamily="34" charset="0"/>
                <a:cs typeface="Arial" panose="020B0604020202020204" pitchFamily="34" charset="0"/>
              </a:rPr>
              <a:t>experimental</a:t>
            </a:r>
            <a:r>
              <a:rPr lang="it-IT" sz="1600" dirty="0">
                <a:solidFill>
                  <a:schemeClr val="accent6">
                    <a:lumMod val="75000"/>
                  </a:schemeClr>
                </a:solidFill>
                <a:latin typeface="Arial" panose="020B0604020202020204" pitchFamily="34" charset="0"/>
                <a:cs typeface="Arial" panose="020B0604020202020204" pitchFamily="34" charset="0"/>
              </a:rPr>
              <a:t> data:</a:t>
            </a:r>
            <a:endParaRPr lang="en-US" sz="1600" dirty="0">
              <a:solidFill>
                <a:schemeClr val="accent6">
                  <a:lumMod val="75000"/>
                </a:schemeClr>
              </a:solidFill>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457200" y="250807"/>
            <a:ext cx="8686800" cy="320908"/>
          </a:xfrm>
        </p:spPr>
        <p:txBody>
          <a:bodyPr/>
          <a:lstStyle/>
          <a:p>
            <a:r>
              <a:rPr lang="en-US" sz="1950" dirty="0"/>
              <a:t>RF frequency – Bias current transfer function</a:t>
            </a:r>
          </a:p>
        </p:txBody>
      </p:sp>
      <p:pic>
        <p:nvPicPr>
          <p:cNvPr id="3" name="Immagine 2" descr="Immagine che contiene testo, linea, Diagramma, diagramma&#10;&#10;Descrizione generata automaticamente">
            <a:extLst>
              <a:ext uri="{FF2B5EF4-FFF2-40B4-BE49-F238E27FC236}">
                <a16:creationId xmlns:a16="http://schemas.microsoft.com/office/drawing/2014/main" id="{9FD2BAAE-AE49-B9E3-EF19-D28981ACC33A}"/>
              </a:ext>
            </a:extLst>
          </p:cNvPr>
          <p:cNvPicPr>
            <a:picLocks noChangeAspect="1"/>
          </p:cNvPicPr>
          <p:nvPr/>
        </p:nvPicPr>
        <p:blipFill>
          <a:blip r:embed="rId3"/>
          <a:stretch>
            <a:fillRect/>
          </a:stretch>
        </p:blipFill>
        <p:spPr>
          <a:xfrm>
            <a:off x="330358" y="1257124"/>
            <a:ext cx="3973406" cy="2980055"/>
          </a:xfrm>
          <a:prstGeom prst="rect">
            <a:avLst/>
          </a:prstGeom>
        </p:spPr>
      </p:pic>
      <p:pic>
        <p:nvPicPr>
          <p:cNvPr id="10" name="Immagine 9" descr="Immagine che contiene testo, diagramma, linea, Diagramma&#10;&#10;Descrizione generata automaticamente">
            <a:extLst>
              <a:ext uri="{FF2B5EF4-FFF2-40B4-BE49-F238E27FC236}">
                <a16:creationId xmlns:a16="http://schemas.microsoft.com/office/drawing/2014/main" id="{ABB5B250-B6F0-FEB4-C680-BE1DCF8BEB4C}"/>
              </a:ext>
            </a:extLst>
          </p:cNvPr>
          <p:cNvPicPr>
            <a:picLocks noChangeAspect="1"/>
          </p:cNvPicPr>
          <p:nvPr/>
        </p:nvPicPr>
        <p:blipFill rotWithShape="1">
          <a:blip r:embed="rId4"/>
          <a:srcRect l="63948" r="8806"/>
          <a:stretch/>
        </p:blipFill>
        <p:spPr>
          <a:xfrm>
            <a:off x="4572000" y="1239331"/>
            <a:ext cx="2277604" cy="2953421"/>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677C5502-B8F9-388E-576B-2E71BFCED034}"/>
                  </a:ext>
                </a:extLst>
              </p:cNvPr>
              <p:cNvSpPr txBox="1"/>
              <p:nvPr/>
            </p:nvSpPr>
            <p:spPr>
              <a:xfrm>
                <a:off x="4605647" y="817713"/>
                <a:ext cx="3176914" cy="338554"/>
              </a:xfrm>
              <a:prstGeom prst="rect">
                <a:avLst/>
              </a:prstGeom>
              <a:noFill/>
            </p:spPr>
            <p:txBody>
              <a:bodyPr wrap="square" rtlCol="0">
                <a:spAutoFit/>
              </a:bodyPr>
              <a:lstStyle/>
              <a:p>
                <a:pPr algn="just"/>
                <a:r>
                  <a:rPr lang="it-IT" sz="1600" dirty="0">
                    <a:solidFill>
                      <a:schemeClr val="accent6">
                        <a:lumMod val="75000"/>
                      </a:schemeClr>
                    </a:solidFill>
                    <a:latin typeface="Arial" panose="020B0604020202020204" pitchFamily="34" charset="0"/>
                    <a:cs typeface="Arial" panose="020B0604020202020204" pitchFamily="34" charset="0"/>
                  </a:rPr>
                  <a:t>Calculating new </a:t>
                </a:r>
                <a14:m>
                  <m:oMath xmlns:m="http://schemas.openxmlformats.org/officeDocument/2006/math">
                    <m:sSub>
                      <m:sSubPr>
                        <m:ctrlPr>
                          <a:rPr lang="it-IT" sz="1600" b="0" i="1" smtClean="0">
                            <a:solidFill>
                              <a:schemeClr val="accent6">
                                <a:lumMod val="75000"/>
                              </a:schemeClr>
                            </a:solidFill>
                            <a:latin typeface="Cambria Math" panose="02040503050406030204" pitchFamily="18" charset="0"/>
                            <a:cs typeface="Arial" panose="020B0604020202020204" pitchFamily="34" charset="0"/>
                          </a:rPr>
                        </m:ctrlPr>
                      </m:sSubPr>
                      <m:e>
                        <m:r>
                          <a:rPr lang="it-IT" sz="1600" b="0" i="1" smtClean="0">
                            <a:solidFill>
                              <a:schemeClr val="accent6">
                                <a:lumMod val="75000"/>
                              </a:schemeClr>
                            </a:solidFill>
                            <a:latin typeface="Cambria Math" panose="02040503050406030204" pitchFamily="18" charset="0"/>
                            <a:cs typeface="Arial" panose="020B0604020202020204" pitchFamily="34" charset="0"/>
                          </a:rPr>
                          <m:t>𝐼</m:t>
                        </m:r>
                      </m:e>
                      <m:sub>
                        <m:r>
                          <a:rPr lang="it-IT" sz="1600" b="0" i="1" smtClean="0">
                            <a:solidFill>
                              <a:schemeClr val="accent6">
                                <a:lumMod val="75000"/>
                              </a:schemeClr>
                            </a:solidFill>
                            <a:latin typeface="Cambria Math" panose="02040503050406030204" pitchFamily="18" charset="0"/>
                            <a:cs typeface="Arial" panose="020B0604020202020204" pitchFamily="34" charset="0"/>
                          </a:rPr>
                          <m:t>𝑅𝑀𝑆</m:t>
                        </m:r>
                      </m:sub>
                    </m:sSub>
                  </m:oMath>
                </a14:m>
                <a:r>
                  <a:rPr lang="it-IT" sz="1600" dirty="0">
                    <a:solidFill>
                      <a:schemeClr val="accent6">
                        <a:lumMod val="75000"/>
                      </a:schemeClr>
                    </a:solidFill>
                    <a:latin typeface="Arial" panose="020B0604020202020204" pitchFamily="34" charset="0"/>
                    <a:cs typeface="Arial" panose="020B0604020202020204" pitchFamily="34" charset="0"/>
                  </a:rPr>
                  <a:t>:</a:t>
                </a:r>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1" name="CasellaDiTesto 10">
                <a:extLst>
                  <a:ext uri="{FF2B5EF4-FFF2-40B4-BE49-F238E27FC236}">
                    <a16:creationId xmlns:a16="http://schemas.microsoft.com/office/drawing/2014/main" id="{677C5502-B8F9-388E-576B-2E71BFCED034}"/>
                  </a:ext>
                </a:extLst>
              </p:cNvPr>
              <p:cNvSpPr txBox="1">
                <a:spLocks noRot="1" noChangeAspect="1" noMove="1" noResize="1" noEditPoints="1" noAdjustHandles="1" noChangeArrowheads="1" noChangeShapeType="1" noTextEdit="1"/>
              </p:cNvSpPr>
              <p:nvPr/>
            </p:nvSpPr>
            <p:spPr>
              <a:xfrm>
                <a:off x="4605647" y="817713"/>
                <a:ext cx="3176914" cy="338554"/>
              </a:xfrm>
              <a:prstGeom prst="rect">
                <a:avLst/>
              </a:prstGeom>
              <a:blipFill>
                <a:blip r:embed="rId5"/>
                <a:stretch>
                  <a:fillRect l="-1152" t="-5357" b="-21429"/>
                </a:stretch>
              </a:blipFill>
            </p:spPr>
            <p:txBody>
              <a:bodyPr/>
              <a:lstStyle/>
              <a:p>
                <a:r>
                  <a:rPr lang="it-IT">
                    <a:noFill/>
                  </a:rPr>
                  <a:t> </a:t>
                </a:r>
              </a:p>
            </p:txBody>
          </p:sp>
        </mc:Fallback>
      </mc:AlternateContent>
      <p:sp>
        <p:nvSpPr>
          <p:cNvPr id="12" name="Text Placeholder 2">
            <a:extLst>
              <a:ext uri="{FF2B5EF4-FFF2-40B4-BE49-F238E27FC236}">
                <a16:creationId xmlns:a16="http://schemas.microsoft.com/office/drawing/2014/main" id="{F1AD3929-050B-6E54-3974-0402E5DE217B}"/>
              </a:ext>
            </a:extLst>
          </p:cNvPr>
          <p:cNvSpPr>
            <a:spLocks noGrp="1"/>
          </p:cNvSpPr>
          <p:nvPr>
            <p:ph type="body" sz="half" idx="2"/>
          </p:nvPr>
        </p:nvSpPr>
        <p:spPr>
          <a:xfrm>
            <a:off x="1074511" y="4293609"/>
            <a:ext cx="2770238" cy="320908"/>
          </a:xfrm>
        </p:spPr>
        <p:txBody>
          <a:bodyPr/>
          <a:lstStyle/>
          <a:p>
            <a:pPr algn="ctr"/>
            <a:r>
              <a:rPr lang="en-US" sz="1100" dirty="0"/>
              <a:t>Spline interpolation of experimental data</a:t>
            </a:r>
          </a:p>
          <a:p>
            <a:pPr algn="ctr"/>
            <a:endParaRPr lang="en-US" sz="1100" dirty="0"/>
          </a:p>
        </p:txBody>
      </p:sp>
      <p:sp>
        <p:nvSpPr>
          <p:cNvPr id="13" name="Text Placeholder 2">
            <a:extLst>
              <a:ext uri="{FF2B5EF4-FFF2-40B4-BE49-F238E27FC236}">
                <a16:creationId xmlns:a16="http://schemas.microsoft.com/office/drawing/2014/main" id="{5D806742-48AB-D2AC-45BA-27AFAD14C713}"/>
              </a:ext>
            </a:extLst>
          </p:cNvPr>
          <p:cNvSpPr txBox="1">
            <a:spLocks/>
          </p:cNvSpPr>
          <p:nvPr/>
        </p:nvSpPr>
        <p:spPr>
          <a:xfrm>
            <a:off x="4518660" y="4298856"/>
            <a:ext cx="2770238" cy="320908"/>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1100" dirty="0"/>
              <a:t>Current ranges for different h</a:t>
            </a:r>
          </a:p>
          <a:p>
            <a:pPr algn="ctr"/>
            <a:endParaRPr lang="en-US" sz="1100" dirty="0"/>
          </a:p>
        </p:txBody>
      </p:sp>
      <p:sp>
        <p:nvSpPr>
          <p:cNvPr id="14" name="Text Placeholder 2">
            <a:extLst>
              <a:ext uri="{FF2B5EF4-FFF2-40B4-BE49-F238E27FC236}">
                <a16:creationId xmlns:a16="http://schemas.microsoft.com/office/drawing/2014/main" id="{401F3C47-1EA9-1454-4AC4-B1A413F3A5E2}"/>
              </a:ext>
            </a:extLst>
          </p:cNvPr>
          <p:cNvSpPr txBox="1">
            <a:spLocks/>
          </p:cNvSpPr>
          <p:nvPr/>
        </p:nvSpPr>
        <p:spPr>
          <a:xfrm>
            <a:off x="7086579" y="1402265"/>
            <a:ext cx="1727063" cy="320908"/>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1100" dirty="0"/>
              <a:t>Harmonic number</a:t>
            </a:r>
          </a:p>
          <a:p>
            <a:r>
              <a:rPr lang="en-US" sz="1100" dirty="0"/>
              <a:t>h = 84</a:t>
            </a:r>
          </a:p>
          <a:p>
            <a:r>
              <a:rPr lang="en-US" sz="1100" dirty="0"/>
              <a:t>RMS current</a:t>
            </a:r>
          </a:p>
          <a:p>
            <a:r>
              <a:rPr lang="en-US" sz="1100" dirty="0"/>
              <a:t>I</a:t>
            </a:r>
            <a:r>
              <a:rPr lang="en-US" sz="700" dirty="0"/>
              <a:t>RMS</a:t>
            </a:r>
            <a:r>
              <a:rPr lang="en-US" sz="1100" dirty="0"/>
              <a:t> = 1695A</a:t>
            </a:r>
          </a:p>
          <a:p>
            <a:endParaRPr lang="en-US" sz="1100" dirty="0"/>
          </a:p>
          <a:p>
            <a:r>
              <a:rPr lang="en-US" sz="1100" dirty="0"/>
              <a:t>h = 75</a:t>
            </a:r>
          </a:p>
          <a:p>
            <a:r>
              <a:rPr lang="en-US" sz="1100" dirty="0"/>
              <a:t>I</a:t>
            </a:r>
            <a:r>
              <a:rPr lang="en-US" sz="700" dirty="0"/>
              <a:t>RMS</a:t>
            </a:r>
            <a:r>
              <a:rPr lang="en-US" sz="1100" dirty="0"/>
              <a:t> = 770.1A</a:t>
            </a:r>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178303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29419" y="790812"/>
            <a:ext cx="2983146" cy="2725341"/>
          </a:xfrm>
        </p:spPr>
        <p:txBody>
          <a:bodyPr/>
          <a:lstStyle/>
          <a:p>
            <a:pPr algn="just"/>
            <a:r>
              <a:rPr lang="en-US" sz="1600" dirty="0">
                <a:solidFill>
                  <a:srgbClr val="50504E"/>
                </a:solidFill>
              </a:rPr>
              <a:t>The layout of each station of the Booster is composed by:</a:t>
            </a:r>
          </a:p>
          <a:p>
            <a:pPr marL="285750" indent="-285750" algn="just">
              <a:buFont typeface="Arial" panose="020B0604020202020204" pitchFamily="34" charset="0"/>
              <a:buChar char="•"/>
            </a:pPr>
            <a:r>
              <a:rPr lang="en-US" sz="1600" dirty="0">
                <a:solidFill>
                  <a:srgbClr val="50504E"/>
                </a:solidFill>
              </a:rPr>
              <a:t>The gallery, where the bias supplies are placed</a:t>
            </a:r>
          </a:p>
          <a:p>
            <a:pPr marL="285750" indent="-285750" algn="just">
              <a:buFont typeface="Arial" panose="020B0604020202020204" pitchFamily="34" charset="0"/>
              <a:buChar char="•"/>
            </a:pPr>
            <a:r>
              <a:rPr lang="en-US" sz="1600" dirty="0">
                <a:solidFill>
                  <a:srgbClr val="50504E"/>
                </a:solidFill>
              </a:rPr>
              <a:t>The penetration, which con-</a:t>
            </a:r>
            <a:r>
              <a:rPr lang="en-US" sz="1600" dirty="0" err="1">
                <a:solidFill>
                  <a:srgbClr val="50504E"/>
                </a:solidFill>
              </a:rPr>
              <a:t>nects</a:t>
            </a:r>
            <a:r>
              <a:rPr lang="en-US" sz="1600" dirty="0">
                <a:solidFill>
                  <a:srgbClr val="50504E"/>
                </a:solidFill>
              </a:rPr>
              <a:t> the gallery and the tunnel</a:t>
            </a:r>
          </a:p>
          <a:p>
            <a:pPr marL="285750" indent="-285750" algn="just">
              <a:buFont typeface="Arial" panose="020B0604020202020204" pitchFamily="34" charset="0"/>
              <a:buChar char="•"/>
            </a:pPr>
            <a:r>
              <a:rPr lang="en-US" sz="1600" dirty="0">
                <a:solidFill>
                  <a:srgbClr val="50504E"/>
                </a:solidFill>
              </a:rPr>
              <a:t>The tunnel, where the RF ac-</a:t>
            </a:r>
            <a:r>
              <a:rPr lang="en-US" sz="1600" dirty="0" err="1">
                <a:solidFill>
                  <a:srgbClr val="50504E"/>
                </a:solidFill>
              </a:rPr>
              <a:t>celerating</a:t>
            </a:r>
            <a:r>
              <a:rPr lang="en-US" sz="1600" dirty="0">
                <a:solidFill>
                  <a:srgbClr val="50504E"/>
                </a:solidFill>
              </a:rPr>
              <a:t> cavities are placed.</a:t>
            </a:r>
          </a:p>
          <a:p>
            <a:endParaRPr lang="en-US" dirty="0"/>
          </a:p>
          <a:p>
            <a:endParaRPr lang="en-US" dirty="0"/>
          </a:p>
        </p:txBody>
      </p:sp>
      <p:sp>
        <p:nvSpPr>
          <p:cNvPr id="6" name="Date Placeholder 5"/>
          <p:cNvSpPr>
            <a:spLocks noGrp="1"/>
          </p:cNvSpPr>
          <p:nvPr>
            <p:ph type="dt" sz="half" idx="2"/>
          </p:nvPr>
        </p:nvSpPr>
        <p:spPr/>
        <p:txBody>
          <a:bodyPr/>
          <a:lstStyle/>
          <a:p>
            <a:pPr>
              <a:defRPr/>
            </a:pPr>
            <a:fld id="{CFC21D81-9E0D-4BEC-8EDB-5910AC175ABE}"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itle 9"/>
          <p:cNvSpPr>
            <a:spLocks noGrp="1"/>
          </p:cNvSpPr>
          <p:nvPr>
            <p:ph type="title"/>
          </p:nvPr>
        </p:nvSpPr>
        <p:spPr>
          <a:xfrm>
            <a:off x="429419" y="227559"/>
            <a:ext cx="8686800" cy="320908"/>
          </a:xfrm>
        </p:spPr>
        <p:txBody>
          <a:bodyPr/>
          <a:lstStyle/>
          <a:p>
            <a:r>
              <a:rPr lang="en-US" sz="1950" dirty="0"/>
              <a:t>Booster station layout</a:t>
            </a:r>
          </a:p>
        </p:txBody>
      </p:sp>
      <p:sp>
        <p:nvSpPr>
          <p:cNvPr id="4" name="TextBox 3">
            <a:extLst>
              <a:ext uri="{FF2B5EF4-FFF2-40B4-BE49-F238E27FC236}">
                <a16:creationId xmlns:a16="http://schemas.microsoft.com/office/drawing/2014/main" id="{A028B40C-54CA-B5F1-E75D-FEFBB1938800}"/>
              </a:ext>
            </a:extLst>
          </p:cNvPr>
          <p:cNvSpPr txBox="1"/>
          <p:nvPr/>
        </p:nvSpPr>
        <p:spPr>
          <a:xfrm>
            <a:off x="5196322" y="3094755"/>
            <a:ext cx="803722" cy="338554"/>
          </a:xfrm>
          <a:prstGeom prst="rect">
            <a:avLst/>
          </a:prstGeom>
          <a:noFill/>
        </p:spPr>
        <p:txBody>
          <a:bodyPr wrap="square" rtlCol="0">
            <a:spAutoFit/>
          </a:bodyPr>
          <a:lstStyle/>
          <a:p>
            <a:pPr algn="ctr"/>
            <a:r>
              <a:rPr lang="en-US" sz="800" dirty="0">
                <a:solidFill>
                  <a:schemeClr val="accent6">
                    <a:lumMod val="50000"/>
                  </a:schemeClr>
                </a:solidFill>
                <a:highlight>
                  <a:srgbClr val="FFFF00"/>
                </a:highlight>
              </a:rPr>
              <a:t>(clean the drawing!!!!)</a:t>
            </a:r>
            <a:endParaRPr lang="en-US" sz="900" dirty="0">
              <a:solidFill>
                <a:schemeClr val="accent6">
                  <a:lumMod val="50000"/>
                </a:schemeClr>
              </a:solidFill>
              <a:highlight>
                <a:srgbClr val="FFFF00"/>
              </a:highlight>
            </a:endParaRPr>
          </a:p>
        </p:txBody>
      </p:sp>
      <p:pic>
        <p:nvPicPr>
          <p:cNvPr id="9" name="Immagine 8" descr="Immagine che contiene diagramma, schizzo, Piano, Disegno tecnico&#10;&#10;Descrizione generata automaticamente">
            <a:extLst>
              <a:ext uri="{FF2B5EF4-FFF2-40B4-BE49-F238E27FC236}">
                <a16:creationId xmlns:a16="http://schemas.microsoft.com/office/drawing/2014/main" id="{2A33DF39-619E-D2E1-E7F8-EC6389CFBD55}"/>
              </a:ext>
            </a:extLst>
          </p:cNvPr>
          <p:cNvPicPr>
            <a:picLocks noChangeAspect="1"/>
          </p:cNvPicPr>
          <p:nvPr/>
        </p:nvPicPr>
        <p:blipFill rotWithShape="1">
          <a:blip r:embed="rId2"/>
          <a:srcRect l="7917" b="3360"/>
          <a:stretch/>
        </p:blipFill>
        <p:spPr>
          <a:xfrm>
            <a:off x="3858322" y="553394"/>
            <a:ext cx="5184194" cy="4036711"/>
          </a:xfrm>
          <a:prstGeom prst="rect">
            <a:avLst/>
          </a:prstGeom>
        </p:spPr>
      </p:pic>
    </p:spTree>
    <p:extLst>
      <p:ext uri="{BB962C8B-B14F-4D97-AF65-F5344CB8AC3E}">
        <p14:creationId xmlns:p14="http://schemas.microsoft.com/office/powerpoint/2010/main" val="60018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1481B68-393F-47BA-A3F4-745FB9CE370E}"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The bus bars</a:t>
            </a:r>
          </a:p>
        </p:txBody>
      </p:sp>
      <p:sp>
        <p:nvSpPr>
          <p:cNvPr id="4" name="Rectangle 3">
            <a:extLst>
              <a:ext uri="{FF2B5EF4-FFF2-40B4-BE49-F238E27FC236}">
                <a16:creationId xmlns:a16="http://schemas.microsoft.com/office/drawing/2014/main" id="{8834F72D-19B3-6C8C-5168-5A449DE3427F}"/>
              </a:ext>
            </a:extLst>
          </p:cNvPr>
          <p:cNvSpPr/>
          <p:nvPr/>
        </p:nvSpPr>
        <p:spPr>
          <a:xfrm>
            <a:off x="6310193" y="1261575"/>
            <a:ext cx="1404672" cy="614450"/>
          </a:xfrm>
          <a:prstGeom prst="rect">
            <a:avLst/>
          </a:prstGeom>
          <a:solidFill>
            <a:schemeClr val="accent6">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721674F-BBB2-7A5E-8CD2-3A3A3BD30DC3}"/>
              </a:ext>
            </a:extLst>
          </p:cNvPr>
          <p:cNvSpPr/>
          <p:nvPr/>
        </p:nvSpPr>
        <p:spPr>
          <a:xfrm>
            <a:off x="6353690" y="1310163"/>
            <a:ext cx="1316497" cy="533582"/>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8B0345-DE5A-86FC-60F5-E96018A5801F}"/>
              </a:ext>
            </a:extLst>
          </p:cNvPr>
          <p:cNvSpPr/>
          <p:nvPr/>
        </p:nvSpPr>
        <p:spPr>
          <a:xfrm>
            <a:off x="6388624" y="1582757"/>
            <a:ext cx="1251975" cy="221225"/>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F22B7F-A663-1365-CD3F-8D20BE922CD3}"/>
              </a:ext>
            </a:extLst>
          </p:cNvPr>
          <p:cNvSpPr/>
          <p:nvPr/>
        </p:nvSpPr>
        <p:spPr>
          <a:xfrm>
            <a:off x="6418906" y="1615786"/>
            <a:ext cx="1186249" cy="162403"/>
          </a:xfrm>
          <a:prstGeom prst="rect">
            <a:avLst/>
          </a:prstGeom>
          <a:solidFill>
            <a:schemeClr val="accent2">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7688-B082-FAC1-AA58-52F0A1117FC1}"/>
              </a:ext>
            </a:extLst>
          </p:cNvPr>
          <p:cNvSpPr/>
          <p:nvPr/>
        </p:nvSpPr>
        <p:spPr>
          <a:xfrm>
            <a:off x="6388624" y="1346555"/>
            <a:ext cx="1251975" cy="221225"/>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7FB7CC-2881-2F25-1107-91486A111B06}"/>
              </a:ext>
            </a:extLst>
          </p:cNvPr>
          <p:cNvSpPr/>
          <p:nvPr/>
        </p:nvSpPr>
        <p:spPr>
          <a:xfrm>
            <a:off x="6418906" y="1375965"/>
            <a:ext cx="1186249" cy="162403"/>
          </a:xfrm>
          <a:prstGeom prst="rect">
            <a:avLst/>
          </a:prstGeom>
          <a:solidFill>
            <a:schemeClr val="accent2">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59D1688-B5FE-EFFE-9C57-78CCA51C4DF2}"/>
              </a:ext>
            </a:extLst>
          </p:cNvPr>
          <p:cNvCxnSpPr>
            <a:cxnSpLocks/>
          </p:cNvCxnSpPr>
          <p:nvPr/>
        </p:nvCxnSpPr>
        <p:spPr>
          <a:xfrm>
            <a:off x="6388624" y="1574512"/>
            <a:ext cx="1251975" cy="0"/>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D2E2E12-1B02-FD74-E997-4F91903BD303}"/>
              </a:ext>
            </a:extLst>
          </p:cNvPr>
          <p:cNvSpPr txBox="1"/>
          <p:nvPr/>
        </p:nvSpPr>
        <p:spPr>
          <a:xfrm>
            <a:off x="7656694" y="892243"/>
            <a:ext cx="869723" cy="369332"/>
          </a:xfrm>
          <a:prstGeom prst="rect">
            <a:avLst/>
          </a:prstGeom>
          <a:noFill/>
        </p:spPr>
        <p:txBody>
          <a:bodyPr wrap="square" rtlCol="0">
            <a:spAutoFit/>
          </a:bodyPr>
          <a:lstStyle/>
          <a:p>
            <a:r>
              <a:rPr lang="en-US" sz="900" dirty="0">
                <a:solidFill>
                  <a:schemeClr val="accent6">
                    <a:lumMod val="50000"/>
                  </a:schemeClr>
                </a:solidFill>
              </a:rPr>
              <a:t>Kapton tape</a:t>
            </a:r>
          </a:p>
          <a:p>
            <a:r>
              <a:rPr lang="en-US" sz="900" dirty="0">
                <a:solidFill>
                  <a:schemeClr val="accent6">
                    <a:lumMod val="50000"/>
                  </a:schemeClr>
                </a:solidFill>
              </a:rPr>
              <a:t>(layer 1)</a:t>
            </a:r>
          </a:p>
        </p:txBody>
      </p:sp>
      <p:cxnSp>
        <p:nvCxnSpPr>
          <p:cNvPr id="17" name="Straight Arrow Connector 16">
            <a:extLst>
              <a:ext uri="{FF2B5EF4-FFF2-40B4-BE49-F238E27FC236}">
                <a16:creationId xmlns:a16="http://schemas.microsoft.com/office/drawing/2014/main" id="{6BBB1B92-D9B0-6082-0953-84CECE5AC2FE}"/>
              </a:ext>
            </a:extLst>
          </p:cNvPr>
          <p:cNvCxnSpPr>
            <a:cxnSpLocks/>
            <a:endCxn id="16" idx="1"/>
          </p:cNvCxnSpPr>
          <p:nvPr/>
        </p:nvCxnSpPr>
        <p:spPr>
          <a:xfrm flipV="1">
            <a:off x="7340421" y="1076909"/>
            <a:ext cx="316273" cy="299056"/>
          </a:xfrm>
          <a:prstGeom prst="straightConnector1">
            <a:avLst/>
          </a:prstGeom>
          <a:ln>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8671828-6CD1-9F46-6999-9F1044F69027}"/>
              </a:ext>
            </a:extLst>
          </p:cNvPr>
          <p:cNvCxnSpPr>
            <a:cxnSpLocks/>
            <a:endCxn id="16" idx="1"/>
          </p:cNvCxnSpPr>
          <p:nvPr/>
        </p:nvCxnSpPr>
        <p:spPr>
          <a:xfrm flipV="1">
            <a:off x="7482462" y="1076909"/>
            <a:ext cx="174232" cy="547858"/>
          </a:xfrm>
          <a:prstGeom prst="straightConnector1">
            <a:avLst/>
          </a:prstGeom>
          <a:ln>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F2E7E30-703F-3A53-0AE7-F865C8E86ACC}"/>
              </a:ext>
            </a:extLst>
          </p:cNvPr>
          <p:cNvCxnSpPr>
            <a:cxnSpLocks/>
          </p:cNvCxnSpPr>
          <p:nvPr/>
        </p:nvCxnSpPr>
        <p:spPr>
          <a:xfrm flipV="1">
            <a:off x="7670187" y="1538368"/>
            <a:ext cx="251241" cy="153707"/>
          </a:xfrm>
          <a:prstGeom prst="straightConnector1">
            <a:avLst/>
          </a:prstGeom>
          <a:ln>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E73A209-3810-885A-8CF0-9BBE3FABE001}"/>
              </a:ext>
            </a:extLst>
          </p:cNvPr>
          <p:cNvSpPr txBox="1"/>
          <p:nvPr/>
        </p:nvSpPr>
        <p:spPr>
          <a:xfrm>
            <a:off x="5588429" y="1464734"/>
            <a:ext cx="776799" cy="230832"/>
          </a:xfrm>
          <a:prstGeom prst="rect">
            <a:avLst/>
          </a:prstGeom>
          <a:noFill/>
        </p:spPr>
        <p:txBody>
          <a:bodyPr wrap="square" rtlCol="0">
            <a:spAutoFit/>
          </a:bodyPr>
          <a:lstStyle/>
          <a:p>
            <a:r>
              <a:rPr lang="en-US" sz="900" dirty="0">
                <a:solidFill>
                  <a:schemeClr val="accent6">
                    <a:lumMod val="50000"/>
                  </a:schemeClr>
                </a:solidFill>
              </a:rPr>
              <a:t>Bus bars</a:t>
            </a:r>
          </a:p>
        </p:txBody>
      </p:sp>
      <p:cxnSp>
        <p:nvCxnSpPr>
          <p:cNvPr id="22" name="Straight Arrow Connector 21">
            <a:extLst>
              <a:ext uri="{FF2B5EF4-FFF2-40B4-BE49-F238E27FC236}">
                <a16:creationId xmlns:a16="http://schemas.microsoft.com/office/drawing/2014/main" id="{37AC754D-C176-A991-FBDB-9D75E67FD728}"/>
              </a:ext>
            </a:extLst>
          </p:cNvPr>
          <p:cNvCxnSpPr>
            <a:cxnSpLocks/>
            <a:stCxn id="12" idx="1"/>
          </p:cNvCxnSpPr>
          <p:nvPr/>
        </p:nvCxnSpPr>
        <p:spPr>
          <a:xfrm flipH="1" flipV="1">
            <a:off x="6102449" y="1623085"/>
            <a:ext cx="316457" cy="7390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9D8A5A4-33FC-2F6A-DDAE-9DBEAC757C0B}"/>
              </a:ext>
            </a:extLst>
          </p:cNvPr>
          <p:cNvCxnSpPr>
            <a:cxnSpLocks/>
            <a:stCxn id="14" idx="1"/>
          </p:cNvCxnSpPr>
          <p:nvPr/>
        </p:nvCxnSpPr>
        <p:spPr>
          <a:xfrm flipH="1">
            <a:off x="6102449" y="1457167"/>
            <a:ext cx="316457" cy="99797"/>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EBC3D62-C394-E46D-5A45-6DC2CA1BE693}"/>
              </a:ext>
            </a:extLst>
          </p:cNvPr>
          <p:cNvCxnSpPr>
            <a:cxnSpLocks/>
          </p:cNvCxnSpPr>
          <p:nvPr/>
        </p:nvCxnSpPr>
        <p:spPr>
          <a:xfrm flipH="1" flipV="1">
            <a:off x="6681501" y="1111611"/>
            <a:ext cx="251425" cy="465776"/>
          </a:xfrm>
          <a:prstGeom prst="straightConnector1">
            <a:avLst/>
          </a:prstGeom>
          <a:ln>
            <a:solidFill>
              <a:schemeClr val="tx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A5300E5-7FBC-5916-2AA7-906E5A07A073}"/>
              </a:ext>
            </a:extLst>
          </p:cNvPr>
          <p:cNvSpPr txBox="1"/>
          <p:nvPr/>
        </p:nvSpPr>
        <p:spPr>
          <a:xfrm>
            <a:off x="6095317" y="785899"/>
            <a:ext cx="1034844" cy="369332"/>
          </a:xfrm>
          <a:prstGeom prst="rect">
            <a:avLst/>
          </a:prstGeom>
          <a:noFill/>
        </p:spPr>
        <p:txBody>
          <a:bodyPr wrap="square" rtlCol="0">
            <a:spAutoFit/>
          </a:bodyPr>
          <a:lstStyle/>
          <a:p>
            <a:pPr algn="ctr"/>
            <a:r>
              <a:rPr lang="en-US" sz="900" dirty="0">
                <a:solidFill>
                  <a:schemeClr val="accent6">
                    <a:lumMod val="50000"/>
                  </a:schemeClr>
                </a:solidFill>
              </a:rPr>
              <a:t>Dielectric layer (Nomex)</a:t>
            </a:r>
          </a:p>
        </p:txBody>
      </p:sp>
      <p:cxnSp>
        <p:nvCxnSpPr>
          <p:cNvPr id="26" name="Straight Arrow Connector 25">
            <a:extLst>
              <a:ext uri="{FF2B5EF4-FFF2-40B4-BE49-F238E27FC236}">
                <a16:creationId xmlns:a16="http://schemas.microsoft.com/office/drawing/2014/main" id="{A31A85D2-A4EA-3BD0-D338-6274C6F5E552}"/>
              </a:ext>
            </a:extLst>
          </p:cNvPr>
          <p:cNvCxnSpPr>
            <a:cxnSpLocks/>
          </p:cNvCxnSpPr>
          <p:nvPr/>
        </p:nvCxnSpPr>
        <p:spPr>
          <a:xfrm>
            <a:off x="6810961" y="1871290"/>
            <a:ext cx="229244" cy="139351"/>
          </a:xfrm>
          <a:prstGeom prst="straightConnector1">
            <a:avLst/>
          </a:prstGeom>
          <a:ln>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8322E86-8F1B-7D72-CE09-6A3FCC973D90}"/>
              </a:ext>
            </a:extLst>
          </p:cNvPr>
          <p:cNvSpPr txBox="1"/>
          <p:nvPr/>
        </p:nvSpPr>
        <p:spPr>
          <a:xfrm>
            <a:off x="7012031" y="1925980"/>
            <a:ext cx="1404672" cy="230832"/>
          </a:xfrm>
          <a:prstGeom prst="rect">
            <a:avLst/>
          </a:prstGeom>
          <a:noFill/>
        </p:spPr>
        <p:txBody>
          <a:bodyPr wrap="square" rtlCol="0">
            <a:spAutoFit/>
          </a:bodyPr>
          <a:lstStyle/>
          <a:p>
            <a:r>
              <a:rPr lang="en-US" sz="900" dirty="0">
                <a:solidFill>
                  <a:schemeClr val="accent6">
                    <a:lumMod val="50000"/>
                  </a:schemeClr>
                </a:solidFill>
              </a:rPr>
              <a:t>Aluminum </a:t>
            </a:r>
            <a:r>
              <a:rPr lang="en-US" sz="900" dirty="0" err="1">
                <a:solidFill>
                  <a:schemeClr val="accent6">
                    <a:lumMod val="50000"/>
                  </a:schemeClr>
                </a:solidFill>
              </a:rPr>
              <a:t>Clampshell</a:t>
            </a:r>
            <a:endParaRPr lang="en-US" sz="900" dirty="0">
              <a:solidFill>
                <a:schemeClr val="accent6">
                  <a:lumMod val="50000"/>
                </a:schemeClr>
              </a:solidFill>
            </a:endParaRPr>
          </a:p>
        </p:txBody>
      </p:sp>
      <p:sp>
        <p:nvSpPr>
          <p:cNvPr id="30" name="TextBox 29">
            <a:extLst>
              <a:ext uri="{FF2B5EF4-FFF2-40B4-BE49-F238E27FC236}">
                <a16:creationId xmlns:a16="http://schemas.microsoft.com/office/drawing/2014/main" id="{88B3811B-82E7-0DA4-311A-F2AF1249EF61}"/>
              </a:ext>
            </a:extLst>
          </p:cNvPr>
          <p:cNvSpPr txBox="1"/>
          <p:nvPr/>
        </p:nvSpPr>
        <p:spPr>
          <a:xfrm>
            <a:off x="5298049" y="2187774"/>
            <a:ext cx="3377047" cy="215444"/>
          </a:xfrm>
          <a:prstGeom prst="rect">
            <a:avLst/>
          </a:prstGeom>
          <a:noFill/>
        </p:spPr>
        <p:txBody>
          <a:bodyPr wrap="square" rtlCol="0">
            <a:spAutoFit/>
          </a:bodyPr>
          <a:lstStyle/>
          <a:p>
            <a:pPr algn="ctr"/>
            <a:r>
              <a:rPr lang="en-US" sz="800" i="1" dirty="0">
                <a:solidFill>
                  <a:schemeClr val="accent6">
                    <a:lumMod val="50000"/>
                  </a:schemeClr>
                </a:solidFill>
              </a:rPr>
              <a:t>Bus bars assembly</a:t>
            </a:r>
            <a:endParaRPr lang="en-US" sz="900" i="1" dirty="0">
              <a:solidFill>
                <a:schemeClr val="accent6">
                  <a:lumMod val="50000"/>
                </a:schemeClr>
              </a:solidFill>
            </a:endParaRPr>
          </a:p>
        </p:txBody>
      </p:sp>
      <p:sp>
        <p:nvSpPr>
          <p:cNvPr id="31" name="Content Placeholder 1">
            <a:extLst>
              <a:ext uri="{FF2B5EF4-FFF2-40B4-BE49-F238E27FC236}">
                <a16:creationId xmlns:a16="http://schemas.microsoft.com/office/drawing/2014/main" id="{7D565B5F-D52F-E8A6-692C-9748F6C01797}"/>
              </a:ext>
            </a:extLst>
          </p:cNvPr>
          <p:cNvSpPr>
            <a:spLocks noGrp="1"/>
          </p:cNvSpPr>
          <p:nvPr>
            <p:ph sz="half" idx="13"/>
          </p:nvPr>
        </p:nvSpPr>
        <p:spPr>
          <a:xfrm>
            <a:off x="457935" y="748977"/>
            <a:ext cx="4384092" cy="2725341"/>
          </a:xfrm>
        </p:spPr>
        <p:txBody>
          <a:bodyPr/>
          <a:lstStyle/>
          <a:p>
            <a:pPr algn="just"/>
            <a:r>
              <a:rPr lang="en-US" sz="1600" dirty="0">
                <a:latin typeface="Arial" panose="020B0604020202020204" pitchFamily="34" charset="0"/>
                <a:cs typeface="Arial" panose="020B0604020202020204" pitchFamily="34" charset="0"/>
              </a:rPr>
              <a:t>The devices that bring bias current to the ferrite tuners through the penetration are called </a:t>
            </a:r>
            <a:r>
              <a:rPr lang="en-US" sz="1600" b="1" dirty="0">
                <a:latin typeface="Arial" panose="020B0604020202020204" pitchFamily="34" charset="0"/>
                <a:cs typeface="Arial" panose="020B0604020202020204" pitchFamily="34" charset="0"/>
              </a:rPr>
              <a:t>bus bars</a:t>
            </a:r>
            <a:r>
              <a:rPr lang="en-US" sz="1600" dirty="0">
                <a:latin typeface="Arial" panose="020B0604020202020204" pitchFamily="34" charset="0"/>
                <a:cs typeface="Arial" panose="020B0604020202020204" pitchFamily="34" charset="0"/>
              </a:rPr>
              <a:t>.</a:t>
            </a:r>
          </a:p>
          <a:p>
            <a:pPr algn="just"/>
            <a:r>
              <a:rPr lang="en-US" sz="1600" dirty="0">
                <a:latin typeface="Arial" panose="020B0604020202020204" pitchFamily="34" charset="0"/>
                <a:cs typeface="Arial" panose="020B0604020202020204" pitchFamily="34" charset="0"/>
              </a:rPr>
              <a:t>Along the penetration, a fraction on their total length is exposed to air while the other fraction is wrapped in the neutron shield (poly-ethylene). This fraction is variable for each station.</a:t>
            </a:r>
          </a:p>
          <a:p>
            <a:pPr algn="just"/>
            <a:r>
              <a:rPr lang="en-US" sz="1600" dirty="0">
                <a:latin typeface="Arial" panose="020B0604020202020204" pitchFamily="34" charset="0"/>
                <a:cs typeface="Arial" panose="020B0604020202020204" pitchFamily="34" charset="0"/>
              </a:rPr>
              <a:t>During operation, bur bars heat up due to </a:t>
            </a:r>
            <a:r>
              <a:rPr lang="en-US" sz="1600" b="1" dirty="0">
                <a:latin typeface="Arial" panose="020B0604020202020204" pitchFamily="34" charset="0"/>
                <a:cs typeface="Arial" panose="020B0604020202020204" pitchFamily="34" charset="0"/>
              </a:rPr>
              <a:t>Joule effect</a:t>
            </a:r>
            <a:r>
              <a:rPr lang="en-US" sz="1600" dirty="0">
                <a:latin typeface="Arial" panose="020B0604020202020204" pitchFamily="34" charset="0"/>
                <a:cs typeface="Arial" panose="020B0604020202020204" pitchFamily="34" charset="0"/>
              </a:rPr>
              <a:t>. The heat generation and the lack of appropriate cooling could cause the overheat of the neutron shield.</a:t>
            </a:r>
          </a:p>
          <a:p>
            <a:pPr algn="just"/>
            <a:endParaRPr lang="en-US"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BCFDEE9-0800-28A8-89BC-6279A3EA8F11}"/>
                  </a:ext>
                </a:extLst>
              </p:cNvPr>
              <p:cNvSpPr txBox="1"/>
              <p:nvPr/>
            </p:nvSpPr>
            <p:spPr>
              <a:xfrm>
                <a:off x="1729152" y="3798111"/>
                <a:ext cx="1841657" cy="3132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rgbClr val="505050"/>
                              </a:solidFill>
                              <a:latin typeface="Cambria Math" panose="02040503050406030204" pitchFamily="18" charset="0"/>
                            </a:rPr>
                          </m:ctrlPr>
                        </m:sSubPr>
                        <m:e>
                          <m:acc>
                            <m:accPr>
                              <m:chr m:val="̇"/>
                              <m:ctrlPr>
                                <a:rPr lang="en-US" sz="1800" i="1" smtClean="0">
                                  <a:solidFill>
                                    <a:srgbClr val="505050"/>
                                  </a:solidFill>
                                  <a:latin typeface="Cambria Math" panose="02040503050406030204" pitchFamily="18" charset="0"/>
                                </a:rPr>
                              </m:ctrlPr>
                            </m:accPr>
                            <m:e>
                              <m:r>
                                <a:rPr lang="en-US" sz="1800" b="0" i="1" smtClean="0">
                                  <a:solidFill>
                                    <a:srgbClr val="505050"/>
                                  </a:solidFill>
                                  <a:latin typeface="Cambria Math" panose="02040503050406030204" pitchFamily="18" charset="0"/>
                                </a:rPr>
                                <m:t>𝑄</m:t>
                              </m:r>
                            </m:e>
                          </m:acc>
                        </m:e>
                        <m:sub>
                          <m:r>
                            <a:rPr lang="en-US" sz="1800" i="1">
                              <a:solidFill>
                                <a:srgbClr val="505050"/>
                              </a:solidFill>
                              <a:latin typeface="Cambria Math" panose="02040503050406030204" pitchFamily="18" charset="0"/>
                            </a:rPr>
                            <m:t>𝐽𝑜𝑢𝑙𝑒</m:t>
                          </m:r>
                        </m:sub>
                      </m:sSub>
                      <m:r>
                        <a:rPr lang="en-US" sz="1800" i="1" smtClean="0">
                          <a:solidFill>
                            <a:srgbClr val="505050"/>
                          </a:solidFill>
                          <a:latin typeface="Cambria Math" panose="02040503050406030204" pitchFamily="18" charset="0"/>
                        </a:rPr>
                        <m:t>=</m:t>
                      </m:r>
                      <m:sSup>
                        <m:sSupPr>
                          <m:ctrlPr>
                            <a:rPr lang="en-US" sz="1800" b="0" i="1" smtClean="0">
                              <a:solidFill>
                                <a:srgbClr val="505050"/>
                              </a:solidFill>
                              <a:latin typeface="Cambria Math" panose="02040503050406030204" pitchFamily="18" charset="0"/>
                            </a:rPr>
                          </m:ctrlPr>
                        </m:sSupPr>
                        <m:e>
                          <m:r>
                            <a:rPr lang="en-US" sz="1800" b="0" i="1" smtClean="0">
                              <a:solidFill>
                                <a:srgbClr val="505050"/>
                              </a:solidFill>
                              <a:latin typeface="Cambria Math" panose="02040503050406030204" pitchFamily="18" charset="0"/>
                            </a:rPr>
                            <m:t>𝐼</m:t>
                          </m:r>
                        </m:e>
                        <m:sup>
                          <m:r>
                            <a:rPr lang="en-US" sz="1800" b="0" i="1" smtClean="0">
                              <a:solidFill>
                                <a:srgbClr val="505050"/>
                              </a:solidFill>
                              <a:latin typeface="Cambria Math" panose="02040503050406030204" pitchFamily="18" charset="0"/>
                            </a:rPr>
                            <m:t>2</m:t>
                          </m:r>
                        </m:sup>
                      </m:sSup>
                      <m:r>
                        <a:rPr lang="en-US" sz="1800" b="0" i="1" smtClean="0">
                          <a:solidFill>
                            <a:srgbClr val="505050"/>
                          </a:solidFill>
                          <a:latin typeface="Cambria Math" panose="02040503050406030204" pitchFamily="18" charset="0"/>
                        </a:rPr>
                        <m:t>𝑅</m:t>
                      </m:r>
                    </m:oMath>
                  </m:oMathPara>
                </a14:m>
                <a:endParaRPr lang="en-US" sz="1800" dirty="0">
                  <a:solidFill>
                    <a:srgbClr val="505050"/>
                  </a:solidFill>
                </a:endParaRPr>
              </a:p>
            </p:txBody>
          </p:sp>
        </mc:Choice>
        <mc:Fallback xmlns="">
          <p:sp>
            <p:nvSpPr>
              <p:cNvPr id="32" name="TextBox 31">
                <a:extLst>
                  <a:ext uri="{FF2B5EF4-FFF2-40B4-BE49-F238E27FC236}">
                    <a16:creationId xmlns:a16="http://schemas.microsoft.com/office/drawing/2014/main" id="{BBCFDEE9-0800-28A8-89BC-6279A3EA8F11}"/>
                  </a:ext>
                </a:extLst>
              </p:cNvPr>
              <p:cNvSpPr txBox="1">
                <a:spLocks noRot="1" noChangeAspect="1" noMove="1" noResize="1" noEditPoints="1" noAdjustHandles="1" noChangeArrowheads="1" noChangeShapeType="1" noTextEdit="1"/>
              </p:cNvSpPr>
              <p:nvPr/>
            </p:nvSpPr>
            <p:spPr>
              <a:xfrm>
                <a:off x="1729152" y="3798111"/>
                <a:ext cx="1841657" cy="313291"/>
              </a:xfrm>
              <a:prstGeom prst="rect">
                <a:avLst/>
              </a:prstGeom>
              <a:blipFill>
                <a:blip r:embed="rId3"/>
                <a:stretch>
                  <a:fillRect t="-9804" b="-25490"/>
                </a:stretch>
              </a:blipFill>
            </p:spPr>
            <p:txBody>
              <a:bodyPr/>
              <a:lstStyle/>
              <a:p>
                <a:r>
                  <a:rPr lang="en-US">
                    <a:noFill/>
                  </a:rPr>
                  <a:t> </a:t>
                </a:r>
              </a:p>
            </p:txBody>
          </p:sp>
        </mc:Fallback>
      </mc:AlternateContent>
      <p:pic>
        <p:nvPicPr>
          <p:cNvPr id="37" name="Picture 36" descr="A drawing of a rectangular object&#10;&#10;Description automatically generated">
            <a:extLst>
              <a:ext uri="{FF2B5EF4-FFF2-40B4-BE49-F238E27FC236}">
                <a16:creationId xmlns:a16="http://schemas.microsoft.com/office/drawing/2014/main" id="{1513C9F4-2E48-4299-2491-FD7242CD9D35}"/>
              </a:ext>
            </a:extLst>
          </p:cNvPr>
          <p:cNvPicPr>
            <a:picLocks noChangeAspect="1"/>
          </p:cNvPicPr>
          <p:nvPr/>
        </p:nvPicPr>
        <p:blipFill rotWithShape="1">
          <a:blip r:embed="rId4"/>
          <a:srcRect l="23422" t="34571" r="19567" b="38036"/>
          <a:stretch/>
        </p:blipFill>
        <p:spPr>
          <a:xfrm>
            <a:off x="5560100" y="2714967"/>
            <a:ext cx="3224398" cy="1197206"/>
          </a:xfrm>
          <a:prstGeom prst="rect">
            <a:avLst/>
          </a:prstGeom>
        </p:spPr>
      </p:pic>
      <p:sp>
        <p:nvSpPr>
          <p:cNvPr id="39" name="TextBox 38">
            <a:extLst>
              <a:ext uri="{FF2B5EF4-FFF2-40B4-BE49-F238E27FC236}">
                <a16:creationId xmlns:a16="http://schemas.microsoft.com/office/drawing/2014/main" id="{7682DCF8-6CA9-82BF-5B3A-785D58F52B6A}"/>
              </a:ext>
            </a:extLst>
          </p:cNvPr>
          <p:cNvSpPr txBox="1"/>
          <p:nvPr/>
        </p:nvSpPr>
        <p:spPr>
          <a:xfrm>
            <a:off x="5367464" y="3902523"/>
            <a:ext cx="3377047" cy="338554"/>
          </a:xfrm>
          <a:prstGeom prst="rect">
            <a:avLst/>
          </a:prstGeom>
          <a:noFill/>
        </p:spPr>
        <p:txBody>
          <a:bodyPr wrap="square" rtlCol="0">
            <a:spAutoFit/>
          </a:bodyPr>
          <a:lstStyle/>
          <a:p>
            <a:pPr algn="ctr"/>
            <a:r>
              <a:rPr lang="en-US" sz="800" i="1" dirty="0">
                <a:solidFill>
                  <a:schemeClr val="accent6">
                    <a:lumMod val="50000"/>
                  </a:schemeClr>
                </a:solidFill>
              </a:rPr>
              <a:t>Bus bars assembly, technical drawing</a:t>
            </a:r>
          </a:p>
          <a:p>
            <a:pPr algn="ctr"/>
            <a:r>
              <a:rPr lang="en-US" sz="800" i="1" dirty="0">
                <a:solidFill>
                  <a:schemeClr val="accent6">
                    <a:lumMod val="50000"/>
                  </a:schemeClr>
                </a:solidFill>
              </a:rPr>
              <a:t>(measurements in inches)</a:t>
            </a:r>
            <a:endParaRPr lang="en-US" sz="900" i="1" dirty="0">
              <a:solidFill>
                <a:schemeClr val="accent6">
                  <a:lumMod val="50000"/>
                </a:schemeClr>
              </a:solidFill>
            </a:endParaRPr>
          </a:p>
        </p:txBody>
      </p:sp>
    </p:spTree>
    <p:extLst>
      <p:ext uri="{BB962C8B-B14F-4D97-AF65-F5344CB8AC3E}">
        <p14:creationId xmlns:p14="http://schemas.microsoft.com/office/powerpoint/2010/main" val="190499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achine&#10;&#10;Description automatically generated">
            <a:extLst>
              <a:ext uri="{FF2B5EF4-FFF2-40B4-BE49-F238E27FC236}">
                <a16:creationId xmlns:a16="http://schemas.microsoft.com/office/drawing/2014/main" id="{BFCBB8D6-6424-A271-0632-8CAE46978A63}"/>
              </a:ext>
            </a:extLst>
          </p:cNvPr>
          <p:cNvPicPr>
            <a:picLocks noGrp="1" noChangeAspect="1"/>
          </p:cNvPicPr>
          <p:nvPr>
            <p:ph sz="half" idx="13"/>
          </p:nvPr>
        </p:nvPicPr>
        <p:blipFill>
          <a:blip r:embed="rId2"/>
          <a:stretch>
            <a:fillRect/>
          </a:stretch>
        </p:blipFill>
        <p:spPr>
          <a:xfrm>
            <a:off x="454724" y="752475"/>
            <a:ext cx="2910029" cy="3549100"/>
          </a:xfrm>
        </p:spPr>
      </p:pic>
      <p:sp>
        <p:nvSpPr>
          <p:cNvPr id="6" name="Date Placeholder 5"/>
          <p:cNvSpPr>
            <a:spLocks noGrp="1"/>
          </p:cNvSpPr>
          <p:nvPr>
            <p:ph type="dt" sz="half" idx="2"/>
          </p:nvPr>
        </p:nvSpPr>
        <p:spPr/>
        <p:txBody>
          <a:bodyPr/>
          <a:lstStyle/>
          <a:p>
            <a:pPr>
              <a:defRPr/>
            </a:pPr>
            <a:fld id="{EF95592B-440E-4EC7-A9E1-E1BDACABDE07}"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The bus bars</a:t>
            </a:r>
          </a:p>
        </p:txBody>
      </p:sp>
      <p:pic>
        <p:nvPicPr>
          <p:cNvPr id="20" name="Picture 19" descr="Pipes and hoses in a room&#10;&#10;Description automatically generated">
            <a:extLst>
              <a:ext uri="{FF2B5EF4-FFF2-40B4-BE49-F238E27FC236}">
                <a16:creationId xmlns:a16="http://schemas.microsoft.com/office/drawing/2014/main" id="{1906CFAF-AB55-721E-458A-A4A6255BE377}"/>
              </a:ext>
            </a:extLst>
          </p:cNvPr>
          <p:cNvPicPr>
            <a:picLocks noChangeAspect="1"/>
          </p:cNvPicPr>
          <p:nvPr/>
        </p:nvPicPr>
        <p:blipFill rotWithShape="1">
          <a:blip r:embed="rId3"/>
          <a:srcRect l="14830" t="2988"/>
          <a:stretch/>
        </p:blipFill>
        <p:spPr>
          <a:xfrm>
            <a:off x="3618752" y="752475"/>
            <a:ext cx="2459441" cy="3549100"/>
          </a:xfrm>
          <a:prstGeom prst="rect">
            <a:avLst/>
          </a:prstGeom>
        </p:spPr>
      </p:pic>
      <p:pic>
        <p:nvPicPr>
          <p:cNvPr id="35" name="Picture 34" descr="A metal pipes with metal bolts attached to a white wall&#10;&#10;Description automatically generated with medium confidence">
            <a:extLst>
              <a:ext uri="{FF2B5EF4-FFF2-40B4-BE49-F238E27FC236}">
                <a16:creationId xmlns:a16="http://schemas.microsoft.com/office/drawing/2014/main" id="{6B0824C1-5A5C-D148-D73F-92A63B31F3DC}"/>
              </a:ext>
            </a:extLst>
          </p:cNvPr>
          <p:cNvPicPr>
            <a:picLocks noChangeAspect="1"/>
          </p:cNvPicPr>
          <p:nvPr/>
        </p:nvPicPr>
        <p:blipFill rotWithShape="1">
          <a:blip r:embed="rId4"/>
          <a:srcRect t="6541"/>
          <a:stretch/>
        </p:blipFill>
        <p:spPr>
          <a:xfrm>
            <a:off x="6332194" y="752475"/>
            <a:ext cx="1957171" cy="1760162"/>
          </a:xfrm>
          <a:prstGeom prst="rect">
            <a:avLst/>
          </a:prstGeom>
        </p:spPr>
      </p:pic>
      <p:pic>
        <p:nvPicPr>
          <p:cNvPr id="38" name="Picture 37" descr="A close-up of wires&#10;&#10;Description automatically generated">
            <a:extLst>
              <a:ext uri="{FF2B5EF4-FFF2-40B4-BE49-F238E27FC236}">
                <a16:creationId xmlns:a16="http://schemas.microsoft.com/office/drawing/2014/main" id="{75B9A9E0-805C-E7C5-E86C-5E222F06BB8D}"/>
              </a:ext>
            </a:extLst>
          </p:cNvPr>
          <p:cNvPicPr>
            <a:picLocks noChangeAspect="1"/>
          </p:cNvPicPr>
          <p:nvPr/>
        </p:nvPicPr>
        <p:blipFill rotWithShape="1">
          <a:blip r:embed="rId5"/>
          <a:srcRect b="14188"/>
          <a:stretch/>
        </p:blipFill>
        <p:spPr>
          <a:xfrm>
            <a:off x="6332193" y="2692484"/>
            <a:ext cx="1957171" cy="1600220"/>
          </a:xfrm>
          <a:prstGeom prst="rect">
            <a:avLst/>
          </a:prstGeom>
        </p:spPr>
      </p:pic>
      <p:sp>
        <p:nvSpPr>
          <p:cNvPr id="41" name="TextBox 40">
            <a:extLst>
              <a:ext uri="{FF2B5EF4-FFF2-40B4-BE49-F238E27FC236}">
                <a16:creationId xmlns:a16="http://schemas.microsoft.com/office/drawing/2014/main" id="{534A740B-2352-284B-5B34-12BB67E22F07}"/>
              </a:ext>
            </a:extLst>
          </p:cNvPr>
          <p:cNvSpPr txBox="1"/>
          <p:nvPr/>
        </p:nvSpPr>
        <p:spPr>
          <a:xfrm>
            <a:off x="155473" y="4362332"/>
            <a:ext cx="3377047" cy="215444"/>
          </a:xfrm>
          <a:prstGeom prst="rect">
            <a:avLst/>
          </a:prstGeom>
          <a:noFill/>
        </p:spPr>
        <p:txBody>
          <a:bodyPr wrap="square" rtlCol="0">
            <a:spAutoFit/>
          </a:bodyPr>
          <a:lstStyle/>
          <a:p>
            <a:pPr algn="ctr"/>
            <a:r>
              <a:rPr lang="en-US" sz="800" i="1" dirty="0">
                <a:solidFill>
                  <a:schemeClr val="accent6">
                    <a:lumMod val="50000"/>
                  </a:schemeClr>
                </a:solidFill>
              </a:rPr>
              <a:t>Bus bars behind the bias supply</a:t>
            </a:r>
            <a:endParaRPr lang="en-US" sz="900" i="1" dirty="0">
              <a:solidFill>
                <a:schemeClr val="accent6">
                  <a:lumMod val="50000"/>
                </a:schemeClr>
              </a:solidFill>
            </a:endParaRPr>
          </a:p>
        </p:txBody>
      </p:sp>
      <p:sp>
        <p:nvSpPr>
          <p:cNvPr id="42" name="TextBox 41">
            <a:extLst>
              <a:ext uri="{FF2B5EF4-FFF2-40B4-BE49-F238E27FC236}">
                <a16:creationId xmlns:a16="http://schemas.microsoft.com/office/drawing/2014/main" id="{FCB8E121-ADF4-FB67-FDCB-3A901D9FD219}"/>
              </a:ext>
            </a:extLst>
          </p:cNvPr>
          <p:cNvSpPr txBox="1"/>
          <p:nvPr/>
        </p:nvSpPr>
        <p:spPr>
          <a:xfrm>
            <a:off x="3109601" y="4346639"/>
            <a:ext cx="3377047" cy="215444"/>
          </a:xfrm>
          <a:prstGeom prst="rect">
            <a:avLst/>
          </a:prstGeom>
          <a:noFill/>
        </p:spPr>
        <p:txBody>
          <a:bodyPr wrap="square" rtlCol="0">
            <a:spAutoFit/>
          </a:bodyPr>
          <a:lstStyle/>
          <a:p>
            <a:pPr algn="ctr"/>
            <a:r>
              <a:rPr lang="en-US" sz="800" i="1" dirty="0">
                <a:solidFill>
                  <a:schemeClr val="accent6">
                    <a:lumMod val="50000"/>
                  </a:schemeClr>
                </a:solidFill>
              </a:rPr>
              <a:t>Bus bars as seen from the gallery</a:t>
            </a:r>
            <a:endParaRPr lang="en-US" sz="900" i="1" dirty="0">
              <a:solidFill>
                <a:schemeClr val="accent6">
                  <a:lumMod val="50000"/>
                </a:schemeClr>
              </a:solidFill>
            </a:endParaRPr>
          </a:p>
        </p:txBody>
      </p:sp>
      <p:sp>
        <p:nvSpPr>
          <p:cNvPr id="43" name="TextBox 42">
            <a:extLst>
              <a:ext uri="{FF2B5EF4-FFF2-40B4-BE49-F238E27FC236}">
                <a16:creationId xmlns:a16="http://schemas.microsoft.com/office/drawing/2014/main" id="{049990BB-81B2-8274-41AF-1EA1DEC0BD1C}"/>
              </a:ext>
            </a:extLst>
          </p:cNvPr>
          <p:cNvSpPr txBox="1"/>
          <p:nvPr/>
        </p:nvSpPr>
        <p:spPr>
          <a:xfrm>
            <a:off x="5622254" y="4339402"/>
            <a:ext cx="3377047" cy="215444"/>
          </a:xfrm>
          <a:prstGeom prst="rect">
            <a:avLst/>
          </a:prstGeom>
          <a:noFill/>
        </p:spPr>
        <p:txBody>
          <a:bodyPr wrap="square" rtlCol="0">
            <a:spAutoFit/>
          </a:bodyPr>
          <a:lstStyle/>
          <a:p>
            <a:pPr algn="ctr"/>
            <a:r>
              <a:rPr lang="en-US" sz="800" i="1" dirty="0">
                <a:solidFill>
                  <a:schemeClr val="accent6">
                    <a:lumMod val="50000"/>
                  </a:schemeClr>
                </a:solidFill>
              </a:rPr>
              <a:t>Bus bars as seen from the tunnel</a:t>
            </a:r>
            <a:endParaRPr lang="en-US" sz="900" i="1" dirty="0">
              <a:solidFill>
                <a:schemeClr val="accent6">
                  <a:lumMod val="50000"/>
                </a:schemeClr>
              </a:solidFill>
            </a:endParaRPr>
          </a:p>
        </p:txBody>
      </p:sp>
    </p:spTree>
    <p:extLst>
      <p:ext uri="{BB962C8B-B14F-4D97-AF65-F5344CB8AC3E}">
        <p14:creationId xmlns:p14="http://schemas.microsoft.com/office/powerpoint/2010/main" val="204288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7" y="790657"/>
            <a:ext cx="8672513" cy="3794522"/>
          </a:xfrm>
        </p:spPr>
        <p:txBody>
          <a:bodyPr/>
          <a:lstStyle/>
          <a:p>
            <a:pPr>
              <a:buFont typeface="Wingdings" panose="05000000000000000000" pitchFamily="2" charset="2"/>
              <a:buChar char="q"/>
            </a:pPr>
            <a:r>
              <a:rPr lang="en-US" dirty="0"/>
              <a:t>Introduction</a:t>
            </a:r>
          </a:p>
          <a:p>
            <a:pPr>
              <a:buFont typeface="Wingdings" panose="05000000000000000000" pitchFamily="2" charset="2"/>
              <a:buChar char="q"/>
            </a:pPr>
            <a:r>
              <a:rPr lang="en-US" dirty="0">
                <a:highlight>
                  <a:srgbClr val="FFFF00"/>
                </a:highlight>
              </a:rPr>
              <a:t>COMSOL thermal simulations for present conditions</a:t>
            </a:r>
            <a:br>
              <a:rPr lang="en-US" dirty="0">
                <a:highlight>
                  <a:srgbClr val="FFFF00"/>
                </a:highlight>
              </a:rPr>
            </a:br>
            <a:r>
              <a:rPr lang="en-US" dirty="0">
                <a:highlight>
                  <a:srgbClr val="FFFF00"/>
                </a:highlight>
              </a:rPr>
              <a:t> - Results</a:t>
            </a:r>
            <a:br>
              <a:rPr lang="en-US" dirty="0">
                <a:highlight>
                  <a:srgbClr val="FFFF00"/>
                </a:highlight>
              </a:rPr>
            </a:br>
            <a:r>
              <a:rPr lang="en-US" dirty="0">
                <a:highlight>
                  <a:srgbClr val="FFFF00"/>
                </a:highlight>
              </a:rPr>
              <a:t> - Validation</a:t>
            </a:r>
          </a:p>
          <a:p>
            <a:pPr>
              <a:buFont typeface="Wingdings" panose="05000000000000000000" pitchFamily="2" charset="2"/>
              <a:buChar char="q"/>
            </a:pPr>
            <a:r>
              <a:rPr lang="en-US" dirty="0"/>
              <a:t>COMSOL thermal simulations for PIP-II conditions</a:t>
            </a:r>
          </a:p>
          <a:p>
            <a:pPr>
              <a:buFont typeface="Wingdings" panose="05000000000000000000" pitchFamily="2" charset="2"/>
              <a:buChar char="q"/>
            </a:pPr>
            <a:r>
              <a:rPr lang="en-US" dirty="0"/>
              <a:t>Proposed changes</a:t>
            </a:r>
            <a:br>
              <a:rPr lang="en-US" dirty="0"/>
            </a:br>
            <a:r>
              <a:rPr lang="en-US" dirty="0"/>
              <a:t> - New busbars section</a:t>
            </a:r>
            <a:br>
              <a:rPr lang="en-US" dirty="0"/>
            </a:br>
            <a:r>
              <a:rPr lang="en-US" dirty="0"/>
              <a:t> - Results</a:t>
            </a:r>
          </a:p>
          <a:p>
            <a:pPr>
              <a:buFont typeface="Wingdings" panose="05000000000000000000" pitchFamily="2" charset="2"/>
              <a:buChar char="q"/>
            </a:pPr>
            <a:r>
              <a:rPr lang="en-US" dirty="0"/>
              <a:t>Peak temperature tables</a:t>
            </a:r>
          </a:p>
          <a:p>
            <a:pPr>
              <a:buFont typeface="Wingdings" panose="05000000000000000000" pitchFamily="2" charset="2"/>
              <a:buChar char="q"/>
            </a:pPr>
            <a:r>
              <a:rPr lang="en-US" dirty="0"/>
              <a:t>Conclusions </a:t>
            </a:r>
          </a:p>
          <a:p>
            <a:pPr marL="0" indent="0">
              <a:buNone/>
            </a:pPr>
            <a:endParaRPr lang="en-US" dirty="0"/>
          </a:p>
          <a:p>
            <a:pPr marL="342900" indent="-342900">
              <a:buFont typeface="+mj-lt"/>
              <a:buAutoNum type="arabicPeriod"/>
            </a:pPr>
            <a:endParaRPr lang="en-US" dirty="0"/>
          </a:p>
        </p:txBody>
      </p:sp>
      <p:sp>
        <p:nvSpPr>
          <p:cNvPr id="7" name="Title 6"/>
          <p:cNvSpPr>
            <a:spLocks noGrp="1"/>
          </p:cNvSpPr>
          <p:nvPr>
            <p:ph type="title"/>
          </p:nvPr>
        </p:nvSpPr>
        <p:spPr>
          <a:xfrm>
            <a:off x="462474" y="250807"/>
            <a:ext cx="3303614" cy="320908"/>
          </a:xfrm>
        </p:spPr>
        <p:txBody>
          <a:bodyPr/>
          <a:lstStyle/>
          <a:p>
            <a:r>
              <a:rPr lang="en-US" sz="1950" dirty="0"/>
              <a:t>Presentation Outline</a:t>
            </a:r>
          </a:p>
        </p:txBody>
      </p:sp>
      <p:sp>
        <p:nvSpPr>
          <p:cNvPr id="3" name="Date Placeholder 2"/>
          <p:cNvSpPr>
            <a:spLocks noGrp="1"/>
          </p:cNvSpPr>
          <p:nvPr>
            <p:ph type="dt" sz="half" idx="2"/>
          </p:nvPr>
        </p:nvSpPr>
        <p:spPr/>
        <p:txBody>
          <a:bodyPr/>
          <a:lstStyle/>
          <a:p>
            <a:pPr>
              <a:defRPr/>
            </a:pPr>
            <a:fld id="{868C4A5A-BE1A-48E3-876D-8BF2F5286974}" type="datetime1">
              <a:rPr lang="en-US" smtClean="0"/>
              <a:t>9/27/2023</a:t>
            </a:fld>
            <a:endParaRPr lang="en-US" dirty="0"/>
          </a:p>
        </p:txBody>
      </p:sp>
      <p:sp>
        <p:nvSpPr>
          <p:cNvPr id="4" name="Footer Placeholder 3"/>
          <p:cNvSpPr>
            <a:spLocks noGrp="1"/>
          </p:cNvSpPr>
          <p:nvPr>
            <p:ph type="ftr" sz="quarter" idx="3"/>
          </p:nvPr>
        </p:nvSpPr>
        <p:spPr/>
        <p:txBody>
          <a:bodyPr/>
          <a:lstStyle/>
          <a:p>
            <a:pPr>
              <a:defRPr/>
            </a:pPr>
            <a:r>
              <a:rPr lang="en-US"/>
              <a:t>Silvia Picchi | Thermal Analysis of the Bus Bars</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8" name="Graphic 7" descr="Checkmark with solid fill">
            <a:extLst>
              <a:ext uri="{FF2B5EF4-FFF2-40B4-BE49-F238E27FC236}">
                <a16:creationId xmlns:a16="http://schemas.microsoft.com/office/drawing/2014/main" id="{CCC20129-A22B-028B-3A02-11DA58794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13" y="790656"/>
            <a:ext cx="219339" cy="219339"/>
          </a:xfrm>
          <a:prstGeom prst="rect">
            <a:avLst/>
          </a:prstGeom>
        </p:spPr>
      </p:pic>
    </p:spTree>
    <p:extLst>
      <p:ext uri="{BB962C8B-B14F-4D97-AF65-F5344CB8AC3E}">
        <p14:creationId xmlns:p14="http://schemas.microsoft.com/office/powerpoint/2010/main" val="119550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08D1E20-3B00-4B55-A1A1-8ABFCA21070F}" type="datetime1">
              <a:rPr lang="en-US" smtClean="0"/>
              <a:t>9/27/2023</a:t>
            </a:fld>
            <a:endParaRPr lang="en-US" dirty="0"/>
          </a:p>
        </p:txBody>
      </p:sp>
      <p:sp>
        <p:nvSpPr>
          <p:cNvPr id="7" name="Footer Placeholder 6"/>
          <p:cNvSpPr>
            <a:spLocks noGrp="1"/>
          </p:cNvSpPr>
          <p:nvPr>
            <p:ph type="ftr" sz="quarter" idx="3"/>
          </p:nvPr>
        </p:nvSpPr>
        <p:spPr/>
        <p:txBody>
          <a:bodyPr/>
          <a:lstStyle/>
          <a:p>
            <a:pPr>
              <a:defRPr/>
            </a:pPr>
            <a:r>
              <a:rPr lang="en-US"/>
              <a:t>Silvia Picchi | Thermal Analysis of the Bus Bars</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COMSOL 3D simulation – geometry</a:t>
            </a:r>
          </a:p>
        </p:txBody>
      </p:sp>
      <p:pic>
        <p:nvPicPr>
          <p:cNvPr id="20" name="Immagine 19">
            <a:extLst>
              <a:ext uri="{FF2B5EF4-FFF2-40B4-BE49-F238E27FC236}">
                <a16:creationId xmlns:a16="http://schemas.microsoft.com/office/drawing/2014/main" id="{03C10EA1-1C14-42BC-776E-5E89E06615DC}"/>
              </a:ext>
            </a:extLst>
          </p:cNvPr>
          <p:cNvPicPr>
            <a:picLocks noChangeAspect="1"/>
          </p:cNvPicPr>
          <p:nvPr/>
        </p:nvPicPr>
        <p:blipFill rotWithShape="1">
          <a:blip r:embed="rId3"/>
          <a:srcRect l="6832" r="12138" b="13564"/>
          <a:stretch/>
        </p:blipFill>
        <p:spPr>
          <a:xfrm>
            <a:off x="5189035" y="1118383"/>
            <a:ext cx="3333715" cy="2906734"/>
          </a:xfrm>
          <a:prstGeom prst="rect">
            <a:avLst/>
          </a:prstGeom>
        </p:spPr>
      </p:pic>
      <p:sp>
        <p:nvSpPr>
          <p:cNvPr id="9" name="Parentesi graffa chiusa 8">
            <a:extLst>
              <a:ext uri="{FF2B5EF4-FFF2-40B4-BE49-F238E27FC236}">
                <a16:creationId xmlns:a16="http://schemas.microsoft.com/office/drawing/2014/main" id="{561FC01B-06AE-AD7F-BF84-E1EBB4AE263C}"/>
              </a:ext>
            </a:extLst>
          </p:cNvPr>
          <p:cNvSpPr/>
          <p:nvPr/>
        </p:nvSpPr>
        <p:spPr>
          <a:xfrm>
            <a:off x="7203688" y="1642946"/>
            <a:ext cx="111512" cy="773152"/>
          </a:xfrm>
          <a:prstGeom prst="rightBrac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1" name="Parentesi graffa chiusa 10">
            <a:extLst>
              <a:ext uri="{FF2B5EF4-FFF2-40B4-BE49-F238E27FC236}">
                <a16:creationId xmlns:a16="http://schemas.microsoft.com/office/drawing/2014/main" id="{FEB615DF-7032-FE3F-CA3D-A0D58E3524A7}"/>
              </a:ext>
            </a:extLst>
          </p:cNvPr>
          <p:cNvSpPr/>
          <p:nvPr/>
        </p:nvSpPr>
        <p:spPr>
          <a:xfrm>
            <a:off x="7203688" y="2463479"/>
            <a:ext cx="111512" cy="773152"/>
          </a:xfrm>
          <a:prstGeom prst="rightBrac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2" name="TextBox 10">
            <a:extLst>
              <a:ext uri="{FF2B5EF4-FFF2-40B4-BE49-F238E27FC236}">
                <a16:creationId xmlns:a16="http://schemas.microsoft.com/office/drawing/2014/main" id="{BDD7B294-730C-B243-6684-5A8571859E6B}"/>
              </a:ext>
            </a:extLst>
          </p:cNvPr>
          <p:cNvSpPr txBox="1"/>
          <p:nvPr/>
        </p:nvSpPr>
        <p:spPr>
          <a:xfrm>
            <a:off x="7203688" y="1921800"/>
            <a:ext cx="1230502" cy="215444"/>
          </a:xfrm>
          <a:prstGeom prst="rect">
            <a:avLst/>
          </a:prstGeom>
          <a:noFill/>
        </p:spPr>
        <p:txBody>
          <a:bodyPr wrap="square" rtlCol="0">
            <a:spAutoFit/>
          </a:bodyPr>
          <a:lstStyle/>
          <a:p>
            <a:pPr algn="ctr"/>
            <a:r>
              <a:rPr lang="en-US" sz="800" i="1" dirty="0">
                <a:solidFill>
                  <a:schemeClr val="accent6">
                    <a:lumMod val="50000"/>
                  </a:schemeClr>
                </a:solidFill>
              </a:rPr>
              <a:t>10ft exposed to air</a:t>
            </a:r>
            <a:endParaRPr lang="en-US" sz="900" i="1" dirty="0">
              <a:solidFill>
                <a:schemeClr val="accent6">
                  <a:lumMod val="50000"/>
                </a:schemeClr>
              </a:solidFill>
            </a:endParaRPr>
          </a:p>
        </p:txBody>
      </p:sp>
      <p:sp>
        <p:nvSpPr>
          <p:cNvPr id="13" name="TextBox 10">
            <a:extLst>
              <a:ext uri="{FF2B5EF4-FFF2-40B4-BE49-F238E27FC236}">
                <a16:creationId xmlns:a16="http://schemas.microsoft.com/office/drawing/2014/main" id="{7E9F9861-2F51-E461-1CAA-38D2701E3F5C}"/>
              </a:ext>
            </a:extLst>
          </p:cNvPr>
          <p:cNvSpPr txBox="1"/>
          <p:nvPr/>
        </p:nvSpPr>
        <p:spPr>
          <a:xfrm>
            <a:off x="7203688" y="2743959"/>
            <a:ext cx="1621418" cy="215444"/>
          </a:xfrm>
          <a:prstGeom prst="rect">
            <a:avLst/>
          </a:prstGeom>
          <a:noFill/>
        </p:spPr>
        <p:txBody>
          <a:bodyPr wrap="square" rtlCol="0">
            <a:spAutoFit/>
          </a:bodyPr>
          <a:lstStyle/>
          <a:p>
            <a:pPr algn="ctr"/>
            <a:r>
              <a:rPr lang="en-US" sz="800" i="1" dirty="0">
                <a:solidFill>
                  <a:schemeClr val="accent6">
                    <a:lumMod val="50000"/>
                  </a:schemeClr>
                </a:solidFill>
              </a:rPr>
              <a:t>10ft wrapped in poly beads</a:t>
            </a:r>
            <a:endParaRPr lang="en-US" sz="900" i="1" dirty="0">
              <a:solidFill>
                <a:schemeClr val="accent6">
                  <a:lumMod val="50000"/>
                </a:schemeClr>
              </a:solidFill>
            </a:endParaRPr>
          </a:p>
        </p:txBody>
      </p:sp>
      <p:sp>
        <p:nvSpPr>
          <p:cNvPr id="15" name="Parentesi graffa chiusa 14">
            <a:extLst>
              <a:ext uri="{FF2B5EF4-FFF2-40B4-BE49-F238E27FC236}">
                <a16:creationId xmlns:a16="http://schemas.microsoft.com/office/drawing/2014/main" id="{831667A3-DD4B-2655-2D10-2B6457A7896C}"/>
              </a:ext>
            </a:extLst>
          </p:cNvPr>
          <p:cNvSpPr/>
          <p:nvPr/>
        </p:nvSpPr>
        <p:spPr>
          <a:xfrm>
            <a:off x="7188820" y="3314505"/>
            <a:ext cx="111512" cy="429628"/>
          </a:xfrm>
          <a:prstGeom prst="rightBrac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7" name="TextBox 10">
            <a:extLst>
              <a:ext uri="{FF2B5EF4-FFF2-40B4-BE49-F238E27FC236}">
                <a16:creationId xmlns:a16="http://schemas.microsoft.com/office/drawing/2014/main" id="{6A55C9A2-2FA9-E491-AAD2-8FD964FAB3F7}"/>
              </a:ext>
            </a:extLst>
          </p:cNvPr>
          <p:cNvSpPr txBox="1"/>
          <p:nvPr/>
        </p:nvSpPr>
        <p:spPr>
          <a:xfrm>
            <a:off x="7133063" y="3409389"/>
            <a:ext cx="1621418" cy="215444"/>
          </a:xfrm>
          <a:prstGeom prst="rect">
            <a:avLst/>
          </a:prstGeom>
          <a:noFill/>
        </p:spPr>
        <p:txBody>
          <a:bodyPr wrap="square" rtlCol="0">
            <a:spAutoFit/>
          </a:bodyPr>
          <a:lstStyle/>
          <a:p>
            <a:pPr algn="ctr"/>
            <a:r>
              <a:rPr lang="en-US" sz="800" i="1" dirty="0">
                <a:solidFill>
                  <a:schemeClr val="accent6">
                    <a:lumMod val="50000"/>
                  </a:schemeClr>
                </a:solidFill>
              </a:rPr>
              <a:t>2ft exposed to air (tunnel)</a:t>
            </a:r>
            <a:endParaRPr lang="en-US" sz="900" i="1" dirty="0">
              <a:solidFill>
                <a:schemeClr val="accent6">
                  <a:lumMod val="50000"/>
                </a:schemeClr>
              </a:solidFill>
            </a:endParaRPr>
          </a:p>
        </p:txBody>
      </p:sp>
      <p:sp>
        <p:nvSpPr>
          <p:cNvPr id="18" name="TextBox 10">
            <a:extLst>
              <a:ext uri="{FF2B5EF4-FFF2-40B4-BE49-F238E27FC236}">
                <a16:creationId xmlns:a16="http://schemas.microsoft.com/office/drawing/2014/main" id="{87E028B0-3834-868B-FEEF-F0ACEDF8ACEB}"/>
              </a:ext>
            </a:extLst>
          </p:cNvPr>
          <p:cNvSpPr txBox="1"/>
          <p:nvPr/>
        </p:nvSpPr>
        <p:spPr>
          <a:xfrm>
            <a:off x="5902561" y="1394254"/>
            <a:ext cx="1230502" cy="215444"/>
          </a:xfrm>
          <a:prstGeom prst="rect">
            <a:avLst/>
          </a:prstGeom>
          <a:noFill/>
        </p:spPr>
        <p:txBody>
          <a:bodyPr wrap="square" rtlCol="0">
            <a:spAutoFit/>
          </a:bodyPr>
          <a:lstStyle/>
          <a:p>
            <a:pPr algn="ctr"/>
            <a:r>
              <a:rPr lang="en-US" sz="800" i="1" dirty="0">
                <a:solidFill>
                  <a:schemeClr val="accent6">
                    <a:lumMod val="50000"/>
                  </a:schemeClr>
                </a:solidFill>
              </a:rPr>
              <a:t>Surface (gallery)</a:t>
            </a:r>
            <a:endParaRPr lang="en-US" sz="900" i="1" dirty="0">
              <a:solidFill>
                <a:schemeClr val="accent6">
                  <a:lumMod val="50000"/>
                </a:schemeClr>
              </a:solidFill>
            </a:endParaRPr>
          </a:p>
        </p:txBody>
      </p:sp>
      <p:sp>
        <p:nvSpPr>
          <p:cNvPr id="21" name="Parentesi graffa chiusa 20">
            <a:extLst>
              <a:ext uri="{FF2B5EF4-FFF2-40B4-BE49-F238E27FC236}">
                <a16:creationId xmlns:a16="http://schemas.microsoft.com/office/drawing/2014/main" id="{5AD6220A-1E62-FC39-1273-4A25FC0023CD}"/>
              </a:ext>
            </a:extLst>
          </p:cNvPr>
          <p:cNvSpPr/>
          <p:nvPr/>
        </p:nvSpPr>
        <p:spPr>
          <a:xfrm rot="21396583" flipH="1">
            <a:off x="6462056" y="1663879"/>
            <a:ext cx="111511" cy="1599200"/>
          </a:xfrm>
          <a:prstGeom prst="rightBrac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22" name="TextBox 10">
            <a:extLst>
              <a:ext uri="{FF2B5EF4-FFF2-40B4-BE49-F238E27FC236}">
                <a16:creationId xmlns:a16="http://schemas.microsoft.com/office/drawing/2014/main" id="{B7AEF721-BFB5-8795-69DF-EC8D4EC78376}"/>
              </a:ext>
            </a:extLst>
          </p:cNvPr>
          <p:cNvSpPr txBox="1"/>
          <p:nvPr/>
        </p:nvSpPr>
        <p:spPr>
          <a:xfrm>
            <a:off x="5469447" y="2390740"/>
            <a:ext cx="1230502" cy="338554"/>
          </a:xfrm>
          <a:prstGeom prst="rect">
            <a:avLst/>
          </a:prstGeom>
          <a:noFill/>
        </p:spPr>
        <p:txBody>
          <a:bodyPr wrap="square" rtlCol="0">
            <a:spAutoFit/>
          </a:bodyPr>
          <a:lstStyle/>
          <a:p>
            <a:pPr algn="ctr"/>
            <a:r>
              <a:rPr lang="en-US" sz="800" i="1" dirty="0">
                <a:solidFill>
                  <a:schemeClr val="accent6">
                    <a:lumMod val="50000"/>
                  </a:schemeClr>
                </a:solidFill>
              </a:rPr>
              <a:t>Penetration</a:t>
            </a:r>
          </a:p>
          <a:p>
            <a:pPr algn="ctr"/>
            <a:r>
              <a:rPr lang="en-US" sz="800" i="1" dirty="0">
                <a:solidFill>
                  <a:schemeClr val="accent6">
                    <a:lumMod val="50000"/>
                  </a:schemeClr>
                </a:solidFill>
              </a:rPr>
              <a:t>20ft</a:t>
            </a:r>
            <a:endParaRPr lang="en-US" sz="900" i="1" dirty="0">
              <a:solidFill>
                <a:schemeClr val="accent6">
                  <a:lumMod val="50000"/>
                </a:schemeClr>
              </a:solidFill>
            </a:endParaRPr>
          </a:p>
        </p:txBody>
      </p:sp>
      <p:sp>
        <p:nvSpPr>
          <p:cNvPr id="23" name="Content Placeholder 1">
            <a:extLst>
              <a:ext uri="{FF2B5EF4-FFF2-40B4-BE49-F238E27FC236}">
                <a16:creationId xmlns:a16="http://schemas.microsoft.com/office/drawing/2014/main" id="{EC011E6E-1E05-18B0-2C30-580F5D7659B2}"/>
              </a:ext>
            </a:extLst>
          </p:cNvPr>
          <p:cNvSpPr>
            <a:spLocks noGrp="1"/>
          </p:cNvSpPr>
          <p:nvPr>
            <p:ph sz="half" idx="13"/>
          </p:nvPr>
        </p:nvSpPr>
        <p:spPr>
          <a:xfrm>
            <a:off x="454726" y="821654"/>
            <a:ext cx="7994330" cy="2725341"/>
          </a:xfrm>
        </p:spPr>
        <p:txBody>
          <a:bodyPr/>
          <a:lstStyle/>
          <a:p>
            <a:endParaRPr lang="en-US" sz="1200" dirty="0">
              <a:solidFill>
                <a:srgbClr val="50504E"/>
              </a:solidFill>
            </a:endParaRPr>
          </a:p>
          <a:p>
            <a:endParaRPr lang="en-US" dirty="0"/>
          </a:p>
        </p:txBody>
      </p:sp>
      <p:sp>
        <p:nvSpPr>
          <p:cNvPr id="24" name="TextBox 10">
            <a:extLst>
              <a:ext uri="{FF2B5EF4-FFF2-40B4-BE49-F238E27FC236}">
                <a16:creationId xmlns:a16="http://schemas.microsoft.com/office/drawing/2014/main" id="{3C8CB2B5-66F1-B936-0B5D-B37F001910F4}"/>
              </a:ext>
            </a:extLst>
          </p:cNvPr>
          <p:cNvSpPr txBox="1"/>
          <p:nvPr/>
        </p:nvSpPr>
        <p:spPr>
          <a:xfrm>
            <a:off x="1285814" y="4315952"/>
            <a:ext cx="2244415" cy="215444"/>
          </a:xfrm>
          <a:prstGeom prst="rect">
            <a:avLst/>
          </a:prstGeom>
          <a:noFill/>
        </p:spPr>
        <p:txBody>
          <a:bodyPr wrap="square" rtlCol="0">
            <a:spAutoFit/>
          </a:bodyPr>
          <a:lstStyle/>
          <a:p>
            <a:pPr algn="ctr"/>
            <a:r>
              <a:rPr lang="en-US" sz="800" i="1" dirty="0">
                <a:solidFill>
                  <a:schemeClr val="accent6">
                    <a:lumMod val="50000"/>
                  </a:schemeClr>
                </a:solidFill>
              </a:rPr>
              <a:t>Booster station layout</a:t>
            </a:r>
            <a:endParaRPr lang="en-US" sz="900" i="1" dirty="0">
              <a:solidFill>
                <a:schemeClr val="accent6">
                  <a:lumMod val="50000"/>
                </a:schemeClr>
              </a:solidFill>
            </a:endParaRPr>
          </a:p>
        </p:txBody>
      </p:sp>
      <p:sp>
        <p:nvSpPr>
          <p:cNvPr id="25" name="TextBox 10">
            <a:extLst>
              <a:ext uri="{FF2B5EF4-FFF2-40B4-BE49-F238E27FC236}">
                <a16:creationId xmlns:a16="http://schemas.microsoft.com/office/drawing/2014/main" id="{05CA445A-9337-F4E6-419A-A2C408617906}"/>
              </a:ext>
            </a:extLst>
          </p:cNvPr>
          <p:cNvSpPr txBox="1"/>
          <p:nvPr/>
        </p:nvSpPr>
        <p:spPr>
          <a:xfrm>
            <a:off x="5733684" y="4231396"/>
            <a:ext cx="2244415" cy="215444"/>
          </a:xfrm>
          <a:prstGeom prst="rect">
            <a:avLst/>
          </a:prstGeom>
          <a:noFill/>
        </p:spPr>
        <p:txBody>
          <a:bodyPr wrap="square" rtlCol="0">
            <a:spAutoFit/>
          </a:bodyPr>
          <a:lstStyle/>
          <a:p>
            <a:pPr algn="ctr"/>
            <a:r>
              <a:rPr lang="en-US" sz="800" i="1" dirty="0">
                <a:solidFill>
                  <a:schemeClr val="accent6">
                    <a:lumMod val="50000"/>
                  </a:schemeClr>
                </a:solidFill>
              </a:rPr>
              <a:t>Simulation geometry</a:t>
            </a:r>
            <a:endParaRPr lang="en-US" sz="900" i="1" dirty="0">
              <a:solidFill>
                <a:schemeClr val="accent6">
                  <a:lumMod val="50000"/>
                </a:schemeClr>
              </a:solidFill>
            </a:endParaRPr>
          </a:p>
        </p:txBody>
      </p:sp>
      <p:sp>
        <p:nvSpPr>
          <p:cNvPr id="5" name="TextBox 11">
            <a:extLst>
              <a:ext uri="{FF2B5EF4-FFF2-40B4-BE49-F238E27FC236}">
                <a16:creationId xmlns:a16="http://schemas.microsoft.com/office/drawing/2014/main" id="{050F127D-3392-E39B-A7E1-214B5294D7E1}"/>
              </a:ext>
            </a:extLst>
          </p:cNvPr>
          <p:cNvSpPr txBox="1"/>
          <p:nvPr/>
        </p:nvSpPr>
        <p:spPr>
          <a:xfrm>
            <a:off x="6894958" y="2515110"/>
            <a:ext cx="587723" cy="246221"/>
          </a:xfrm>
          <a:prstGeom prst="rect">
            <a:avLst/>
          </a:prstGeom>
          <a:noFill/>
        </p:spPr>
        <p:txBody>
          <a:bodyPr wrap="square" rtlCol="0">
            <a:spAutoFit/>
          </a:bodyPr>
          <a:lstStyle/>
          <a:p>
            <a:pPr algn="ctr"/>
            <a:r>
              <a:rPr lang="en-US" sz="10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
        <p:nvSpPr>
          <p:cNvPr id="14" name="TextBox 11">
            <a:extLst>
              <a:ext uri="{FF2B5EF4-FFF2-40B4-BE49-F238E27FC236}">
                <a16:creationId xmlns:a16="http://schemas.microsoft.com/office/drawing/2014/main" id="{88DF3CBB-17D1-FDCB-5C97-5FD40675B3E2}"/>
              </a:ext>
            </a:extLst>
          </p:cNvPr>
          <p:cNvSpPr txBox="1"/>
          <p:nvPr/>
        </p:nvSpPr>
        <p:spPr>
          <a:xfrm>
            <a:off x="6894958" y="2900926"/>
            <a:ext cx="587723" cy="246221"/>
          </a:xfrm>
          <a:prstGeom prst="rect">
            <a:avLst/>
          </a:prstGeom>
          <a:noFill/>
        </p:spPr>
        <p:txBody>
          <a:bodyPr wrap="square" rtlCol="0">
            <a:spAutoFit/>
          </a:bodyPr>
          <a:lstStyle/>
          <a:p>
            <a:pPr algn="ctr"/>
            <a:r>
              <a:rPr lang="en-US" sz="10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pic>
        <p:nvPicPr>
          <p:cNvPr id="27" name="Immagine 26" descr="Immagine che contiene diagramma, schizzo, Piano, Disegno tecnico&#10;&#10;Descrizione generata automaticamente">
            <a:extLst>
              <a:ext uri="{FF2B5EF4-FFF2-40B4-BE49-F238E27FC236}">
                <a16:creationId xmlns:a16="http://schemas.microsoft.com/office/drawing/2014/main" id="{61C872F3-8CFF-7D71-352E-AC2157901373}"/>
              </a:ext>
            </a:extLst>
          </p:cNvPr>
          <p:cNvPicPr>
            <a:picLocks noChangeAspect="1"/>
          </p:cNvPicPr>
          <p:nvPr/>
        </p:nvPicPr>
        <p:blipFill rotWithShape="1">
          <a:blip r:embed="rId4"/>
          <a:srcRect b="2682"/>
          <a:stretch/>
        </p:blipFill>
        <p:spPr>
          <a:xfrm>
            <a:off x="118253" y="783480"/>
            <a:ext cx="4839051" cy="3494002"/>
          </a:xfrm>
          <a:prstGeom prst="rect">
            <a:avLst/>
          </a:prstGeom>
        </p:spPr>
      </p:pic>
      <p:sp>
        <p:nvSpPr>
          <p:cNvPr id="2" name="TextBox 11">
            <a:extLst>
              <a:ext uri="{FF2B5EF4-FFF2-40B4-BE49-F238E27FC236}">
                <a16:creationId xmlns:a16="http://schemas.microsoft.com/office/drawing/2014/main" id="{D0DB0A71-37D1-C63B-C860-138D46E2A70E}"/>
              </a:ext>
            </a:extLst>
          </p:cNvPr>
          <p:cNvSpPr txBox="1"/>
          <p:nvPr/>
        </p:nvSpPr>
        <p:spPr>
          <a:xfrm>
            <a:off x="2274095" y="2483073"/>
            <a:ext cx="587723" cy="246221"/>
          </a:xfrm>
          <a:prstGeom prst="rect">
            <a:avLst/>
          </a:prstGeom>
          <a:noFill/>
        </p:spPr>
        <p:txBody>
          <a:bodyPr wrap="square" rtlCol="0">
            <a:spAutoFit/>
          </a:bodyPr>
          <a:lstStyle/>
          <a:p>
            <a:pPr algn="ctr"/>
            <a:r>
              <a:rPr lang="en-US" sz="1000" i="1" dirty="0">
                <a:solidFill>
                  <a:schemeClr val="accent6">
                    <a:lumMod val="50000"/>
                  </a:schemeClr>
                </a:solidFill>
                <a:highlight>
                  <a:srgbClr val="FFFF00"/>
                </a:highlight>
              </a:rPr>
              <a:t>upper</a:t>
            </a:r>
            <a:endParaRPr lang="en-US" sz="900" i="1" dirty="0">
              <a:solidFill>
                <a:schemeClr val="accent6">
                  <a:lumMod val="50000"/>
                </a:schemeClr>
              </a:solidFill>
              <a:highlight>
                <a:srgbClr val="FFFF00"/>
              </a:highlight>
            </a:endParaRPr>
          </a:p>
        </p:txBody>
      </p:sp>
      <p:sp>
        <p:nvSpPr>
          <p:cNvPr id="16" name="TextBox 11">
            <a:extLst>
              <a:ext uri="{FF2B5EF4-FFF2-40B4-BE49-F238E27FC236}">
                <a16:creationId xmlns:a16="http://schemas.microsoft.com/office/drawing/2014/main" id="{D70D6B74-1B28-21D9-5C2F-A92512B8BDB5}"/>
              </a:ext>
            </a:extLst>
          </p:cNvPr>
          <p:cNvSpPr txBox="1"/>
          <p:nvPr/>
        </p:nvSpPr>
        <p:spPr>
          <a:xfrm>
            <a:off x="2557306" y="2990035"/>
            <a:ext cx="587723" cy="246221"/>
          </a:xfrm>
          <a:prstGeom prst="rect">
            <a:avLst/>
          </a:prstGeom>
          <a:noFill/>
        </p:spPr>
        <p:txBody>
          <a:bodyPr wrap="square" rtlCol="0">
            <a:spAutoFit/>
          </a:bodyPr>
          <a:lstStyle/>
          <a:p>
            <a:pPr algn="ctr"/>
            <a:r>
              <a:rPr lang="en-US" sz="1000" i="1" dirty="0">
                <a:solidFill>
                  <a:schemeClr val="accent6">
                    <a:lumMod val="50000"/>
                  </a:schemeClr>
                </a:solidFill>
                <a:highlight>
                  <a:srgbClr val="FFFF00"/>
                </a:highlight>
              </a:rPr>
              <a:t>lower</a:t>
            </a:r>
            <a:endParaRPr lang="en-US" sz="900" i="1" dirty="0">
              <a:solidFill>
                <a:schemeClr val="accent6">
                  <a:lumMod val="50000"/>
                </a:schemeClr>
              </a:solidFill>
              <a:highlight>
                <a:srgbClr val="FFFF00"/>
              </a:highlight>
            </a:endParaRPr>
          </a:p>
        </p:txBody>
      </p:sp>
      <p:sp>
        <p:nvSpPr>
          <p:cNvPr id="4" name="Oval 3">
            <a:extLst>
              <a:ext uri="{FF2B5EF4-FFF2-40B4-BE49-F238E27FC236}">
                <a16:creationId xmlns:a16="http://schemas.microsoft.com/office/drawing/2014/main" id="{30B619CD-4A3F-E587-6BAA-20B14F4DB1AE}"/>
              </a:ext>
            </a:extLst>
          </p:cNvPr>
          <p:cNvSpPr/>
          <p:nvPr/>
        </p:nvSpPr>
        <p:spPr>
          <a:xfrm>
            <a:off x="3049905" y="2936896"/>
            <a:ext cx="45719" cy="53139"/>
          </a:xfrm>
          <a:prstGeom prst="ellipse">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FAB2B46-DA0D-0409-D3B3-15727EEE96B2}"/>
              </a:ext>
            </a:extLst>
          </p:cNvPr>
          <p:cNvSpPr/>
          <p:nvPr/>
        </p:nvSpPr>
        <p:spPr>
          <a:xfrm>
            <a:off x="2805448" y="2575361"/>
            <a:ext cx="45719" cy="53139"/>
          </a:xfrm>
          <a:prstGeom prst="ellipse">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C129E5B0-492C-3AB7-BF85-41933CF42065}"/>
              </a:ext>
            </a:extLst>
          </p:cNvPr>
          <p:cNvCxnSpPr>
            <a:cxnSpLocks/>
          </p:cNvCxnSpPr>
          <p:nvPr/>
        </p:nvCxnSpPr>
        <p:spPr>
          <a:xfrm rot="10800000" flipV="1">
            <a:off x="2861820" y="2416098"/>
            <a:ext cx="493086" cy="185830"/>
          </a:xfrm>
          <a:prstGeom prst="bentConnector3">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9BDE2B66-BA4E-E337-0828-D7804CEB159B}"/>
              </a:ext>
            </a:extLst>
          </p:cNvPr>
          <p:cNvCxnSpPr>
            <a:cxnSpLocks/>
          </p:cNvCxnSpPr>
          <p:nvPr/>
        </p:nvCxnSpPr>
        <p:spPr>
          <a:xfrm rot="5400000">
            <a:off x="3060131" y="2549359"/>
            <a:ext cx="392846" cy="355090"/>
          </a:xfrm>
          <a:prstGeom prst="bentConnector3">
            <a:avLst>
              <a:gd name="adj1" fmla="val 50000"/>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11">
            <a:extLst>
              <a:ext uri="{FF2B5EF4-FFF2-40B4-BE49-F238E27FC236}">
                <a16:creationId xmlns:a16="http://schemas.microsoft.com/office/drawing/2014/main" id="{1A399C8C-49E1-F083-B663-E1E228B536ED}"/>
              </a:ext>
            </a:extLst>
          </p:cNvPr>
          <p:cNvSpPr txBox="1"/>
          <p:nvPr/>
        </p:nvSpPr>
        <p:spPr>
          <a:xfrm>
            <a:off x="3277540" y="2322582"/>
            <a:ext cx="991516" cy="246221"/>
          </a:xfrm>
          <a:prstGeom prst="rect">
            <a:avLst/>
          </a:prstGeom>
          <a:noFill/>
        </p:spPr>
        <p:txBody>
          <a:bodyPr wrap="square" rtlCol="0">
            <a:spAutoFit/>
          </a:bodyPr>
          <a:lstStyle/>
          <a:p>
            <a:pPr algn="ctr"/>
            <a:r>
              <a:rPr lang="en-US" sz="1000" i="1" dirty="0">
                <a:solidFill>
                  <a:schemeClr val="accent6">
                    <a:lumMod val="50000"/>
                  </a:schemeClr>
                </a:solidFill>
              </a:rPr>
              <a:t>thermocouples</a:t>
            </a:r>
            <a:endParaRPr lang="en-US" sz="900" i="1" dirty="0">
              <a:solidFill>
                <a:schemeClr val="accent6">
                  <a:lumMod val="50000"/>
                </a:schemeClr>
              </a:solidFill>
            </a:endParaRPr>
          </a:p>
        </p:txBody>
      </p:sp>
    </p:spTree>
    <p:extLst>
      <p:ext uri="{BB962C8B-B14F-4D97-AF65-F5344CB8AC3E}">
        <p14:creationId xmlns:p14="http://schemas.microsoft.com/office/powerpoint/2010/main" val="3247139831"/>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FNAL_Powerpoint_16x9-seasons_052121</Template>
  <TotalTime>955</TotalTime>
  <Words>3143</Words>
  <Application>Microsoft Office PowerPoint</Application>
  <PresentationFormat>Presentazione su schermo (16:9)</PresentationFormat>
  <Paragraphs>522</Paragraphs>
  <Slides>46</Slides>
  <Notes>14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46</vt:i4>
      </vt:variant>
    </vt:vector>
  </HeadingPairs>
  <TitlesOfParts>
    <vt:vector size="52" baseType="lpstr">
      <vt:lpstr>Arial</vt:lpstr>
      <vt:lpstr>Calibri</vt:lpstr>
      <vt:lpstr>Cambria Math</vt:lpstr>
      <vt:lpstr>Helvetica</vt:lpstr>
      <vt:lpstr>Wingdings</vt:lpstr>
      <vt:lpstr>Fermilab_PPT_090915</vt:lpstr>
      <vt:lpstr>Presentazione standard di PowerPoint</vt:lpstr>
      <vt:lpstr>Presentation Outline</vt:lpstr>
      <vt:lpstr>Proton Improvement Plan II</vt:lpstr>
      <vt:lpstr>In the previous episode…</vt:lpstr>
      <vt:lpstr>Booster station layout</vt:lpstr>
      <vt:lpstr>The bus bars</vt:lpstr>
      <vt:lpstr>The bus bars</vt:lpstr>
      <vt:lpstr>Presentation Outline</vt:lpstr>
      <vt:lpstr>COMSOL 3D simulation – geometry</vt:lpstr>
      <vt:lpstr>COMSOL 3D simulation – boundary conditions and materials</vt:lpstr>
      <vt:lpstr>COMSOL 3D simulation – present conditions</vt:lpstr>
      <vt:lpstr>COMSOL 3D simulation – present conditions</vt:lpstr>
      <vt:lpstr>COMSOL 3D simulation – present conditions</vt:lpstr>
      <vt:lpstr>COMSOL 3D simulation – present conditions</vt:lpstr>
      <vt:lpstr>COMSOL 3D simulation – present conditions</vt:lpstr>
      <vt:lpstr>Presentation Outline</vt:lpstr>
      <vt:lpstr>COMSOL 3D simulation – PIP-II conditions</vt:lpstr>
      <vt:lpstr>COMSOL 3D simulation – PIP-II conditions</vt:lpstr>
      <vt:lpstr>COMSOL 3D simulation – PIP-II conditions</vt:lpstr>
      <vt:lpstr>Presentation Outline</vt:lpstr>
      <vt:lpstr>Proposed change: increasing the cross section</vt:lpstr>
      <vt:lpstr>COMSOL 3D simulation – PIP-II conditions + new assembly</vt:lpstr>
      <vt:lpstr>COMSOL 3D simulation – PIP-II conditions + new assembly</vt:lpstr>
      <vt:lpstr>Presentation Outline</vt:lpstr>
      <vt:lpstr>Data evaluation – current sweep </vt:lpstr>
      <vt:lpstr>Data evaluation – current sweep </vt:lpstr>
      <vt:lpstr>Data evaluation</vt:lpstr>
      <vt:lpstr>Peak temperatures table</vt:lpstr>
      <vt:lpstr>Presentation Outline</vt:lpstr>
      <vt:lpstr>Conclusions</vt:lpstr>
      <vt:lpstr>References</vt:lpstr>
      <vt:lpstr>Presentazione standard di PowerPoint</vt:lpstr>
      <vt:lpstr>Presentazione standard di PowerPoint</vt:lpstr>
      <vt:lpstr>Lumped capacity analysis</vt:lpstr>
      <vt:lpstr>Preliminary analysis</vt:lpstr>
      <vt:lpstr>Parametric sweep</vt:lpstr>
      <vt:lpstr>Parametric sweep</vt:lpstr>
      <vt:lpstr>Natural convection calculations</vt:lpstr>
      <vt:lpstr>Transient comparison (4x1/4”, present conditions)</vt:lpstr>
      <vt:lpstr>Transient comparison (4x1/4”, present conditions)</vt:lpstr>
      <vt:lpstr>Transient comparison (4x1/4”, PIP-II conditions)</vt:lpstr>
      <vt:lpstr>Transient comparison (4x1/4”, PIP-II conditions)</vt:lpstr>
      <vt:lpstr>Biasing ferrite tuners</vt:lpstr>
      <vt:lpstr>Another way around the problem</vt:lpstr>
      <vt:lpstr>Calculating RF frequency curves</vt:lpstr>
      <vt:lpstr>RF frequency – Bias current transfer function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Silvia Picchi x 49977N</dc:creator>
  <cp:lastModifiedBy>Silvia Picchi</cp:lastModifiedBy>
  <cp:revision>25</cp:revision>
  <cp:lastPrinted>2014-01-20T19:40:21Z</cp:lastPrinted>
  <dcterms:created xsi:type="dcterms:W3CDTF">2023-09-21T23:22:20Z</dcterms:created>
  <dcterms:modified xsi:type="dcterms:W3CDTF">2023-09-27T14:14:35Z</dcterms:modified>
</cp:coreProperties>
</file>