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299" r:id="rId3"/>
    <p:sldId id="300" r:id="rId4"/>
    <p:sldId id="327" r:id="rId5"/>
    <p:sldId id="296" r:id="rId6"/>
    <p:sldId id="305" r:id="rId7"/>
    <p:sldId id="309" r:id="rId8"/>
    <p:sldId id="332" r:id="rId9"/>
    <p:sldId id="313" r:id="rId10"/>
    <p:sldId id="314" r:id="rId11"/>
    <p:sldId id="319" r:id="rId12"/>
    <p:sldId id="333" r:id="rId13"/>
    <p:sldId id="334" r:id="rId14"/>
    <p:sldId id="304" r:id="rId15"/>
    <p:sldId id="320" r:id="rId16"/>
    <p:sldId id="329" r:id="rId17"/>
    <p:sldId id="331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3"/>
  </p:normalViewPr>
  <p:slideViewPr>
    <p:cSldViewPr snapToGrid="0" snapToObjects="1" showGuides="1">
      <p:cViewPr varScale="1">
        <p:scale>
          <a:sx n="111" d="100"/>
          <a:sy n="111" d="100"/>
        </p:scale>
        <p:origin x="622" y="4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9/27/2023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image" Target="../media/image24.png"/><Relationship Id="rId39" Type="http://schemas.openxmlformats.org/officeDocument/2006/relationships/image" Target="../media/image65.png"/><Relationship Id="rId21" Type="http://schemas.openxmlformats.org/officeDocument/2006/relationships/slideLayout" Target="../slideLayouts/slideLayout11.xml"/><Relationship Id="rId34" Type="http://schemas.openxmlformats.org/officeDocument/2006/relationships/image" Target="../media/image35.png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image" Target="../media/image27.png"/><Relationship Id="rId41" Type="http://schemas.openxmlformats.org/officeDocument/2006/relationships/image" Target="../media/image67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22.png"/><Relationship Id="rId32" Type="http://schemas.openxmlformats.org/officeDocument/2006/relationships/image" Target="../media/image53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60.svg"/><Relationship Id="rId28" Type="http://schemas.openxmlformats.org/officeDocument/2006/relationships/image" Target="../media/image26.png"/><Relationship Id="rId36" Type="http://schemas.openxmlformats.org/officeDocument/2006/relationships/image" Target="../media/image62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image" Target="../media/image52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59.png"/><Relationship Id="rId27" Type="http://schemas.openxmlformats.org/officeDocument/2006/relationships/image" Target="../media/image25.png"/><Relationship Id="rId30" Type="http://schemas.openxmlformats.org/officeDocument/2006/relationships/image" Target="../media/image30.png"/><Relationship Id="rId35" Type="http://schemas.openxmlformats.org/officeDocument/2006/relationships/image" Target="../media/image61.png"/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image" Target="../media/image23.png"/><Relationship Id="rId33" Type="http://schemas.openxmlformats.org/officeDocument/2006/relationships/image" Target="../media/image54.png"/><Relationship Id="rId38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slideLayout" Target="../slideLayouts/slideLayout11.xml"/><Relationship Id="rId18" Type="http://schemas.openxmlformats.org/officeDocument/2006/relationships/image" Target="../media/image53.png"/><Relationship Id="rId26" Type="http://schemas.microsoft.com/office/2007/relationships/hdphoto" Target="../media/hdphoto1.wdp"/><Relationship Id="rId3" Type="http://schemas.openxmlformats.org/officeDocument/2006/relationships/tags" Target="../tags/tag85.xml"/><Relationship Id="rId21" Type="http://schemas.openxmlformats.org/officeDocument/2006/relationships/image" Target="../media/image52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71.png"/><Relationship Id="rId25" Type="http://schemas.openxmlformats.org/officeDocument/2006/relationships/image" Target="../media/image74.png"/><Relationship Id="rId2" Type="http://schemas.openxmlformats.org/officeDocument/2006/relationships/tags" Target="../tags/tag84.xml"/><Relationship Id="rId16" Type="http://schemas.openxmlformats.org/officeDocument/2006/relationships/image" Target="../media/image70.png"/><Relationship Id="rId20" Type="http://schemas.openxmlformats.org/officeDocument/2006/relationships/image" Target="../media/image67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73.png"/><Relationship Id="rId5" Type="http://schemas.openxmlformats.org/officeDocument/2006/relationships/tags" Target="../tags/tag87.xml"/><Relationship Id="rId15" Type="http://schemas.openxmlformats.org/officeDocument/2006/relationships/image" Target="../media/image69.svg"/><Relationship Id="rId23" Type="http://schemas.openxmlformats.org/officeDocument/2006/relationships/image" Target="../media/image72.png"/><Relationship Id="rId10" Type="http://schemas.openxmlformats.org/officeDocument/2006/relationships/tags" Target="../tags/tag92.xml"/><Relationship Id="rId19" Type="http://schemas.openxmlformats.org/officeDocument/2006/relationships/image" Target="../media/image51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68.png"/><Relationship Id="rId22" Type="http://schemas.openxmlformats.org/officeDocument/2006/relationships/image" Target="../media/image62.png"/><Relationship Id="rId27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tags" Target="../tags/tag98.xml"/><Relationship Id="rId16" Type="http://schemas.openxmlformats.org/officeDocument/2006/relationships/image" Target="../media/image84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79.png"/><Relationship Id="rId5" Type="http://schemas.openxmlformats.org/officeDocument/2006/relationships/tags" Target="../tags/tag101.xml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3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27.png"/><Relationship Id="rId2" Type="http://schemas.openxmlformats.org/officeDocument/2006/relationships/tags" Target="../tags/tag106.xml"/><Relationship Id="rId16" Type="http://schemas.openxmlformats.org/officeDocument/2006/relationships/image" Target="../media/image92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26.png"/><Relationship Id="rId5" Type="http://schemas.openxmlformats.org/officeDocument/2006/relationships/tags" Target="../tags/tag109.xml"/><Relationship Id="rId15" Type="http://schemas.openxmlformats.org/officeDocument/2006/relationships/image" Target="../media/image91.png"/><Relationship Id="rId10" Type="http://schemas.openxmlformats.org/officeDocument/2006/relationships/image" Target="../media/image90.png"/><Relationship Id="rId4" Type="http://schemas.openxmlformats.org/officeDocument/2006/relationships/tags" Target="../tags/tag108.xml"/><Relationship Id="rId9" Type="http://schemas.openxmlformats.org/officeDocument/2006/relationships/image" Target="../media/image21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slideLayout" Target="../slideLayouts/slideLayout11.xml"/><Relationship Id="rId26" Type="http://schemas.openxmlformats.org/officeDocument/2006/relationships/image" Target="../media/image27.png"/><Relationship Id="rId3" Type="http://schemas.openxmlformats.org/officeDocument/2006/relationships/tags" Target="../tags/tag114.xml"/><Relationship Id="rId21" Type="http://schemas.openxmlformats.org/officeDocument/2006/relationships/image" Target="../media/image30.png"/><Relationship Id="rId34" Type="http://schemas.openxmlformats.org/officeDocument/2006/relationships/image" Target="../media/image104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image" Target="../media/image26.png"/><Relationship Id="rId33" Type="http://schemas.openxmlformats.org/officeDocument/2006/relationships/image" Target="../media/image103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image" Target="../media/image94.svg"/><Relationship Id="rId29" Type="http://schemas.openxmlformats.org/officeDocument/2006/relationships/image" Target="../media/image99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96.png"/><Relationship Id="rId32" Type="http://schemas.openxmlformats.org/officeDocument/2006/relationships/image" Target="../media/image102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image" Target="../media/image35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tags" Target="../tags/tag121.xml"/><Relationship Id="rId19" Type="http://schemas.openxmlformats.org/officeDocument/2006/relationships/image" Target="../media/image93.png"/><Relationship Id="rId31" Type="http://schemas.openxmlformats.org/officeDocument/2006/relationships/image" Target="../media/image101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image" Target="../media/image95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8" Type="http://schemas.openxmlformats.org/officeDocument/2006/relationships/tags" Target="../tags/tag1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tags" Target="../tags/tag7.xml"/><Relationship Id="rId21" Type="http://schemas.openxmlformats.org/officeDocument/2006/relationships/image" Target="../media/image21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Layout" Target="../slideLayouts/slideLayout11.xml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20.png"/><Relationship Id="rId29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14.xml"/><Relationship Id="rId19" Type="http://schemas.openxmlformats.org/officeDocument/2006/relationships/image" Target="../media/image19.png"/><Relationship Id="rId31" Type="http://schemas.openxmlformats.org/officeDocument/2006/relationships/image" Target="../media/image30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17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4.svg"/><Relationship Id="rId18" Type="http://schemas.openxmlformats.org/officeDocument/2006/relationships/image" Target="../media/image22.png"/><Relationship Id="rId3" Type="http://schemas.openxmlformats.org/officeDocument/2006/relationships/tags" Target="../tags/tag23.xml"/><Relationship Id="rId21" Type="http://schemas.openxmlformats.org/officeDocument/2006/relationships/image" Target="../media/image39.png"/><Relationship Id="rId7" Type="http://schemas.openxmlformats.org/officeDocument/2006/relationships/tags" Target="../tags/tag27.xml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tags" Target="../tags/tag22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25.xml"/><Relationship Id="rId15" Type="http://schemas.openxmlformats.org/officeDocument/2006/relationships/image" Target="../media/image35.png"/><Relationship Id="rId23" Type="http://schemas.openxmlformats.org/officeDocument/2006/relationships/image" Target="../media/image41.png"/><Relationship Id="rId10" Type="http://schemas.openxmlformats.org/officeDocument/2006/relationships/tags" Target="../tags/tag30.xml"/><Relationship Id="rId19" Type="http://schemas.openxmlformats.org/officeDocument/2006/relationships/image" Target="../media/image23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17.png"/><Relationship Id="rId2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3.xml"/><Relationship Id="rId7" Type="http://schemas.openxmlformats.org/officeDocument/2006/relationships/image" Target="../media/image4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6.png"/><Relationship Id="rId4" Type="http://schemas.openxmlformats.org/officeDocument/2006/relationships/tags" Target="../tags/tag34.xml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9" Type="http://schemas.openxmlformats.org/officeDocument/2006/relationships/image" Target="../media/image26.png"/><Relationship Id="rId21" Type="http://schemas.openxmlformats.org/officeDocument/2006/relationships/tags" Target="../tags/tag55.xml"/><Relationship Id="rId34" Type="http://schemas.openxmlformats.org/officeDocument/2006/relationships/image" Target="../media/image50.svg"/><Relationship Id="rId42" Type="http://schemas.openxmlformats.org/officeDocument/2006/relationships/image" Target="../media/image29.png"/><Relationship Id="rId47" Type="http://schemas.openxmlformats.org/officeDocument/2006/relationships/image" Target="../media/image35.png"/><Relationship Id="rId50" Type="http://schemas.openxmlformats.org/officeDocument/2006/relationships/image" Target="../media/image56.png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9" Type="http://schemas.openxmlformats.org/officeDocument/2006/relationships/slideLayout" Target="../slideLayouts/slideLayout11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image" Target="../media/image48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53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image" Target="../media/image23.png"/><Relationship Id="rId49" Type="http://schemas.openxmlformats.org/officeDocument/2006/relationships/image" Target="../media/image55.pn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image" Target="../media/image47.png"/><Relationship Id="rId44" Type="http://schemas.openxmlformats.org/officeDocument/2006/relationships/image" Target="../media/image52.png"/><Relationship Id="rId52" Type="http://schemas.openxmlformats.org/officeDocument/2006/relationships/image" Target="../media/image58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image" Target="../media/image13.jpg"/><Relationship Id="rId35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7.png"/><Relationship Id="rId8" Type="http://schemas.openxmlformats.org/officeDocument/2006/relationships/tags" Target="../tags/tag42.xml"/><Relationship Id="rId51" Type="http://schemas.openxmlformats.org/officeDocument/2006/relationships/image" Target="../media/image57.png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image" Target="../media/image49.png"/><Relationship Id="rId38" Type="http://schemas.openxmlformats.org/officeDocument/2006/relationships/image" Target="../media/image25.png"/><Relationship Id="rId46" Type="http://schemas.openxmlformats.org/officeDocument/2006/relationships/image" Target="../media/image54.png"/><Relationship Id="rId20" Type="http://schemas.openxmlformats.org/officeDocument/2006/relationships/tags" Target="../tags/tag54.xml"/><Relationship Id="rId41" Type="http://schemas.openxmlformats.org/officeDocument/2006/relationships/image" Target="../media/image51.png"/><Relationship Id="rId1" Type="http://schemas.openxmlformats.org/officeDocument/2006/relationships/tags" Target="../tags/tag35.xml"/><Relationship Id="rId6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Cryogenic high-speed transmitter and receiver circuits in advanced CMOS technology for quantum computing and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4" y="3989908"/>
            <a:ext cx="8499231" cy="935794"/>
          </a:xfrm>
        </p:spPr>
        <p:txBody>
          <a:bodyPr/>
          <a:lstStyle/>
          <a:p>
            <a:r>
              <a:rPr lang="en-US" sz="1400" dirty="0"/>
              <a:t>Diego Pacini</a:t>
            </a:r>
          </a:p>
          <a:p>
            <a:r>
              <a:rPr lang="en-US" sz="1400" dirty="0"/>
              <a:t>Final presentation</a:t>
            </a:r>
          </a:p>
          <a:p>
            <a:r>
              <a:rPr lang="en-US" sz="1400" dirty="0"/>
              <a:t>09/27/2023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– Core – Bridge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226A15-CC10-48C4-D273-C9B9C68E4373}"/>
              </a:ext>
            </a:extLst>
          </p:cNvPr>
          <p:cNvGrpSpPr/>
          <p:nvPr/>
        </p:nvGrpSpPr>
        <p:grpSpPr>
          <a:xfrm>
            <a:off x="1147005" y="637059"/>
            <a:ext cx="6849990" cy="3944441"/>
            <a:chOff x="244594" y="637059"/>
            <a:chExt cx="6849990" cy="394444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BAF0467-D669-C1D4-8D87-0F314CBB8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14209" y="854368"/>
              <a:ext cx="6380798" cy="3727132"/>
            </a:xfrm>
            <a:prstGeom prst="rect">
              <a:avLst/>
            </a:prstGeom>
          </p:spPr>
        </p:pic>
        <p:pic>
          <p:nvPicPr>
            <p:cNvPr id="2" name="Picture 1" descr="\documentclass{article}&#10;\usepackage{amsmath}&#10;\pagestyle{empty}&#10;\begin{document}&#10;&#10;&#10;$V_{in}$&#10;&#10;\end{document}" title="IguanaTex Bitmap Display">
              <a:extLst>
                <a:ext uri="{FF2B5EF4-FFF2-40B4-BE49-F238E27FC236}">
                  <a16:creationId xmlns:a16="http://schemas.microsoft.com/office/drawing/2014/main" id="{A9571D6D-145F-E29D-B7AA-89FEA66DA5DD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3459403" y="1844622"/>
              <a:ext cx="258438" cy="169448"/>
            </a:xfrm>
            <a:prstGeom prst="rect">
              <a:avLst/>
            </a:prstGeom>
          </p:spPr>
        </p:pic>
        <p:pic>
          <p:nvPicPr>
            <p:cNvPr id="3" name="Picture 2" descr="\documentclass{article}&#10;\usepackage{amsmath}&#10;\pagestyle{empty}&#10;\begin{document}&#10;&#10;&#10;$V_{ip}$&#10;&#10;\end{document}" title="IguanaTex Bitmap Display">
              <a:extLst>
                <a:ext uri="{FF2B5EF4-FFF2-40B4-BE49-F238E27FC236}">
                  <a16:creationId xmlns:a16="http://schemas.microsoft.com/office/drawing/2014/main" id="{09F6FE29-6A27-C1C3-FF3B-7F038BA70EF2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244594" y="3075665"/>
              <a:ext cx="245322" cy="196714"/>
            </a:xfrm>
            <a:prstGeom prst="rect">
              <a:avLst/>
            </a:prstGeom>
          </p:spPr>
        </p:pic>
        <p:pic>
          <p:nvPicPr>
            <p:cNvPr id="8" name="Picture 7" descr="\documentclass{article}&#10;\usepackage{amsmath}&#10;\pagestyle{empty}&#10;\begin{document}&#10;&#10;&#10;$txp$&#10;&#10;\end{document}" title="IguanaTex Bitmap Display">
              <a:extLst>
                <a:ext uri="{FF2B5EF4-FFF2-40B4-BE49-F238E27FC236}">
                  <a16:creationId xmlns:a16="http://schemas.microsoft.com/office/drawing/2014/main" id="{9413EB34-62C0-FAB1-D8BC-DFCB03B3BC96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3866285" y="2236798"/>
              <a:ext cx="289271" cy="168920"/>
            </a:xfrm>
            <a:prstGeom prst="rect">
              <a:avLst/>
            </a:prstGeom>
          </p:spPr>
        </p:pic>
        <p:pic>
          <p:nvPicPr>
            <p:cNvPr id="10" name="Picture 9" descr="\documentclass{article}&#10;\usepackage{amsmath}&#10;\pagestyle{empty}&#10;\begin{document}&#10;&#10;&#10;$txn$&#10;&#10;\end{document}" title="IguanaTex Bitmap Display">
              <a:extLst>
                <a:ext uri="{FF2B5EF4-FFF2-40B4-BE49-F238E27FC236}">
                  <a16:creationId xmlns:a16="http://schemas.microsoft.com/office/drawing/2014/main" id="{B62D6634-A0E3-B21C-6B19-5B47552FBFE4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850588" y="2739586"/>
              <a:ext cx="304968" cy="131536"/>
            </a:xfrm>
            <a:prstGeom prst="rect">
              <a:avLst/>
            </a:prstGeom>
          </p:spPr>
        </p:pic>
        <p:pic>
          <p:nvPicPr>
            <p:cNvPr id="11" name="Picture 10" descr="\documentclass{article}&#10;\usepackage{amsmath}&#10;\pagestyle{empty}&#10;\begin{document}&#10;&#10;&#10;$rxp$&#10;&#10;\end{document}" title="IguanaTex Bitmap Display">
              <a:extLst>
                <a:ext uri="{FF2B5EF4-FFF2-40B4-BE49-F238E27FC236}">
                  <a16:creationId xmlns:a16="http://schemas.microsoft.com/office/drawing/2014/main" id="{47275F0D-3BC3-0FDC-5324-3717D9C0AEC6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68843" y="2440175"/>
              <a:ext cx="313613" cy="130400"/>
            </a:xfrm>
            <a:prstGeom prst="rect">
              <a:avLst/>
            </a:prstGeom>
          </p:spPr>
        </p:pic>
        <p:pic>
          <p:nvPicPr>
            <p:cNvPr id="12" name="Picture 11" descr="\documentclass{article}&#10;\usepackage{amsmath}&#10;\pagestyle{empty}&#10;\begin{document}&#10;&#10;&#10;$rxn$&#10;&#10;\end{document}" title="IguanaTex Bitmap Display">
              <a:extLst>
                <a:ext uri="{FF2B5EF4-FFF2-40B4-BE49-F238E27FC236}">
                  <a16:creationId xmlns:a16="http://schemas.microsoft.com/office/drawing/2014/main" id="{312FC656-37F0-87CD-6DB4-3F9EF95CE689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63589" y="2926269"/>
              <a:ext cx="330995" cy="94027"/>
            </a:xfrm>
            <a:prstGeom prst="rect">
              <a:avLst/>
            </a:prstGeom>
          </p:spPr>
        </p:pic>
        <p:pic>
          <p:nvPicPr>
            <p:cNvPr id="13" name="Picture 12" descr="\documentclass{article}&#10;\usepackage{amsmath}&#10;\pagestyle{empty}&#10;\begin{document}&#10;&#10;&#10;$V_{pt}$&#10;&#10;\end{document}" title="IguanaTex Bitmap Display">
              <a:extLst>
                <a:ext uri="{FF2B5EF4-FFF2-40B4-BE49-F238E27FC236}">
                  <a16:creationId xmlns:a16="http://schemas.microsoft.com/office/drawing/2014/main" id="{F61AB0C6-696B-A7A7-4E2E-36B99BFAF7EE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881832" y="1266611"/>
              <a:ext cx="251988" cy="203894"/>
            </a:xfrm>
            <a:prstGeom prst="rect">
              <a:avLst/>
            </a:prstGeom>
          </p:spPr>
        </p:pic>
        <p:pic>
          <p:nvPicPr>
            <p:cNvPr id="14" name="Picture 13" descr="\documentclass{article}&#10;\usepackage{amsmath}&#10;\pagestyle{empty}&#10;\begin{document}&#10;&#10;&#10;$V_{cm}$&#10;&#10;\end{document}" title="IguanaTex Bitmap Display">
              <a:extLst>
                <a:ext uri="{FF2B5EF4-FFF2-40B4-BE49-F238E27FC236}">
                  <a16:creationId xmlns:a16="http://schemas.microsoft.com/office/drawing/2014/main" id="{56293616-8E2D-E917-A3C9-B878C61E14DC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1827149" y="2098997"/>
              <a:ext cx="327543" cy="177111"/>
            </a:xfrm>
            <a:prstGeom prst="rect">
              <a:avLst/>
            </a:prstGeom>
          </p:spPr>
        </p:pic>
        <p:pic>
          <p:nvPicPr>
            <p:cNvPr id="15" name="Picture 14" descr="\documentclass{article}&#10;\usepackage{amsmath}&#10;\pagestyle{empty}&#10;\begin{document}&#10;&#10;&#10;$V_{nt}$&#10;&#10;\end{document}" title="IguanaTex Bitmap Display">
              <a:extLst>
                <a:ext uri="{FF2B5EF4-FFF2-40B4-BE49-F238E27FC236}">
                  <a16:creationId xmlns:a16="http://schemas.microsoft.com/office/drawing/2014/main" id="{6949071D-FC2C-08DE-47CF-EBDB215B8DCD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848289" y="4021565"/>
              <a:ext cx="272215" cy="177515"/>
            </a:xfrm>
            <a:prstGeom prst="rect">
              <a:avLst/>
            </a:prstGeom>
          </p:spPr>
        </p:pic>
        <p:pic>
          <p:nvPicPr>
            <p:cNvPr id="16" name="Picture 15" descr="\documentclass{article}&#10;\usepackage{amsmath}&#10;\pagestyle{empty}&#10;\begin{document}&#10;&#10;&#10;$R_T$&#10;&#10;\end{document}" title="IguanaTex Bitmap Display">
              <a:extLst>
                <a:ext uri="{FF2B5EF4-FFF2-40B4-BE49-F238E27FC236}">
                  <a16:creationId xmlns:a16="http://schemas.microsoft.com/office/drawing/2014/main" id="{5A78D4E5-F807-B1F1-93CB-1D4C3FE7322C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45160" y="2653081"/>
              <a:ext cx="263800" cy="173009"/>
            </a:xfrm>
            <a:prstGeom prst="rect">
              <a:avLst/>
            </a:prstGeom>
          </p:spPr>
        </p:pic>
        <p:pic>
          <p:nvPicPr>
            <p:cNvPr id="17" name="Picture 16" descr="\documentclass{article}&#10;\usepackage{amsmath}&#10;\pagestyle{empty}&#10;\begin{document}&#10;&#10;&#10;$V_{DD}$&#10;&#10;\end{document}" title="IguanaTex Bitmap Display">
              <a:extLst>
                <a:ext uri="{FF2B5EF4-FFF2-40B4-BE49-F238E27FC236}">
                  <a16:creationId xmlns:a16="http://schemas.microsoft.com/office/drawing/2014/main" id="{838E4E91-C43A-3A00-EA0E-8BF90D9BAF40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1779347" y="637059"/>
              <a:ext cx="375345" cy="169645"/>
            </a:xfrm>
            <a:prstGeom prst="rect">
              <a:avLst/>
            </a:prstGeom>
          </p:spPr>
        </p:pic>
        <p:pic>
          <p:nvPicPr>
            <p:cNvPr id="18" name="Picture 17" descr="\documentclass{article}&#10;\usepackage{amsmath}&#10;\pagestyle{empty}&#10;\begin{document}&#10;&#10;&#10;$R_T$&#10;&#10;\end{document}" title="IguanaTex Bitmap Display">
              <a:extLst>
                <a:ext uri="{FF2B5EF4-FFF2-40B4-BE49-F238E27FC236}">
                  <a16:creationId xmlns:a16="http://schemas.microsoft.com/office/drawing/2014/main" id="{8BA9EB78-3D58-C194-1A3D-5B5653573009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87246" y="2653080"/>
              <a:ext cx="263800" cy="173009"/>
            </a:xfrm>
            <a:prstGeom prst="rect">
              <a:avLst/>
            </a:prstGeom>
          </p:spPr>
        </p:pic>
      </p:grpSp>
      <p:pic>
        <p:nvPicPr>
          <p:cNvPr id="21" name="Picture 20" descr="\documentclass{article}&#10;\usepackage{amsmath}&#10;\pagestyle{empty}&#10;\begin{document}&#10;&#10;&#10;$I_{pt} = 500 \, (1 + b_1 + 2b_2 + 4b_3) \ \mu \text{A}$&#10;&#10;\end{document}" title="IguanaTex Bitmap Display">
            <a:extLst>
              <a:ext uri="{FF2B5EF4-FFF2-40B4-BE49-F238E27FC236}">
                <a16:creationId xmlns:a16="http://schemas.microsoft.com/office/drawing/2014/main" id="{1CD302E5-79CD-B49C-7B26-BEA4CF8BB6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105425" y="1266611"/>
            <a:ext cx="3012274" cy="220846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&#10;$R_{cm}$&#10;&#10;\end{document}" title="IguanaTex Bitmap Display">
            <a:extLst>
              <a:ext uri="{FF2B5EF4-FFF2-40B4-BE49-F238E27FC236}">
                <a16:creationId xmlns:a16="http://schemas.microsoft.com/office/drawing/2014/main" id="{BAB14A3C-99AC-97BB-07E1-AACAE2EFF8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327801" y="2475062"/>
            <a:ext cx="364535" cy="172325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&#10;$R_{cm}$&#10;&#10;\end{document}" title="IguanaTex Bitmap Display">
            <a:extLst>
              <a:ext uri="{FF2B5EF4-FFF2-40B4-BE49-F238E27FC236}">
                <a16:creationId xmlns:a16="http://schemas.microsoft.com/office/drawing/2014/main" id="{2BB40F42-9282-3A4C-943F-F6E8143E263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3077480" y="2480756"/>
            <a:ext cx="364535" cy="172325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M_1$&#10;&#10;&#10;\end{document}" title="IguanaTex Bitmap Display">
            <a:extLst>
              <a:ext uri="{FF2B5EF4-FFF2-40B4-BE49-F238E27FC236}">
                <a16:creationId xmlns:a16="http://schemas.microsoft.com/office/drawing/2014/main" id="{A3EBC614-96D8-E46F-6C5E-0FB659592E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2247897" y="3272379"/>
            <a:ext cx="256000" cy="168229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M_2$&#10;&#10;&#10;\end{document}" title="IguanaTex Bitmap Display">
            <a:extLst>
              <a:ext uri="{FF2B5EF4-FFF2-40B4-BE49-F238E27FC236}">
                <a16:creationId xmlns:a16="http://schemas.microsoft.com/office/drawing/2014/main" id="{2AE8705A-F4D8-F379-98FC-C81C4CBB5C3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3273500" y="3271583"/>
            <a:ext cx="261674" cy="169025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M_3$&#10;&#10;&#10;\end{document}" title="IguanaTex Bitmap Display">
            <a:extLst>
              <a:ext uri="{FF2B5EF4-FFF2-40B4-BE49-F238E27FC236}">
                <a16:creationId xmlns:a16="http://schemas.microsoft.com/office/drawing/2014/main" id="{CE9D4CAA-A480-C4C5-340D-5109B351C6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2245060" y="2022435"/>
            <a:ext cx="263685" cy="172285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$M_4$&#10;&#10;&#10;\end{document}" title="IguanaTex Bitmap Display">
            <a:extLst>
              <a:ext uri="{FF2B5EF4-FFF2-40B4-BE49-F238E27FC236}">
                <a16:creationId xmlns:a16="http://schemas.microsoft.com/office/drawing/2014/main" id="{67BC3676-AC71-B33E-E04C-4E9FD2D7E59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3273500" y="2015268"/>
            <a:ext cx="266518" cy="171435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&#10;$I_{nt}$&#10;&#10;\end{document}" title="IguanaTex Bitmap Display">
            <a:extLst>
              <a:ext uri="{FF2B5EF4-FFF2-40B4-BE49-F238E27FC236}">
                <a16:creationId xmlns:a16="http://schemas.microsoft.com/office/drawing/2014/main" id="{31E9A6AE-0918-7EB2-914E-8D912F8658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3121896" y="4044568"/>
            <a:ext cx="245672" cy="178452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0239474-84C6-6D9C-66A3-86A635FDB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294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– Core – CMFB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42D16-9845-6E0C-AFD1-C9A48EBF27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4000" y="188626"/>
            <a:ext cx="8136000" cy="4334249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If: $V_{cm} &lt; V_{ref} \ \to  \ I_{nt} \downarrow \ \to \ V_{cm} \uparrow$&#10;&#10;\end{document}" title="IguanaTex Bitmap Display">
            <a:extLst>
              <a:ext uri="{FF2B5EF4-FFF2-40B4-BE49-F238E27FC236}">
                <a16:creationId xmlns:a16="http://schemas.microsoft.com/office/drawing/2014/main" id="{7E90D151-6A01-5941-5B7F-9C99FD02DE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99891" y="4083913"/>
            <a:ext cx="3049398" cy="218241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If: $V_{cm} &gt; V_{ref} \ \to  \ I_{nt} \uparrow \ \to \ V_{cm} \downarrow$&#10;&#10;\end{document}" title="IguanaTex Bitmap Display">
            <a:extLst>
              <a:ext uri="{FF2B5EF4-FFF2-40B4-BE49-F238E27FC236}">
                <a16:creationId xmlns:a16="http://schemas.microsoft.com/office/drawing/2014/main" id="{5DE2E5C1-4214-EFF7-BA5C-71086FE7AD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799891" y="4413328"/>
            <a:ext cx="3050231" cy="219094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&#10;$V_{nt}$&#10;&#10;\end{document}" title="IguanaTex Bitmap Display">
            <a:extLst>
              <a:ext uri="{FF2B5EF4-FFF2-40B4-BE49-F238E27FC236}">
                <a16:creationId xmlns:a16="http://schemas.microsoft.com/office/drawing/2014/main" id="{DF5CD33B-4676-6AF7-7FF7-997C17FF022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525554" y="2955965"/>
            <a:ext cx="272215" cy="177515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V_{ref}$&#10;&#10;\end{document}" title="IguanaTex Bitmap Display">
            <a:extLst>
              <a:ext uri="{FF2B5EF4-FFF2-40B4-BE49-F238E27FC236}">
                <a16:creationId xmlns:a16="http://schemas.microsoft.com/office/drawing/2014/main" id="{79EFD230-F644-9CC3-314C-106B771AEC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04301" y="2251887"/>
            <a:ext cx="364102" cy="207725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I_{nt}$&#10;&#10;\end{document}" title="IguanaTex Bitmap Display">
            <a:extLst>
              <a:ext uri="{FF2B5EF4-FFF2-40B4-BE49-F238E27FC236}">
                <a16:creationId xmlns:a16="http://schemas.microsoft.com/office/drawing/2014/main" id="{1A19505E-70A6-52EA-83AE-7E249CAB137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527554" y="3133480"/>
            <a:ext cx="247245" cy="177920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V_{cm}$&#10;&#10;\end{document}" title="IguanaTex Bitmap Display">
            <a:extLst>
              <a:ext uri="{FF2B5EF4-FFF2-40B4-BE49-F238E27FC236}">
                <a16:creationId xmlns:a16="http://schemas.microsoft.com/office/drawing/2014/main" id="{5EF49DEE-922B-E6B7-F4D7-4B86ED8AF12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714867" y="3102374"/>
            <a:ext cx="330183" cy="178325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&#10;$R_{cm}$&#10;&#10;\end{document}" title="IguanaTex Bitmap Display">
            <a:extLst>
              <a:ext uri="{FF2B5EF4-FFF2-40B4-BE49-F238E27FC236}">
                <a16:creationId xmlns:a16="http://schemas.microsoft.com/office/drawing/2014/main" id="{4F861AC0-8E94-11C3-CA08-4E991FC3E7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04168" y="2646884"/>
            <a:ext cx="373032" cy="179127"/>
          </a:xfrm>
          <a:prstGeom prst="rect">
            <a:avLst/>
          </a:prstGeom>
        </p:spPr>
      </p:pic>
      <p:pic>
        <p:nvPicPr>
          <p:cNvPr id="63" name="Picture 62" descr="\documentclass{article}&#10;\usepackage{amsmath}&#10;\pagestyle{empty}&#10;\begin{document}&#10;&#10;&#10;$R_{M}$&#10;&#10;\end{document}" title="IguanaTex Bitmap Display">
            <a:extLst>
              <a:ext uri="{FF2B5EF4-FFF2-40B4-BE49-F238E27FC236}">
                <a16:creationId xmlns:a16="http://schemas.microsoft.com/office/drawing/2014/main" id="{3E9787AE-C452-E967-592D-A98B735C371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477043" y="3823319"/>
            <a:ext cx="324651" cy="178244"/>
          </a:xfrm>
          <a:prstGeom prst="rect">
            <a:avLst/>
          </a:prstGeom>
        </p:spPr>
      </p:pic>
      <p:pic>
        <p:nvPicPr>
          <p:cNvPr id="66" name="Picture 65" descr="\documentclass{article}&#10;\usepackage{amsmath}&#10;\pagestyle{empty}&#10;\begin{document}&#10;&#10;&#10;$C_{M}$&#10;&#10;\end{document}" title="IguanaTex Bitmap Display">
            <a:extLst>
              <a:ext uri="{FF2B5EF4-FFF2-40B4-BE49-F238E27FC236}">
                <a16:creationId xmlns:a16="http://schemas.microsoft.com/office/drawing/2014/main" id="{1F9E0584-25AA-4A55-F84E-325FE8A00D1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07043" y="4134490"/>
            <a:ext cx="314305" cy="184278"/>
          </a:xfrm>
          <a:prstGeom prst="rect">
            <a:avLst/>
          </a:prstGeom>
        </p:spPr>
      </p:pic>
      <p:pic>
        <p:nvPicPr>
          <p:cNvPr id="76" name="Picture 75" descr="\documentclass{article}&#10;\usepackage{amsmath}&#10;\pagestyle{empty}&#10;\begin{document}&#10;&#10;&#10;Bridge&#10;&#10;&#10;\end{document}" title="IguanaTex Bitmap Display">
            <a:extLst>
              <a:ext uri="{FF2B5EF4-FFF2-40B4-BE49-F238E27FC236}">
                <a16:creationId xmlns:a16="http://schemas.microsoft.com/office/drawing/2014/main" id="{F1A63253-57DE-8D82-B2F6-AE3FF97ECC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duotone>
              <a:prstClr val="black"/>
              <a:srgbClr val="004C9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490" y="972685"/>
            <a:ext cx="583942" cy="188039"/>
          </a:xfrm>
          <a:prstGeom prst="rect">
            <a:avLst/>
          </a:prstGeom>
        </p:spPr>
      </p:pic>
      <p:pic>
        <p:nvPicPr>
          <p:cNvPr id="79" name="Picture 78" descr="\documentclass{article}&#10;\usepackage{amsmath}&#10;\pagestyle{empty}&#10;\begin{document}&#10;&#10;&#10;CMFB&#10;&#10;&#10;\end{document}" title="IguanaTex Bitmap Display">
            <a:extLst>
              <a:ext uri="{FF2B5EF4-FFF2-40B4-BE49-F238E27FC236}">
                <a16:creationId xmlns:a16="http://schemas.microsoft.com/office/drawing/2014/main" id="{3013D8C1-988F-DEAF-D6F1-39E1178EE84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duotone>
              <a:prstClr val="black"/>
              <a:srgbClr val="004C9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21348" y="973550"/>
            <a:ext cx="599300" cy="153715"/>
          </a:xfrm>
          <a:prstGeom prst="rect">
            <a:avLst/>
          </a:prstGeom>
        </p:spPr>
      </p:pic>
      <p:pic>
        <p:nvPicPr>
          <p:cNvPr id="80" name="Picture 79" descr="\documentclass{article}&#10;\usepackage{amsmath}&#10;\pagestyle{empty}&#10;\begin{document}&#10;&#10;&#10;$R_{cm}$&#10;&#10;\end{document}" title="IguanaTex Bitmap Display">
            <a:extLst>
              <a:ext uri="{FF2B5EF4-FFF2-40B4-BE49-F238E27FC236}">
                <a16:creationId xmlns:a16="http://schemas.microsoft.com/office/drawing/2014/main" id="{5AF3377C-09FA-56ED-2BF9-B31380129BD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59667" y="2646885"/>
            <a:ext cx="373032" cy="17912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84EAF1F-E93E-A311-0416-3B6B82717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– Core – CMFB – Simulation results</a:t>
            </a:r>
          </a:p>
        </p:txBody>
      </p:sp>
      <p:pic>
        <p:nvPicPr>
          <p:cNvPr id="5" name="Picture 4" descr="A grid of numbers with red and black lines&#10;&#10;Description automatically generated">
            <a:extLst>
              <a:ext uri="{FF2B5EF4-FFF2-40B4-BE49-F238E27FC236}">
                <a16:creationId xmlns:a16="http://schemas.microsoft.com/office/drawing/2014/main" id="{7CC499CD-36E5-1AAD-84F3-A53ED5B97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89" t="4947"/>
          <a:stretch/>
        </p:blipFill>
        <p:spPr>
          <a:xfrm>
            <a:off x="1440000" y="858312"/>
            <a:ext cx="6264000" cy="265872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&#10;Bode plots of CMFB loop transmission.&#10;&#10;\end{document}" title="IguanaTex Bitmap Display">
            <a:extLst>
              <a:ext uri="{FF2B5EF4-FFF2-40B4-BE49-F238E27FC236}">
                <a16:creationId xmlns:a16="http://schemas.microsoft.com/office/drawing/2014/main" id="{F35EC039-AA62-3B2C-CFD2-699B7A8E4C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57751" y="3589205"/>
            <a:ext cx="2628498" cy="137863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\noindent&#10;With $C_M = 1$ pF and $R_M = 1.6$ k$\Omega$: $\varphi_M = 55^\circ$&#10;&#10;&#10;\end{document}" title="IguanaTex Bitmap Display">
            <a:extLst>
              <a:ext uri="{FF2B5EF4-FFF2-40B4-BE49-F238E27FC236}">
                <a16:creationId xmlns:a16="http://schemas.microsoft.com/office/drawing/2014/main" id="{A0FA21E5-2FB8-1ECE-C62C-4BA0DE1EF1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3897" y="4060834"/>
            <a:ext cx="4177718" cy="191755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171EB8B-C9C7-AB07-64BD-8D0E0E101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588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– Simulation results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FFCB78-EEC7-B59E-93C8-924B129BD617}"/>
              </a:ext>
            </a:extLst>
          </p:cNvPr>
          <p:cNvGrpSpPr/>
          <p:nvPr/>
        </p:nvGrpSpPr>
        <p:grpSpPr>
          <a:xfrm>
            <a:off x="488972" y="786376"/>
            <a:ext cx="8166055" cy="3802812"/>
            <a:chOff x="488972" y="786376"/>
            <a:chExt cx="8166055" cy="3802812"/>
          </a:xfrm>
        </p:grpSpPr>
        <p:pic>
          <p:nvPicPr>
            <p:cNvPr id="8" name="Picture 7" descr="A graph showing a number of data&#10;&#10;Description automatically generated with medium confidence">
              <a:extLst>
                <a:ext uri="{FF2B5EF4-FFF2-40B4-BE49-F238E27FC236}">
                  <a16:creationId xmlns:a16="http://schemas.microsoft.com/office/drawing/2014/main" id="{A3920D70-921C-E1DC-BC62-052599FF4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357" t="9988"/>
            <a:stretch/>
          </p:blipFill>
          <p:spPr>
            <a:xfrm>
              <a:off x="526786" y="786376"/>
              <a:ext cx="5190078" cy="1917759"/>
            </a:xfrm>
            <a:prstGeom prst="rect">
              <a:avLst/>
            </a:prstGeom>
          </p:spPr>
        </p:pic>
        <p:pic>
          <p:nvPicPr>
            <p:cNvPr id="10" name="Picture 9" descr="A blue and green lines on a white background&#10;&#10;Description automatically generated">
              <a:extLst>
                <a:ext uri="{FF2B5EF4-FFF2-40B4-BE49-F238E27FC236}">
                  <a16:creationId xmlns:a16="http://schemas.microsoft.com/office/drawing/2014/main" id="{D905D702-D73F-21ED-C7AB-C369B246B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9988" r="10425"/>
            <a:stretch/>
          </p:blipFill>
          <p:spPr>
            <a:xfrm>
              <a:off x="488972" y="2704135"/>
              <a:ext cx="5097713" cy="1885053"/>
            </a:xfrm>
            <a:prstGeom prst="rect">
              <a:avLst/>
            </a:prstGeom>
          </p:spPr>
        </p:pic>
        <p:pic>
          <p:nvPicPr>
            <p:cNvPr id="30" name="Picture 29" descr="\documentclass{article}&#10;\usepackage{amsmath}&#10;\pagestyle{empty}&#10;\begin{document}&#10;Transmitter output $V_{od}$ at 2.56 Gbps&#10;&#10;\end{document}" title="IguanaTex Bitmap Display">
              <a:extLst>
                <a:ext uri="{FF2B5EF4-FFF2-40B4-BE49-F238E27FC236}">
                  <a16:creationId xmlns:a16="http://schemas.microsoft.com/office/drawing/2014/main" id="{28CEC066-5C11-1C81-381C-5DED00B30DA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5793657" y="844790"/>
              <a:ext cx="2861370" cy="162534"/>
            </a:xfrm>
            <a:prstGeom prst="rect">
              <a:avLst/>
            </a:prstGeom>
          </p:spPr>
        </p:pic>
        <p:pic>
          <p:nvPicPr>
            <p:cNvPr id="18" name="Picture 17" descr="\documentclass{article}&#10;\usepackage{amsmath}&#10;\pagestyle{empty}&#10;\begin{document}&#10;&#10;&#10;$V_{od} = rxp - rxn$&#10;&#10;\end{document}" title="IguanaTex Bitmap Display">
              <a:extLst>
                <a:ext uri="{FF2B5EF4-FFF2-40B4-BE49-F238E27FC236}">
                  <a16:creationId xmlns:a16="http://schemas.microsoft.com/office/drawing/2014/main" id="{0D9A3C00-7930-0AB8-7360-25045830196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793657" y="1655865"/>
              <a:ext cx="1443166" cy="178779"/>
            </a:xfrm>
            <a:prstGeom prst="rect">
              <a:avLst/>
            </a:prstGeom>
          </p:spPr>
        </p:pic>
        <p:pic>
          <p:nvPicPr>
            <p:cNvPr id="34" name="Picture 33" descr="\documentclass{article}&#10;\usepackage{amsmath}&#10;\pagestyle{empty}&#10;\begin{document}&#10;&#10;$V_{od}$ eye diagram at 2.56 Gbps&#10;&#10;&#10;\end{document}" title="IguanaTex Bitmap Display">
              <a:extLst>
                <a:ext uri="{FF2B5EF4-FFF2-40B4-BE49-F238E27FC236}">
                  <a16:creationId xmlns:a16="http://schemas.microsoft.com/office/drawing/2014/main" id="{022FC0C6-A0E0-5B7F-C031-8A7595D515A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5793657" y="2831733"/>
              <a:ext cx="2289681" cy="165808"/>
            </a:xfrm>
            <a:prstGeom prst="rect">
              <a:avLst/>
            </a:prstGeom>
          </p:spPr>
        </p:pic>
      </p:grpSp>
      <p:pic>
        <p:nvPicPr>
          <p:cNvPr id="38" name="Picture 37" descr="\documentclass{article}&#10;\usepackage{amsmath}&#10;\pagestyle{empty}&#10;\begin{document}&#10;&#10;&#10;Level 0 mean: $-384.4$ mV&#10;&#10;\end{document}" title="IguanaTex Bitmap Display">
            <a:extLst>
              <a:ext uri="{FF2B5EF4-FFF2-40B4-BE49-F238E27FC236}">
                <a16:creationId xmlns:a16="http://schemas.microsoft.com/office/drawing/2014/main" id="{557F05A1-22DF-60A1-C37F-097D6A840E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93657" y="3138792"/>
            <a:ext cx="2316992" cy="147722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&#10;Level 1 mean: $388.9$ mV&#10;&#10;\end{document}" title="IguanaTex Bitmap Display">
            <a:extLst>
              <a:ext uri="{FF2B5EF4-FFF2-40B4-BE49-F238E27FC236}">
                <a16:creationId xmlns:a16="http://schemas.microsoft.com/office/drawing/2014/main" id="{4EB2F84E-7811-5355-D58B-324EF1960A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93657" y="3409178"/>
            <a:ext cx="2159707" cy="148118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&#10;Eye height: $586.2$ mV&#10;&#10;\end{document}" title="IguanaTex Bitmap Display">
            <a:extLst>
              <a:ext uri="{FF2B5EF4-FFF2-40B4-BE49-F238E27FC236}">
                <a16:creationId xmlns:a16="http://schemas.microsoft.com/office/drawing/2014/main" id="{313B70B3-8109-9E6E-CBFB-034569BB35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793657" y="3679959"/>
            <a:ext cx="1929580" cy="185956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&#10;Eye width: $372.4$ ps&#10;&#10;\end{document}" title="IguanaTex Bitmap Display">
            <a:extLst>
              <a:ext uri="{FF2B5EF4-FFF2-40B4-BE49-F238E27FC236}">
                <a16:creationId xmlns:a16="http://schemas.microsoft.com/office/drawing/2014/main" id="{7B143827-7624-1847-A7DA-E760A0D12B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93657" y="3988579"/>
            <a:ext cx="1759606" cy="187189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&#10;Rise and fall times: $78.49$, $78.15$ ps&#10;&#10;\end{document}" title="IguanaTex Bitmap Display">
            <a:extLst>
              <a:ext uri="{FF2B5EF4-FFF2-40B4-BE49-F238E27FC236}">
                <a16:creationId xmlns:a16="http://schemas.microsoft.com/office/drawing/2014/main" id="{E60B1906-D43C-1281-289F-E2D76059AF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793657" y="4298432"/>
            <a:ext cx="3097253" cy="18843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99E45F-3F06-B401-6ADA-B9532A831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330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Receiver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C614DB-F0C4-E54D-FF74-2B74E00C8527}"/>
              </a:ext>
            </a:extLst>
          </p:cNvPr>
          <p:cNvGrpSpPr/>
          <p:nvPr/>
        </p:nvGrpSpPr>
        <p:grpSpPr>
          <a:xfrm>
            <a:off x="543813" y="1296321"/>
            <a:ext cx="8056374" cy="2048467"/>
            <a:chOff x="920441" y="1743725"/>
            <a:chExt cx="8056374" cy="20484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10416B-EDE1-2627-26B8-529DF3BD0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20441" y="1743725"/>
              <a:ext cx="2106306" cy="20484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430892-3F95-89BA-2703-BF89F61CC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322783" y="1743725"/>
              <a:ext cx="5654032" cy="1944454"/>
            </a:xfrm>
            <a:prstGeom prst="rect">
              <a:avLst/>
            </a:prstGeom>
          </p:spPr>
        </p:pic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10A6BDF-C7A3-F3C1-3CA7-4A464C675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698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Receiver block diagram </a:t>
            </a:r>
            <a:r>
              <a:rPr lang="en-US" sz="1950" dirty="0">
                <a:sym typeface="Wingdings" panose="05000000000000000000" pitchFamily="2" charset="2"/>
              </a:rPr>
              <a:t>  </a:t>
            </a:r>
            <a:endParaRPr lang="en-US" sz="1950" dirty="0"/>
          </a:p>
        </p:txBody>
      </p:sp>
      <p:grpSp>
        <p:nvGrpSpPr>
          <p:cNvPr id="51" name="Graphic 49">
            <a:extLst>
              <a:ext uri="{FF2B5EF4-FFF2-40B4-BE49-F238E27FC236}">
                <a16:creationId xmlns:a16="http://schemas.microsoft.com/office/drawing/2014/main" id="{BCD2ECE3-E732-559A-6E44-6EB0B552FA93}"/>
              </a:ext>
            </a:extLst>
          </p:cNvPr>
          <p:cNvGrpSpPr/>
          <p:nvPr/>
        </p:nvGrpSpPr>
        <p:grpSpPr>
          <a:xfrm>
            <a:off x="2119302" y="1587103"/>
            <a:ext cx="4902651" cy="1979114"/>
            <a:chOff x="2119302" y="1587103"/>
            <a:chExt cx="4902651" cy="1979114"/>
          </a:xfrm>
        </p:grpSpPr>
        <p:grpSp>
          <p:nvGrpSpPr>
            <p:cNvPr id="52" name="Graphic 49">
              <a:extLst>
                <a:ext uri="{FF2B5EF4-FFF2-40B4-BE49-F238E27FC236}">
                  <a16:creationId xmlns:a16="http://schemas.microsoft.com/office/drawing/2014/main" id="{0D2876A5-2BAC-CFF4-DDAD-AFC8853BADCD}"/>
                </a:ext>
              </a:extLst>
            </p:cNvPr>
            <p:cNvGrpSpPr/>
            <p:nvPr/>
          </p:nvGrpSpPr>
          <p:grpSpPr>
            <a:xfrm>
              <a:off x="2696197" y="1587132"/>
              <a:ext cx="1331604" cy="1074182"/>
              <a:chOff x="2696197" y="1587132"/>
              <a:chExt cx="1331604" cy="1074182"/>
            </a:xfrm>
          </p:grpSpPr>
          <p:grpSp>
            <p:nvGrpSpPr>
              <p:cNvPr id="53" name="Graphic 49">
                <a:extLst>
                  <a:ext uri="{FF2B5EF4-FFF2-40B4-BE49-F238E27FC236}">
                    <a16:creationId xmlns:a16="http://schemas.microsoft.com/office/drawing/2014/main" id="{51269D85-1950-6135-52D7-3773357D08FF}"/>
                  </a:ext>
                </a:extLst>
              </p:cNvPr>
              <p:cNvGrpSpPr/>
              <p:nvPr/>
            </p:nvGrpSpPr>
            <p:grpSpPr>
              <a:xfrm>
                <a:off x="2696197" y="1587132"/>
                <a:ext cx="1331604" cy="1074182"/>
                <a:chOff x="2696197" y="1587132"/>
                <a:chExt cx="1331604" cy="1074182"/>
              </a:xfrm>
              <a:noFill/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8E69A-FF1F-4CB1-12EE-AAB6BF8EF4E3}"/>
                    </a:ext>
                  </a:extLst>
                </p:cNvPr>
                <p:cNvSpPr/>
                <p:nvPr/>
              </p:nvSpPr>
              <p:spPr>
                <a:xfrm>
                  <a:off x="2929228" y="1855672"/>
                  <a:ext cx="199740" cy="9525"/>
                </a:xfrm>
                <a:custGeom>
                  <a:avLst/>
                  <a:gdLst>
                    <a:gd name="connsiteX0" fmla="*/ 198546 w 199740"/>
                    <a:gd name="connsiteY0" fmla="*/ 117 h 9525"/>
                    <a:gd name="connsiteX1" fmla="*/ -1195 w 199740"/>
                    <a:gd name="connsiteY1" fmla="*/ 117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9740" h="9525">
                      <a:moveTo>
                        <a:pt x="198546" y="117"/>
                      </a:moveTo>
                      <a:lnTo>
                        <a:pt x="-1195" y="117"/>
                      </a:ln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492C2D30-5A1B-AA85-216A-82CB58EF1C60}"/>
                    </a:ext>
                  </a:extLst>
                </p:cNvPr>
                <p:cNvSpPr/>
                <p:nvPr/>
              </p:nvSpPr>
              <p:spPr>
                <a:xfrm>
                  <a:off x="3029098" y="1754967"/>
                  <a:ext cx="9525" cy="201410"/>
                </a:xfrm>
                <a:custGeom>
                  <a:avLst/>
                  <a:gdLst>
                    <a:gd name="connsiteX0" fmla="*/ -1195 w 9525"/>
                    <a:gd name="connsiteY0" fmla="*/ 201528 h 201410"/>
                    <a:gd name="connsiteX1" fmla="*/ -1195 w 9525"/>
                    <a:gd name="connsiteY1" fmla="*/ 117 h 20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01410">
                      <a:moveTo>
                        <a:pt x="-1195" y="201528"/>
                      </a:moveTo>
                      <a:lnTo>
                        <a:pt x="-1195" y="117"/>
                      </a:ln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C4D7AA1-AFAC-5D9A-0CF3-11FF2B7824C4}"/>
                    </a:ext>
                  </a:extLst>
                </p:cNvPr>
                <p:cNvSpPr/>
                <p:nvPr/>
              </p:nvSpPr>
              <p:spPr>
                <a:xfrm>
                  <a:off x="2929228" y="2392767"/>
                  <a:ext cx="199740" cy="9525"/>
                </a:xfrm>
                <a:custGeom>
                  <a:avLst/>
                  <a:gdLst>
                    <a:gd name="connsiteX0" fmla="*/ 198546 w 199740"/>
                    <a:gd name="connsiteY0" fmla="*/ 146 h 9525"/>
                    <a:gd name="connsiteX1" fmla="*/ -1195 w 199740"/>
                    <a:gd name="connsiteY1" fmla="*/ 14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9740" h="9525">
                      <a:moveTo>
                        <a:pt x="198546" y="146"/>
                      </a:moveTo>
                      <a:lnTo>
                        <a:pt x="-1195" y="146"/>
                      </a:ln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256AE38-4CD0-E842-ABC4-3D00000EE7A3}"/>
                    </a:ext>
                  </a:extLst>
                </p:cNvPr>
                <p:cNvSpPr/>
                <p:nvPr/>
              </p:nvSpPr>
              <p:spPr>
                <a:xfrm>
                  <a:off x="2696197" y="1855672"/>
                  <a:ext cx="133160" cy="9525"/>
                </a:xfrm>
                <a:custGeom>
                  <a:avLst/>
                  <a:gdLst>
                    <a:gd name="connsiteX0" fmla="*/ -1209 w 133160"/>
                    <a:gd name="connsiteY0" fmla="*/ 117 h 9525"/>
                    <a:gd name="connsiteX1" fmla="*/ 131951 w 133160"/>
                    <a:gd name="connsiteY1" fmla="*/ 117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160" h="9525">
                      <a:moveTo>
                        <a:pt x="-1209" y="117"/>
                      </a:moveTo>
                      <a:lnTo>
                        <a:pt x="131951" y="117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8F88D82-5812-6F1B-E140-3889EEB26AA4}"/>
                    </a:ext>
                  </a:extLst>
                </p:cNvPr>
                <p:cNvSpPr/>
                <p:nvPr/>
              </p:nvSpPr>
              <p:spPr>
                <a:xfrm>
                  <a:off x="2696197" y="2392767"/>
                  <a:ext cx="133160" cy="9525"/>
                </a:xfrm>
                <a:custGeom>
                  <a:avLst/>
                  <a:gdLst>
                    <a:gd name="connsiteX0" fmla="*/ -1209 w 133160"/>
                    <a:gd name="connsiteY0" fmla="*/ 146 h 9525"/>
                    <a:gd name="connsiteX1" fmla="*/ 131951 w 133160"/>
                    <a:gd name="connsiteY1" fmla="*/ 14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160" h="9525">
                      <a:moveTo>
                        <a:pt x="-1209" y="146"/>
                      </a:moveTo>
                      <a:lnTo>
                        <a:pt x="131951" y="146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B8A5BFF-B9DA-0844-B0C8-6CDB99B946FE}"/>
                    </a:ext>
                  </a:extLst>
                </p:cNvPr>
                <p:cNvSpPr/>
                <p:nvPr/>
              </p:nvSpPr>
              <p:spPr>
                <a:xfrm>
                  <a:off x="2829357" y="1587132"/>
                  <a:ext cx="1065283" cy="1074182"/>
                </a:xfrm>
                <a:custGeom>
                  <a:avLst/>
                  <a:gdLst>
                    <a:gd name="connsiteX0" fmla="*/ -1178 w 1065283"/>
                    <a:gd name="connsiteY0" fmla="*/ 132 h 1074182"/>
                    <a:gd name="connsiteX1" fmla="*/ -1178 w 1065283"/>
                    <a:gd name="connsiteY1" fmla="*/ 1074314 h 1074182"/>
                    <a:gd name="connsiteX2" fmla="*/ 1064106 w 1065283"/>
                    <a:gd name="connsiteY2" fmla="*/ 537219 h 1074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5283" h="1074182">
                      <a:moveTo>
                        <a:pt x="-1178" y="132"/>
                      </a:moveTo>
                      <a:lnTo>
                        <a:pt x="-1178" y="1074314"/>
                      </a:lnTo>
                      <a:lnTo>
                        <a:pt x="1064106" y="537219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83EA1EC-D8D8-FD93-8FB7-3F64432CF549}"/>
                    </a:ext>
                  </a:extLst>
                </p:cNvPr>
                <p:cNvSpPr/>
                <p:nvPr/>
              </p:nvSpPr>
              <p:spPr>
                <a:xfrm>
                  <a:off x="3894641" y="2124220"/>
                  <a:ext cx="133160" cy="9525"/>
                </a:xfrm>
                <a:custGeom>
                  <a:avLst/>
                  <a:gdLst>
                    <a:gd name="connsiteX0" fmla="*/ -1146 w 133160"/>
                    <a:gd name="connsiteY0" fmla="*/ 132 h 9525"/>
                    <a:gd name="connsiteX1" fmla="*/ 132014 w 133160"/>
                    <a:gd name="connsiteY1" fmla="*/ 13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160" h="9525">
                      <a:moveTo>
                        <a:pt x="-1146" y="132"/>
                      </a:moveTo>
                      <a:lnTo>
                        <a:pt x="132014" y="132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/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8C06928-4CAB-CEEA-7266-C631C4DD7C5F}"/>
                  </a:ext>
                </a:extLst>
              </p:cNvPr>
              <p:cNvSpPr/>
              <p:nvPr/>
            </p:nvSpPr>
            <p:spPr>
              <a:xfrm>
                <a:off x="3015754" y="2300929"/>
                <a:ext cx="307008" cy="9525"/>
              </a:xfrm>
              <a:custGeom>
                <a:avLst/>
                <a:gdLst>
                  <a:gd name="connsiteX0" fmla="*/ -139 w 307008"/>
                  <a:gd name="connsiteY0" fmla="*/ -282 h 9525"/>
                  <a:gd name="connsiteX1" fmla="*/ 306869 w 307008"/>
                  <a:gd name="connsiteY1" fmla="*/ -2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008" h="9525">
                    <a:moveTo>
                      <a:pt x="-139" y="-282"/>
                    </a:moveTo>
                    <a:lnTo>
                      <a:pt x="306869" y="-282"/>
                    </a:lnTo>
                  </a:path>
                </a:pathLst>
              </a:custGeom>
              <a:solidFill>
                <a:srgbClr val="FF0000"/>
              </a:solidFill>
              <a:ln w="1904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1DC90F7-08BA-4B9C-5105-1BCC33F7ED20}"/>
                  </a:ext>
                </a:extLst>
              </p:cNvPr>
              <p:cNvSpPr/>
              <p:nvPr/>
            </p:nvSpPr>
            <p:spPr>
              <a:xfrm>
                <a:off x="3132286" y="1959901"/>
                <a:ext cx="9525" cy="341027"/>
              </a:xfrm>
              <a:custGeom>
                <a:avLst/>
                <a:gdLst>
                  <a:gd name="connsiteX0" fmla="*/ -142 w 9525"/>
                  <a:gd name="connsiteY0" fmla="*/ 340733 h 341027"/>
                  <a:gd name="connsiteX1" fmla="*/ -142 w 9525"/>
                  <a:gd name="connsiteY1" fmla="*/ -295 h 3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41027">
                    <a:moveTo>
                      <a:pt x="-142" y="340733"/>
                    </a:moveTo>
                    <a:lnTo>
                      <a:pt x="-142" y="-295"/>
                    </a:lnTo>
                  </a:path>
                </a:pathLst>
              </a:custGeom>
              <a:solidFill>
                <a:srgbClr val="FF0000"/>
              </a:solidFill>
              <a:ln w="1904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70FE651-ED9D-410C-4F81-D5DF9B769FDF}"/>
                  </a:ext>
                </a:extLst>
              </p:cNvPr>
              <p:cNvSpPr/>
              <p:nvPr/>
            </p:nvSpPr>
            <p:spPr>
              <a:xfrm>
                <a:off x="3132286" y="1959901"/>
                <a:ext cx="307008" cy="9525"/>
              </a:xfrm>
              <a:custGeom>
                <a:avLst/>
                <a:gdLst>
                  <a:gd name="connsiteX0" fmla="*/ -130 w 307008"/>
                  <a:gd name="connsiteY0" fmla="*/ -308 h 9525"/>
                  <a:gd name="connsiteX1" fmla="*/ 306878 w 307008"/>
                  <a:gd name="connsiteY1" fmla="*/ -30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008" h="9525">
                    <a:moveTo>
                      <a:pt x="-130" y="-308"/>
                    </a:moveTo>
                    <a:lnTo>
                      <a:pt x="306878" y="-308"/>
                    </a:lnTo>
                  </a:path>
                </a:pathLst>
              </a:custGeom>
              <a:solidFill>
                <a:srgbClr val="FF0000"/>
              </a:solidFill>
              <a:ln w="1904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4DF133-6374-FFDB-0B3D-9CC5969BCB75}"/>
                  </a:ext>
                </a:extLst>
              </p:cNvPr>
              <p:cNvSpPr/>
              <p:nvPr/>
            </p:nvSpPr>
            <p:spPr>
              <a:xfrm>
                <a:off x="3322762" y="1959901"/>
                <a:ext cx="9525" cy="341027"/>
              </a:xfrm>
              <a:custGeom>
                <a:avLst/>
                <a:gdLst>
                  <a:gd name="connsiteX0" fmla="*/ -128 w 9525"/>
                  <a:gd name="connsiteY0" fmla="*/ 340733 h 341027"/>
                  <a:gd name="connsiteX1" fmla="*/ -128 w 9525"/>
                  <a:gd name="connsiteY1" fmla="*/ -295 h 3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41027">
                    <a:moveTo>
                      <a:pt x="-128" y="340733"/>
                    </a:moveTo>
                    <a:lnTo>
                      <a:pt x="-128" y="-295"/>
                    </a:lnTo>
                  </a:path>
                </a:pathLst>
              </a:custGeom>
              <a:solidFill>
                <a:srgbClr val="FF0000"/>
              </a:solidFill>
              <a:ln w="1904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E3BEFED-C417-CAD3-5979-AB7B5D52F64A}"/>
                  </a:ext>
                </a:extLst>
              </p:cNvPr>
              <p:cNvSpPr/>
              <p:nvPr/>
            </p:nvSpPr>
            <p:spPr>
              <a:xfrm rot="-5400000">
                <a:off x="3287597" y="2078089"/>
                <a:ext cx="70379" cy="81252"/>
              </a:xfrm>
              <a:custGeom>
                <a:avLst/>
                <a:gdLst>
                  <a:gd name="connsiteX0" fmla="*/ 70250 w 70379"/>
                  <a:gd name="connsiteY0" fmla="*/ 40312 h 81252"/>
                  <a:gd name="connsiteX1" fmla="*/ -130 w 70379"/>
                  <a:gd name="connsiteY1" fmla="*/ 80957 h 81252"/>
                  <a:gd name="connsiteX2" fmla="*/ -130 w 70379"/>
                  <a:gd name="connsiteY2" fmla="*/ -295 h 8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79" h="81252">
                    <a:moveTo>
                      <a:pt x="70250" y="40312"/>
                    </a:moveTo>
                    <a:lnTo>
                      <a:pt x="-130" y="80957"/>
                    </a:lnTo>
                    <a:lnTo>
                      <a:pt x="-130" y="-295"/>
                    </a:lnTo>
                    <a:close/>
                  </a:path>
                </a:pathLst>
              </a:custGeom>
              <a:solidFill>
                <a:srgbClr val="000000"/>
              </a:solidFill>
              <a:ln w="19045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2E6BB66-08CF-F235-62A4-9548E1463AF9}"/>
                  </a:ext>
                </a:extLst>
              </p:cNvPr>
              <p:cNvSpPr/>
              <p:nvPr/>
            </p:nvSpPr>
            <p:spPr>
              <a:xfrm rot="5400000" flipV="1">
                <a:off x="3097114" y="2079320"/>
                <a:ext cx="70379" cy="81252"/>
              </a:xfrm>
              <a:custGeom>
                <a:avLst/>
                <a:gdLst>
                  <a:gd name="connsiteX0" fmla="*/ 70230 w 70379"/>
                  <a:gd name="connsiteY0" fmla="*/ 40312 h 81252"/>
                  <a:gd name="connsiteX1" fmla="*/ -150 w 70379"/>
                  <a:gd name="connsiteY1" fmla="*/ 80957 h 81252"/>
                  <a:gd name="connsiteX2" fmla="*/ -150 w 70379"/>
                  <a:gd name="connsiteY2" fmla="*/ -295 h 8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379" h="81252">
                    <a:moveTo>
                      <a:pt x="70230" y="40312"/>
                    </a:moveTo>
                    <a:lnTo>
                      <a:pt x="-150" y="80957"/>
                    </a:lnTo>
                    <a:lnTo>
                      <a:pt x="-150" y="-295"/>
                    </a:lnTo>
                    <a:close/>
                  </a:path>
                </a:pathLst>
              </a:custGeom>
              <a:solidFill>
                <a:srgbClr val="000000"/>
              </a:solidFill>
              <a:ln w="19045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662CA88-733B-1D1E-2D30-71469EA405A9}"/>
                </a:ext>
              </a:extLst>
            </p:cNvPr>
            <p:cNvSpPr/>
            <p:nvPr/>
          </p:nvSpPr>
          <p:spPr>
            <a:xfrm>
              <a:off x="2361418" y="1855650"/>
              <a:ext cx="334775" cy="9525"/>
            </a:xfrm>
            <a:custGeom>
              <a:avLst/>
              <a:gdLst>
                <a:gd name="connsiteX0" fmla="*/ 334435 w 334775"/>
                <a:gd name="connsiteY0" fmla="*/ -301 h 9525"/>
                <a:gd name="connsiteX1" fmla="*/ -340 w 334775"/>
                <a:gd name="connsiteY1" fmla="*/ -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4775" h="9525">
                  <a:moveTo>
                    <a:pt x="334435" y="-301"/>
                  </a:moveTo>
                  <a:lnTo>
                    <a:pt x="-340" y="-301"/>
                  </a:lnTo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1FA3129-6CAB-4BC9-F523-F7C2FCDA34A0}"/>
                </a:ext>
              </a:extLst>
            </p:cNvPr>
            <p:cNvSpPr/>
            <p:nvPr/>
          </p:nvSpPr>
          <p:spPr>
            <a:xfrm>
              <a:off x="2119302" y="1783260"/>
              <a:ext cx="232600" cy="144780"/>
            </a:xfrm>
            <a:custGeom>
              <a:avLst/>
              <a:gdLst>
                <a:gd name="connsiteX0" fmla="*/ -340 w 232600"/>
                <a:gd name="connsiteY0" fmla="*/ -301 h 144780"/>
                <a:gd name="connsiteX1" fmla="*/ -340 w 232600"/>
                <a:gd name="connsiteY1" fmla="*/ 144479 h 144780"/>
                <a:gd name="connsiteX2" fmla="*/ 140087 w 232600"/>
                <a:gd name="connsiteY2" fmla="*/ 144479 h 144780"/>
                <a:gd name="connsiteX3" fmla="*/ 232260 w 232600"/>
                <a:gd name="connsiteY3" fmla="*/ 72089 h 144780"/>
                <a:gd name="connsiteX4" fmla="*/ -340 w 232600"/>
                <a:gd name="connsiteY4" fmla="*/ -301 h 144780"/>
                <a:gd name="connsiteX5" fmla="*/ 140087 w 232600"/>
                <a:gd name="connsiteY5" fmla="*/ -301 h 144780"/>
                <a:gd name="connsiteX6" fmla="*/ 232260 w 232600"/>
                <a:gd name="connsiteY6" fmla="*/ 72089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600" h="144780">
                  <a:moveTo>
                    <a:pt x="-340" y="-301"/>
                  </a:moveTo>
                  <a:lnTo>
                    <a:pt x="-340" y="144479"/>
                  </a:lnTo>
                  <a:lnTo>
                    <a:pt x="140087" y="144479"/>
                  </a:lnTo>
                  <a:lnTo>
                    <a:pt x="232260" y="72089"/>
                  </a:lnTo>
                  <a:moveTo>
                    <a:pt x="-340" y="-301"/>
                  </a:moveTo>
                  <a:lnTo>
                    <a:pt x="140087" y="-301"/>
                  </a:lnTo>
                  <a:lnTo>
                    <a:pt x="232260" y="72089"/>
                  </a:lnTo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47E2BFB-81F5-7A0B-A079-2A8921782E65}"/>
                </a:ext>
              </a:extLst>
            </p:cNvPr>
            <p:cNvSpPr/>
            <p:nvPr/>
          </p:nvSpPr>
          <p:spPr>
            <a:xfrm>
              <a:off x="2361418" y="2392746"/>
              <a:ext cx="334775" cy="9525"/>
            </a:xfrm>
            <a:custGeom>
              <a:avLst/>
              <a:gdLst>
                <a:gd name="connsiteX0" fmla="*/ 334435 w 334775"/>
                <a:gd name="connsiteY0" fmla="*/ -301 h 9525"/>
                <a:gd name="connsiteX1" fmla="*/ -340 w 334775"/>
                <a:gd name="connsiteY1" fmla="*/ -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4775" h="9525">
                  <a:moveTo>
                    <a:pt x="334435" y="-301"/>
                  </a:moveTo>
                  <a:lnTo>
                    <a:pt x="-340" y="-301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0919C7A-AE6F-00C0-0B44-83C2F02D8DA8}"/>
                </a:ext>
              </a:extLst>
            </p:cNvPr>
            <p:cNvSpPr/>
            <p:nvPr/>
          </p:nvSpPr>
          <p:spPr>
            <a:xfrm>
              <a:off x="2119302" y="2320356"/>
              <a:ext cx="232600" cy="144780"/>
            </a:xfrm>
            <a:custGeom>
              <a:avLst/>
              <a:gdLst>
                <a:gd name="connsiteX0" fmla="*/ -340 w 232600"/>
                <a:gd name="connsiteY0" fmla="*/ -301 h 144780"/>
                <a:gd name="connsiteX1" fmla="*/ -340 w 232600"/>
                <a:gd name="connsiteY1" fmla="*/ 144479 h 144780"/>
                <a:gd name="connsiteX2" fmla="*/ 140087 w 232600"/>
                <a:gd name="connsiteY2" fmla="*/ 144479 h 144780"/>
                <a:gd name="connsiteX3" fmla="*/ 232260 w 232600"/>
                <a:gd name="connsiteY3" fmla="*/ 72089 h 144780"/>
                <a:gd name="connsiteX4" fmla="*/ -340 w 232600"/>
                <a:gd name="connsiteY4" fmla="*/ -301 h 144780"/>
                <a:gd name="connsiteX5" fmla="*/ 140087 w 232600"/>
                <a:gd name="connsiteY5" fmla="*/ -301 h 144780"/>
                <a:gd name="connsiteX6" fmla="*/ 232260 w 232600"/>
                <a:gd name="connsiteY6" fmla="*/ 72089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600" h="144780">
                  <a:moveTo>
                    <a:pt x="-340" y="-301"/>
                  </a:moveTo>
                  <a:lnTo>
                    <a:pt x="-340" y="144479"/>
                  </a:lnTo>
                  <a:lnTo>
                    <a:pt x="140087" y="144479"/>
                  </a:lnTo>
                  <a:lnTo>
                    <a:pt x="232260" y="72089"/>
                  </a:lnTo>
                  <a:moveTo>
                    <a:pt x="-340" y="-301"/>
                  </a:moveTo>
                  <a:lnTo>
                    <a:pt x="140087" y="-301"/>
                  </a:lnTo>
                  <a:lnTo>
                    <a:pt x="232260" y="72089"/>
                  </a:lnTo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B78090-E342-6DB5-E886-74F41957EA2D}"/>
                </a:ext>
              </a:extLst>
            </p:cNvPr>
            <p:cNvSpPr/>
            <p:nvPr/>
          </p:nvSpPr>
          <p:spPr>
            <a:xfrm>
              <a:off x="4027797" y="2124198"/>
              <a:ext cx="601551" cy="2905"/>
            </a:xfrm>
            <a:custGeom>
              <a:avLst/>
              <a:gdLst>
                <a:gd name="connsiteX0" fmla="*/ -340 w 601551"/>
                <a:gd name="connsiteY0" fmla="*/ -301 h 2905"/>
                <a:gd name="connsiteX1" fmla="*/ 601211 w 601551"/>
                <a:gd name="connsiteY1" fmla="*/ 2604 h 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1551" h="2905">
                  <a:moveTo>
                    <a:pt x="-340" y="-301"/>
                  </a:moveTo>
                  <a:lnTo>
                    <a:pt x="601211" y="2604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F5F5821-E96A-3A2D-BCFE-53553DADC3DB}"/>
                </a:ext>
              </a:extLst>
            </p:cNvPr>
            <p:cNvSpPr/>
            <p:nvPr/>
          </p:nvSpPr>
          <p:spPr>
            <a:xfrm>
              <a:off x="4629349" y="1587103"/>
              <a:ext cx="1800005" cy="1080001"/>
            </a:xfrm>
            <a:custGeom>
              <a:avLst/>
              <a:gdLst>
                <a:gd name="connsiteX0" fmla="*/ -340 w 1800005"/>
                <a:gd name="connsiteY0" fmla="*/ -301 h 1080001"/>
                <a:gd name="connsiteX1" fmla="*/ -340 w 1800005"/>
                <a:gd name="connsiteY1" fmla="*/ 1079701 h 1080001"/>
                <a:gd name="connsiteX2" fmla="*/ 1799666 w 1800005"/>
                <a:gd name="connsiteY2" fmla="*/ 1079701 h 1080001"/>
                <a:gd name="connsiteX3" fmla="*/ 1799666 w 1800005"/>
                <a:gd name="connsiteY3" fmla="*/ -3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5" h="1080001">
                  <a:moveTo>
                    <a:pt x="-340" y="-301"/>
                  </a:moveTo>
                  <a:lnTo>
                    <a:pt x="-340" y="1079701"/>
                  </a:lnTo>
                  <a:lnTo>
                    <a:pt x="1799666" y="1079701"/>
                  </a:lnTo>
                  <a:lnTo>
                    <a:pt x="1799666" y="-301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03D281-A059-DDB3-BF2E-8D9288D7C749}"/>
                </a:ext>
              </a:extLst>
            </p:cNvPr>
            <p:cNvSpPr/>
            <p:nvPr/>
          </p:nvSpPr>
          <p:spPr>
            <a:xfrm>
              <a:off x="6429355" y="2127103"/>
              <a:ext cx="359997" cy="9525"/>
            </a:xfrm>
            <a:custGeom>
              <a:avLst/>
              <a:gdLst>
                <a:gd name="connsiteX0" fmla="*/ 359657 w 359997"/>
                <a:gd name="connsiteY0" fmla="*/ -301 h 9525"/>
                <a:gd name="connsiteX1" fmla="*/ -340 w 359997"/>
                <a:gd name="connsiteY1" fmla="*/ -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997" h="9525">
                  <a:moveTo>
                    <a:pt x="359657" y="-301"/>
                  </a:moveTo>
                  <a:lnTo>
                    <a:pt x="-340" y="-301"/>
                  </a:lnTo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528611-BC17-E5D0-A855-078B317A2008}"/>
                </a:ext>
              </a:extLst>
            </p:cNvPr>
            <p:cNvSpPr/>
            <p:nvPr/>
          </p:nvSpPr>
          <p:spPr>
            <a:xfrm>
              <a:off x="6789352" y="2054713"/>
              <a:ext cx="232600" cy="144780"/>
            </a:xfrm>
            <a:custGeom>
              <a:avLst/>
              <a:gdLst>
                <a:gd name="connsiteX0" fmla="*/ -340 w 232600"/>
                <a:gd name="connsiteY0" fmla="*/ -301 h 144780"/>
                <a:gd name="connsiteX1" fmla="*/ -340 w 232600"/>
                <a:gd name="connsiteY1" fmla="*/ 144479 h 144780"/>
                <a:gd name="connsiteX2" fmla="*/ 140087 w 232600"/>
                <a:gd name="connsiteY2" fmla="*/ 144479 h 144780"/>
                <a:gd name="connsiteX3" fmla="*/ 232261 w 232600"/>
                <a:gd name="connsiteY3" fmla="*/ 72089 h 144780"/>
                <a:gd name="connsiteX4" fmla="*/ -340 w 232600"/>
                <a:gd name="connsiteY4" fmla="*/ -301 h 144780"/>
                <a:gd name="connsiteX5" fmla="*/ 140087 w 232600"/>
                <a:gd name="connsiteY5" fmla="*/ -301 h 144780"/>
                <a:gd name="connsiteX6" fmla="*/ 232261 w 232600"/>
                <a:gd name="connsiteY6" fmla="*/ 72089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600" h="144780">
                  <a:moveTo>
                    <a:pt x="-340" y="-301"/>
                  </a:moveTo>
                  <a:lnTo>
                    <a:pt x="-340" y="144479"/>
                  </a:lnTo>
                  <a:lnTo>
                    <a:pt x="140087" y="144479"/>
                  </a:lnTo>
                  <a:lnTo>
                    <a:pt x="232261" y="72089"/>
                  </a:lnTo>
                  <a:moveTo>
                    <a:pt x="-340" y="-301"/>
                  </a:moveTo>
                  <a:lnTo>
                    <a:pt x="140087" y="-301"/>
                  </a:lnTo>
                  <a:lnTo>
                    <a:pt x="232261" y="72089"/>
                  </a:lnTo>
                </a:path>
              </a:pathLst>
            </a:custGeom>
            <a:solidFill>
              <a:srgbClr val="FFFFFF"/>
            </a:solidFill>
            <a:ln w="19044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27D5BBD-D196-EB59-B5FA-9179D7D22B9C}"/>
                </a:ext>
              </a:extLst>
            </p:cNvPr>
            <p:cNvSpPr/>
            <p:nvPr/>
          </p:nvSpPr>
          <p:spPr>
            <a:xfrm>
              <a:off x="2469355" y="3030969"/>
              <a:ext cx="1799996" cy="535247"/>
            </a:xfrm>
            <a:custGeom>
              <a:avLst/>
              <a:gdLst>
                <a:gd name="connsiteX0" fmla="*/ -340 w 1799996"/>
                <a:gd name="connsiteY0" fmla="*/ -301 h 535247"/>
                <a:gd name="connsiteX1" fmla="*/ -340 w 1799996"/>
                <a:gd name="connsiteY1" fmla="*/ 534947 h 535247"/>
                <a:gd name="connsiteX2" fmla="*/ 1799656 w 1799996"/>
                <a:gd name="connsiteY2" fmla="*/ 534947 h 535247"/>
                <a:gd name="connsiteX3" fmla="*/ 1799656 w 1799996"/>
                <a:gd name="connsiteY3" fmla="*/ -301 h 53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996" h="535247">
                  <a:moveTo>
                    <a:pt x="-340" y="-301"/>
                  </a:moveTo>
                  <a:lnTo>
                    <a:pt x="-340" y="534947"/>
                  </a:lnTo>
                  <a:lnTo>
                    <a:pt x="1799656" y="534947"/>
                  </a:lnTo>
                  <a:lnTo>
                    <a:pt x="1799656" y="-301"/>
                  </a:lnTo>
                  <a:close/>
                </a:path>
              </a:pathLst>
            </a:custGeom>
            <a:noFill/>
            <a:ln w="1910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E680C0F-9D5A-4865-59BD-7C63B2A7819D}"/>
                </a:ext>
              </a:extLst>
            </p:cNvPr>
            <p:cNvSpPr/>
            <p:nvPr/>
          </p:nvSpPr>
          <p:spPr>
            <a:xfrm>
              <a:off x="3189350" y="2523105"/>
              <a:ext cx="9525" cy="502910"/>
            </a:xfrm>
            <a:custGeom>
              <a:avLst/>
              <a:gdLst>
                <a:gd name="connsiteX0" fmla="*/ -340 w 9525"/>
                <a:gd name="connsiteY0" fmla="*/ -301 h 502910"/>
                <a:gd name="connsiteX1" fmla="*/ -340 w 9525"/>
                <a:gd name="connsiteY1" fmla="*/ 502610 h 50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2910">
                  <a:moveTo>
                    <a:pt x="-340" y="-301"/>
                  </a:moveTo>
                  <a:lnTo>
                    <a:pt x="-340" y="50261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  <a:headEnd type="triangl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56F13E9-57A3-18F3-F46E-C0376CA5D4AA}"/>
                </a:ext>
              </a:extLst>
            </p:cNvPr>
            <p:cNvSpPr/>
            <p:nvPr/>
          </p:nvSpPr>
          <p:spPr>
            <a:xfrm>
              <a:off x="3549357" y="2343102"/>
              <a:ext cx="4753" cy="682866"/>
            </a:xfrm>
            <a:custGeom>
              <a:avLst/>
              <a:gdLst>
                <a:gd name="connsiteX0" fmla="*/ -340 w 4753"/>
                <a:gd name="connsiteY0" fmla="*/ -301 h 682866"/>
                <a:gd name="connsiteX1" fmla="*/ 4413 w 4753"/>
                <a:gd name="connsiteY1" fmla="*/ 682566 h 68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3" h="682866">
                  <a:moveTo>
                    <a:pt x="-340" y="-301"/>
                  </a:moveTo>
                  <a:lnTo>
                    <a:pt x="4413" y="68256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  <a:headEnd type="triangle"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2" name="Picture 1" descr="\documentclass{article}&#10;\usepackage{amsmath}&#10;\pagestyle{empty}&#10;\begin{document}&#10;&#10;Bias circuit&#10;&#10;\end{document}" title="IguanaTex Bitmap Display">
            <a:extLst>
              <a:ext uri="{FF2B5EF4-FFF2-40B4-BE49-F238E27FC236}">
                <a16:creationId xmlns:a16="http://schemas.microsoft.com/office/drawing/2014/main" id="{DFFEE830-88A2-71CD-0EE7-F84C1787B0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65969" y="3214320"/>
            <a:ext cx="994887" cy="140483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\noindent&#10;\begin{center}&#10;Level shifter\\ &#10;(H2L)&#10;\end{center}&#10;&#10;\end{document}" title="IguanaTex Bitmap Display">
            <a:extLst>
              <a:ext uri="{FF2B5EF4-FFF2-40B4-BE49-F238E27FC236}">
                <a16:creationId xmlns:a16="http://schemas.microsoft.com/office/drawing/2014/main" id="{489D0526-78F3-9404-79AF-E5A55DCC94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90639" y="1917110"/>
            <a:ext cx="1080229" cy="438525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rxp$&#10;&#10;&#10;\end{document}" title="IguanaTex Bitmap Display">
            <a:extLst>
              <a:ext uri="{FF2B5EF4-FFF2-40B4-BE49-F238E27FC236}">
                <a16:creationId xmlns:a16="http://schemas.microsoft.com/office/drawing/2014/main" id="{827687F6-096A-7904-1080-0C1C94FB83E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04624" y="1776827"/>
            <a:ext cx="311683" cy="131057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rxn$&#10;&#10;&#10;\end{document}" title="IguanaTex Bitmap Display">
            <a:extLst>
              <a:ext uri="{FF2B5EF4-FFF2-40B4-BE49-F238E27FC236}">
                <a16:creationId xmlns:a16="http://schemas.microsoft.com/office/drawing/2014/main" id="{6765E32C-AAEA-2A1B-E390-D9F7760D62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07328" y="2329231"/>
            <a:ext cx="328958" cy="94500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V_{nt}$&#10;&#10;&#10;\end{document}" title="IguanaTex Bitmap Display">
            <a:extLst>
              <a:ext uri="{FF2B5EF4-FFF2-40B4-BE49-F238E27FC236}">
                <a16:creationId xmlns:a16="http://schemas.microsoft.com/office/drawing/2014/main" id="{283E5733-A782-13CE-AD8C-5EAE0393944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825790" y="2743627"/>
            <a:ext cx="265887" cy="17514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V_{pt}$&#10;&#10;&#10;\end{document}" title="IguanaTex Bitmap Display">
            <a:extLst>
              <a:ext uri="{FF2B5EF4-FFF2-40B4-BE49-F238E27FC236}">
                <a16:creationId xmlns:a16="http://schemas.microsoft.com/office/drawing/2014/main" id="{3B585D50-A8C5-D573-7A1E-A6D0CFBE21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19264" y="2743627"/>
            <a:ext cx="248928" cy="203323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V_{out}$&#10;&#10;&#10;\end{document}" title="IguanaTex Bitmap Display">
            <a:extLst>
              <a:ext uri="{FF2B5EF4-FFF2-40B4-BE49-F238E27FC236}">
                <a16:creationId xmlns:a16="http://schemas.microsoft.com/office/drawing/2014/main" id="{9956D5AC-6D04-B064-1F57-D18688674F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091985" y="2034967"/>
            <a:ext cx="344722" cy="176615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7547182-3A2B-5B44-2E70-1108E61DB8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7705" y="2741828"/>
            <a:ext cx="1531623" cy="106985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DD9B6F5-9CC8-5D26-19FF-73461319B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78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Receiver – Comparator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E695F4-D50A-246C-5349-AA9167B587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2250" y="652873"/>
            <a:ext cx="4166235" cy="3971925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V_{pt}$&#10;&#10;&#10;\end{document}" title="IguanaTex Bitmap Display">
            <a:extLst>
              <a:ext uri="{FF2B5EF4-FFF2-40B4-BE49-F238E27FC236}">
                <a16:creationId xmlns:a16="http://schemas.microsoft.com/office/drawing/2014/main" id="{9D6CE52B-496C-B087-CA92-2A75680F48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46359" y="1736007"/>
            <a:ext cx="248928" cy="203323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$V_{ocmp}$&#10;&#10;&#10;\end{document}" title="IguanaTex Bitmap Display">
            <a:extLst>
              <a:ext uri="{FF2B5EF4-FFF2-40B4-BE49-F238E27FC236}">
                <a16:creationId xmlns:a16="http://schemas.microsoft.com/office/drawing/2014/main" id="{E93787E0-611C-9545-8717-2169E5E877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005553" y="2160722"/>
            <a:ext cx="494539" cy="20503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V_{DD}$&#10;&#10;&#10;\end{document}" title="IguanaTex Bitmap Display">
            <a:extLst>
              <a:ext uri="{FF2B5EF4-FFF2-40B4-BE49-F238E27FC236}">
                <a16:creationId xmlns:a16="http://schemas.microsoft.com/office/drawing/2014/main" id="{31DC3596-CCC9-3897-0770-1791DE5AE2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210596" y="649938"/>
            <a:ext cx="376489" cy="174277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$I_{pt}$&#10;&#10;&#10;\end{document}" title="IguanaTex Bitmap Display">
            <a:extLst>
              <a:ext uri="{FF2B5EF4-FFF2-40B4-BE49-F238E27FC236}">
                <a16:creationId xmlns:a16="http://schemas.microsoft.com/office/drawing/2014/main" id="{1196E1CA-2991-8361-F4A1-43D48B26123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265896" y="1736794"/>
            <a:ext cx="224516" cy="203787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rxp$&#10;&#10;&#10;\end{document}" title="IguanaTex Bitmap Display">
            <a:extLst>
              <a:ext uri="{FF2B5EF4-FFF2-40B4-BE49-F238E27FC236}">
                <a16:creationId xmlns:a16="http://schemas.microsoft.com/office/drawing/2014/main" id="{CB42047C-24E1-C50C-6982-2DE061F3220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104265" y="2544335"/>
            <a:ext cx="311683" cy="131057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rxn$&#10;&#10;&#10;\end{document}" title="IguanaTex Bitmap Display">
            <a:extLst>
              <a:ext uri="{FF2B5EF4-FFF2-40B4-BE49-F238E27FC236}">
                <a16:creationId xmlns:a16="http://schemas.microsoft.com/office/drawing/2014/main" id="{31783927-FF3C-2966-3E32-D342C9D071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17401" y="2544335"/>
            <a:ext cx="328958" cy="9450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V_{1}$&#10;&#10;&#10;\end{document}" title="IguanaTex Bitmap Display">
            <a:extLst>
              <a:ext uri="{FF2B5EF4-FFF2-40B4-BE49-F238E27FC236}">
                <a16:creationId xmlns:a16="http://schemas.microsoft.com/office/drawing/2014/main" id="{735D7F5D-3BA5-5E1C-4CED-0491D9119A6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3569230" y="3298334"/>
            <a:ext cx="177870" cy="175929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V_{2}$&#10;&#10;&#10;\end{document}" title="IguanaTex Bitmap Display">
            <a:extLst>
              <a:ext uri="{FF2B5EF4-FFF2-40B4-BE49-F238E27FC236}">
                <a16:creationId xmlns:a16="http://schemas.microsoft.com/office/drawing/2014/main" id="{471AEF2C-15C4-1A20-5360-948D090BE02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19118" y="3298334"/>
            <a:ext cx="183250" cy="1767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&#10;Decision circuit&#10;&#10;\end{document}" title="IguanaTex Bitmap Display">
            <a:extLst>
              <a:ext uri="{FF2B5EF4-FFF2-40B4-BE49-F238E27FC236}">
                <a16:creationId xmlns:a16="http://schemas.microsoft.com/office/drawing/2014/main" id="{8605004D-0E46-3A7F-7C64-45932F1CF21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4587" y="4421998"/>
            <a:ext cx="1391037" cy="14485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xcolor}&#10;\pagestyle{empty}&#10;\begin{document}&#10;&#10;&#10;{\color{red}Diff pair}&#10;&#10;&#10;\end{document}" title="IguanaTex Bitmap Display">
            <a:extLst>
              <a:ext uri="{FF2B5EF4-FFF2-40B4-BE49-F238E27FC236}">
                <a16:creationId xmlns:a16="http://schemas.microsoft.com/office/drawing/2014/main" id="{B754AC9E-6FBA-DA2F-97B6-032788FCE5B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624898" y="1983595"/>
            <a:ext cx="766533" cy="19420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beta_C$&#10;&#10;&#10;\end{document}" title="IguanaTex Bitmap Display">
            <a:extLst>
              <a:ext uri="{FF2B5EF4-FFF2-40B4-BE49-F238E27FC236}">
                <a16:creationId xmlns:a16="http://schemas.microsoft.com/office/drawing/2014/main" id="{4FA768E8-D06F-9D59-1415-24A9134F040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726724" y="3927005"/>
            <a:ext cx="233052" cy="18982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\beta_C$&#10;&#10;&#10;\end{document}" title="IguanaTex Bitmap Display">
            <a:extLst>
              <a:ext uri="{FF2B5EF4-FFF2-40B4-BE49-F238E27FC236}">
                <a16:creationId xmlns:a16="http://schemas.microsoft.com/office/drawing/2014/main" id="{1E40B481-B64E-5A46-11D2-CDCB795A874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257360" y="3927005"/>
            <a:ext cx="233052" cy="18982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\beta_L$&#10;&#10;&#10;\end{document}" title="IguanaTex Bitmap Display">
            <a:extLst>
              <a:ext uri="{FF2B5EF4-FFF2-40B4-BE49-F238E27FC236}">
                <a16:creationId xmlns:a16="http://schemas.microsoft.com/office/drawing/2014/main" id="{FA58C9CA-ACCB-6E67-99A6-D21CD97C161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904522" y="3927005"/>
            <a:ext cx="217211" cy="190644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beta_L$&#10;&#10;&#10;\end{document}" title="IguanaTex Bitmap Display">
            <a:extLst>
              <a:ext uri="{FF2B5EF4-FFF2-40B4-BE49-F238E27FC236}">
                <a16:creationId xmlns:a16="http://schemas.microsoft.com/office/drawing/2014/main" id="{35E8E43A-9B12-1541-4F9C-5DC824F7DB6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054297" y="3928239"/>
            <a:ext cx="217211" cy="19064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24F95EF-8AA8-0D44-C5B3-2DD8E91CEE53}"/>
              </a:ext>
            </a:extLst>
          </p:cNvPr>
          <p:cNvGrpSpPr/>
          <p:nvPr/>
        </p:nvGrpSpPr>
        <p:grpSpPr>
          <a:xfrm>
            <a:off x="4670048" y="652873"/>
            <a:ext cx="4251702" cy="1745737"/>
            <a:chOff x="4661662" y="480803"/>
            <a:chExt cx="4251702" cy="1745737"/>
          </a:xfrm>
        </p:grpSpPr>
        <p:pic>
          <p:nvPicPr>
            <p:cNvPr id="30" name="Picture 29" descr="A graph of a function&#10;&#10;Description automatically generated">
              <a:extLst>
                <a:ext uri="{FF2B5EF4-FFF2-40B4-BE49-F238E27FC236}">
                  <a16:creationId xmlns:a16="http://schemas.microsoft.com/office/drawing/2014/main" id="{114F87B1-A04D-B0B7-54FF-EF5DF4227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l="10225" t="8833"/>
            <a:stretch/>
          </p:blipFill>
          <p:spPr>
            <a:xfrm>
              <a:off x="4661662" y="480803"/>
              <a:ext cx="4251702" cy="1588870"/>
            </a:xfrm>
            <a:prstGeom prst="rect">
              <a:avLst/>
            </a:prstGeom>
          </p:spPr>
        </p:pic>
        <p:pic>
          <p:nvPicPr>
            <p:cNvPr id="45" name="Picture 44" descr="\documentclass{article}&#10;\usepackage{amsmath}&#10;\pagestyle{empty}&#10;\begin{document}&#10;&#10;$V_1$ and $V_2$ in a comparator with hysteresis ($\beta_C &gt; \beta_L$)&#10;&#10;\end{document}" title="IguanaTex Bitmap Display">
              <a:extLst>
                <a:ext uri="{FF2B5EF4-FFF2-40B4-BE49-F238E27FC236}">
                  <a16:creationId xmlns:a16="http://schemas.microsoft.com/office/drawing/2014/main" id="{FE829D36-E0CE-1158-CF9D-BFFA60DC4A11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5026863" y="2069673"/>
              <a:ext cx="3521299" cy="15686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76E8891-86C6-8217-9BCB-301C7D465D7B}"/>
              </a:ext>
            </a:extLst>
          </p:cNvPr>
          <p:cNvGrpSpPr/>
          <p:nvPr/>
        </p:nvGrpSpPr>
        <p:grpSpPr>
          <a:xfrm>
            <a:off x="4661662" y="2685994"/>
            <a:ext cx="4288292" cy="1576538"/>
            <a:chOff x="4585353" y="2729794"/>
            <a:chExt cx="4288292" cy="1576538"/>
          </a:xfrm>
        </p:grpSpPr>
        <p:pic>
          <p:nvPicPr>
            <p:cNvPr id="28" name="Picture 27" descr="A graph with red lines&#10;&#10;Description automatically generated">
              <a:extLst>
                <a:ext uri="{FF2B5EF4-FFF2-40B4-BE49-F238E27FC236}">
                  <a16:creationId xmlns:a16="http://schemas.microsoft.com/office/drawing/2014/main" id="{9DF0066F-F67B-AAFC-65DD-C5036097B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-912" t="7407" b="3896"/>
            <a:stretch/>
          </p:blipFill>
          <p:spPr>
            <a:xfrm>
              <a:off x="4585353" y="2729794"/>
              <a:ext cx="4288292" cy="1387031"/>
            </a:xfrm>
            <a:prstGeom prst="rect">
              <a:avLst/>
            </a:prstGeom>
          </p:spPr>
        </p:pic>
        <p:pic>
          <p:nvPicPr>
            <p:cNvPr id="50" name="Picture 49" descr="\documentclass{article}&#10;\usepackage{amsmath}&#10;\pagestyle{empty}&#10;\begin{document}&#10;&#10;$V_1$ and $V_2$ in a comparator without hysteresis ($\beta_C = \beta_L$)&#10;&#10;\end{document}" title="IguanaTex Bitmap Display">
              <a:extLst>
                <a:ext uri="{FF2B5EF4-FFF2-40B4-BE49-F238E27FC236}">
                  <a16:creationId xmlns:a16="http://schemas.microsoft.com/office/drawing/2014/main" id="{244A6A9B-857E-7C5F-47DB-8D8DD9268722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4858890" y="4149171"/>
              <a:ext cx="3741218" cy="157161"/>
            </a:xfrm>
            <a:prstGeom prst="rect">
              <a:avLst/>
            </a:prstGeom>
          </p:spPr>
        </p:pic>
      </p:grpSp>
      <p:pic>
        <p:nvPicPr>
          <p:cNvPr id="53" name="Picture 52" descr="\documentclass{article}&#10;\usepackage{amsmath}&#10;\pagestyle{empty}&#10;\begin{document}&#10;&#10;$V_{DD}$&#10;&#10;&#10;\end{document}" title="IguanaTex Bitmap Display">
            <a:extLst>
              <a:ext uri="{FF2B5EF4-FFF2-40B4-BE49-F238E27FC236}">
                <a16:creationId xmlns:a16="http://schemas.microsoft.com/office/drawing/2014/main" id="{700D0661-273D-28F0-66EF-AA827C10526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210595" y="1360169"/>
            <a:ext cx="376489" cy="174277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5A81D14-CEDD-3AC7-46C6-208338E53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161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5656" y="1097411"/>
            <a:ext cx="8686800" cy="320908"/>
          </a:xfrm>
        </p:spPr>
        <p:txBody>
          <a:bodyPr/>
          <a:lstStyle/>
          <a:p>
            <a:pPr algn="ctr"/>
            <a:r>
              <a:rPr lang="en-US" sz="1950" dirty="0"/>
              <a:t>Thank you for your attention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9BE17EDA-3A47-B009-19C8-88892EB3ED46}"/>
              </a:ext>
            </a:extLst>
          </p:cNvPr>
          <p:cNvSpPr txBox="1">
            <a:spLocks/>
          </p:cNvSpPr>
          <p:nvPr/>
        </p:nvSpPr>
        <p:spPr>
          <a:xfrm>
            <a:off x="457200" y="2215163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50" dirty="0"/>
              <a:t>References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EDA15-8ED2-6B22-4079-9BAA331FAC20}"/>
              </a:ext>
            </a:extLst>
          </p:cNvPr>
          <p:cNvSpPr txBox="1"/>
          <p:nvPr/>
        </p:nvSpPr>
        <p:spPr>
          <a:xfrm>
            <a:off x="457199" y="2619264"/>
            <a:ext cx="846084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1596.3-1996 - IEEE Standard for Low-Voltage Differential Signals (LVDS) for Scalable Coherent Interface (SCI)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D. Severin – Final Report – Characterization of CMOS transistors and testing of LVDS circuit at room and cryogenic temperatures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P. </a:t>
            </a:r>
            <a:r>
              <a:rPr lang="en-US" sz="1600" dirty="0" err="1">
                <a:solidFill>
                  <a:srgbClr val="505050"/>
                </a:solidFill>
                <a:latin typeface="Helvetica"/>
              </a:rPr>
              <a:t>Bruschi</a:t>
            </a:r>
            <a:r>
              <a:rPr lang="en-US" sz="1600" dirty="0">
                <a:solidFill>
                  <a:srgbClr val="505050"/>
                </a:solidFill>
                <a:latin typeface="Helvetica"/>
              </a:rPr>
              <a:t> – Mixed signals design – Lecture notes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R. J. Baker - CMOS Circuit Design, Layout, and Simulation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60FFF4-50A7-8469-13A1-E5A80C54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530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5023927" cy="320908"/>
          </a:xfrm>
        </p:spPr>
        <p:txBody>
          <a:bodyPr/>
          <a:lstStyle/>
          <a:p>
            <a:r>
              <a:rPr lang="en-US" sz="1950" dirty="0"/>
              <a:t>Low Voltage Differential Signaling (LVDS)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2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92DACC1E-5915-985D-6473-4FE039E0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214476"/>
            <a:ext cx="4816758" cy="27145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E4CF2A-8025-8B94-7951-A7D44398EBB5}"/>
              </a:ext>
            </a:extLst>
          </p:cNvPr>
          <p:cNvSpPr txBox="1"/>
          <p:nvPr/>
        </p:nvSpPr>
        <p:spPr>
          <a:xfrm>
            <a:off x="5273749" y="922581"/>
            <a:ext cx="3870251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004C97"/>
                </a:solidFill>
                <a:latin typeface="Helvetica"/>
              </a:rPr>
              <a:t>Design strategies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: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Low-voltage swing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Reduced power dissipation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High speed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Differential signals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Adequate noise margins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Self-terminated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Minimize board costs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Maximize clock rates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Uniform ground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16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5023927" cy="320908"/>
          </a:xfrm>
        </p:spPr>
        <p:txBody>
          <a:bodyPr/>
          <a:lstStyle/>
          <a:p>
            <a:r>
              <a:rPr lang="en-US" sz="1950" dirty="0"/>
              <a:t>Low Voltage Differential Signaling (LVDS)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4CF2A-8025-8B94-7951-A7D44398EBB5}"/>
              </a:ext>
            </a:extLst>
          </p:cNvPr>
          <p:cNvSpPr txBox="1"/>
          <p:nvPr/>
        </p:nvSpPr>
        <p:spPr>
          <a:xfrm>
            <a:off x="5486400" y="1212404"/>
            <a:ext cx="3657599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004C97"/>
                </a:solidFill>
                <a:latin typeface="Helvetica"/>
              </a:rPr>
              <a:t>Design benefits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</a:rPr>
              <a:t>: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Constant driver and link currents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Simplified design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Induced noise and ground-bounce as common mode signals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  <a:p>
            <a:pPr lvl="1" algn="just">
              <a:spcBef>
                <a:spcPts val="6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</a:rPr>
              <a:t>Lower signal current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  <a:p>
            <a:pPr marL="285750" indent="-285750" algn="just">
              <a:spcBef>
                <a:spcPts val="984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Low EMI</a:t>
            </a:r>
          </a:p>
          <a:p>
            <a:pPr marL="285750" indent="-285750" algn="just">
              <a:spcBef>
                <a:spcPts val="984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Low sensitivity to external noise</a:t>
            </a:r>
          </a:p>
        </p:txBody>
      </p:sp>
      <p:pic>
        <p:nvPicPr>
          <p:cNvPr id="2" name="Picture 1" descr="Diagram, schematic&#10;&#10;Description automatically generated">
            <a:extLst>
              <a:ext uri="{FF2B5EF4-FFF2-40B4-BE49-F238E27FC236}">
                <a16:creationId xmlns:a16="http://schemas.microsoft.com/office/drawing/2014/main" id="{B34B3FED-B234-FF8A-F320-D6B22D55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214476"/>
            <a:ext cx="4816758" cy="27145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0AFFB-A71F-DDBF-AEB8-97725F99F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413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5023927" cy="320908"/>
          </a:xfrm>
        </p:spPr>
        <p:txBody>
          <a:bodyPr/>
          <a:lstStyle/>
          <a:p>
            <a:r>
              <a:rPr lang="en-US" sz="1950" dirty="0"/>
              <a:t>Why LVDS?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4CF2A-8025-8B94-7951-A7D44398EBB5}"/>
              </a:ext>
            </a:extLst>
          </p:cNvPr>
          <p:cNvSpPr txBox="1"/>
          <p:nvPr/>
        </p:nvSpPr>
        <p:spPr>
          <a:xfrm>
            <a:off x="4417295" y="1057318"/>
            <a:ext cx="4345119" cy="2318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To transmit a large amount of data from one stage to another</a:t>
            </a:r>
            <a:endParaRPr lang="en-US" sz="1400" dirty="0">
              <a:solidFill>
                <a:srgbClr val="505050"/>
              </a:solidFill>
              <a:latin typeface="Helvetica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>
                <a:srgbClr val="FF0000"/>
              </a:buClr>
              <a:buSzTx/>
              <a:buFont typeface="Helvetica" panose="020B0604020202020204" pitchFamily="34" charset="0"/>
              <a:buChar char="X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Using a big number of cables, carrying data in parallel, would cause a too high thermal loading</a:t>
            </a: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>
                <a:srgbClr val="00B050"/>
              </a:buClr>
              <a:buSzTx/>
              <a:buFont typeface="HGGothicE" panose="020B0909000000000000" pitchFamily="49" charset="-128"/>
              <a:buChar char="✓"/>
              <a:tabLst/>
              <a:defRPr/>
            </a:pPr>
            <a:r>
              <a:rPr lang="en-US" sz="1600" dirty="0">
                <a:solidFill>
                  <a:srgbClr val="505050"/>
                </a:solidFill>
                <a:latin typeface="Helvetica"/>
              </a:rPr>
              <a:t>Increasing data bandwidth allows to reduce the number of cables and interconnections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1F512-515D-1300-9EF4-C1BE2732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3" y="899704"/>
            <a:ext cx="2839865" cy="33440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8DC38-8CA3-9C9D-3714-83FA6E484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76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B41E5E-A9C3-01C3-97E8-3CE8B76803D5}"/>
              </a:ext>
            </a:extLst>
          </p:cNvPr>
          <p:cNvGrpSpPr/>
          <p:nvPr/>
        </p:nvGrpSpPr>
        <p:grpSpPr>
          <a:xfrm>
            <a:off x="572671" y="1241332"/>
            <a:ext cx="7998658" cy="2660837"/>
            <a:chOff x="329570" y="1061186"/>
            <a:chExt cx="7998658" cy="26608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C614DB-F0C4-E54D-FF74-2B74E00C8527}"/>
                </a:ext>
              </a:extLst>
            </p:cNvPr>
            <p:cNvGrpSpPr/>
            <p:nvPr/>
          </p:nvGrpSpPr>
          <p:grpSpPr>
            <a:xfrm>
              <a:off x="815772" y="1061186"/>
              <a:ext cx="7512456" cy="2660837"/>
              <a:chOff x="815772" y="1241332"/>
              <a:chExt cx="7512456" cy="266083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C10416B-EDE1-2627-26B8-529DF3BD0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815772" y="1769237"/>
                <a:ext cx="2288614" cy="1997442"/>
              </a:xfrm>
              <a:prstGeom prst="rect">
                <a:avLst/>
              </a:prstGeom>
            </p:spPr>
          </p:pic>
          <p:pic>
            <p:nvPicPr>
              <p:cNvPr id="11" name="Picture 10" descr="Diagram&#10;&#10;Description automatically generated">
                <a:extLst>
                  <a:ext uri="{FF2B5EF4-FFF2-40B4-BE49-F238E27FC236}">
                    <a16:creationId xmlns:a16="http://schemas.microsoft.com/office/drawing/2014/main" id="{BA430892-3F95-89BA-2703-BF89F61CC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8523" y="1241332"/>
                <a:ext cx="4779705" cy="2660837"/>
              </a:xfrm>
              <a:prstGeom prst="rect">
                <a:avLst/>
              </a:prstGeom>
            </p:spPr>
          </p:pic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61965941-2D6F-50A0-86E4-258C0F57C08C}"/>
                </a:ext>
              </a:extLst>
            </p:cNvPr>
            <p:cNvSpPr/>
            <p:nvPr/>
          </p:nvSpPr>
          <p:spPr>
            <a:xfrm>
              <a:off x="547475" y="2326454"/>
              <a:ext cx="324000" cy="8572"/>
            </a:xfrm>
            <a:custGeom>
              <a:avLst/>
              <a:gdLst>
                <a:gd name="connsiteX0" fmla="*/ 301228 w 301295"/>
                <a:gd name="connsiteY0" fmla="*/ -151 h 8572"/>
                <a:gd name="connsiteX1" fmla="*/ -68 w 301295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295" h="8572">
                  <a:moveTo>
                    <a:pt x="301228" y="-151"/>
                  </a:moveTo>
                  <a:lnTo>
                    <a:pt x="-6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  <a:headEnd type="none"/>
              <a:tailEnd type="non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F6B5BA-1C3D-0C54-43E9-70A4AB0177EB}"/>
                </a:ext>
              </a:extLst>
            </p:cNvPr>
            <p:cNvSpPr/>
            <p:nvPr/>
          </p:nvSpPr>
          <p:spPr>
            <a:xfrm>
              <a:off x="329570" y="2261303"/>
              <a:ext cx="209335" cy="130302"/>
            </a:xfrm>
            <a:custGeom>
              <a:avLst/>
              <a:gdLst>
                <a:gd name="connsiteX0" fmla="*/ -68 w 209335"/>
                <a:gd name="connsiteY0" fmla="*/ -151 h 130302"/>
                <a:gd name="connsiteX1" fmla="*/ -68 w 209335"/>
                <a:gd name="connsiteY1" fmla="*/ 130151 h 130302"/>
                <a:gd name="connsiteX2" fmla="*/ 126313 w 209335"/>
                <a:gd name="connsiteY2" fmla="*/ 130151 h 130302"/>
                <a:gd name="connsiteX3" fmla="*/ 209267 w 209335"/>
                <a:gd name="connsiteY3" fmla="*/ 65000 h 130302"/>
                <a:gd name="connsiteX4" fmla="*/ -68 w 209335"/>
                <a:gd name="connsiteY4" fmla="*/ -151 h 130302"/>
                <a:gd name="connsiteX5" fmla="*/ 126313 w 209335"/>
                <a:gd name="connsiteY5" fmla="*/ -151 h 130302"/>
                <a:gd name="connsiteX6" fmla="*/ 209267 w 209335"/>
                <a:gd name="connsiteY6" fmla="*/ 65000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335" h="130302">
                  <a:moveTo>
                    <a:pt x="-68" y="-151"/>
                  </a:moveTo>
                  <a:lnTo>
                    <a:pt x="-68" y="130151"/>
                  </a:lnTo>
                  <a:lnTo>
                    <a:pt x="126313" y="130151"/>
                  </a:lnTo>
                  <a:lnTo>
                    <a:pt x="209267" y="65000"/>
                  </a:lnTo>
                  <a:moveTo>
                    <a:pt x="-68" y="-151"/>
                  </a:moveTo>
                  <a:lnTo>
                    <a:pt x="126313" y="-151"/>
                  </a:lnTo>
                  <a:lnTo>
                    <a:pt x="209267" y="65000"/>
                  </a:lnTo>
                </a:path>
              </a:pathLst>
            </a:custGeom>
            <a:solidFill>
              <a:srgbClr val="FFFFFF"/>
            </a:solidFill>
            <a:ln w="17123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31" name="Picture 30" descr="\documentclass{article}&#10;\usepackage{amsmath}&#10;\pagestyle{empty}&#10;\begin{document}&#10;&#10;$0$ V&#10;&#10;&#10;\end{document}" title="IguanaTex Bitmap Display">
            <a:extLst>
              <a:ext uri="{FF2B5EF4-FFF2-40B4-BE49-F238E27FC236}">
                <a16:creationId xmlns:a16="http://schemas.microsoft.com/office/drawing/2014/main" id="{AEC6960D-9551-84D9-7FF6-C2B92EB720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17234" y="3061676"/>
            <a:ext cx="310857" cy="142629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In = 0$ &#10;&#10;&#10;\end{document}" title="IguanaTex Bitmap Display">
            <a:extLst>
              <a:ext uri="{FF2B5EF4-FFF2-40B4-BE49-F238E27FC236}">
                <a16:creationId xmlns:a16="http://schemas.microsoft.com/office/drawing/2014/main" id="{45212CFA-3E90-1F6B-C4E8-F8E21470FF2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91624" y="3462424"/>
            <a:ext cx="586602" cy="143449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n = 1$ &#10;&#10;&#10;\end{document}" title="IguanaTex Bitmap Display">
            <a:extLst>
              <a:ext uri="{FF2B5EF4-FFF2-40B4-BE49-F238E27FC236}">
                <a16:creationId xmlns:a16="http://schemas.microsoft.com/office/drawing/2014/main" id="{842AFE71-AA8E-D295-8108-E63B91F13A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19990" y="2447301"/>
            <a:ext cx="578360" cy="142195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&#10;$In$&#10;&#10;&#10;\end{document}" title="IguanaTex Bitmap Display">
            <a:extLst>
              <a:ext uri="{FF2B5EF4-FFF2-40B4-BE49-F238E27FC236}">
                <a16:creationId xmlns:a16="http://schemas.microsoft.com/office/drawing/2014/main" id="{EF0BF5F8-048F-E927-400E-241168D81D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5804" y="2441449"/>
            <a:ext cx="215788" cy="141424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B2C549C-7B25-D85E-8EAD-8C9A7A8B0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block diagram </a:t>
            </a:r>
            <a:r>
              <a:rPr lang="en-US" sz="1950" dirty="0">
                <a:sym typeface="Wingdings" panose="05000000000000000000" pitchFamily="2" charset="2"/>
              </a:rPr>
              <a:t>  </a:t>
            </a:r>
            <a:endParaRPr lang="en-US" sz="1950" dirty="0"/>
          </a:p>
        </p:txBody>
      </p:sp>
      <p:grpSp>
        <p:nvGrpSpPr>
          <p:cNvPr id="2" name="Graphic 8">
            <a:extLst>
              <a:ext uri="{FF2B5EF4-FFF2-40B4-BE49-F238E27FC236}">
                <a16:creationId xmlns:a16="http://schemas.microsoft.com/office/drawing/2014/main" id="{CA08CF70-11B4-CA90-6C38-86FCEFD6C35E}"/>
              </a:ext>
            </a:extLst>
          </p:cNvPr>
          <p:cNvGrpSpPr/>
          <p:nvPr/>
        </p:nvGrpSpPr>
        <p:grpSpPr>
          <a:xfrm>
            <a:off x="628647" y="1137287"/>
            <a:ext cx="7887813" cy="2583992"/>
            <a:chOff x="628647" y="1137287"/>
            <a:chExt cx="7887813" cy="258399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D661B6-4F00-AD37-D8EA-4E3395FE4091}"/>
                </a:ext>
              </a:extLst>
            </p:cNvPr>
            <p:cNvSpPr/>
            <p:nvPr/>
          </p:nvSpPr>
          <p:spPr>
            <a:xfrm>
              <a:off x="1170549" y="1940145"/>
              <a:ext cx="1620005" cy="972001"/>
            </a:xfrm>
            <a:custGeom>
              <a:avLst/>
              <a:gdLst>
                <a:gd name="connsiteX0" fmla="*/ 809939 w 1620005"/>
                <a:gd name="connsiteY0" fmla="*/ -151 h 972001"/>
                <a:gd name="connsiteX1" fmla="*/ 1619937 w 1620005"/>
                <a:gd name="connsiteY1" fmla="*/ -151 h 972001"/>
                <a:gd name="connsiteX2" fmla="*/ 1619937 w 1620005"/>
                <a:gd name="connsiteY2" fmla="*/ 971851 h 972001"/>
                <a:gd name="connsiteX3" fmla="*/ -68 w 1620005"/>
                <a:gd name="connsiteY3" fmla="*/ 971851 h 972001"/>
                <a:gd name="connsiteX4" fmla="*/ -68 w 1620005"/>
                <a:gd name="connsiteY4" fmla="*/ -151 h 9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005" h="972001">
                  <a:moveTo>
                    <a:pt x="809939" y="-151"/>
                  </a:moveTo>
                  <a:lnTo>
                    <a:pt x="1619937" y="-151"/>
                  </a:lnTo>
                  <a:lnTo>
                    <a:pt x="1619937" y="971851"/>
                  </a:lnTo>
                  <a:lnTo>
                    <a:pt x="-68" y="971851"/>
                  </a:lnTo>
                  <a:lnTo>
                    <a:pt x="-68" y="-151"/>
                  </a:lnTo>
                  <a:close/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16976A-27A4-AE5D-ABA3-3A875BBC9184}"/>
                </a:ext>
              </a:extLst>
            </p:cNvPr>
            <p:cNvSpPr/>
            <p:nvPr/>
          </p:nvSpPr>
          <p:spPr>
            <a:xfrm>
              <a:off x="846552" y="2426145"/>
              <a:ext cx="324000" cy="8572"/>
            </a:xfrm>
            <a:custGeom>
              <a:avLst/>
              <a:gdLst>
                <a:gd name="connsiteX0" fmla="*/ 301228 w 301295"/>
                <a:gd name="connsiteY0" fmla="*/ -151 h 8572"/>
                <a:gd name="connsiteX1" fmla="*/ -68 w 301295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295" h="8572">
                  <a:moveTo>
                    <a:pt x="301228" y="-151"/>
                  </a:moveTo>
                  <a:lnTo>
                    <a:pt x="-6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  <a:headEnd type="triangle"/>
              <a:tailEnd type="non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ED14D10-E316-17AA-E044-23C85FA2ACBF}"/>
                </a:ext>
              </a:extLst>
            </p:cNvPr>
            <p:cNvSpPr/>
            <p:nvPr/>
          </p:nvSpPr>
          <p:spPr>
            <a:xfrm>
              <a:off x="2790553" y="2259865"/>
              <a:ext cx="648000" cy="8572"/>
            </a:xfrm>
            <a:custGeom>
              <a:avLst/>
              <a:gdLst>
                <a:gd name="connsiteX0" fmla="*/ -68 w 618925"/>
                <a:gd name="connsiteY0" fmla="*/ -151 h 8572"/>
                <a:gd name="connsiteX1" fmla="*/ 618858 w 618925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8925" h="8572">
                  <a:moveTo>
                    <a:pt x="-68" y="-151"/>
                  </a:moveTo>
                  <a:lnTo>
                    <a:pt x="61885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  <a:headEnd type="none"/>
              <a:tailEnd type="triangl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6F4ABF-759A-C715-C295-5DB2452DB2B7}"/>
                </a:ext>
              </a:extLst>
            </p:cNvPr>
            <p:cNvSpPr/>
            <p:nvPr/>
          </p:nvSpPr>
          <p:spPr>
            <a:xfrm>
              <a:off x="2790553" y="2583862"/>
              <a:ext cx="648000" cy="8572"/>
            </a:xfrm>
            <a:custGeom>
              <a:avLst/>
              <a:gdLst>
                <a:gd name="connsiteX0" fmla="*/ -68 w 618925"/>
                <a:gd name="connsiteY0" fmla="*/ -151 h 8572"/>
                <a:gd name="connsiteX1" fmla="*/ 618858 w 618925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8925" h="8572">
                  <a:moveTo>
                    <a:pt x="-68" y="-151"/>
                  </a:moveTo>
                  <a:lnTo>
                    <a:pt x="61885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  <a:tailEnd type="triangl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B3147E-D7B4-852E-3C4B-F68CF110E756}"/>
                </a:ext>
              </a:extLst>
            </p:cNvPr>
            <p:cNvSpPr/>
            <p:nvPr/>
          </p:nvSpPr>
          <p:spPr>
            <a:xfrm>
              <a:off x="3438549" y="1940145"/>
              <a:ext cx="1620005" cy="972001"/>
            </a:xfrm>
            <a:custGeom>
              <a:avLst/>
              <a:gdLst>
                <a:gd name="connsiteX0" fmla="*/ -68 w 1620005"/>
                <a:gd name="connsiteY0" fmla="*/ -151 h 972001"/>
                <a:gd name="connsiteX1" fmla="*/ -68 w 1620005"/>
                <a:gd name="connsiteY1" fmla="*/ 971851 h 972001"/>
                <a:gd name="connsiteX2" fmla="*/ 1619937 w 1620005"/>
                <a:gd name="connsiteY2" fmla="*/ 971851 h 972001"/>
                <a:gd name="connsiteX3" fmla="*/ 1619937 w 1620005"/>
                <a:gd name="connsiteY3" fmla="*/ -151 h 9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005" h="972001">
                  <a:moveTo>
                    <a:pt x="-68" y="-151"/>
                  </a:moveTo>
                  <a:lnTo>
                    <a:pt x="-68" y="971851"/>
                  </a:lnTo>
                  <a:lnTo>
                    <a:pt x="1619937" y="971851"/>
                  </a:lnTo>
                  <a:lnTo>
                    <a:pt x="1619937" y="-151"/>
                  </a:lnTo>
                  <a:close/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52AAFD-EB80-B0C2-A65D-104DD2A15A91}"/>
                </a:ext>
              </a:extLst>
            </p:cNvPr>
            <p:cNvSpPr/>
            <p:nvPr/>
          </p:nvSpPr>
          <p:spPr>
            <a:xfrm>
              <a:off x="3439424" y="3241288"/>
              <a:ext cx="1616122" cy="479991"/>
            </a:xfrm>
            <a:custGeom>
              <a:avLst/>
              <a:gdLst>
                <a:gd name="connsiteX0" fmla="*/ -68 w 1616122"/>
                <a:gd name="connsiteY0" fmla="*/ -151 h 479991"/>
                <a:gd name="connsiteX1" fmla="*/ -68 w 1616122"/>
                <a:gd name="connsiteY1" fmla="*/ 479840 h 479991"/>
                <a:gd name="connsiteX2" fmla="*/ 1616054 w 1616122"/>
                <a:gd name="connsiteY2" fmla="*/ 479840 h 479991"/>
                <a:gd name="connsiteX3" fmla="*/ 1616054 w 1616122"/>
                <a:gd name="connsiteY3" fmla="*/ -151 h 47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6122" h="479991">
                  <a:moveTo>
                    <a:pt x="-68" y="-151"/>
                  </a:moveTo>
                  <a:lnTo>
                    <a:pt x="-68" y="479840"/>
                  </a:lnTo>
                  <a:lnTo>
                    <a:pt x="1616054" y="479840"/>
                  </a:lnTo>
                  <a:lnTo>
                    <a:pt x="1616054" y="-151"/>
                  </a:lnTo>
                  <a:close/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1EB73B-7A8E-B1AF-648D-19F19D901B12}"/>
                </a:ext>
              </a:extLst>
            </p:cNvPr>
            <p:cNvSpPr/>
            <p:nvPr/>
          </p:nvSpPr>
          <p:spPr>
            <a:xfrm>
              <a:off x="3436406" y="1137287"/>
              <a:ext cx="1624300" cy="481731"/>
            </a:xfrm>
            <a:custGeom>
              <a:avLst/>
              <a:gdLst>
                <a:gd name="connsiteX0" fmla="*/ -68 w 1624300"/>
                <a:gd name="connsiteY0" fmla="*/ -151 h 481731"/>
                <a:gd name="connsiteX1" fmla="*/ -68 w 1624300"/>
                <a:gd name="connsiteY1" fmla="*/ 481581 h 481731"/>
                <a:gd name="connsiteX2" fmla="*/ 1624232 w 1624300"/>
                <a:gd name="connsiteY2" fmla="*/ 481581 h 481731"/>
                <a:gd name="connsiteX3" fmla="*/ 1624232 w 1624300"/>
                <a:gd name="connsiteY3" fmla="*/ -151 h 48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300" h="481731">
                  <a:moveTo>
                    <a:pt x="-68" y="-151"/>
                  </a:moveTo>
                  <a:lnTo>
                    <a:pt x="-68" y="481581"/>
                  </a:lnTo>
                  <a:lnTo>
                    <a:pt x="1624232" y="481581"/>
                  </a:lnTo>
                  <a:lnTo>
                    <a:pt x="1624232" y="-151"/>
                  </a:lnTo>
                  <a:close/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A89B55D-6CB8-9D52-047F-144AB4F56A1F}"/>
                </a:ext>
              </a:extLst>
            </p:cNvPr>
            <p:cNvSpPr/>
            <p:nvPr/>
          </p:nvSpPr>
          <p:spPr>
            <a:xfrm>
              <a:off x="5058555" y="2264151"/>
              <a:ext cx="323997" cy="8572"/>
            </a:xfrm>
            <a:custGeom>
              <a:avLst/>
              <a:gdLst>
                <a:gd name="connsiteX0" fmla="*/ -68 w 323997"/>
                <a:gd name="connsiteY0" fmla="*/ -151 h 8572"/>
                <a:gd name="connsiteX1" fmla="*/ 323929 w 323997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997" h="8572">
                  <a:moveTo>
                    <a:pt x="-68" y="-151"/>
                  </a:moveTo>
                  <a:lnTo>
                    <a:pt x="323929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6AD533-B8C6-9D0C-2B53-3F2A6950D17A}"/>
                </a:ext>
              </a:extLst>
            </p:cNvPr>
            <p:cNvSpPr/>
            <p:nvPr/>
          </p:nvSpPr>
          <p:spPr>
            <a:xfrm>
              <a:off x="5058555" y="2583862"/>
              <a:ext cx="323997" cy="8572"/>
            </a:xfrm>
            <a:custGeom>
              <a:avLst/>
              <a:gdLst>
                <a:gd name="connsiteX0" fmla="*/ -68 w 323997"/>
                <a:gd name="connsiteY0" fmla="*/ -151 h 8572"/>
                <a:gd name="connsiteX1" fmla="*/ 323929 w 323997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997" h="8572">
                  <a:moveTo>
                    <a:pt x="-68" y="-151"/>
                  </a:moveTo>
                  <a:lnTo>
                    <a:pt x="323929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D794CA9-23F9-FCEB-AFE1-F37C4DE42DD8}"/>
                </a:ext>
              </a:extLst>
            </p:cNvPr>
            <p:cNvSpPr/>
            <p:nvPr/>
          </p:nvSpPr>
          <p:spPr>
            <a:xfrm>
              <a:off x="5970549" y="2156112"/>
              <a:ext cx="120015" cy="540067"/>
            </a:xfrm>
            <a:custGeom>
              <a:avLst/>
              <a:gdLst>
                <a:gd name="connsiteX0" fmla="*/ 59939 w 120015"/>
                <a:gd name="connsiteY0" fmla="*/ 539917 h 540067"/>
                <a:gd name="connsiteX1" fmla="*/ 59939 w 120015"/>
                <a:gd name="connsiteY1" fmla="*/ 449905 h 540067"/>
                <a:gd name="connsiteX2" fmla="*/ 119947 w 120015"/>
                <a:gd name="connsiteY2" fmla="*/ 419902 h 540067"/>
                <a:gd name="connsiteX3" fmla="*/ -68 w 120015"/>
                <a:gd name="connsiteY3" fmla="*/ 359894 h 540067"/>
                <a:gd name="connsiteX4" fmla="*/ 119947 w 120015"/>
                <a:gd name="connsiteY4" fmla="*/ 299887 h 540067"/>
                <a:gd name="connsiteX5" fmla="*/ -68 w 120015"/>
                <a:gd name="connsiteY5" fmla="*/ 239879 h 540067"/>
                <a:gd name="connsiteX6" fmla="*/ 119947 w 120015"/>
                <a:gd name="connsiteY6" fmla="*/ 179872 h 540067"/>
                <a:gd name="connsiteX7" fmla="*/ -68 w 120015"/>
                <a:gd name="connsiteY7" fmla="*/ 119864 h 540067"/>
                <a:gd name="connsiteX8" fmla="*/ 59939 w 120015"/>
                <a:gd name="connsiteY8" fmla="*/ 89860 h 540067"/>
                <a:gd name="connsiteX9" fmla="*/ 59939 w 120015"/>
                <a:gd name="connsiteY9" fmla="*/ -151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015" h="540067">
                  <a:moveTo>
                    <a:pt x="59939" y="539917"/>
                  </a:moveTo>
                  <a:lnTo>
                    <a:pt x="59939" y="449905"/>
                  </a:lnTo>
                  <a:lnTo>
                    <a:pt x="119947" y="419902"/>
                  </a:lnTo>
                  <a:lnTo>
                    <a:pt x="-68" y="359894"/>
                  </a:lnTo>
                  <a:lnTo>
                    <a:pt x="119947" y="299887"/>
                  </a:lnTo>
                  <a:lnTo>
                    <a:pt x="-68" y="239879"/>
                  </a:lnTo>
                  <a:lnTo>
                    <a:pt x="119947" y="179872"/>
                  </a:lnTo>
                  <a:lnTo>
                    <a:pt x="-68" y="119864"/>
                  </a:lnTo>
                  <a:lnTo>
                    <a:pt x="59939" y="89860"/>
                  </a:lnTo>
                  <a:lnTo>
                    <a:pt x="59939" y="-151"/>
                  </a:lnTo>
                </a:path>
              </a:pathLst>
            </a:custGeom>
            <a:noFill/>
            <a:ln w="17128" cap="rnd">
              <a:solidFill>
                <a:srgbClr val="000000"/>
              </a:solidFill>
              <a:prstDash val="sysDash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0E7760-1430-4D7D-28CB-91945F2DED26}"/>
                </a:ext>
              </a:extLst>
            </p:cNvPr>
            <p:cNvSpPr/>
            <p:nvPr/>
          </p:nvSpPr>
          <p:spPr>
            <a:xfrm>
              <a:off x="4248556" y="1619019"/>
              <a:ext cx="8572" cy="324000"/>
            </a:xfrm>
            <a:custGeom>
              <a:avLst/>
              <a:gdLst>
                <a:gd name="connsiteX0" fmla="*/ -68 w 8572"/>
                <a:gd name="connsiteY0" fmla="*/ 288579 h 288730"/>
                <a:gd name="connsiteX1" fmla="*/ -68 w 8572"/>
                <a:gd name="connsiteY1" fmla="*/ -151 h 28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88730">
                  <a:moveTo>
                    <a:pt x="-68" y="288579"/>
                  </a:moveTo>
                  <a:lnTo>
                    <a:pt x="-6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  <a:headEnd type="triangle"/>
              <a:tailEnd type="non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BD8D3B-B527-E765-21C0-EF39FEFA340A}"/>
                </a:ext>
              </a:extLst>
            </p:cNvPr>
            <p:cNvSpPr/>
            <p:nvPr/>
          </p:nvSpPr>
          <p:spPr>
            <a:xfrm>
              <a:off x="3920941" y="2916432"/>
              <a:ext cx="8572" cy="324000"/>
            </a:xfrm>
            <a:custGeom>
              <a:avLst/>
              <a:gdLst>
                <a:gd name="connsiteX0" fmla="*/ -68 w 8572"/>
                <a:gd name="connsiteY0" fmla="*/ -151 h 288730"/>
                <a:gd name="connsiteX1" fmla="*/ -68 w 8572"/>
                <a:gd name="connsiteY1" fmla="*/ 288579 h 28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88730">
                  <a:moveTo>
                    <a:pt x="-68" y="-151"/>
                  </a:moveTo>
                  <a:lnTo>
                    <a:pt x="-68" y="288579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  <a:headEnd type="triangle"/>
              <a:tailEnd type="non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ECB556-2E4D-9DC3-67DF-DC35D626A03D}"/>
                </a:ext>
              </a:extLst>
            </p:cNvPr>
            <p:cNvSpPr/>
            <p:nvPr/>
          </p:nvSpPr>
          <p:spPr>
            <a:xfrm>
              <a:off x="4573351" y="2916432"/>
              <a:ext cx="8572" cy="324000"/>
            </a:xfrm>
            <a:custGeom>
              <a:avLst/>
              <a:gdLst>
                <a:gd name="connsiteX0" fmla="*/ -68 w 8572"/>
                <a:gd name="connsiteY0" fmla="*/ -151 h 288730"/>
                <a:gd name="connsiteX1" fmla="*/ -68 w 8572"/>
                <a:gd name="connsiteY1" fmla="*/ 288579 h 28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88730">
                  <a:moveTo>
                    <a:pt x="-68" y="-151"/>
                  </a:moveTo>
                  <a:lnTo>
                    <a:pt x="-68" y="288579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  <a:headEnd type="triangle"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24F5D8-3394-6196-26CA-177BA9F6D7BF}"/>
                </a:ext>
              </a:extLst>
            </p:cNvPr>
            <p:cNvSpPr/>
            <p:nvPr/>
          </p:nvSpPr>
          <p:spPr>
            <a:xfrm>
              <a:off x="5382552" y="2102148"/>
              <a:ext cx="648003" cy="162003"/>
            </a:xfrm>
            <a:custGeom>
              <a:avLst/>
              <a:gdLst>
                <a:gd name="connsiteX0" fmla="*/ -68 w 648003"/>
                <a:gd name="connsiteY0" fmla="*/ 161852 h 162003"/>
                <a:gd name="connsiteX1" fmla="*/ -68 w 648003"/>
                <a:gd name="connsiteY1" fmla="*/ -151 h 162003"/>
                <a:gd name="connsiteX2" fmla="*/ 647936 w 648003"/>
                <a:gd name="connsiteY2" fmla="*/ -151 h 16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03" h="162003">
                  <a:moveTo>
                    <a:pt x="-68" y="161852"/>
                  </a:moveTo>
                  <a:lnTo>
                    <a:pt x="-68" y="-151"/>
                  </a:lnTo>
                  <a:lnTo>
                    <a:pt x="647936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2E3818-299E-0C90-6679-AE31700668D9}"/>
                </a:ext>
              </a:extLst>
            </p:cNvPr>
            <p:cNvSpPr/>
            <p:nvPr/>
          </p:nvSpPr>
          <p:spPr>
            <a:xfrm>
              <a:off x="5382552" y="2583862"/>
              <a:ext cx="648003" cy="166289"/>
            </a:xfrm>
            <a:custGeom>
              <a:avLst/>
              <a:gdLst>
                <a:gd name="connsiteX0" fmla="*/ -68 w 648003"/>
                <a:gd name="connsiteY0" fmla="*/ -151 h 166289"/>
                <a:gd name="connsiteX1" fmla="*/ -68 w 648003"/>
                <a:gd name="connsiteY1" fmla="*/ 166138 h 166289"/>
                <a:gd name="connsiteX2" fmla="*/ 647936 w 648003"/>
                <a:gd name="connsiteY2" fmla="*/ 166138 h 16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03" h="166289">
                  <a:moveTo>
                    <a:pt x="-68" y="-151"/>
                  </a:moveTo>
                  <a:lnTo>
                    <a:pt x="-68" y="166138"/>
                  </a:lnTo>
                  <a:lnTo>
                    <a:pt x="647936" y="166138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0212B2-1DC3-9FB7-BB71-B99C41CC4928}"/>
                </a:ext>
              </a:extLst>
            </p:cNvPr>
            <p:cNvSpPr/>
            <p:nvPr/>
          </p:nvSpPr>
          <p:spPr>
            <a:xfrm>
              <a:off x="6030556" y="2102148"/>
              <a:ext cx="8572" cy="53964"/>
            </a:xfrm>
            <a:custGeom>
              <a:avLst/>
              <a:gdLst>
                <a:gd name="connsiteX0" fmla="*/ -68 w 8572"/>
                <a:gd name="connsiteY0" fmla="*/ -151 h 53964"/>
                <a:gd name="connsiteX1" fmla="*/ -68 w 8572"/>
                <a:gd name="connsiteY1" fmla="*/ 53813 h 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3964">
                  <a:moveTo>
                    <a:pt x="-68" y="-151"/>
                  </a:moveTo>
                  <a:lnTo>
                    <a:pt x="-68" y="53813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4DD97E-D33B-81CD-A54D-C2469459A311}"/>
                </a:ext>
              </a:extLst>
            </p:cNvPr>
            <p:cNvSpPr/>
            <p:nvPr/>
          </p:nvSpPr>
          <p:spPr>
            <a:xfrm>
              <a:off x="6030556" y="2696179"/>
              <a:ext cx="8572" cy="53972"/>
            </a:xfrm>
            <a:custGeom>
              <a:avLst/>
              <a:gdLst>
                <a:gd name="connsiteX0" fmla="*/ -68 w 8572"/>
                <a:gd name="connsiteY0" fmla="*/ 53821 h 53972"/>
                <a:gd name="connsiteX1" fmla="*/ -68 w 8572"/>
                <a:gd name="connsiteY1" fmla="*/ -151 h 5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3972">
                  <a:moveTo>
                    <a:pt x="-68" y="53821"/>
                  </a:moveTo>
                  <a:lnTo>
                    <a:pt x="-6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BB9C23B-69E6-21EA-391F-6DE8A348745A}"/>
                </a:ext>
              </a:extLst>
            </p:cNvPr>
            <p:cNvSpPr/>
            <p:nvPr/>
          </p:nvSpPr>
          <p:spPr>
            <a:xfrm>
              <a:off x="7905970" y="2161529"/>
              <a:ext cx="120015" cy="540067"/>
            </a:xfrm>
            <a:custGeom>
              <a:avLst/>
              <a:gdLst>
                <a:gd name="connsiteX0" fmla="*/ 59939 w 120015"/>
                <a:gd name="connsiteY0" fmla="*/ 539917 h 540067"/>
                <a:gd name="connsiteX1" fmla="*/ 59939 w 120015"/>
                <a:gd name="connsiteY1" fmla="*/ 449905 h 540067"/>
                <a:gd name="connsiteX2" fmla="*/ 119947 w 120015"/>
                <a:gd name="connsiteY2" fmla="*/ 419902 h 540067"/>
                <a:gd name="connsiteX3" fmla="*/ -68 w 120015"/>
                <a:gd name="connsiteY3" fmla="*/ 359894 h 540067"/>
                <a:gd name="connsiteX4" fmla="*/ 119947 w 120015"/>
                <a:gd name="connsiteY4" fmla="*/ 299887 h 540067"/>
                <a:gd name="connsiteX5" fmla="*/ -68 w 120015"/>
                <a:gd name="connsiteY5" fmla="*/ 239879 h 540067"/>
                <a:gd name="connsiteX6" fmla="*/ 119947 w 120015"/>
                <a:gd name="connsiteY6" fmla="*/ 179872 h 540067"/>
                <a:gd name="connsiteX7" fmla="*/ -68 w 120015"/>
                <a:gd name="connsiteY7" fmla="*/ 119864 h 540067"/>
                <a:gd name="connsiteX8" fmla="*/ 59939 w 120015"/>
                <a:gd name="connsiteY8" fmla="*/ 89860 h 540067"/>
                <a:gd name="connsiteX9" fmla="*/ 59939 w 120015"/>
                <a:gd name="connsiteY9" fmla="*/ -151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015" h="540067">
                  <a:moveTo>
                    <a:pt x="59939" y="539917"/>
                  </a:moveTo>
                  <a:lnTo>
                    <a:pt x="59939" y="449905"/>
                  </a:lnTo>
                  <a:lnTo>
                    <a:pt x="119947" y="419902"/>
                  </a:lnTo>
                  <a:lnTo>
                    <a:pt x="-68" y="359894"/>
                  </a:lnTo>
                  <a:lnTo>
                    <a:pt x="119947" y="299887"/>
                  </a:lnTo>
                  <a:lnTo>
                    <a:pt x="-68" y="239879"/>
                  </a:lnTo>
                  <a:lnTo>
                    <a:pt x="119947" y="179872"/>
                  </a:lnTo>
                  <a:lnTo>
                    <a:pt x="-68" y="119864"/>
                  </a:lnTo>
                  <a:lnTo>
                    <a:pt x="59939" y="89860"/>
                  </a:lnTo>
                  <a:lnTo>
                    <a:pt x="59939" y="-151"/>
                  </a:lnTo>
                </a:path>
              </a:pathLst>
            </a:custGeom>
            <a:noFill/>
            <a:ln w="17128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089F4D6-E27F-0C69-E6B2-657F3D09F4FD}"/>
                </a:ext>
              </a:extLst>
            </p:cNvPr>
            <p:cNvSpPr/>
            <p:nvPr/>
          </p:nvSpPr>
          <p:spPr>
            <a:xfrm>
              <a:off x="7965978" y="2107566"/>
              <a:ext cx="8572" cy="53963"/>
            </a:xfrm>
            <a:custGeom>
              <a:avLst/>
              <a:gdLst>
                <a:gd name="connsiteX0" fmla="*/ -68 w 8572"/>
                <a:gd name="connsiteY0" fmla="*/ -151 h 53963"/>
                <a:gd name="connsiteX1" fmla="*/ -68 w 8572"/>
                <a:gd name="connsiteY1" fmla="*/ 53813 h 5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3963">
                  <a:moveTo>
                    <a:pt x="-68" y="-151"/>
                  </a:moveTo>
                  <a:lnTo>
                    <a:pt x="-68" y="53813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04F18E-53D3-A6C3-2449-94E99F3C14B7}"/>
                </a:ext>
              </a:extLst>
            </p:cNvPr>
            <p:cNvSpPr/>
            <p:nvPr/>
          </p:nvSpPr>
          <p:spPr>
            <a:xfrm>
              <a:off x="7965978" y="2701597"/>
              <a:ext cx="8572" cy="53964"/>
            </a:xfrm>
            <a:custGeom>
              <a:avLst/>
              <a:gdLst>
                <a:gd name="connsiteX0" fmla="*/ -68 w 8572"/>
                <a:gd name="connsiteY0" fmla="*/ 53813 h 53964"/>
                <a:gd name="connsiteX1" fmla="*/ -68 w 8572"/>
                <a:gd name="connsiteY1" fmla="*/ -151 h 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53964">
                  <a:moveTo>
                    <a:pt x="-68" y="53813"/>
                  </a:moveTo>
                  <a:lnTo>
                    <a:pt x="-6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3BE46E-0120-7580-5A64-5CC109E356F2}"/>
                </a:ext>
              </a:extLst>
            </p:cNvPr>
            <p:cNvSpPr/>
            <p:nvPr/>
          </p:nvSpPr>
          <p:spPr>
            <a:xfrm>
              <a:off x="6030556" y="2102148"/>
              <a:ext cx="323997" cy="8572"/>
            </a:xfrm>
            <a:custGeom>
              <a:avLst/>
              <a:gdLst>
                <a:gd name="connsiteX0" fmla="*/ -68 w 323997"/>
                <a:gd name="connsiteY0" fmla="*/ -151 h 8572"/>
                <a:gd name="connsiteX1" fmla="*/ 323929 w 323997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997" h="8572">
                  <a:moveTo>
                    <a:pt x="-68" y="-151"/>
                  </a:moveTo>
                  <a:lnTo>
                    <a:pt x="323929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8E907D-B288-149B-F1F9-2565C1ABF6EC}"/>
                </a:ext>
              </a:extLst>
            </p:cNvPr>
            <p:cNvSpPr/>
            <p:nvPr/>
          </p:nvSpPr>
          <p:spPr>
            <a:xfrm>
              <a:off x="6030556" y="2750152"/>
              <a:ext cx="323997" cy="8572"/>
            </a:xfrm>
            <a:custGeom>
              <a:avLst/>
              <a:gdLst>
                <a:gd name="connsiteX0" fmla="*/ -68 w 323997"/>
                <a:gd name="connsiteY0" fmla="*/ -151 h 8572"/>
                <a:gd name="connsiteX1" fmla="*/ 323929 w 323997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997" h="8572">
                  <a:moveTo>
                    <a:pt x="-68" y="-151"/>
                  </a:moveTo>
                  <a:lnTo>
                    <a:pt x="323929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553A452-2A0E-EC1E-DB62-74D24581A52C}"/>
                </a:ext>
              </a:extLst>
            </p:cNvPr>
            <p:cNvSpPr/>
            <p:nvPr/>
          </p:nvSpPr>
          <p:spPr>
            <a:xfrm>
              <a:off x="6354554" y="2102148"/>
              <a:ext cx="323997" cy="8572"/>
            </a:xfrm>
            <a:custGeom>
              <a:avLst/>
              <a:gdLst>
                <a:gd name="connsiteX0" fmla="*/ -68 w 323997"/>
                <a:gd name="connsiteY0" fmla="*/ -151 h 8572"/>
                <a:gd name="connsiteX1" fmla="*/ 323929 w 323997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997" h="8572">
                  <a:moveTo>
                    <a:pt x="-68" y="-151"/>
                  </a:moveTo>
                  <a:lnTo>
                    <a:pt x="323929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C0C5119-A890-3E76-47D9-61DBDA227DAE}"/>
                </a:ext>
              </a:extLst>
            </p:cNvPr>
            <p:cNvSpPr/>
            <p:nvPr/>
          </p:nvSpPr>
          <p:spPr>
            <a:xfrm>
              <a:off x="6354554" y="2750152"/>
              <a:ext cx="323997" cy="8572"/>
            </a:xfrm>
            <a:custGeom>
              <a:avLst/>
              <a:gdLst>
                <a:gd name="connsiteX0" fmla="*/ -68 w 323997"/>
                <a:gd name="connsiteY0" fmla="*/ -151 h 8572"/>
                <a:gd name="connsiteX1" fmla="*/ 323929 w 323997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997" h="8572">
                  <a:moveTo>
                    <a:pt x="-68" y="-151"/>
                  </a:moveTo>
                  <a:lnTo>
                    <a:pt x="323929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F7C3E6A-2974-B84D-83E0-FF9DCB63CC52}"/>
                </a:ext>
              </a:extLst>
            </p:cNvPr>
            <p:cNvSpPr/>
            <p:nvPr/>
          </p:nvSpPr>
          <p:spPr>
            <a:xfrm>
              <a:off x="6646662" y="2004946"/>
              <a:ext cx="63777" cy="193889"/>
            </a:xfrm>
            <a:custGeom>
              <a:avLst/>
              <a:gdLst>
                <a:gd name="connsiteX0" fmla="*/ 63710 w 63777"/>
                <a:gd name="connsiteY0" fmla="*/ 96794 h 193889"/>
                <a:gd name="connsiteX1" fmla="*/ 31821 w 63777"/>
                <a:gd name="connsiteY1" fmla="*/ 193738 h 193889"/>
                <a:gd name="connsiteX2" fmla="*/ -68 w 63777"/>
                <a:gd name="connsiteY2" fmla="*/ 96794 h 193889"/>
                <a:gd name="connsiteX3" fmla="*/ 31821 w 63777"/>
                <a:gd name="connsiteY3" fmla="*/ -151 h 193889"/>
                <a:gd name="connsiteX4" fmla="*/ 63710 w 63777"/>
                <a:gd name="connsiteY4" fmla="*/ 96794 h 19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77" h="193889">
                  <a:moveTo>
                    <a:pt x="63710" y="96794"/>
                  </a:moveTo>
                  <a:cubicBezTo>
                    <a:pt x="63710" y="150335"/>
                    <a:pt x="49432" y="193738"/>
                    <a:pt x="31821" y="193738"/>
                  </a:cubicBezTo>
                  <a:cubicBezTo>
                    <a:pt x="14209" y="193738"/>
                    <a:pt x="-68" y="150335"/>
                    <a:pt x="-68" y="96794"/>
                  </a:cubicBezTo>
                  <a:cubicBezTo>
                    <a:pt x="-68" y="43253"/>
                    <a:pt x="14209" y="-151"/>
                    <a:pt x="31821" y="-151"/>
                  </a:cubicBezTo>
                  <a:cubicBezTo>
                    <a:pt x="49432" y="-151"/>
                    <a:pt x="63710" y="43252"/>
                    <a:pt x="63710" y="96794"/>
                  </a:cubicBezTo>
                  <a:close/>
                </a:path>
              </a:pathLst>
            </a:custGeom>
            <a:noFill/>
            <a:ln w="1859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DDBBFD-D3D5-F0BA-7A46-881FE3134D4A}"/>
                </a:ext>
              </a:extLst>
            </p:cNvPr>
            <p:cNvSpPr/>
            <p:nvPr/>
          </p:nvSpPr>
          <p:spPr>
            <a:xfrm rot="10800000" flipV="1">
              <a:off x="7294666" y="2005203"/>
              <a:ext cx="63777" cy="193889"/>
            </a:xfrm>
            <a:custGeom>
              <a:avLst/>
              <a:gdLst>
                <a:gd name="connsiteX0" fmla="*/ 65411 w 63777"/>
                <a:gd name="connsiteY0" fmla="*/ 96794 h 193889"/>
                <a:gd name="connsiteX1" fmla="*/ 33522 w 63777"/>
                <a:gd name="connsiteY1" fmla="*/ 193738 h 193889"/>
                <a:gd name="connsiteX2" fmla="*/ 1633 w 63777"/>
                <a:gd name="connsiteY2" fmla="*/ 96794 h 193889"/>
                <a:gd name="connsiteX3" fmla="*/ 33522 w 63777"/>
                <a:gd name="connsiteY3" fmla="*/ -151 h 193889"/>
                <a:gd name="connsiteX4" fmla="*/ 65411 w 63777"/>
                <a:gd name="connsiteY4" fmla="*/ 96794 h 19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77" h="193889">
                  <a:moveTo>
                    <a:pt x="65411" y="96794"/>
                  </a:moveTo>
                  <a:cubicBezTo>
                    <a:pt x="65411" y="150335"/>
                    <a:pt x="51134" y="193738"/>
                    <a:pt x="33522" y="193738"/>
                  </a:cubicBezTo>
                  <a:cubicBezTo>
                    <a:pt x="15910" y="193738"/>
                    <a:pt x="1633" y="150335"/>
                    <a:pt x="1633" y="96794"/>
                  </a:cubicBezTo>
                  <a:cubicBezTo>
                    <a:pt x="1633" y="43253"/>
                    <a:pt x="15910" y="-151"/>
                    <a:pt x="33522" y="-151"/>
                  </a:cubicBezTo>
                  <a:cubicBezTo>
                    <a:pt x="51134" y="-151"/>
                    <a:pt x="65411" y="43252"/>
                    <a:pt x="65411" y="96794"/>
                  </a:cubicBezTo>
                  <a:close/>
                </a:path>
              </a:pathLst>
            </a:custGeom>
            <a:noFill/>
            <a:ln w="18590" cap="flat">
              <a:gradFill>
                <a:gsLst>
                  <a:gs pos="49718">
                    <a:srgbClr val="000000"/>
                  </a:gs>
                  <a:gs pos="49718">
                    <a:srgbClr val="000000">
                      <a:alpha val="0"/>
                    </a:srgbClr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A57764-4630-16F5-FF63-110886FAC98D}"/>
                </a:ext>
              </a:extLst>
            </p:cNvPr>
            <p:cNvSpPr/>
            <p:nvPr/>
          </p:nvSpPr>
          <p:spPr>
            <a:xfrm>
              <a:off x="6678551" y="2004944"/>
              <a:ext cx="648003" cy="8572"/>
            </a:xfrm>
            <a:custGeom>
              <a:avLst/>
              <a:gdLst>
                <a:gd name="connsiteX0" fmla="*/ -68 w 648003"/>
                <a:gd name="connsiteY0" fmla="*/ -151 h 8572"/>
                <a:gd name="connsiteX1" fmla="*/ 647936 w 648003"/>
                <a:gd name="connsiteY1" fmla="*/ -151 h 8572"/>
                <a:gd name="connsiteX2" fmla="*/ 647936 w 648003"/>
                <a:gd name="connsiteY2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03" h="8572">
                  <a:moveTo>
                    <a:pt x="-68" y="-151"/>
                  </a:moveTo>
                  <a:lnTo>
                    <a:pt x="647936" y="-151"/>
                  </a:lnTo>
                  <a:lnTo>
                    <a:pt x="647936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A41E4D-9A00-AC36-EDA9-301A50866FDE}"/>
                </a:ext>
              </a:extLst>
            </p:cNvPr>
            <p:cNvSpPr/>
            <p:nvPr/>
          </p:nvSpPr>
          <p:spPr>
            <a:xfrm>
              <a:off x="6678551" y="2199351"/>
              <a:ext cx="648003" cy="8572"/>
            </a:xfrm>
            <a:custGeom>
              <a:avLst/>
              <a:gdLst>
                <a:gd name="connsiteX0" fmla="*/ -68 w 648003"/>
                <a:gd name="connsiteY0" fmla="*/ -151 h 8572"/>
                <a:gd name="connsiteX1" fmla="*/ 647936 w 648003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03" h="8572">
                  <a:moveTo>
                    <a:pt x="-68" y="-151"/>
                  </a:moveTo>
                  <a:lnTo>
                    <a:pt x="647936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A5E60B5-A2B0-D0ED-3D22-29D5C9E7599A}"/>
                </a:ext>
              </a:extLst>
            </p:cNvPr>
            <p:cNvSpPr/>
            <p:nvPr/>
          </p:nvSpPr>
          <p:spPr>
            <a:xfrm>
              <a:off x="6646662" y="2652950"/>
              <a:ext cx="63777" cy="193889"/>
            </a:xfrm>
            <a:custGeom>
              <a:avLst/>
              <a:gdLst>
                <a:gd name="connsiteX0" fmla="*/ 63710 w 63777"/>
                <a:gd name="connsiteY0" fmla="*/ 96794 h 193889"/>
                <a:gd name="connsiteX1" fmla="*/ 31821 w 63777"/>
                <a:gd name="connsiteY1" fmla="*/ 193738 h 193889"/>
                <a:gd name="connsiteX2" fmla="*/ -68 w 63777"/>
                <a:gd name="connsiteY2" fmla="*/ 96794 h 193889"/>
                <a:gd name="connsiteX3" fmla="*/ 31821 w 63777"/>
                <a:gd name="connsiteY3" fmla="*/ -151 h 193889"/>
                <a:gd name="connsiteX4" fmla="*/ 63710 w 63777"/>
                <a:gd name="connsiteY4" fmla="*/ 96794 h 19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77" h="193889">
                  <a:moveTo>
                    <a:pt x="63710" y="96794"/>
                  </a:moveTo>
                  <a:cubicBezTo>
                    <a:pt x="63710" y="150335"/>
                    <a:pt x="49432" y="193738"/>
                    <a:pt x="31821" y="193738"/>
                  </a:cubicBezTo>
                  <a:cubicBezTo>
                    <a:pt x="14209" y="193738"/>
                    <a:pt x="-68" y="150335"/>
                    <a:pt x="-68" y="96794"/>
                  </a:cubicBezTo>
                  <a:cubicBezTo>
                    <a:pt x="-68" y="43253"/>
                    <a:pt x="14209" y="-151"/>
                    <a:pt x="31821" y="-151"/>
                  </a:cubicBezTo>
                  <a:cubicBezTo>
                    <a:pt x="49432" y="-151"/>
                    <a:pt x="63710" y="43252"/>
                    <a:pt x="63710" y="96794"/>
                  </a:cubicBezTo>
                  <a:close/>
                </a:path>
              </a:pathLst>
            </a:custGeom>
            <a:noFill/>
            <a:ln w="1859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7536A6-FF56-B4D5-FC75-66BCB7B94292}"/>
                </a:ext>
              </a:extLst>
            </p:cNvPr>
            <p:cNvSpPr/>
            <p:nvPr/>
          </p:nvSpPr>
          <p:spPr>
            <a:xfrm rot="10800000" flipV="1">
              <a:off x="7294666" y="2653198"/>
              <a:ext cx="63777" cy="193889"/>
            </a:xfrm>
            <a:custGeom>
              <a:avLst/>
              <a:gdLst>
                <a:gd name="connsiteX0" fmla="*/ 65411 w 63777"/>
                <a:gd name="connsiteY0" fmla="*/ 96794 h 193889"/>
                <a:gd name="connsiteX1" fmla="*/ 33522 w 63777"/>
                <a:gd name="connsiteY1" fmla="*/ 193739 h 193889"/>
                <a:gd name="connsiteX2" fmla="*/ 1633 w 63777"/>
                <a:gd name="connsiteY2" fmla="*/ 96794 h 193889"/>
                <a:gd name="connsiteX3" fmla="*/ 33522 w 63777"/>
                <a:gd name="connsiteY3" fmla="*/ -151 h 193889"/>
                <a:gd name="connsiteX4" fmla="*/ 65411 w 63777"/>
                <a:gd name="connsiteY4" fmla="*/ 96794 h 19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77" h="193889">
                  <a:moveTo>
                    <a:pt x="65411" y="96794"/>
                  </a:moveTo>
                  <a:cubicBezTo>
                    <a:pt x="65411" y="150335"/>
                    <a:pt x="51134" y="193739"/>
                    <a:pt x="33522" y="193739"/>
                  </a:cubicBezTo>
                  <a:cubicBezTo>
                    <a:pt x="15910" y="193739"/>
                    <a:pt x="1633" y="150335"/>
                    <a:pt x="1633" y="96794"/>
                  </a:cubicBezTo>
                  <a:cubicBezTo>
                    <a:pt x="1633" y="43253"/>
                    <a:pt x="15910" y="-151"/>
                    <a:pt x="33522" y="-151"/>
                  </a:cubicBezTo>
                  <a:cubicBezTo>
                    <a:pt x="51134" y="-151"/>
                    <a:pt x="65411" y="43253"/>
                    <a:pt x="65411" y="96794"/>
                  </a:cubicBezTo>
                  <a:close/>
                </a:path>
              </a:pathLst>
            </a:custGeom>
            <a:noFill/>
            <a:ln w="18590" cap="flat">
              <a:gradFill>
                <a:gsLst>
                  <a:gs pos="49718">
                    <a:srgbClr val="000000"/>
                  </a:gs>
                  <a:gs pos="49718">
                    <a:srgbClr val="000000">
                      <a:alpha val="0"/>
                    </a:srgbClr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7C1A9A-8FC4-32A5-3433-CBB127A8284E}"/>
                </a:ext>
              </a:extLst>
            </p:cNvPr>
            <p:cNvSpPr/>
            <p:nvPr/>
          </p:nvSpPr>
          <p:spPr>
            <a:xfrm>
              <a:off x="6678551" y="2652948"/>
              <a:ext cx="648003" cy="8572"/>
            </a:xfrm>
            <a:custGeom>
              <a:avLst/>
              <a:gdLst>
                <a:gd name="connsiteX0" fmla="*/ -68 w 648003"/>
                <a:gd name="connsiteY0" fmla="*/ -151 h 8572"/>
                <a:gd name="connsiteX1" fmla="*/ 647936 w 648003"/>
                <a:gd name="connsiteY1" fmla="*/ -151 h 8572"/>
                <a:gd name="connsiteX2" fmla="*/ 647936 w 648003"/>
                <a:gd name="connsiteY2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003" h="8572">
                  <a:moveTo>
                    <a:pt x="-68" y="-151"/>
                  </a:moveTo>
                  <a:lnTo>
                    <a:pt x="647936" y="-151"/>
                  </a:lnTo>
                  <a:lnTo>
                    <a:pt x="647936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0D2B74-36E1-BE42-3E5C-0D46AB7E556B}"/>
                </a:ext>
              </a:extLst>
            </p:cNvPr>
            <p:cNvSpPr/>
            <p:nvPr/>
          </p:nvSpPr>
          <p:spPr>
            <a:xfrm>
              <a:off x="6678551" y="2847347"/>
              <a:ext cx="648003" cy="8572"/>
            </a:xfrm>
            <a:custGeom>
              <a:avLst/>
              <a:gdLst>
                <a:gd name="connsiteX0" fmla="*/ -68 w 648003"/>
                <a:gd name="connsiteY0" fmla="*/ -151 h 8572"/>
                <a:gd name="connsiteX1" fmla="*/ 647936 w 648003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03" h="8572">
                  <a:moveTo>
                    <a:pt x="-68" y="-151"/>
                  </a:moveTo>
                  <a:lnTo>
                    <a:pt x="647936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95ACB1-E505-417B-42C8-701ED1839962}"/>
                </a:ext>
              </a:extLst>
            </p:cNvPr>
            <p:cNvSpPr/>
            <p:nvPr/>
          </p:nvSpPr>
          <p:spPr>
            <a:xfrm>
              <a:off x="7358950" y="2102148"/>
              <a:ext cx="615600" cy="8572"/>
            </a:xfrm>
            <a:custGeom>
              <a:avLst/>
              <a:gdLst>
                <a:gd name="connsiteX0" fmla="*/ -68 w 615600"/>
                <a:gd name="connsiteY0" fmla="*/ -151 h 8572"/>
                <a:gd name="connsiteX1" fmla="*/ 615532 w 615600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600" h="8572">
                  <a:moveTo>
                    <a:pt x="-68" y="-151"/>
                  </a:moveTo>
                  <a:lnTo>
                    <a:pt x="615532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974496-0AF0-48E9-49DD-A8A7C15BA9C7}"/>
                </a:ext>
              </a:extLst>
            </p:cNvPr>
            <p:cNvSpPr/>
            <p:nvPr/>
          </p:nvSpPr>
          <p:spPr>
            <a:xfrm>
              <a:off x="7358950" y="2750152"/>
              <a:ext cx="615600" cy="8572"/>
            </a:xfrm>
            <a:custGeom>
              <a:avLst/>
              <a:gdLst>
                <a:gd name="connsiteX0" fmla="*/ -68 w 615600"/>
                <a:gd name="connsiteY0" fmla="*/ -151 h 8572"/>
                <a:gd name="connsiteX1" fmla="*/ 615532 w 615600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600" h="8572">
                  <a:moveTo>
                    <a:pt x="-68" y="-151"/>
                  </a:moveTo>
                  <a:lnTo>
                    <a:pt x="615532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1EB918-5D5E-F310-2740-98FACA001C40}"/>
                </a:ext>
              </a:extLst>
            </p:cNvPr>
            <p:cNvSpPr/>
            <p:nvPr/>
          </p:nvSpPr>
          <p:spPr>
            <a:xfrm>
              <a:off x="7974550" y="2102148"/>
              <a:ext cx="324006" cy="8572"/>
            </a:xfrm>
            <a:custGeom>
              <a:avLst/>
              <a:gdLst>
                <a:gd name="connsiteX0" fmla="*/ -68 w 324006"/>
                <a:gd name="connsiteY0" fmla="*/ -151 h 8572"/>
                <a:gd name="connsiteX1" fmla="*/ 323938 w 324006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006" h="8572">
                  <a:moveTo>
                    <a:pt x="-68" y="-151"/>
                  </a:moveTo>
                  <a:lnTo>
                    <a:pt x="323938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5568F04-D40C-982C-C922-136DF8B5DBF2}"/>
                </a:ext>
              </a:extLst>
            </p:cNvPr>
            <p:cNvSpPr/>
            <p:nvPr/>
          </p:nvSpPr>
          <p:spPr>
            <a:xfrm>
              <a:off x="7965978" y="2750152"/>
              <a:ext cx="332578" cy="8572"/>
            </a:xfrm>
            <a:custGeom>
              <a:avLst/>
              <a:gdLst>
                <a:gd name="connsiteX0" fmla="*/ -68 w 332578"/>
                <a:gd name="connsiteY0" fmla="*/ -151 h 8572"/>
                <a:gd name="connsiteX1" fmla="*/ 332511 w 332578"/>
                <a:gd name="connsiteY1" fmla="*/ -151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2578" h="8572">
                  <a:moveTo>
                    <a:pt x="-68" y="-151"/>
                  </a:moveTo>
                  <a:lnTo>
                    <a:pt x="332511" y="-151"/>
                  </a:lnTo>
                </a:path>
              </a:pathLst>
            </a:custGeom>
            <a:noFill/>
            <a:ln w="171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F6CC715-0BF3-2157-D46D-46A0CDA2A76E}"/>
                </a:ext>
              </a:extLst>
            </p:cNvPr>
            <p:cNvSpPr/>
            <p:nvPr/>
          </p:nvSpPr>
          <p:spPr>
            <a:xfrm>
              <a:off x="628647" y="2360994"/>
              <a:ext cx="209335" cy="130302"/>
            </a:xfrm>
            <a:custGeom>
              <a:avLst/>
              <a:gdLst>
                <a:gd name="connsiteX0" fmla="*/ -68 w 209335"/>
                <a:gd name="connsiteY0" fmla="*/ -151 h 130302"/>
                <a:gd name="connsiteX1" fmla="*/ -68 w 209335"/>
                <a:gd name="connsiteY1" fmla="*/ 130151 h 130302"/>
                <a:gd name="connsiteX2" fmla="*/ 126313 w 209335"/>
                <a:gd name="connsiteY2" fmla="*/ 130151 h 130302"/>
                <a:gd name="connsiteX3" fmla="*/ 209267 w 209335"/>
                <a:gd name="connsiteY3" fmla="*/ 65000 h 130302"/>
                <a:gd name="connsiteX4" fmla="*/ -68 w 209335"/>
                <a:gd name="connsiteY4" fmla="*/ -151 h 130302"/>
                <a:gd name="connsiteX5" fmla="*/ 126313 w 209335"/>
                <a:gd name="connsiteY5" fmla="*/ -151 h 130302"/>
                <a:gd name="connsiteX6" fmla="*/ 209267 w 209335"/>
                <a:gd name="connsiteY6" fmla="*/ 65000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335" h="130302">
                  <a:moveTo>
                    <a:pt x="-68" y="-151"/>
                  </a:moveTo>
                  <a:lnTo>
                    <a:pt x="-68" y="130151"/>
                  </a:lnTo>
                  <a:lnTo>
                    <a:pt x="126313" y="130151"/>
                  </a:lnTo>
                  <a:lnTo>
                    <a:pt x="209267" y="65000"/>
                  </a:lnTo>
                  <a:moveTo>
                    <a:pt x="-68" y="-151"/>
                  </a:moveTo>
                  <a:lnTo>
                    <a:pt x="126313" y="-151"/>
                  </a:lnTo>
                  <a:lnTo>
                    <a:pt x="209267" y="65000"/>
                  </a:lnTo>
                </a:path>
              </a:pathLst>
            </a:custGeom>
            <a:solidFill>
              <a:srgbClr val="FFFFFF"/>
            </a:solidFill>
            <a:ln w="17123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ABA876B-9E56-3D07-2313-4469F0BFF56D}"/>
                </a:ext>
              </a:extLst>
            </p:cNvPr>
            <p:cNvSpPr/>
            <p:nvPr/>
          </p:nvSpPr>
          <p:spPr>
            <a:xfrm>
              <a:off x="8298557" y="2036997"/>
              <a:ext cx="209331" cy="130301"/>
            </a:xfrm>
            <a:custGeom>
              <a:avLst/>
              <a:gdLst>
                <a:gd name="connsiteX0" fmla="*/ -68 w 209331"/>
                <a:gd name="connsiteY0" fmla="*/ -151 h 130301"/>
                <a:gd name="connsiteX1" fmla="*/ -68 w 209331"/>
                <a:gd name="connsiteY1" fmla="*/ 130151 h 130301"/>
                <a:gd name="connsiteX2" fmla="*/ 126307 w 209331"/>
                <a:gd name="connsiteY2" fmla="*/ 130151 h 130301"/>
                <a:gd name="connsiteX3" fmla="*/ 209263 w 209331"/>
                <a:gd name="connsiteY3" fmla="*/ 65000 h 130301"/>
                <a:gd name="connsiteX4" fmla="*/ -68 w 209331"/>
                <a:gd name="connsiteY4" fmla="*/ -151 h 130301"/>
                <a:gd name="connsiteX5" fmla="*/ 126307 w 209331"/>
                <a:gd name="connsiteY5" fmla="*/ -151 h 130301"/>
                <a:gd name="connsiteX6" fmla="*/ 209263 w 209331"/>
                <a:gd name="connsiteY6" fmla="*/ 65000 h 13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331" h="130301">
                  <a:moveTo>
                    <a:pt x="-68" y="-151"/>
                  </a:moveTo>
                  <a:lnTo>
                    <a:pt x="-68" y="130151"/>
                  </a:lnTo>
                  <a:lnTo>
                    <a:pt x="126307" y="130151"/>
                  </a:lnTo>
                  <a:lnTo>
                    <a:pt x="209263" y="65000"/>
                  </a:lnTo>
                  <a:moveTo>
                    <a:pt x="-68" y="-151"/>
                  </a:moveTo>
                  <a:lnTo>
                    <a:pt x="126307" y="-151"/>
                  </a:lnTo>
                  <a:lnTo>
                    <a:pt x="209263" y="65000"/>
                  </a:lnTo>
                </a:path>
              </a:pathLst>
            </a:custGeom>
            <a:solidFill>
              <a:srgbClr val="FFFFFF"/>
            </a:solidFill>
            <a:ln w="17123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453AA7-8C7F-B860-6EFB-264DD0832079}"/>
                </a:ext>
              </a:extLst>
            </p:cNvPr>
            <p:cNvSpPr/>
            <p:nvPr/>
          </p:nvSpPr>
          <p:spPr>
            <a:xfrm>
              <a:off x="8307120" y="2685001"/>
              <a:ext cx="209340" cy="130293"/>
            </a:xfrm>
            <a:custGeom>
              <a:avLst/>
              <a:gdLst>
                <a:gd name="connsiteX0" fmla="*/ -68 w 209340"/>
                <a:gd name="connsiteY0" fmla="*/ -151 h 130293"/>
                <a:gd name="connsiteX1" fmla="*/ -68 w 209340"/>
                <a:gd name="connsiteY1" fmla="*/ 130142 h 130293"/>
                <a:gd name="connsiteX2" fmla="*/ 126316 w 209340"/>
                <a:gd name="connsiteY2" fmla="*/ 130142 h 130293"/>
                <a:gd name="connsiteX3" fmla="*/ 209272 w 209340"/>
                <a:gd name="connsiteY3" fmla="*/ 65000 h 130293"/>
                <a:gd name="connsiteX4" fmla="*/ -68 w 209340"/>
                <a:gd name="connsiteY4" fmla="*/ -151 h 130293"/>
                <a:gd name="connsiteX5" fmla="*/ 126316 w 209340"/>
                <a:gd name="connsiteY5" fmla="*/ -151 h 130293"/>
                <a:gd name="connsiteX6" fmla="*/ 209272 w 209340"/>
                <a:gd name="connsiteY6" fmla="*/ 65000 h 13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340" h="130293">
                  <a:moveTo>
                    <a:pt x="-68" y="-151"/>
                  </a:moveTo>
                  <a:lnTo>
                    <a:pt x="-68" y="130142"/>
                  </a:lnTo>
                  <a:lnTo>
                    <a:pt x="126316" y="130142"/>
                  </a:lnTo>
                  <a:lnTo>
                    <a:pt x="209272" y="65000"/>
                  </a:lnTo>
                  <a:moveTo>
                    <a:pt x="-68" y="-151"/>
                  </a:moveTo>
                  <a:lnTo>
                    <a:pt x="126316" y="-151"/>
                  </a:lnTo>
                  <a:lnTo>
                    <a:pt x="209272" y="65000"/>
                  </a:lnTo>
                </a:path>
              </a:pathLst>
            </a:custGeom>
            <a:solidFill>
              <a:srgbClr val="FFFFFF"/>
            </a:solidFill>
            <a:ln w="17123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64" name="Picture 63" descr="\documentclass{article}&#10;\usepackage{amsmath}&#10;\pagestyle{empty}&#10;\begin{document}&#10;&#10;Pre-driver&#10;&#10;&#10;\end{document}" title="IguanaTex Bitmap Display">
            <a:extLst>
              <a:ext uri="{FF2B5EF4-FFF2-40B4-BE49-F238E27FC236}">
                <a16:creationId xmlns:a16="http://schemas.microsoft.com/office/drawing/2014/main" id="{0E7F93E2-1C23-6AE0-B34A-CBDBB39C11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539256" y="2336245"/>
            <a:ext cx="882590" cy="142629"/>
          </a:xfrm>
          <a:prstGeom prst="rect">
            <a:avLst/>
          </a:prstGeom>
        </p:spPr>
      </p:pic>
      <p:pic>
        <p:nvPicPr>
          <p:cNvPr id="66" name="Picture 65" descr="\documentclass{article}&#10;\usepackage{amsmath}&#10;\pagestyle{empty}&#10;\begin{document}&#10;\noindent&#10;\begin{center}&#10;Transmitter\\ &#10;core&#10;\end{center}&#10;&#10;\end{document}" title="IguanaTex Bitmap Display">
            <a:extLst>
              <a:ext uri="{FF2B5EF4-FFF2-40B4-BE49-F238E27FC236}">
                <a16:creationId xmlns:a16="http://schemas.microsoft.com/office/drawing/2014/main" id="{6C9FC24A-527E-72AF-996F-51F9690F30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735985" y="2259865"/>
            <a:ext cx="1042286" cy="381562"/>
          </a:xfrm>
          <a:prstGeom prst="rect">
            <a:avLst/>
          </a:prstGeom>
        </p:spPr>
      </p:pic>
      <p:pic>
        <p:nvPicPr>
          <p:cNvPr id="68" name="Picture 67" descr="\documentclass{article}&#10;\usepackage{amsmath}&#10;\pagestyle{empty}&#10;\begin{document}&#10;&#10;&#10;Voltage reference&#10;&#10;&#10;\end{document}" title="IguanaTex Bitmap Display">
            <a:extLst>
              <a:ext uri="{FF2B5EF4-FFF2-40B4-BE49-F238E27FC236}">
                <a16:creationId xmlns:a16="http://schemas.microsoft.com/office/drawing/2014/main" id="{F90E51F2-CB82-FF95-3060-87FB335951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494723" y="1284653"/>
            <a:ext cx="1505524" cy="184076"/>
          </a:xfrm>
          <a:prstGeom prst="rect">
            <a:avLst/>
          </a:prstGeom>
        </p:spPr>
      </p:pic>
      <p:pic>
        <p:nvPicPr>
          <p:cNvPr id="71" name="Picture 70" descr="\documentclass{article}&#10;\usepackage{amsmath}&#10;\pagestyle{empty}&#10;\begin{document}&#10;&#10;Bias circuit&#10;&#10;\end{document}" title="IguanaTex Bitmap Display">
            <a:extLst>
              <a:ext uri="{FF2B5EF4-FFF2-40B4-BE49-F238E27FC236}">
                <a16:creationId xmlns:a16="http://schemas.microsoft.com/office/drawing/2014/main" id="{88C9ABAF-D8D4-F72C-27DE-2E165E8BF13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759684" y="3411041"/>
            <a:ext cx="994887" cy="140483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&#10;$In$&#10;&#10;&#10;\end{document}" title="IguanaTex Bitmap Display">
            <a:extLst>
              <a:ext uri="{FF2B5EF4-FFF2-40B4-BE49-F238E27FC236}">
                <a16:creationId xmlns:a16="http://schemas.microsoft.com/office/drawing/2014/main" id="{EAD04423-F366-A9CB-6221-F0AB9D0B44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8008" y="2167298"/>
            <a:ext cx="215788" cy="141424"/>
          </a:xfrm>
          <a:prstGeom prst="rect">
            <a:avLst/>
          </a:prstGeom>
        </p:spPr>
      </p:pic>
      <p:pic>
        <p:nvPicPr>
          <p:cNvPr id="81" name="Picture 80" descr="\documentclass{article}&#10;\usepackage{amsmath}&#10;\pagestyle{empty}&#10;\begin{document}&#10;&#10;&#10;$V_{in}$&#10;&#10;\end{document}" title="IguanaTex Bitmap Display">
            <a:extLst>
              <a:ext uri="{FF2B5EF4-FFF2-40B4-BE49-F238E27FC236}">
                <a16:creationId xmlns:a16="http://schemas.microsoft.com/office/drawing/2014/main" id="{9D43A4DE-BD77-7AE9-A6A1-6D74E32EDF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965654" y="2640214"/>
            <a:ext cx="258438" cy="169448"/>
          </a:xfrm>
          <a:prstGeom prst="rect">
            <a:avLst/>
          </a:prstGeom>
        </p:spPr>
      </p:pic>
      <p:pic>
        <p:nvPicPr>
          <p:cNvPr id="84" name="Picture 83" descr="\documentclass{article}&#10;\usepackage{amsmath}&#10;\pagestyle{empty}&#10;\begin{document}&#10;&#10;&#10;$V_{ip}$&#10;&#10;\end{document}" title="IguanaTex Bitmap Display">
            <a:extLst>
              <a:ext uri="{FF2B5EF4-FFF2-40B4-BE49-F238E27FC236}">
                <a16:creationId xmlns:a16="http://schemas.microsoft.com/office/drawing/2014/main" id="{A88A8670-F17D-2C1C-16A9-D0589EA274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965654" y="2038475"/>
            <a:ext cx="245322" cy="196714"/>
          </a:xfrm>
          <a:prstGeom prst="rect">
            <a:avLst/>
          </a:prstGeom>
        </p:spPr>
      </p:pic>
      <p:pic>
        <p:nvPicPr>
          <p:cNvPr id="90" name="Picture 89" descr="\documentclass{article}&#10;\usepackage{amsmath}&#10;\pagestyle{empty}&#10;\begin{document}&#10;&#10;&#10;$txp$&#10;&#10;\end{document}" title="IguanaTex Bitmap Display">
            <a:extLst>
              <a:ext uri="{FF2B5EF4-FFF2-40B4-BE49-F238E27FC236}">
                <a16:creationId xmlns:a16="http://schemas.microsoft.com/office/drawing/2014/main" id="{188A0948-FD5D-7F2F-B95B-6A74B924CE2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437006" y="1878010"/>
            <a:ext cx="289271" cy="168920"/>
          </a:xfrm>
          <a:prstGeom prst="rect">
            <a:avLst/>
          </a:prstGeom>
        </p:spPr>
      </p:pic>
      <p:pic>
        <p:nvPicPr>
          <p:cNvPr id="88" name="Picture 87" descr="\documentclass{article}&#10;\usepackage{amsmath}&#10;\pagestyle{empty}&#10;\begin{document}&#10;&#10;&#10;$txn$&#10;&#10;\end{document}" title="IguanaTex Bitmap Display">
            <a:extLst>
              <a:ext uri="{FF2B5EF4-FFF2-40B4-BE49-F238E27FC236}">
                <a16:creationId xmlns:a16="http://schemas.microsoft.com/office/drawing/2014/main" id="{849D3D4A-3A53-1D25-34B9-AC5CDE6103C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5437006" y="2820960"/>
            <a:ext cx="304968" cy="131536"/>
          </a:xfrm>
          <a:prstGeom prst="rect">
            <a:avLst/>
          </a:prstGeom>
        </p:spPr>
      </p:pic>
      <p:pic>
        <p:nvPicPr>
          <p:cNvPr id="93" name="Picture 92" descr="\documentclass{article}&#10;\usepackage{amsmath}&#10;\pagestyle{empty}&#10;\begin{document}&#10;&#10;&#10;$rxp$&#10;&#10;\end{document}" title="IguanaTex Bitmap Display">
            <a:extLst>
              <a:ext uri="{FF2B5EF4-FFF2-40B4-BE49-F238E27FC236}">
                <a16:creationId xmlns:a16="http://schemas.microsoft.com/office/drawing/2014/main" id="{06947551-C060-49C1-D3CD-0D54F17C10E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217043" y="1886983"/>
            <a:ext cx="313613" cy="130400"/>
          </a:xfrm>
          <a:prstGeom prst="rect">
            <a:avLst/>
          </a:prstGeom>
        </p:spPr>
      </p:pic>
      <p:pic>
        <p:nvPicPr>
          <p:cNvPr id="96" name="Picture 95" descr="\documentclass{article}&#10;\usepackage{amsmath}&#10;\pagestyle{empty}&#10;\begin{document}&#10;&#10;&#10;$rxn$&#10;&#10;\end{document}" title="IguanaTex Bitmap Display">
            <a:extLst>
              <a:ext uri="{FF2B5EF4-FFF2-40B4-BE49-F238E27FC236}">
                <a16:creationId xmlns:a16="http://schemas.microsoft.com/office/drawing/2014/main" id="{AB991238-978A-8AEA-BC2D-A5A867133C9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237724" y="2884309"/>
            <a:ext cx="330995" cy="94027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V_{ref} = V_{DD}/2$&#10;&#10;\end{document}" title="IguanaTex Bitmap Display">
            <a:extLst>
              <a:ext uri="{FF2B5EF4-FFF2-40B4-BE49-F238E27FC236}">
                <a16:creationId xmlns:a16="http://schemas.microsoft.com/office/drawing/2014/main" id="{9DD05843-58C0-48EB-FEF0-E358EF90CF8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876151" y="1671103"/>
            <a:ext cx="1259692" cy="219831"/>
          </a:xfrm>
          <a:prstGeom prst="rect">
            <a:avLst/>
          </a:prstGeom>
        </p:spPr>
      </p:pic>
      <p:pic>
        <p:nvPicPr>
          <p:cNvPr id="109" name="Picture 108" descr="\documentclass{article}&#10;\usepackage{amsmath}&#10;\pagestyle{empty}&#10;\begin{document}&#10;&#10;&#10;$V_{cmfbt}$&#10;&#10;\end{document}" title="IguanaTex Bitmap Display">
            <a:extLst>
              <a:ext uri="{FF2B5EF4-FFF2-40B4-BE49-F238E27FC236}">
                <a16:creationId xmlns:a16="http://schemas.microsoft.com/office/drawing/2014/main" id="{23A9E8D5-CA50-97B5-CF6A-0A7C83CA7E6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646985" y="2991833"/>
            <a:ext cx="556369" cy="206315"/>
          </a:xfrm>
          <a:prstGeom prst="rect">
            <a:avLst/>
          </a:prstGeom>
        </p:spPr>
      </p:pic>
      <p:pic>
        <p:nvPicPr>
          <p:cNvPr id="111" name="Picture 110" descr="\documentclass{article}&#10;\usepackage{amsmath}&#10;\pagestyle{empty}&#10;\begin{document}&#10;&#10;&#10;$V_{pt}$&#10;&#10;\end{document}" title="IguanaTex Bitmap Display">
            <a:extLst>
              <a:ext uri="{FF2B5EF4-FFF2-40B4-BE49-F238E27FC236}">
                <a16:creationId xmlns:a16="http://schemas.microsoft.com/office/drawing/2014/main" id="{A34726D9-B32B-2FDD-215D-078BAC19129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592274" y="2991833"/>
            <a:ext cx="251988" cy="203894"/>
          </a:xfrm>
          <a:prstGeom prst="rect">
            <a:avLst/>
          </a:prstGeom>
        </p:spPr>
      </p:pic>
      <p:pic>
        <p:nvPicPr>
          <p:cNvPr id="128" name="Picture 127" descr="\documentclass{article}&#10;\usepackage{amsmath}&#10;\pagestyle{empty}&#10;\begin{document}&#10;&#10;\begin{flushright}  &#10;$R_T$\\&#10;$100$ $\Omega$&#10;\end{flushright}&#10;&#10;\end{document}" title="IguanaTex Bitmap Display">
            <a:extLst>
              <a:ext uri="{FF2B5EF4-FFF2-40B4-BE49-F238E27FC236}">
                <a16:creationId xmlns:a16="http://schemas.microsoft.com/office/drawing/2014/main" id="{BC518BF4-B00D-9037-8B13-C76285536FA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352766" y="2213270"/>
            <a:ext cx="494486" cy="390177"/>
          </a:xfrm>
          <a:prstGeom prst="rect">
            <a:avLst/>
          </a:prstGeom>
        </p:spPr>
      </p:pic>
      <p:pic>
        <p:nvPicPr>
          <p:cNvPr id="131" name="Picture 130" descr="\documentclass{article}&#10;\usepackage{amsmath}&#10;\pagestyle{empty}&#10;\begin{document}&#10;&#10;\noindent&#10;$R_T$\\&#10;$100$ $\Omega$&#10;&#10;&#10;\end{document}" title="IguanaTex Bitmap Display">
            <a:extLst>
              <a:ext uri="{FF2B5EF4-FFF2-40B4-BE49-F238E27FC236}">
                <a16:creationId xmlns:a16="http://schemas.microsoft.com/office/drawing/2014/main" id="{0D76152D-50F2-2C03-9498-8AD467FABE9B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6149652" y="2211008"/>
            <a:ext cx="505884" cy="391781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20F68C0-8235-72E5-59D7-37594E4AE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37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EF793FC-A81E-559E-F14D-3D8DC088D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7763" y="1339181"/>
            <a:ext cx="8553450" cy="2609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– Pre-driver</a:t>
            </a:r>
          </a:p>
        </p:txBody>
      </p:sp>
      <p:pic>
        <p:nvPicPr>
          <p:cNvPr id="2" name="Picture 1" descr="\documentclass{article}&#10;\usepackage{amsmath}&#10;\pagestyle{empty}&#10;\begin{document}&#10;&#10;&#10;$In$&#10;&#10;&#10;\end{document}" title="IguanaTex Bitmap Display">
            <a:extLst>
              <a:ext uri="{FF2B5EF4-FFF2-40B4-BE49-F238E27FC236}">
                <a16:creationId xmlns:a16="http://schemas.microsoft.com/office/drawing/2014/main" id="{936D4205-572E-0F54-4BF4-BB7085B460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8294" y="2307366"/>
            <a:ext cx="215788" cy="141424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&#10;$V_{DD}$&#10;&#10;&#10;\end{document}" title="IguanaTex Bitmap Display">
            <a:extLst>
              <a:ext uri="{FF2B5EF4-FFF2-40B4-BE49-F238E27FC236}">
                <a16:creationId xmlns:a16="http://schemas.microsoft.com/office/drawing/2014/main" id="{4BAB9B4F-C9DB-D95B-4286-CC9BA5F981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46255" y="1113084"/>
            <a:ext cx="375523" cy="170181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&#10;$V_{DDL}$&#10;&#10;&#10;\end{document}" title="IguanaTex Bitmap Display">
            <a:extLst>
              <a:ext uri="{FF2B5EF4-FFF2-40B4-BE49-F238E27FC236}">
                <a16:creationId xmlns:a16="http://schemas.microsoft.com/office/drawing/2014/main" id="{820B1CAA-0FC9-73E3-BB9D-879A63740D6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746678" y="1113084"/>
            <a:ext cx="491262" cy="170986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&#10;$V_{SS}$&#10;&#10;&#10;\end{document}" title="IguanaTex Bitmap Display">
            <a:extLst>
              <a:ext uri="{FF2B5EF4-FFF2-40B4-BE49-F238E27FC236}">
                <a16:creationId xmlns:a16="http://schemas.microsoft.com/office/drawing/2014/main" id="{D0C3E212-01B2-DCA5-F1DA-5BC80C39FA8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362840" y="1115735"/>
            <a:ext cx="322350" cy="17428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&#10;$V_{in}$&#10;&#10;\end{document}" title="IguanaTex Bitmap Display">
            <a:extLst>
              <a:ext uri="{FF2B5EF4-FFF2-40B4-BE49-F238E27FC236}">
                <a16:creationId xmlns:a16="http://schemas.microsoft.com/office/drawing/2014/main" id="{0A3A4385-D9E3-0F39-765C-6ED9CA866A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078593" y="2836890"/>
            <a:ext cx="258438" cy="16944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V_{ip}$&#10;&#10;\end{document}" title="IguanaTex Bitmap Display">
            <a:extLst>
              <a:ext uri="{FF2B5EF4-FFF2-40B4-BE49-F238E27FC236}">
                <a16:creationId xmlns:a16="http://schemas.microsoft.com/office/drawing/2014/main" id="{1382B13D-1F49-C339-9893-D2B0C0232EE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074981" y="1728462"/>
            <a:ext cx="245322" cy="196714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&#10;$In_H$&#10;&#10;&#10;\end{document}" title="IguanaTex Bitmap Display">
            <a:extLst>
              <a:ext uri="{FF2B5EF4-FFF2-40B4-BE49-F238E27FC236}">
                <a16:creationId xmlns:a16="http://schemas.microsoft.com/office/drawing/2014/main" id="{5D267444-9FF7-7890-DC05-4584A4B6BAF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62644" y="2389055"/>
            <a:ext cx="361935" cy="170181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\noindent&#10;\begin{center}&#10;Level shifter\\ &#10;(L2H)&#10;\end{center}&#10;&#10;\end{document}" title="IguanaTex Bitmap Display">
            <a:extLst>
              <a:ext uri="{FF2B5EF4-FFF2-40B4-BE49-F238E27FC236}">
                <a16:creationId xmlns:a16="http://schemas.microsoft.com/office/drawing/2014/main" id="{765CB45E-BB3B-E3BC-3EDB-C63F70CF166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55186" y="2378172"/>
            <a:ext cx="1079143" cy="437763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2B5BD93-C58A-18EA-1633-71BDB9096F1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2888" y="3226480"/>
            <a:ext cx="1678842" cy="128382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usepackage{xcolor}&#10;\pagestyle{empty}&#10;\begin{document}&#10;&#10;&#10;{\color{red}$C_L$}&#10;&#10;&#10;\end{document}" title="IguanaTex Bitmap Display">
            <a:extLst>
              <a:ext uri="{FF2B5EF4-FFF2-40B4-BE49-F238E27FC236}">
                <a16:creationId xmlns:a16="http://schemas.microsoft.com/office/drawing/2014/main" id="{F54D280F-5FB7-9282-DC85-FACF141CB40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166213" y="2412816"/>
            <a:ext cx="247902" cy="184237"/>
          </a:xfrm>
          <a:prstGeom prst="rect">
            <a:avLst/>
          </a:prstGeom>
        </p:spPr>
      </p:pic>
      <p:pic>
        <p:nvPicPr>
          <p:cNvPr id="16" name="Picture 15" descr="\documentclass{article}&#10;\usepackage{amsmath}&#10;\usepackage{xcolor}&#10;\pagestyle{empty}&#10;\begin{document}&#10;&#10;&#10;{\color{red}$C_L$}&#10;&#10;&#10;\end{document}" title="IguanaTex Bitmap Display">
            <a:extLst>
              <a:ext uri="{FF2B5EF4-FFF2-40B4-BE49-F238E27FC236}">
                <a16:creationId xmlns:a16="http://schemas.microsoft.com/office/drawing/2014/main" id="{764EBF29-C720-8309-FFDE-8D233649764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161977" y="3538758"/>
            <a:ext cx="247902" cy="184237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70D102-087A-070C-19B5-FDEB46C22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104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– Pre-driver – Simulation results</a:t>
            </a:r>
          </a:p>
        </p:txBody>
      </p:sp>
      <p:pic>
        <p:nvPicPr>
          <p:cNvPr id="10" name="Picture 9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6961FDF5-1645-F353-CF1C-DA11C1119D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09" t="9700"/>
          <a:stretch/>
        </p:blipFill>
        <p:spPr>
          <a:xfrm>
            <a:off x="1044000" y="920490"/>
            <a:ext cx="7056000" cy="260836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&#10;Core's input, $V_{ip}$ (yellow) and $V_{in}$ (green), produced by the pre-driver.&#10;&#10;\end{document}" title="IguanaTex Bitmap Display">
            <a:extLst>
              <a:ext uri="{FF2B5EF4-FFF2-40B4-BE49-F238E27FC236}">
                <a16:creationId xmlns:a16="http://schemas.microsoft.com/office/drawing/2014/main" id="{B1AFD9CD-75A8-D28D-99BB-BA365CF94F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34870" y="3619570"/>
            <a:ext cx="4674260" cy="15883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70E0513C-3218-EAE7-2414-B81503FE82AA}"/>
              </a:ext>
            </a:extLst>
          </p:cNvPr>
          <p:cNvGrpSpPr/>
          <p:nvPr/>
        </p:nvGrpSpPr>
        <p:grpSpPr>
          <a:xfrm>
            <a:off x="1487933" y="4060834"/>
            <a:ext cx="6182550" cy="212397"/>
            <a:chOff x="1577318" y="4060834"/>
            <a:chExt cx="6182550" cy="212397"/>
          </a:xfrm>
        </p:grpSpPr>
        <p:pic>
          <p:nvPicPr>
            <p:cNvPr id="67" name="Picture 66" descr="\documentclass{article}&#10;\usepackage{amsmath}&#10;\pagestyle{empty}&#10;\begin{document}&#10;&#10;&#10;Design constraints:&#10;&#10;&#10;\end{document}" title="IguanaTex Bitmap Display">
              <a:extLst>
                <a:ext uri="{FF2B5EF4-FFF2-40B4-BE49-F238E27FC236}">
                  <a16:creationId xmlns:a16="http://schemas.microsoft.com/office/drawing/2014/main" id="{2D5A4E59-B622-DF7F-49B7-9F21A556907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77318" y="4079185"/>
              <a:ext cx="1660325" cy="180806"/>
            </a:xfrm>
            <a:prstGeom prst="rect">
              <a:avLst/>
            </a:prstGeom>
          </p:spPr>
        </p:pic>
        <p:pic>
          <p:nvPicPr>
            <p:cNvPr id="59" name="Picture 58" descr="\documentclass{article}&#10;\usepackage{amsmath}&#10;\pagestyle{empty}&#10;\begin{document}&#10;\noindent&#10;$t_p(V_{ip}) = t_p(V_{in}), \quad t_{\text{rise}}(V_{ip}) = t_{\text{fall}}(V_{in})&lt;50 \text{ ps},$&#10;&#10;&#10;\end{document}" title="IguanaTex Bitmap Display">
              <a:extLst>
                <a:ext uri="{FF2B5EF4-FFF2-40B4-BE49-F238E27FC236}">
                  <a16:creationId xmlns:a16="http://schemas.microsoft.com/office/drawing/2014/main" id="{8609E0F9-468F-6725-7575-6CB40EDBFE7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451574" y="4060834"/>
              <a:ext cx="4308294" cy="212397"/>
            </a:xfrm>
            <a:prstGeom prst="rect">
              <a:avLst/>
            </a:prstGeom>
          </p:spPr>
        </p:pic>
      </p:grpSp>
      <p:pic>
        <p:nvPicPr>
          <p:cNvPr id="64" name="Picture 63" descr="\documentclass{article}&#10;\usepackage{amsmath}&#10;\pagestyle{empty}&#10;\begin{document}&#10;&#10;&#10;$t_{\text{fall}}(V_{ip}) = t_{\text{rise}}(V_{in})&lt;50 \text{ ps}.$&#10;&#10;\end{document}" title="IguanaTex Bitmap Display">
            <a:extLst>
              <a:ext uri="{FF2B5EF4-FFF2-40B4-BE49-F238E27FC236}">
                <a16:creationId xmlns:a16="http://schemas.microsoft.com/office/drawing/2014/main" id="{A682A80E-C8A0-4C81-62CA-3898D4FAD6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9098" y="4341357"/>
            <a:ext cx="2541005" cy="212095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F60180E-DC32-B10C-01B1-726EBCBF4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443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807"/>
            <a:ext cx="8686800" cy="320908"/>
          </a:xfrm>
        </p:spPr>
        <p:txBody>
          <a:bodyPr/>
          <a:lstStyle/>
          <a:p>
            <a:r>
              <a:rPr lang="en-US" sz="1950" dirty="0"/>
              <a:t>Transmitter – Core</a:t>
            </a:r>
          </a:p>
        </p:txBody>
      </p:sp>
      <p:pic>
        <p:nvPicPr>
          <p:cNvPr id="50" name="Picture 49" descr="Diagram&#10;&#10;Description automatically generated">
            <a:extLst>
              <a:ext uri="{FF2B5EF4-FFF2-40B4-BE49-F238E27FC236}">
                <a16:creationId xmlns:a16="http://schemas.microsoft.com/office/drawing/2014/main" id="{A403D484-7DFE-0BC7-50F1-C79030814EA5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7967" t="42619" r="24545" b="7764"/>
          <a:stretch/>
        </p:blipFill>
        <p:spPr>
          <a:xfrm>
            <a:off x="4900899" y="2728659"/>
            <a:ext cx="2747778" cy="1320229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&#10;$V_{ip} = 1$&#10;&#10;\end{document}" title="IguanaTex Bitmap Display">
            <a:extLst>
              <a:ext uri="{FF2B5EF4-FFF2-40B4-BE49-F238E27FC236}">
                <a16:creationId xmlns:a16="http://schemas.microsoft.com/office/drawing/2014/main" id="{43F19349-9D94-972C-3FB4-FC8F05AFCA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289028" y="2771840"/>
            <a:ext cx="621048" cy="19791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&#10;$V_{ip} = 0$&#10;&#10;\end{document}" title="IguanaTex Bitmap Display">
            <a:extLst>
              <a:ext uri="{FF2B5EF4-FFF2-40B4-BE49-F238E27FC236}">
                <a16:creationId xmlns:a16="http://schemas.microsoft.com/office/drawing/2014/main" id="{7EE819BE-BF96-4711-1C86-DC8CE53BA9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6615083" y="3750228"/>
            <a:ext cx="630030" cy="19913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0B67CDC-EF7B-4943-BE7F-4D5EBE8DB792}"/>
              </a:ext>
            </a:extLst>
          </p:cNvPr>
          <p:cNvGrpSpPr/>
          <p:nvPr/>
        </p:nvGrpSpPr>
        <p:grpSpPr>
          <a:xfrm>
            <a:off x="1145044" y="712530"/>
            <a:ext cx="6862132" cy="3868016"/>
            <a:chOff x="1017735" y="779011"/>
            <a:chExt cx="6862132" cy="386801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C9C0F50-1502-1EC2-31CD-6444B6C9F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656944" y="838380"/>
              <a:ext cx="5836920" cy="3604260"/>
            </a:xfrm>
            <a:prstGeom prst="rect">
              <a:avLst/>
            </a:prstGeom>
          </p:spPr>
        </p:pic>
        <p:pic>
          <p:nvPicPr>
            <p:cNvPr id="2" name="Picture 1" descr="\documentclass{article}&#10;\usepackage{amsmath}&#10;\pagestyle{empty}&#10;\begin{document}&#10;&#10;&#10;$V_{in}$&#10;&#10;\end{document}" title="IguanaTex Bitmap Display">
              <a:extLst>
                <a:ext uri="{FF2B5EF4-FFF2-40B4-BE49-F238E27FC236}">
                  <a16:creationId xmlns:a16="http://schemas.microsoft.com/office/drawing/2014/main" id="{FB844151-F341-383F-715B-A03B89A7C9B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1315666" y="1780160"/>
              <a:ext cx="258438" cy="169448"/>
            </a:xfrm>
            <a:prstGeom prst="rect">
              <a:avLst/>
            </a:prstGeom>
          </p:spPr>
        </p:pic>
        <p:pic>
          <p:nvPicPr>
            <p:cNvPr id="8" name="Picture 7" descr="\documentclass{article}&#10;\usepackage{amsmath}&#10;\pagestyle{empty}&#10;\begin{document}&#10;&#10;&#10;$V_{ip}$&#10;&#10;\end{document}" title="IguanaTex Bitmap Display">
              <a:extLst>
                <a:ext uri="{FF2B5EF4-FFF2-40B4-BE49-F238E27FC236}">
                  <a16:creationId xmlns:a16="http://schemas.microsoft.com/office/drawing/2014/main" id="{4CE46D32-E458-96F4-2059-E35ABAEB8422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1328833" y="1507210"/>
              <a:ext cx="245322" cy="196714"/>
            </a:xfrm>
            <a:prstGeom prst="rect">
              <a:avLst/>
            </a:prstGeom>
          </p:spPr>
        </p:pic>
        <p:pic>
          <p:nvPicPr>
            <p:cNvPr id="9" name="Picture 8" descr="\documentclass{article}&#10;\usepackage{amsmath}&#10;\pagestyle{empty}&#10;\begin{document}&#10;&#10;&#10;$txp$&#10;&#10;\end{document}" title="IguanaTex Bitmap Display">
              <a:extLst>
                <a:ext uri="{FF2B5EF4-FFF2-40B4-BE49-F238E27FC236}">
                  <a16:creationId xmlns:a16="http://schemas.microsoft.com/office/drawing/2014/main" id="{28A20C06-6747-5D57-91AC-32F20DE80F08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3883214" y="1437992"/>
              <a:ext cx="289271" cy="168920"/>
            </a:xfrm>
            <a:prstGeom prst="rect">
              <a:avLst/>
            </a:prstGeom>
          </p:spPr>
        </p:pic>
        <p:pic>
          <p:nvPicPr>
            <p:cNvPr id="10" name="Picture 9" descr="\documentclass{article}&#10;\usepackage{amsmath}&#10;\pagestyle{empty}&#10;\begin{document}&#10;&#10;&#10;$txn$&#10;&#10;\end{document}" title="IguanaTex Bitmap Display">
              <a:extLst>
                <a:ext uri="{FF2B5EF4-FFF2-40B4-BE49-F238E27FC236}">
                  <a16:creationId xmlns:a16="http://schemas.microsoft.com/office/drawing/2014/main" id="{2AB02AE1-3426-3F86-DCAB-AC61F957DE7E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3883214" y="2102081"/>
              <a:ext cx="304968" cy="131536"/>
            </a:xfrm>
            <a:prstGeom prst="rect">
              <a:avLst/>
            </a:prstGeom>
          </p:spPr>
        </p:pic>
        <p:pic>
          <p:nvPicPr>
            <p:cNvPr id="12" name="Picture 11" descr="\documentclass{article}&#10;\usepackage{amsmath}&#10;\pagestyle{empty}&#10;\begin{document}&#10;&#10;&#10;$rxp$&#10;&#10;\end{document}" title="IguanaTex Bitmap Display">
              <a:extLst>
                <a:ext uri="{FF2B5EF4-FFF2-40B4-BE49-F238E27FC236}">
                  <a16:creationId xmlns:a16="http://schemas.microsoft.com/office/drawing/2014/main" id="{B0AC7864-6269-16DB-ED3B-0D97C97DE74A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8872" y="1507210"/>
              <a:ext cx="313613" cy="130400"/>
            </a:xfrm>
            <a:prstGeom prst="rect">
              <a:avLst/>
            </a:prstGeom>
          </p:spPr>
        </p:pic>
        <p:pic>
          <p:nvPicPr>
            <p:cNvPr id="13" name="Picture 12" descr="\documentclass{article}&#10;\usepackage{amsmath}&#10;\pagestyle{empty}&#10;\begin{document}&#10;&#10;&#10;$rxn$&#10;&#10;\end{document}" title="IguanaTex Bitmap Display">
              <a:extLst>
                <a:ext uri="{FF2B5EF4-FFF2-40B4-BE49-F238E27FC236}">
                  <a16:creationId xmlns:a16="http://schemas.microsoft.com/office/drawing/2014/main" id="{2ADB6C1F-4EFD-557C-2758-34522DEB7B1A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48872" y="2086656"/>
              <a:ext cx="330995" cy="94027"/>
            </a:xfrm>
            <a:prstGeom prst="rect">
              <a:avLst/>
            </a:prstGeom>
          </p:spPr>
        </p:pic>
        <p:pic>
          <p:nvPicPr>
            <p:cNvPr id="14" name="Picture 13" descr="\documentclass{article}&#10;\usepackage{amsmath}&#10;\pagestyle{empty}&#10;\begin{document}&#10;&#10;&#10;$V_{ref}$&#10;&#10;\end{document}" title="IguanaTex Bitmap Display">
              <a:extLst>
                <a:ext uri="{FF2B5EF4-FFF2-40B4-BE49-F238E27FC236}">
                  <a16:creationId xmlns:a16="http://schemas.microsoft.com/office/drawing/2014/main" id="{FAD03323-DB92-251E-C94A-C6808133D31E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1244810" y="3176014"/>
              <a:ext cx="357126" cy="203098"/>
            </a:xfrm>
            <a:prstGeom prst="rect">
              <a:avLst/>
            </a:prstGeom>
          </p:spPr>
        </p:pic>
        <p:pic>
          <p:nvPicPr>
            <p:cNvPr id="15" name="Picture 14" descr="\documentclass{article}&#10;\usepackage{amsmath}&#10;\pagestyle{empty}&#10;\begin{document}&#10;&#10;&#10;$V_{cmfbt}$&#10;&#10;\end{document}" title="IguanaTex Bitmap Display">
              <a:extLst>
                <a:ext uri="{FF2B5EF4-FFF2-40B4-BE49-F238E27FC236}">
                  <a16:creationId xmlns:a16="http://schemas.microsoft.com/office/drawing/2014/main" id="{506CDE5C-3F80-097F-1A31-4F2C7A2B7AAE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/>
            <a:stretch>
              <a:fillRect/>
            </a:stretch>
          </p:blipFill>
          <p:spPr>
            <a:xfrm>
              <a:off x="1017735" y="3455255"/>
              <a:ext cx="556369" cy="206315"/>
            </a:xfrm>
            <a:prstGeom prst="rect">
              <a:avLst/>
            </a:prstGeom>
          </p:spPr>
        </p:pic>
        <p:pic>
          <p:nvPicPr>
            <p:cNvPr id="16" name="Picture 15" descr="\documentclass{article}&#10;\usepackage{amsmath}&#10;\pagestyle{empty}&#10;\begin{document}&#10;&#10;&#10;$V_{pt}$&#10;&#10;\end{document}" title="IguanaTex Bitmap Display">
              <a:extLst>
                <a:ext uri="{FF2B5EF4-FFF2-40B4-BE49-F238E27FC236}">
                  <a16:creationId xmlns:a16="http://schemas.microsoft.com/office/drawing/2014/main" id="{9A48D76D-6ECA-8476-FA81-5D2E705B2ECE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1330451" y="2102081"/>
              <a:ext cx="251988" cy="203894"/>
            </a:xfrm>
            <a:prstGeom prst="rect">
              <a:avLst/>
            </a:prstGeom>
          </p:spPr>
        </p:pic>
        <p:pic>
          <p:nvPicPr>
            <p:cNvPr id="22" name="Picture 21" descr="\documentclass{article}&#10;\usepackage{amsmath}&#10;\pagestyle{empty}&#10;\begin{document}&#10;&#10;&#10;$V_{cm}$&#10;&#10;\end{document}" title="IguanaTex Bitmap Display">
              <a:extLst>
                <a:ext uri="{FF2B5EF4-FFF2-40B4-BE49-F238E27FC236}">
                  <a16:creationId xmlns:a16="http://schemas.microsoft.com/office/drawing/2014/main" id="{AC856CDC-2447-7DB9-4706-EE2668018F87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2094744" y="2547826"/>
              <a:ext cx="327543" cy="177111"/>
            </a:xfrm>
            <a:prstGeom prst="rect">
              <a:avLst/>
            </a:prstGeom>
          </p:spPr>
        </p:pic>
        <p:pic>
          <p:nvPicPr>
            <p:cNvPr id="25" name="Picture 24" descr="\documentclass{article}&#10;\usepackage{amsmath}&#10;\pagestyle{empty}&#10;\begin{document}&#10;&#10;&#10;$V_{nt}$&#10;&#10;\end{document}" title="IguanaTex Bitmap Display">
              <a:extLst>
                <a:ext uri="{FF2B5EF4-FFF2-40B4-BE49-F238E27FC236}">
                  <a16:creationId xmlns:a16="http://schemas.microsoft.com/office/drawing/2014/main" id="{0B0D2FC9-5397-ABED-071D-8B1FD5CB293B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5"/>
            <a:stretch>
              <a:fillRect/>
            </a:stretch>
          </p:blipFill>
          <p:spPr>
            <a:xfrm>
              <a:off x="3288733" y="2584890"/>
              <a:ext cx="272215" cy="177515"/>
            </a:xfrm>
            <a:prstGeom prst="rect">
              <a:avLst/>
            </a:prstGeom>
          </p:spPr>
        </p:pic>
        <p:pic>
          <p:nvPicPr>
            <p:cNvPr id="28" name="Picture 27" descr="\documentclass{article}&#10;\usepackage{amsmath}&#10;\pagestyle{empty}&#10;\begin{document}&#10;&#10;&#10;$R_T$&#10;&#10;\end{document}" title="IguanaTex Bitmap Display">
              <a:extLst>
                <a:ext uri="{FF2B5EF4-FFF2-40B4-BE49-F238E27FC236}">
                  <a16:creationId xmlns:a16="http://schemas.microsoft.com/office/drawing/2014/main" id="{1A9024D6-05E1-BF27-379B-52F50347D52F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27216" y="1753969"/>
              <a:ext cx="263800" cy="173009"/>
            </a:xfrm>
            <a:prstGeom prst="rect">
              <a:avLst/>
            </a:prstGeom>
          </p:spPr>
        </p:pic>
        <p:pic>
          <p:nvPicPr>
            <p:cNvPr id="29" name="Picture 28" descr="\documentclass{article}&#10;\usepackage{amsmath}&#10;\pagestyle{empty}&#10;\begin{document}&#10;&#10;&#10;$R_T$&#10;&#10;\end{document}" title="IguanaTex Bitmap Display">
              <a:extLst>
                <a:ext uri="{FF2B5EF4-FFF2-40B4-BE49-F238E27FC236}">
                  <a16:creationId xmlns:a16="http://schemas.microsoft.com/office/drawing/2014/main" id="{17726C24-7FDA-82D3-E16D-66C6F6F66639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59891" y="1753970"/>
              <a:ext cx="263800" cy="173009"/>
            </a:xfrm>
            <a:prstGeom prst="rect">
              <a:avLst/>
            </a:prstGeom>
          </p:spPr>
        </p:pic>
        <p:pic>
          <p:nvPicPr>
            <p:cNvPr id="32" name="Picture 31" descr="\documentclass{article}&#10;\usepackage{amsmath}&#10;\pagestyle{empty}&#10;\begin{document}&#10;&#10;&#10;$V_{DD}$&#10;&#10;\end{document}" title="IguanaTex Bitmap Display">
              <a:extLst>
                <a:ext uri="{FF2B5EF4-FFF2-40B4-BE49-F238E27FC236}">
                  <a16:creationId xmlns:a16="http://schemas.microsoft.com/office/drawing/2014/main" id="{14C79303-1663-BA79-10AC-8BEF47EF8A72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7"/>
            <a:stretch>
              <a:fillRect/>
            </a:stretch>
          </p:blipFill>
          <p:spPr>
            <a:xfrm>
              <a:off x="2069901" y="779011"/>
              <a:ext cx="375345" cy="169645"/>
            </a:xfrm>
            <a:prstGeom prst="rect">
              <a:avLst/>
            </a:prstGeom>
          </p:spPr>
        </p:pic>
        <p:pic>
          <p:nvPicPr>
            <p:cNvPr id="35" name="Picture 34" descr="\documentclass{article}&#10;\usepackage{amsmath}&#10;\pagestyle{empty}&#10;\begin{document}&#10;&#10;&#10;$V_{SS}$&#10;&#10;\end{document}" title="IguanaTex Bitmap Display">
              <a:extLst>
                <a:ext uri="{FF2B5EF4-FFF2-40B4-BE49-F238E27FC236}">
                  <a16:creationId xmlns:a16="http://schemas.microsoft.com/office/drawing/2014/main" id="{2DCB6432-C6A7-EE39-0C6A-548413655758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3264263" y="779011"/>
              <a:ext cx="321153" cy="172917"/>
            </a:xfrm>
            <a:prstGeom prst="rect">
              <a:avLst/>
            </a:prstGeom>
          </p:spPr>
        </p:pic>
        <p:pic>
          <p:nvPicPr>
            <p:cNvPr id="36" name="Picture 35" descr="\documentclass{article}&#10;\usepackage{amsmath}&#10;\pagestyle{empty}&#10;\begin{document}&#10;&#10;&#10;$V_{DD}$&#10;&#10;\end{document}" title="IguanaTex Bitmap Display">
              <a:extLst>
                <a:ext uri="{FF2B5EF4-FFF2-40B4-BE49-F238E27FC236}">
                  <a16:creationId xmlns:a16="http://schemas.microsoft.com/office/drawing/2014/main" id="{E0F968AD-01CB-2ACF-6795-D00CF82B1A68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7"/>
            <a:stretch>
              <a:fillRect/>
            </a:stretch>
          </p:blipFill>
          <p:spPr>
            <a:xfrm>
              <a:off x="2422287" y="4469506"/>
              <a:ext cx="375345" cy="169645"/>
            </a:xfrm>
            <a:prstGeom prst="rect">
              <a:avLst/>
            </a:prstGeom>
          </p:spPr>
        </p:pic>
        <p:pic>
          <p:nvPicPr>
            <p:cNvPr id="37" name="Picture 36" descr="\documentclass{article}&#10;\usepackage{amsmath}&#10;\pagestyle{empty}&#10;\begin{document}&#10;&#10;&#10;$V_{SS}$&#10;&#10;\end{document}" title="IguanaTex Bitmap Display">
              <a:extLst>
                <a:ext uri="{FF2B5EF4-FFF2-40B4-BE49-F238E27FC236}">
                  <a16:creationId xmlns:a16="http://schemas.microsoft.com/office/drawing/2014/main" id="{ED651527-C7DE-F90C-5785-A00D9D607719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3014699" y="4474110"/>
              <a:ext cx="321153" cy="172917"/>
            </a:xfrm>
            <a:prstGeom prst="rect">
              <a:avLst/>
            </a:prstGeom>
          </p:spPr>
        </p:pic>
      </p:grpSp>
      <p:pic>
        <p:nvPicPr>
          <p:cNvPr id="40" name="Picture 39" descr="\documentclass{article}&#10;\usepackage{amsmath}&#10;\pagestyle{empty}&#10;\begin{document}&#10;&#10;Bridge&#10;&#10;\end{document}" title="IguanaTex Bitmap Display">
            <a:extLst>
              <a:ext uri="{FF2B5EF4-FFF2-40B4-BE49-F238E27FC236}">
                <a16:creationId xmlns:a16="http://schemas.microsoft.com/office/drawing/2014/main" id="{09285CD8-FB6D-1E79-5FDB-02DCACDCCD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2701973" y="1707584"/>
            <a:ext cx="570514" cy="181638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CMFB&#10;&#10;\end{document}" title="IguanaTex Bitmap Display">
            <a:extLst>
              <a:ext uri="{FF2B5EF4-FFF2-40B4-BE49-F238E27FC236}">
                <a16:creationId xmlns:a16="http://schemas.microsoft.com/office/drawing/2014/main" id="{AE6AF0EF-E21C-3681-82D9-7A9F9E5BED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2700941" y="3314532"/>
            <a:ext cx="585519" cy="148483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$\longleftarrow$&#10;&#10;&#10;\end{document}" title="IguanaTex Bitmap Display">
            <a:extLst>
              <a:ext uri="{FF2B5EF4-FFF2-40B4-BE49-F238E27FC236}">
                <a16:creationId xmlns:a16="http://schemas.microsoft.com/office/drawing/2014/main" id="{A575CD46-48D3-68D8-AF0E-2D424E21E7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7116777" y="1744032"/>
            <a:ext cx="299886" cy="106057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\longleftarrow$&#10;&#10;&#10;\end{document}" title="IguanaTex Bitmap Display">
            <a:extLst>
              <a:ext uri="{FF2B5EF4-FFF2-40B4-BE49-F238E27FC236}">
                <a16:creationId xmlns:a16="http://schemas.microsoft.com/office/drawing/2014/main" id="{14D3DDC5-0028-5F5A-67CD-E6F5319D6C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V="1">
            <a:off x="7116778" y="1751052"/>
            <a:ext cx="299886" cy="106057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&#10;$v_{od} = rxp - rxn$&#10;&#10;\end{document}" title="IguanaTex Bitmap Display">
            <a:extLst>
              <a:ext uri="{FF2B5EF4-FFF2-40B4-BE49-F238E27FC236}">
                <a16:creationId xmlns:a16="http://schemas.microsoft.com/office/drawing/2014/main" id="{66B2BEFE-4523-1980-5256-3B40E085AAD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5560931" y="2460067"/>
            <a:ext cx="1457351" cy="132535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FC85069D-6B8F-9BFC-A8D1-FABE9449A02E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7967" t="11033" r="24545" b="7764"/>
          <a:stretch/>
        </p:blipFill>
        <p:spPr>
          <a:xfrm>
            <a:off x="9634553" y="875369"/>
            <a:ext cx="2747778" cy="216066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V_{ip} = 1$&#10;&#10;\end{document}" title="IguanaTex Bitmap Display">
            <a:extLst>
              <a:ext uri="{FF2B5EF4-FFF2-40B4-BE49-F238E27FC236}">
                <a16:creationId xmlns:a16="http://schemas.microsoft.com/office/drawing/2014/main" id="{519FDE00-9CF0-D75C-12BE-E30375E7168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0022682" y="1758988"/>
            <a:ext cx="621048" cy="197919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&#10;$V_{ip} = 0$&#10;&#10;\end{document}" title="IguanaTex Bitmap Display">
            <a:extLst>
              <a:ext uri="{FF2B5EF4-FFF2-40B4-BE49-F238E27FC236}">
                <a16:creationId xmlns:a16="http://schemas.microsoft.com/office/drawing/2014/main" id="{429C01AA-B1A7-65EB-FEF1-4EC4C227C48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1348737" y="2737376"/>
            <a:ext cx="630030" cy="199131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&#10;$rxn$&#10;&#10;\end{document}" title="IguanaTex Bitmap Display">
            <a:extLst>
              <a:ext uri="{FF2B5EF4-FFF2-40B4-BE49-F238E27FC236}">
                <a16:creationId xmlns:a16="http://schemas.microsoft.com/office/drawing/2014/main" id="{17FBE7AA-ADA7-D2F6-C7E0-4DB0926529C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1456620" y="751976"/>
            <a:ext cx="330995" cy="9402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&#10;$rxp$&#10;&#10;\end{document}" title="IguanaTex Bitmap Display">
            <a:extLst>
              <a:ext uri="{FF2B5EF4-FFF2-40B4-BE49-F238E27FC236}">
                <a16:creationId xmlns:a16="http://schemas.microsoft.com/office/drawing/2014/main" id="{67690798-CC7F-23FC-82A5-3A3EEEFBADE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11452213" y="1638644"/>
            <a:ext cx="313613" cy="13040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4DD11DE-2AEC-F462-F466-4015741B4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Diego Pacini | Final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4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91,2261"/>
  <p:tag name="OUTPUTTYPE" val="PNG"/>
  <p:tag name="IGUANATEXVERSION" val="160"/>
  <p:tag name="LATEXADDIN" val="\documentclass{article}&#10;\usepackage{amsmath}&#10;\pagestyle{empty}&#10;\begin{document}&#10;&#10;$0$ V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58,9802"/>
  <p:tag name="OUTPUTTYPE" val="PNG"/>
  <p:tag name="IGUANATEXVERSION" val="160"/>
  <p:tag name="LATEXADDIN" val="\documentclass{article}&#10;\usepackage{amsmath}&#10;\pagestyle{empty}&#10;\begin{document}&#10;&#10;&#10;$V_{in}$&#10;&#10;\end{document}"/>
  <p:tag name="IGUANATEXSIZE" val="16"/>
  <p:tag name="IGUANATEXCURSOR" val="90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080,615"/>
  <p:tag name="OUTPUTTYPE" val="PNG"/>
  <p:tag name="IGUANATEXVERSION" val="160"/>
  <p:tag name="LATEXADDIN" val="\documentclass{article}&#10;\usepackage{amsmath}&#10;\pagestyle{empty}&#10;\begin{document}&#10;&#10;&#10;Eye width: $372.4$ ps&#10;&#10;\end{document}"/>
  <p:tag name="IGUANATEXSIZE" val="16"/>
  <p:tag name="IGUANATEXCURSOR" val="10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901,012"/>
  <p:tag name="OUTPUTTYPE" val="PNG"/>
  <p:tag name="IGUANATEXVERSION" val="160"/>
  <p:tag name="LATEXADDIN" val="\documentclass{article}&#10;\usepackage{amsmath}&#10;\pagestyle{empty}&#10;\begin{document}&#10;&#10;&#10;Rise and fall times: $78.49$, $78.15$ ps&#10;&#10;\end{document}"/>
  <p:tag name="IGUANATEXSIZE" val="16"/>
  <p:tag name="IGUANATEXCURSOR" val="11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010,499"/>
  <p:tag name="OUTPUTTYPE" val="PNG"/>
  <p:tag name="IGUANATEXVERSION" val="160"/>
  <p:tag name="LATEXADDIN" val="\documentclass{article}&#10;\usepackage{amsmath}&#10;\pagestyle{empty}&#10;\begin{document}&#10;Transmitter output $V_{od}$ at 2.56 Gbps&#10;&#10;\end{document}"/>
  <p:tag name="IGUANATEXSIZE" val="14"/>
  <p:tag name="IGUANATEXCURSOR" val="10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887,1392"/>
  <p:tag name="OUTPUTTYPE" val="PNG"/>
  <p:tag name="IGUANATEXVERSION" val="160"/>
  <p:tag name="LATEXADDIN" val="\documentclass{article}&#10;\usepackage{amsmath}&#10;\pagestyle{empty}&#10;\begin{document}&#10;&#10;&#10;$V_{od} = rxp - rxn$&#10;&#10;\end{document}"/>
  <p:tag name="IGUANATEXSIZE" val="16"/>
  <p:tag name="IGUANATEXCURSOR" val="101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608,549"/>
  <p:tag name="OUTPUTTYPE" val="PNG"/>
  <p:tag name="IGUANATEXVERSION" val="160"/>
  <p:tag name="LATEXADDIN" val="\documentclass{article}&#10;\usepackage{amsmath}&#10;\pagestyle{empty}&#10;\begin{document}&#10;&#10;$V_{od}$ eye diagram at 2.56 Gbps&#10;&#10;&#10;\end{document}"/>
  <p:tag name="IGUANATEXSIZE" val="14"/>
  <p:tag name="IGUANATEXCURSOR" val="11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611,9235"/>
  <p:tag name="OUTPUTTYPE" val="PNG"/>
  <p:tag name="IGUANATEXVERSION" val="160"/>
  <p:tag name="LATEXADDIN" val="\documentclass{article}&#10;\usepackage{amsmath}&#10;\pagestyle{empty}&#10;\begin{document}&#10;&#10;Bias circuit&#10;&#10;\end{document}"/>
  <p:tag name="IGUANATEXSIZE" val="16"/>
  <p:tag name="IGUANATEXCURSOR" val="9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,4665"/>
  <p:tag name="ORIGINALWIDTH" val="663,667"/>
  <p:tag name="OUTPUTTYPE" val="PNG"/>
  <p:tag name="IGUANATEXVERSION" val="160"/>
  <p:tag name="LATEXADDIN" val="\documentclass{article}&#10;\usepackage{amsmath}&#10;\pagestyle{empty}&#10;\begin{document}&#10;\noindent&#10;\begin{center}&#10;Level shifter\\ &#10;(H2L)&#10;\end{center}&#10;&#10;\end{document}"/>
  <p:tag name="IGUANATEXSIZE" val="16"/>
  <p:tag name="IGUANATEXCURSOR" val="12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89,7263"/>
  <p:tag name="OUTPUTTYPE" val="PNG"/>
  <p:tag name="IGUANATEXVERSION" val="160"/>
  <p:tag name="LATEXADDIN" val="\documentclass{article}&#10;\usepackage{amsmath}&#10;\pagestyle{empty}&#10;\begin{document}&#10;&#10;$rxp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99,475"/>
  <p:tag name="OUTPUTTYPE" val="PNG"/>
  <p:tag name="IGUANATEXVERSION" val="160"/>
  <p:tag name="LATEXADDIN" val="\documentclass{article}&#10;\usepackage{amsmath}&#10;\pagestyle{empty}&#10;\begin{document}&#10;&#10;$rxn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61,2298"/>
  <p:tag name="OUTPUTTYPE" val="PNG"/>
  <p:tag name="IGUANATEXVERSION" val="160"/>
  <p:tag name="LATEXADDIN" val="\documentclass{article}&#10;\usepackage{amsmath}&#10;\pagestyle{empty}&#10;\begin{document}&#10;&#10;$V_{nt}$&#10;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49,9813"/>
  <p:tag name="OUTPUTTYPE" val="PNG"/>
  <p:tag name="IGUANATEXVERSION" val="160"/>
  <p:tag name="LATEXADDIN" val="\documentclass{article}&#10;\usepackage{amsmath}&#10;\pagestyle{empty}&#10;\begin{document}&#10;&#10;&#10;$V_{ip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50,7312"/>
  <p:tag name="OUTPUTTYPE" val="PNG"/>
  <p:tag name="IGUANATEXVERSION" val="160"/>
  <p:tag name="LATEXADDIN" val="\documentclass{article}&#10;\usepackage{amsmath}&#10;\pagestyle{empty}&#10;\begin{document}&#10;&#10;$V_{pt}$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07,724"/>
  <p:tag name="OUTPUTTYPE" val="PNG"/>
  <p:tag name="IGUANATEXVERSION" val="160"/>
  <p:tag name="LATEXADDIN" val="\documentclass{article}&#10;\usepackage{amsmath}&#10;\pagestyle{empty}&#10;\begin{document}&#10;&#10;$V_{out}$&#10;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50,7312"/>
  <p:tag name="OUTPUTTYPE" val="PNG"/>
  <p:tag name="IGUANATEXVERSION" val="160"/>
  <p:tag name="LATEXADDIN" val="\documentclass{article}&#10;\usepackage{amsmath}&#10;\pagestyle{empty}&#10;\begin{document}&#10;&#10;$V_{pt}$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296,9629"/>
  <p:tag name="OUTPUTTYPE" val="PNG"/>
  <p:tag name="IGUANATEXVERSION" val="160"/>
  <p:tag name="LATEXADDIN" val="\documentclass{article}&#10;\usepackage{amsmath}&#10;\pagestyle{empty}&#10;\begin{document}&#10;&#10;$V_{ocmp}$&#10;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27,9715"/>
  <p:tag name="OUTPUTTYPE" val="PNG"/>
  <p:tag name="IGUANATEXVERSION" val="160"/>
  <p:tag name="LATEXADDIN" val="\documentclass{article}&#10;\usepackage{amsmath}&#10;\pagestyle{empty}&#10;\begin{document}&#10;&#10;$V_{DD}$&#10;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35,7331"/>
  <p:tag name="OUTPUTTYPE" val="PNG"/>
  <p:tag name="IGUANATEXVERSION" val="160"/>
  <p:tag name="LATEXADDIN" val="\documentclass{article}&#10;\usepackage{amsmath}&#10;\pagestyle{empty}&#10;\begin{document}&#10;&#10;$I_{pt}$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89,7263"/>
  <p:tag name="OUTPUTTYPE" val="PNG"/>
  <p:tag name="IGUANATEXVERSION" val="160"/>
  <p:tag name="LATEXADDIN" val="\documentclass{article}&#10;\usepackage{amsmath}&#10;\pagestyle{empty}&#10;\begin{document}&#10;&#10;$rxp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99,475"/>
  <p:tag name="OUTPUTTYPE" val="PNG"/>
  <p:tag name="IGUANATEXVERSION" val="160"/>
  <p:tag name="LATEXADDIN" val="\documentclass{article}&#10;\usepackage{amsmath}&#10;\pagestyle{empty}&#10;\begin{document}&#10;&#10;$rxn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07,2366"/>
  <p:tag name="OUTPUTTYPE" val="PNG"/>
  <p:tag name="IGUANATEXVERSION" val="160"/>
  <p:tag name="LATEXADDIN" val="\documentclass{article}&#10;\usepackage{amsmath}&#10;\pagestyle{empty}&#10;\begin{document}&#10;&#10;$V_{1}$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10,2362"/>
  <p:tag name="OUTPUTTYPE" val="PNG"/>
  <p:tag name="IGUANATEXVERSION" val="160"/>
  <p:tag name="LATEXADDIN" val="\documentclass{article}&#10;\usepackage{amsmath}&#10;\pagestyle{empty}&#10;\begin{document}&#10;&#10;$V_{2}$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5,478"/>
  <p:tag name="OUTPUTTYPE" val="PNG"/>
  <p:tag name="IGUANATEXVERSION" val="160"/>
  <p:tag name="LATEXADDIN" val="\documentclass{article}&#10;\usepackage{amsmath}&#10;\pagestyle{empty}&#10;\begin{document}&#10;&#10;&#10;$txp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833,1458"/>
  <p:tag name="OUTPUTTYPE" val="PNG"/>
  <p:tag name="IGUANATEXVERSION" val="160"/>
  <p:tag name="LATEXADDIN" val="\documentclass{article}&#10;\usepackage{amsmath}&#10;\pagestyle{empty}&#10;\begin{document}&#10;&#10;&#10;Decision circuit&#10;&#10;\end{document}"/>
  <p:tag name="IGUANATEXSIZE" val="16"/>
  <p:tag name="IGUANATEXCURSOR" val="9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451,4435"/>
  <p:tag name="OUTPUTTYPE" val="PNG"/>
  <p:tag name="IGUANATEXVERSION" val="160"/>
  <p:tag name="LATEXADDIN" val="\documentclass{article}&#10;\usepackage{amsmath}&#10;\usepackage{xcolor}&#10;\pagestyle{empty}&#10;\begin{document}&#10;&#10;&#10;{\color{red}Diff pair}&#10;&#10;&#10;\end{document}"/>
  <p:tag name="IGUANATEXSIZE" val="16"/>
  <p:tag name="IGUANATEXCURSOR" val="12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40,9824"/>
  <p:tag name="OUTPUTTYPE" val="PNG"/>
  <p:tag name="IGUANATEXVERSION" val="160"/>
  <p:tag name="LATEXADDIN" val="\documentclass{article}&#10;\usepackage{amsmath}&#10;\pagestyle{empty}&#10;\begin{document}&#10;&#10;$\beta_C$&#10;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40,9824"/>
  <p:tag name="OUTPUTTYPE" val="PNG"/>
  <p:tag name="IGUANATEXVERSION" val="160"/>
  <p:tag name="LATEXADDIN" val="\documentclass{article}&#10;\usepackage{amsmath}&#10;\pagestyle{empty}&#10;\begin{document}&#10;&#10;$\beta_C$&#10;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30,4837"/>
  <p:tag name="OUTPUTTYPE" val="PNG"/>
  <p:tag name="IGUANATEXVERSION" val="160"/>
  <p:tag name="LATEXADDIN" val="\documentclass{article}&#10;\usepackage{amsmath}&#10;\pagestyle{empty}&#10;\begin{document}&#10;&#10;$\beta_L$&#10;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30,4837"/>
  <p:tag name="OUTPUTTYPE" val="PNG"/>
  <p:tag name="IGUANATEXVERSION" val="160"/>
  <p:tag name="LATEXADDIN" val="\documentclass{article}&#10;\usepackage{amsmath}&#10;\pagestyle{empty}&#10;\begin{document}&#10;&#10;$\beta_L$&#10;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27,9715"/>
  <p:tag name="OUTPUTTYPE" val="PNG"/>
  <p:tag name="IGUANATEXVERSION" val="160"/>
  <p:tag name="LATEXADDIN" val="\documentclass{article}&#10;\usepackage{amsmath}&#10;\pagestyle{empty}&#10;\begin{document}&#10;&#10;$V_{DD}$&#10;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064,117"/>
  <p:tag name="OUTPUTTYPE" val="PNG"/>
  <p:tag name="IGUANATEXVERSION" val="160"/>
  <p:tag name="LATEXADDIN" val="\documentclass{article}&#10;\usepackage{amsmath}&#10;\pagestyle{empty}&#10;\begin{document}&#10;&#10;$V_1$ and $V_2$ in a comparator without hysteresis ($\beta_C = \beta_L$)&#10;&#10;\end{document}"/>
  <p:tag name="IGUANATEXSIZE" val="12"/>
  <p:tag name="IGUANATEXCURSOR" val="14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884,14"/>
  <p:tag name="OUTPUTTYPE" val="PNG"/>
  <p:tag name="IGUANATEXVERSION" val="160"/>
  <p:tag name="LATEXADDIN" val="\documentclass{article}&#10;\usepackage{amsmath}&#10;\pagestyle{empty}&#10;\begin{document}&#10;&#10;$V_1$ and $V_2$ in a comparator with hysteresis ($\beta_C &gt; \beta_L$)&#10;&#10;\end{document}"/>
  <p:tag name="IGUANATEXSIZE" val="12"/>
  <p:tag name="IGUANATEXCURSOR" val="12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185,2269"/>
  <p:tag name="OUTPUTTYPE" val="PNG"/>
  <p:tag name="IGUANATEXVERSION" val="160"/>
  <p:tag name="LATEXADDIN" val="\documentclass{article}&#10;\usepackage{amsmath}&#10;\pagestyle{empty}&#10;\begin{document}&#10;&#10;&#10;$txn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89,7263"/>
  <p:tag name="OUTPUTTYPE" val="PNG"/>
  <p:tag name="IGUANATEXVERSION" val="160"/>
  <p:tag name="LATEXADDIN" val="\documentclass{article}&#10;\usepackage{amsmath}&#10;\pagestyle{empty}&#10;\begin{document}&#10;&#10;&#10;$rxp$&#10;&#10;\end{document}"/>
  <p:tag name="IGUANATEXSIZE" val="16"/>
  <p:tag name="IGUANATEXCURSOR" val="8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99,475"/>
  <p:tag name="OUTPUTTYPE" val="PNG"/>
  <p:tag name="IGUANATEXVERSION" val="160"/>
  <p:tag name="LATEXADDIN" val="\documentclass{article}&#10;\usepackage{amsmath}&#10;\pagestyle{empty}&#10;\begin{document}&#10;&#10;&#10;$rxn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758,1552"/>
  <p:tag name="OUTPUTTYPE" val="PNG"/>
  <p:tag name="IGUANATEXVERSION" val="160"/>
  <p:tag name="LATEXADDIN" val="\documentclass{article}&#10;\usepackage{amsmath}&#10;\pagestyle{empty}&#10;\begin{document}&#10;&#10;&#10;$V_{ref} = V_{DD}/2$&#10;&#10;\end{document}"/>
  <p:tag name="IGUANATEXSIZE" val="16"/>
  <p:tag name="IGUANATEXCURSOR" val="102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334,4582"/>
  <p:tag name="OUTPUTTYPE" val="PNG"/>
  <p:tag name="IGUANATEXVERSION" val="160"/>
  <p:tag name="LATEXADDIN" val="\documentclass{article}&#10;\usepackage{amsmath}&#10;\pagestyle{empty}&#10;\begin{document}&#10;&#10;&#10;$V_{cmfbt}$&#10;&#10;\end{document}"/>
  <p:tag name="IGUANATEXSIZE" val="16"/>
  <p:tag name="IGUANATEXCURSOR" val="91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50,7312"/>
  <p:tag name="OUTPUTTYPE" val="PNG"/>
  <p:tag name="IGUANATEXVERSION" val="160"/>
  <p:tag name="LATEXADDIN" val="\documentclass{article}&#10;\usepackage{amsmath}&#10;\pagestyle{empty}&#10;\begin{document}&#10;&#10;&#10;$V_{pt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302,2122"/>
  <p:tag name="OUTPUTTYPE" val="PNG"/>
  <p:tag name="IGUANATEXVERSION" val="160"/>
  <p:tag name="LATEXADDIN" val="\documentclass{article}&#10;\usepackage{amsmath}&#10;\pagestyle{empty}&#10;\begin{document}&#10;&#10;\begin{flushright}  &#10;$R_T$\\&#10;$100$ $\Omega$&#10;\end{flushright}&#10;&#10;\end{document}"/>
  <p:tag name="IGUANATEXSIZE" val="16"/>
  <p:tag name="IGUANATEXCURSOR" val="141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359,2051"/>
  <p:tag name="OUTPUTTYPE" val="PNG"/>
  <p:tag name="IGUANATEXVERSION" val="160"/>
  <p:tag name="LATEXADDIN" val="\documentclass{article}&#10;\usepackage{amsmath}&#10;\pagestyle{empty}&#10;\begin{document}&#10;&#10;$In = 0$ &#10;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308,9613"/>
  <p:tag name="OUTPUTTYPE" val="PNG"/>
  <p:tag name="IGUANATEXVERSION" val="160"/>
  <p:tag name="LATEXADDIN" val="\documentclass{article}&#10;\usepackage{amsmath}&#10;\pagestyle{empty}&#10;\begin{document}&#10;&#10;\noindent&#10;$R_T$\\&#10;$100$ $\Omega$&#10;&#10;&#10;\end{document}"/>
  <p:tag name="IGUANATEXSIZE" val="16"/>
  <p:tag name="IGUANATEXCURSOR" val="11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31,9835"/>
  <p:tag name="OUTPUTTYPE" val="PNG"/>
  <p:tag name="IGUANATEXVERSION" val="160"/>
  <p:tag name="LATEXADDIN" val="\documentclass{article}&#10;\usepackage{amsmath}&#10;\pagestyle{empty}&#10;\begin{document}&#10;&#10;&#10;$In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27,9715"/>
  <p:tag name="OUTPUTTYPE" val="PNG"/>
  <p:tag name="IGUANATEXVERSION" val="160"/>
  <p:tag name="LATEXADDIN" val="\documentclass{article}&#10;\usepackage{amsmath}&#10;\pagestyle{empty}&#10;\begin{document}&#10;&#10;&#10;$V_{DD}$&#10;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96,9629"/>
  <p:tag name="OUTPUTTYPE" val="PNG"/>
  <p:tag name="IGUANATEXVERSION" val="160"/>
  <p:tag name="LATEXADDIN" val="\documentclass{article}&#10;\usepackage{amsmath}&#10;\pagestyle{empty}&#10;\begin{document}&#10;&#10;&#10;$V_{DDL}$&#10;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94,2258"/>
  <p:tag name="OUTPUTTYPE" val="PNG"/>
  <p:tag name="IGUANATEXVERSION" val="160"/>
  <p:tag name="LATEXADDIN" val="\documentclass{article}&#10;\usepackage{amsmath}&#10;\pagestyle{empty}&#10;\begin{document}&#10;&#10;&#10;$V_{SS}$&#10;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58,9802"/>
  <p:tag name="OUTPUTTYPE" val="PNG"/>
  <p:tag name="IGUANATEXVERSION" val="160"/>
  <p:tag name="LATEXADDIN" val="\documentclass{article}&#10;\usepackage{amsmath}&#10;\pagestyle{empty}&#10;\begin{document}&#10;&#10;&#10;$V_{in}$&#10;&#10;\end{document}"/>
  <p:tag name="IGUANATEXSIZE" val="16"/>
  <p:tag name="IGUANATEXCURSOR" val="90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49,9813"/>
  <p:tag name="OUTPUTTYPE" val="PNG"/>
  <p:tag name="IGUANATEXVERSION" val="160"/>
  <p:tag name="LATEXADDIN" val="\documentclass{article}&#10;\usepackage{amsmath}&#10;\pagestyle{empty}&#10;\begin{document}&#10;&#10;&#10;$V_{ip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19,7225"/>
  <p:tag name="OUTPUTTYPE" val="PNG"/>
  <p:tag name="IGUANATEXVERSION" val="160"/>
  <p:tag name="LATEXADDIN" val="\documentclass{article}&#10;\usepackage{amsmath}&#10;\pagestyle{empty}&#10;\begin{document}&#10;&#10;&#10;$In_H$&#10;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,4665"/>
  <p:tag name="ORIGINALWIDTH" val="663,667"/>
  <p:tag name="OUTPUTTYPE" val="PNG"/>
  <p:tag name="IGUANATEXVERSION" val="160"/>
  <p:tag name="LATEXADDIN" val="\documentclass{article}&#10;\usepackage{amsmath}&#10;\pagestyle{empty}&#10;\begin{document}&#10;\noindent&#10;\begin{center}&#10;Level shifter\\ &#10;(L2H)&#10;\end{center}&#10;&#10;\end{document}"/>
  <p:tag name="IGUANATEXSIZE" val="16"/>
  <p:tag name="IGUANATEXCURSOR" val="12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46,2317"/>
  <p:tag name="OUTPUTTYPE" val="PNG"/>
  <p:tag name="IGUANATEXVERSION" val="160"/>
  <p:tag name="LATEXADDIN" val="\documentclass{article}&#10;\usepackage{amsmath}&#10;\usepackage{xcolor}&#10;\pagestyle{empty}&#10;\begin{document}&#10;&#10;&#10;{\color{red}$C_L$}&#10;&#10;&#10;\end{document}"/>
  <p:tag name="IGUANATEXSIZE" val="16"/>
  <p:tag name="IGUANATEXCURSOR" val="11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353,9557"/>
  <p:tag name="OUTPUTTYPE" val="PNG"/>
  <p:tag name="IGUANATEXVERSION" val="160"/>
  <p:tag name="LATEXADDIN" val="\documentclass{article}&#10;\usepackage{amsmath}&#10;\pagestyle{empty}&#10;\begin{document}&#10;&#10;$In = 1$ &#10;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46,2317"/>
  <p:tag name="OUTPUTTYPE" val="PNG"/>
  <p:tag name="IGUANATEXVERSION" val="160"/>
  <p:tag name="LATEXADDIN" val="\documentclass{article}&#10;\usepackage{amsmath}&#10;\usepackage{xcolor}&#10;\pagestyle{empty}&#10;\begin{document}&#10;&#10;&#10;{\color{red}$C_L$}&#10;&#10;&#10;\end{document}"/>
  <p:tag name="IGUANATEXSIZE" val="16"/>
  <p:tag name="IGUANATEXCURSOR" val="11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3832,771"/>
  <p:tag name="OUTPUTTYPE" val="PNG"/>
  <p:tag name="IGUANATEXVERSION" val="160"/>
  <p:tag name="LATEXADDIN" val="\documentclass{article}&#10;\usepackage{amsmath}&#10;\pagestyle{empty}&#10;\begin{document}&#10;&#10;&#10;Core's input, $V_{ip}$ (yellow) and $V_{in}$ (green), produced by the pre-driver.&#10;&#10;\end{document}"/>
  <p:tag name="IGUANATEXSIZE" val="12"/>
  <p:tag name="IGUANATEXCURSOR" val="13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1562,805"/>
  <p:tag name="OUTPUTTYPE" val="PNG"/>
  <p:tag name="IGUANATEXVERSION" val="160"/>
  <p:tag name="LATEXADDIN" val="\documentclass{article}&#10;\usepackage{amsmath}&#10;\pagestyle{empty}&#10;\begin{document}&#10;&#10;&#10;$t_{\text{fall}}(V_{ip}) = t_{\text{rise}}(V_{in})&lt;50 \text{ ps}.$&#10;&#10;\end{document}"/>
  <p:tag name="IGUANATEXSIZE" val="16"/>
  <p:tag name="IGUANATEXCURSOR" val="14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020,622"/>
  <p:tag name="OUTPUTTYPE" val="PNG"/>
  <p:tag name="IGUANATEXVERSION" val="160"/>
  <p:tag name="LATEXADDIN" val="\documentclass{article}&#10;\usepackage{amsmath}&#10;\pagestyle{empty}&#10;\begin{document}&#10;&#10;&#10;Design constraints:&#10;&#10;&#10;\end{document}"/>
  <p:tag name="IGUANATEXSIZE" val="16"/>
  <p:tag name="IGUANATEXCURSOR" val="101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649,419"/>
  <p:tag name="OUTPUTTYPE" val="PNG"/>
  <p:tag name="IGUANATEXVERSION" val="160"/>
  <p:tag name="LATEXADDIN" val="\documentclass{article}&#10;\usepackage{amsmath}&#10;\pagestyle{empty}&#10;\begin{document}&#10;\noindent&#10;$t_p(V_{ip}) = t_p(V_{in}), \quad t_{\text{rise}}(V_{ip}) = t_{\text{fall}}(V_{in})&lt;50 \text{ ps},$&#10;&#10;&#10;\end{document}"/>
  <p:tag name="IGUANATEXSIZE" val="16"/>
  <p:tag name="IGUANATEXCURSOR" val="1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377,2028"/>
  <p:tag name="OUTPUTTYPE" val="PNG"/>
  <p:tag name="IGUANATEXVERSION" val="160"/>
  <p:tag name="LATEXADDIN" val="\documentclass{article}&#10;\usepackage{amsmath}&#10;\pagestyle{empty}&#10;\begin{document}&#10;&#10;&#10;$V_{ip} = 1$&#10;&#10;\end{document}"/>
  <p:tag name="IGUANATEXSIZE" val="16"/>
  <p:tag name="IGUANATEXCURSOR" val="9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382,4522"/>
  <p:tag name="OUTPUTTYPE" val="PNG"/>
  <p:tag name="IGUANATEXVERSION" val="160"/>
  <p:tag name="LATEXADDIN" val="\documentclass{article}&#10;\usepackage{amsmath}&#10;\pagestyle{empty}&#10;\begin{document}&#10;&#10;&#10;$V_{ip} = 0$&#10;&#10;\end{document}"/>
  <p:tag name="IGUANATEXSIZE" val="16"/>
  <p:tag name="IGUANATEXCURSOR" val="9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50,9561"/>
  <p:tag name="OUTPUTTYPE" val="PNG"/>
  <p:tag name="IGUANATEXVERSION" val="160"/>
  <p:tag name="LATEXADDIN" val="\documentclass{article}&#10;\usepackage{amsmath}&#10;\pagestyle{empty}&#10;\begin{document}&#10;&#10;Bridge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59,2051"/>
  <p:tag name="OUTPUTTYPE" val="PNG"/>
  <p:tag name="IGUANATEXVERSION" val="160"/>
  <p:tag name="LATEXADDIN" val="\documentclass{article}&#10;\usepackage{amsmath}&#10;\pagestyle{empty}&#10;\begin{document}&#10;&#10;CMFB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84,4769"/>
  <p:tag name="OUTPUTTYPE" val="PNG"/>
  <p:tag name="IGUANATEXVERSION" val="160"/>
  <p:tag name="LATEXADDIN" val="\documentclass{article}&#10;\usepackage{amsmath}&#10;\pagestyle{empty}&#10;\begin{document}&#10;&#10;$\longleftarrow$&#10;&#10;&#10;\end{document}"/>
  <p:tag name="IGUANATEXSIZE" val="16"/>
  <p:tag name="IGUANATEXCURSOR" val="9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31,9835"/>
  <p:tag name="OUTPUTTYPE" val="PNG"/>
  <p:tag name="IGUANATEXVERSION" val="160"/>
  <p:tag name="LATEXADDIN" val="\documentclass{article}&#10;\usepackage{amsmath}&#10;\pagestyle{empty}&#10;\begin{document}&#10;&#10;&#10;$In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,24181"/>
  <p:tag name="ORIGINALWIDTH" val="184,4769"/>
  <p:tag name="OUTPUTTYPE" val="PNG"/>
  <p:tag name="IGUANATEXVERSION" val="160"/>
  <p:tag name="LATEXADDIN" val="\documentclass{article}&#10;\usepackage{amsmath}&#10;\pagestyle{empty}&#10;\begin{document}&#10;&#10;$\longleftarrow$&#10;&#10;&#10;\end{document}"/>
  <p:tag name="IGUANATEXSIZE" val="16"/>
  <p:tag name="IGUANATEXCURSOR" val="9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878,1403"/>
  <p:tag name="OUTPUTTYPE" val="PNG"/>
  <p:tag name="IGUANATEXVERSION" val="160"/>
  <p:tag name="LATEXADDIN" val="\documentclass{article}&#10;\usepackage{amsmath}&#10;\pagestyle{empty}&#10;\begin{document}&#10;&#10;&#10;$v_{od} = rxp - rxn$&#10;&#10;\end{document}"/>
  <p:tag name="IGUANATEXSIZE" val="16"/>
  <p:tag name="IGUANATEXCURSOR" val="8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377,2028"/>
  <p:tag name="OUTPUTTYPE" val="PNG"/>
  <p:tag name="IGUANATEXVERSION" val="160"/>
  <p:tag name="LATEXADDIN" val="\documentclass{article}&#10;\usepackage{amsmath}&#10;\pagestyle{empty}&#10;\begin{document}&#10;&#10;&#10;$V_{ip} = 1$&#10;&#10;\end{document}"/>
  <p:tag name="IGUANATEXSIZE" val="16"/>
  <p:tag name="IGUANATEXCURSOR" val="9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382,4522"/>
  <p:tag name="OUTPUTTYPE" val="PNG"/>
  <p:tag name="IGUANATEXVERSION" val="160"/>
  <p:tag name="LATEXADDIN" val="\documentclass{article}&#10;\usepackage{amsmath}&#10;\pagestyle{empty}&#10;\begin{document}&#10;&#10;&#10;$V_{ip} = 0$&#10;&#10;\end{document}"/>
  <p:tag name="IGUANATEXSIZE" val="16"/>
  <p:tag name="IGUANATEXCURSOR" val="9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99,475"/>
  <p:tag name="OUTPUTTYPE" val="PNG"/>
  <p:tag name="IGUANATEXVERSION" val="160"/>
  <p:tag name="LATEXADDIN" val="\documentclass{article}&#10;\usepackage{amsmath}&#10;\pagestyle{empty}&#10;\begin{document}&#10;&#10;&#10;$rxn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89,7263"/>
  <p:tag name="OUTPUTTYPE" val="PNG"/>
  <p:tag name="IGUANATEXVERSION" val="160"/>
  <p:tag name="LATEXADDIN" val="\documentclass{article}&#10;\usepackage{amsmath}&#10;\pagestyle{empty}&#10;\begin{document}&#10;&#10;&#10;$rxp$&#10;&#10;\end{document}"/>
  <p:tag name="IGUANATEXSIZE" val="16"/>
  <p:tag name="IGUANATEXCURSOR" val="8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58,9802"/>
  <p:tag name="OUTPUTTYPE" val="PNG"/>
  <p:tag name="IGUANATEXVERSION" val="160"/>
  <p:tag name="LATEXADDIN" val="\documentclass{article}&#10;\usepackage{amsmath}&#10;\pagestyle{empty}&#10;\begin{document}&#10;&#10;&#10;$V_{in}$&#10;&#10;\end{document}"/>
  <p:tag name="IGUANATEXSIZE" val="16"/>
  <p:tag name="IGUANATEXCURSOR" val="90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49,9813"/>
  <p:tag name="OUTPUTTYPE" val="PNG"/>
  <p:tag name="IGUANATEXVERSION" val="160"/>
  <p:tag name="LATEXADDIN" val="\documentclass{article}&#10;\usepackage{amsmath}&#10;\pagestyle{empty}&#10;\begin{document}&#10;&#10;&#10;$V_{ip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5,478"/>
  <p:tag name="OUTPUTTYPE" val="PNG"/>
  <p:tag name="IGUANATEXVERSION" val="160"/>
  <p:tag name="LATEXADDIN" val="\documentclass{article}&#10;\usepackage{amsmath}&#10;\pagestyle{empty}&#10;\begin{document}&#10;&#10;&#10;$txp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185,2269"/>
  <p:tag name="OUTPUTTYPE" val="PNG"/>
  <p:tag name="IGUANATEXVERSION" val="160"/>
  <p:tag name="LATEXADDIN" val="\documentclass{article}&#10;\usepackage{amsmath}&#10;\pagestyle{empty}&#10;\begin{document}&#10;&#10;&#10;$txn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42,9321"/>
  <p:tag name="OUTPUTTYPE" val="PNG"/>
  <p:tag name="IGUANATEXVERSION" val="160"/>
  <p:tag name="LATEXADDIN" val="\documentclass{article}&#10;\usepackage{amsmath}&#10;\pagestyle{empty}&#10;\begin{document}&#10;&#10;Pre-driver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89,7263"/>
  <p:tag name="OUTPUTTYPE" val="PNG"/>
  <p:tag name="IGUANATEXVERSION" val="160"/>
  <p:tag name="LATEXADDIN" val="\documentclass{article}&#10;\usepackage{amsmath}&#10;\pagestyle{empty}&#10;\begin{document}&#10;&#10;&#10;$rxp$&#10;&#10;\end{document}"/>
  <p:tag name="IGUANATEXSIZE" val="16"/>
  <p:tag name="IGUANATEXCURSOR" val="8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99,475"/>
  <p:tag name="OUTPUTTYPE" val="PNG"/>
  <p:tag name="IGUANATEXVERSION" val="160"/>
  <p:tag name="LATEXADDIN" val="\documentclass{article}&#10;\usepackage{amsmath}&#10;\pagestyle{empty}&#10;\begin{document}&#10;&#10;&#10;$rxn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215,2231"/>
  <p:tag name="OUTPUTTYPE" val="PNG"/>
  <p:tag name="IGUANATEXVERSION" val="160"/>
  <p:tag name="LATEXADDIN" val="\documentclass{article}&#10;\usepackage{amsmath}&#10;\pagestyle{empty}&#10;\begin{document}&#10;&#10;&#10;$V_{ref}$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334,4582"/>
  <p:tag name="OUTPUTTYPE" val="PNG"/>
  <p:tag name="IGUANATEXVERSION" val="160"/>
  <p:tag name="LATEXADDIN" val="\documentclass{article}&#10;\usepackage{amsmath}&#10;\pagestyle{empty}&#10;\begin{document}&#10;&#10;&#10;$V_{cmfbt}$&#10;&#10;\end{document}"/>
  <p:tag name="IGUANATEXSIZE" val="16"/>
  <p:tag name="IGUANATEXCURSOR" val="91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50,7312"/>
  <p:tag name="OUTPUTTYPE" val="PNG"/>
  <p:tag name="IGUANATEXVERSION" val="160"/>
  <p:tag name="LATEXADDIN" val="\documentclass{article}&#10;\usepackage{amsmath}&#10;\pagestyle{empty}&#10;\begin{document}&#10;&#10;&#10;$V_{pt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94,9756"/>
  <p:tag name="OUTPUTTYPE" val="PNG"/>
  <p:tag name="IGUANATEXVERSION" val="160"/>
  <p:tag name="LATEXADDIN" val="\documentclass{article}&#10;\usepackage{amsmath}&#10;\pagestyle{empty}&#10;\begin{document}&#10;&#10;&#10;$V_{cm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61,2298"/>
  <p:tag name="OUTPUTTYPE" val="PNG"/>
  <p:tag name="IGUANATEXVERSION" val="160"/>
  <p:tag name="LATEXADDIN" val="\documentclass{article}&#10;\usepackage{amsmath}&#10;\pagestyle{empty}&#10;\begin{document}&#10;&#10;&#10;$V_{nt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58,9802"/>
  <p:tag name="OUTPUTTYPE" val="PNG"/>
  <p:tag name="IGUANATEXVERSION" val="160"/>
  <p:tag name="LATEXADDIN" val="\documentclass{article}&#10;\usepackage{amsmath}&#10;\pagestyle{empty}&#10;\begin{document}&#10;&#10;&#10;$R_T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58,9802"/>
  <p:tag name="OUTPUTTYPE" val="PNG"/>
  <p:tag name="IGUANATEXVERSION" val="160"/>
  <p:tag name="LATEXADDIN" val="\documentclass{article}&#10;\usepackage{amsmath}&#10;\pagestyle{empty}&#10;\begin{document}&#10;&#10;&#10;$R_T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27,9715"/>
  <p:tag name="OUTPUTTYPE" val="PNG"/>
  <p:tag name="IGUANATEXVERSION" val="160"/>
  <p:tag name="LATEXADDIN" val="\documentclass{article}&#10;\usepackage{amsmath}&#10;\pagestyle{empty}&#10;\begin{document}&#10;&#10;&#10;$V_{DD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,7206"/>
  <p:tag name="ORIGINALWIDTH" val="641,1699"/>
  <p:tag name="OUTPUTTYPE" val="PNG"/>
  <p:tag name="IGUANATEXVERSION" val="160"/>
  <p:tag name="LATEXADDIN" val="\documentclass{article}&#10;\usepackage{amsmath}&#10;\pagestyle{empty}&#10;\begin{document}&#10;\noindent&#10;\begin{center}&#10;Transmitter\\ &#10;core&#10;\end{center}&#10;&#10;\end{document}"/>
  <p:tag name="IGUANATEXSIZE" val="16"/>
  <p:tag name="IGUANATEXCURSOR" val="13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94,2258"/>
  <p:tag name="OUTPUTTYPE" val="PNG"/>
  <p:tag name="IGUANATEXVERSION" val="160"/>
  <p:tag name="LATEXADDIN" val="\documentclass{article}&#10;\usepackage{amsmath}&#10;\pagestyle{empty}&#10;\begin{document}&#10;&#10;&#10;$V_{SS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27,9715"/>
  <p:tag name="OUTPUTTYPE" val="PNG"/>
  <p:tag name="IGUANATEXVERSION" val="160"/>
  <p:tag name="LATEXADDIN" val="\documentclass{article}&#10;\usepackage{amsmath}&#10;\pagestyle{empty}&#10;\begin{document}&#10;&#10;&#10;$V_{DD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94,2258"/>
  <p:tag name="OUTPUTTYPE" val="PNG"/>
  <p:tag name="IGUANATEXVERSION" val="160"/>
  <p:tag name="LATEXADDIN" val="\documentclass{article}&#10;\usepackage{amsmath}&#10;\pagestyle{empty}&#10;\begin{document}&#10;&#10;&#10;$V_{SS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1793,026"/>
  <p:tag name="OUTPUTTYPE" val="PNG"/>
  <p:tag name="IGUANATEXVERSION" val="160"/>
  <p:tag name="LATEXADDIN" val="\documentclass{article}&#10;\usepackage{amsmath}&#10;\pagestyle{empty}&#10;\begin{document}&#10;&#10;&#10;$I_{pt} = 500 \, (1 + b_1 + 2b_2 + 4b_3) \ \mu \text{A}$&#10;&#10;\end{document}"/>
  <p:tag name="IGUANATEXSIZE" val="16"/>
  <p:tag name="IGUANATEXCURSOR" val="92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18,9726"/>
  <p:tag name="OUTPUTTYPE" val="PNG"/>
  <p:tag name="IGUANATEXVERSION" val="160"/>
  <p:tag name="LATEXADDIN" val="\documentclass{article}&#10;\usepackage{amsmath}&#10;\pagestyle{empty}&#10;\begin{document}&#10;&#10;&#10;$R_{cm}$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18,9726"/>
  <p:tag name="OUTPUTTYPE" val="PNG"/>
  <p:tag name="IGUANATEXVERSION" val="160"/>
  <p:tag name="LATEXADDIN" val="\documentclass{article}&#10;\usepackage{amsmath}&#10;\pagestyle{empty}&#10;\begin{document}&#10;&#10;&#10;$R_{cm}$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57,4803"/>
  <p:tag name="OUTPUTTYPE" val="PNG"/>
  <p:tag name="IGUANATEXVERSION" val="160"/>
  <p:tag name="LATEXADDIN" val="\documentclass{article}&#10;\usepackage{amsmath}&#10;\pagestyle{empty}&#10;\begin{document}&#10;&#10;$M_1$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60,4799"/>
  <p:tag name="OUTPUTTYPE" val="PNG"/>
  <p:tag name="IGUANATEXVERSION" val="160"/>
  <p:tag name="LATEXADDIN" val="\documentclass{article}&#10;\usepackage{amsmath}&#10;\pagestyle{empty}&#10;\begin{document}&#10;&#10;$M_2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61,2298"/>
  <p:tag name="OUTPUTTYPE" val="PNG"/>
  <p:tag name="IGUANATEXVERSION" val="160"/>
  <p:tag name="LATEXADDIN" val="\documentclass{article}&#10;\usepackage{amsmath}&#10;\pagestyle{empty}&#10;\begin{document}&#10;&#10;$M_3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62,7297"/>
  <p:tag name="OUTPUTTYPE" val="PNG"/>
  <p:tag name="IGUANATEXVERSION" val="160"/>
  <p:tag name="LATEXADDIN" val="\documentclass{article}&#10;\usepackage{amsmath}&#10;\pagestyle{empty}&#10;\begin{document}&#10;&#10;$M_4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926,1343"/>
  <p:tag name="OUTPUTTYPE" val="PNG"/>
  <p:tag name="IGUANATEXVERSION" val="160"/>
  <p:tag name="LATEXADDIN" val="\documentclass{article}&#10;\usepackage{amsmath}&#10;\pagestyle{empty}&#10;\begin{document}&#10;&#10;&#10;Voltage reference&#10;&#10;&#10;\end{document}"/>
  <p:tag name="IGUANATEXSIZE" val="16"/>
  <p:tag name="IGUANATEXCURSOR" val="100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2317"/>
  <p:tag name="OUTPUTTYPE" val="PNG"/>
  <p:tag name="IGUANATEXVERSION" val="160"/>
  <p:tag name="LATEXADDIN" val="\documentclass{article}&#10;\usepackage{amsmath}&#10;\pagestyle{empty}&#10;\begin{document}&#10;&#10;&#10;$I_{nt}$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58,9802"/>
  <p:tag name="OUTPUTTYPE" val="PNG"/>
  <p:tag name="IGUANATEXVERSION" val="160"/>
  <p:tag name="LATEXADDIN" val="\documentclass{article}&#10;\usepackage{amsmath}&#10;\pagestyle{empty}&#10;\begin{document}&#10;&#10;&#10;$V_{in}$&#10;&#10;\end{document}"/>
  <p:tag name="IGUANATEXSIZE" val="16"/>
  <p:tag name="IGUANATEXCURSOR" val="90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49,9813"/>
  <p:tag name="OUTPUTTYPE" val="PNG"/>
  <p:tag name="IGUANATEXVERSION" val="160"/>
  <p:tag name="LATEXADDIN" val="\documentclass{article}&#10;\usepackage{amsmath}&#10;\pagestyle{empty}&#10;\begin{document}&#10;&#10;&#10;$V_{ip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5,478"/>
  <p:tag name="OUTPUTTYPE" val="PNG"/>
  <p:tag name="IGUANATEXVERSION" val="160"/>
  <p:tag name="LATEXADDIN" val="\documentclass{article}&#10;\usepackage{amsmath}&#10;\pagestyle{empty}&#10;\begin{document}&#10;&#10;&#10;$txp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185,2269"/>
  <p:tag name="OUTPUTTYPE" val="PNG"/>
  <p:tag name="IGUANATEXVERSION" val="160"/>
  <p:tag name="LATEXADDIN" val="\documentclass{article}&#10;\usepackage{amsmath}&#10;\pagestyle{empty}&#10;\begin{document}&#10;&#10;&#10;$txn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89,7263"/>
  <p:tag name="OUTPUTTYPE" val="PNG"/>
  <p:tag name="IGUANATEXVERSION" val="160"/>
  <p:tag name="LATEXADDIN" val="\documentclass{article}&#10;\usepackage{amsmath}&#10;\pagestyle{empty}&#10;\begin{document}&#10;&#10;&#10;$rxp$&#10;&#10;\end{document}"/>
  <p:tag name="IGUANATEXSIZE" val="16"/>
  <p:tag name="IGUANATEXCURSOR" val="8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99,475"/>
  <p:tag name="OUTPUTTYPE" val="PNG"/>
  <p:tag name="IGUANATEXVERSION" val="160"/>
  <p:tag name="LATEXADDIN" val="\documentclass{article}&#10;\usepackage{amsmath}&#10;\pagestyle{empty}&#10;\begin{document}&#10;&#10;&#10;$rxn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349"/>
  <p:tag name="ORIGINALWIDTH" val="150,7312"/>
  <p:tag name="OUTPUTTYPE" val="PNG"/>
  <p:tag name="IGUANATEXVERSION" val="160"/>
  <p:tag name="LATEXADDIN" val="\documentclass{article}&#10;\usepackage{amsmath}&#10;\pagestyle{empty}&#10;\begin{document}&#10;&#10;&#10;$V_{pt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94,9756"/>
  <p:tag name="OUTPUTTYPE" val="PNG"/>
  <p:tag name="IGUANATEXVERSION" val="160"/>
  <p:tag name="LATEXADDIN" val="\documentclass{article}&#10;\usepackage{amsmath}&#10;\pagestyle{empty}&#10;\begin{document}&#10;&#10;&#10;$V_{cm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61,2298"/>
  <p:tag name="OUTPUTTYPE" val="PNG"/>
  <p:tag name="IGUANATEXVERSION" val="160"/>
  <p:tag name="LATEXADDIN" val="\documentclass{article}&#10;\usepackage{amsmath}&#10;\pagestyle{empty}&#10;\begin{document}&#10;&#10;&#10;$V_{nt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611,9235"/>
  <p:tag name="OUTPUTTYPE" val="PNG"/>
  <p:tag name="IGUANATEXVERSION" val="160"/>
  <p:tag name="LATEXADDIN" val="\documentclass{article}&#10;\usepackage{amsmath}&#10;\pagestyle{empty}&#10;\begin{document}&#10;&#10;Bias circuit&#10;&#10;\end{document}"/>
  <p:tag name="IGUANATEXSIZE" val="16"/>
  <p:tag name="IGUANATEXCURSOR" val="93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58,9802"/>
  <p:tag name="OUTPUTTYPE" val="PNG"/>
  <p:tag name="IGUANATEXVERSION" val="160"/>
  <p:tag name="LATEXADDIN" val="\documentclass{article}&#10;\usepackage{amsmath}&#10;\pagestyle{empty}&#10;\begin{document}&#10;&#10;&#10;$R_T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227,9715"/>
  <p:tag name="OUTPUTTYPE" val="PNG"/>
  <p:tag name="IGUANATEXVERSION" val="160"/>
  <p:tag name="LATEXADDIN" val="\documentclass{article}&#10;\usepackage{amsmath}&#10;\pagestyle{empty}&#10;\begin{document}&#10;&#10;&#10;$V_{DD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58,9802"/>
  <p:tag name="OUTPUTTYPE" val="PNG"/>
  <p:tag name="IGUANATEXVERSION" val="160"/>
  <p:tag name="LATEXADDIN" val="\documentclass{article}&#10;\usepackage{amsmath}&#10;\pagestyle{empty}&#10;\begin{document}&#10;&#10;&#10;$R_T$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863,517"/>
  <p:tag name="OUTPUTTYPE" val="PNG"/>
  <p:tag name="IGUANATEXVERSION" val="160"/>
  <p:tag name="LATEXADDIN" val="\documentclass{article}&#10;\usepackage{amsmath}&#10;\pagestyle{empty}&#10;\begin{document}&#10;&#10;If: $V_{cm} &lt; V_{ref} \ \to  \ I_{nt} \downarrow \ \to \ V_{cm} \uparrow$&#10;&#10;\end{document}"/>
  <p:tag name="IGUANATEXSIZE" val="16"/>
  <p:tag name="IGUANATEXCURSOR" val="10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863,517"/>
  <p:tag name="OUTPUTTYPE" val="PNG"/>
  <p:tag name="IGUANATEXVERSION" val="160"/>
  <p:tag name="LATEXADDIN" val="\documentclass{article}&#10;\usepackage{amsmath}&#10;\pagestyle{empty}&#10;\begin{document}&#10;&#10;If: $V_{cm} &gt; V_{ref} \ \to  \ I_{nt} \uparrow \ \to \ V_{cm} \downarrow$&#10;&#10;\end{document}"/>
  <p:tag name="IGUANATEXSIZE" val="16"/>
  <p:tag name="IGUANATEXCURSOR" val="10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61,2298"/>
  <p:tag name="OUTPUTTYPE" val="PNG"/>
  <p:tag name="IGUANATEXVERSION" val="160"/>
  <p:tag name="LATEXADDIN" val="\documentclass{article}&#10;\usepackage{amsmath}&#10;\pagestyle{empty}&#10;\begin{document}&#10;&#10;&#10;$V_{nt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215,2231"/>
  <p:tag name="OUTPUTTYPE" val="PNG"/>
  <p:tag name="IGUANATEXVERSION" val="160"/>
  <p:tag name="LATEXADDIN" val="\documentclass{article}&#10;\usepackage{amsmath}&#10;\pagestyle{empty}&#10;\begin{document}&#10;&#10;$V_{ref}$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46,2317"/>
  <p:tag name="OUTPUTTYPE" val="PNG"/>
  <p:tag name="IGUANATEXVERSION" val="160"/>
  <p:tag name="LATEXADDIN" val="\documentclass{article}&#10;\usepackage{amsmath}&#10;\pagestyle{empty}&#10;\begin{document}&#10;&#10;&#10;$I_{nt}$&#10;&#10;\end{document}"/>
  <p:tag name="IGUANATEXSIZE" val="16"/>
  <p:tag name="IGUANATEXCURSOR" val="8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94,9756"/>
  <p:tag name="OUTPUTTYPE" val="PNG"/>
  <p:tag name="IGUANATEXVERSION" val="160"/>
  <p:tag name="LATEXADDIN" val="\documentclass{article}&#10;\usepackage{amsmath}&#10;\pagestyle{empty}&#10;\begin{document}&#10;&#10;&#10;$V_{cm}$&#10;&#10;\end{document}"/>
  <p:tag name="IGUANATEXSIZE" val="16"/>
  <p:tag name="IGUANATEXCURSOR" val="8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18,9726"/>
  <p:tag name="OUTPUTTYPE" val="PNG"/>
  <p:tag name="IGUANATEXVERSION" val="160"/>
  <p:tag name="LATEXADDIN" val="\documentclass{article}&#10;\usepackage{amsmath}&#10;\pagestyle{empty}&#10;\begin{document}&#10;&#10;&#10;$R_{cm}$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131,9835"/>
  <p:tag name="OUTPUTTYPE" val="PNG"/>
  <p:tag name="IGUANATEXVERSION" val="160"/>
  <p:tag name="LATEXADDIN" val="\documentclass{article}&#10;\usepackage{amsmath}&#10;\pagestyle{empty}&#10;\begin{document}&#10;&#10;&#10;$In$&#10;&#10;&#10;\end{document}"/>
  <p:tag name="IGUANATEXSIZE" val="16"/>
  <p:tag name="IGUANATEXCURSOR" val="85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189,7263"/>
  <p:tag name="OUTPUTTYPE" val="PNG"/>
  <p:tag name="IGUANATEXVERSION" val="160"/>
  <p:tag name="LATEXADDIN" val="\documentclass{article}&#10;\usepackage{amsmath}&#10;\pagestyle{empty}&#10;\begin{document}&#10;&#10;&#10;$R_{M}$&#10;&#10;\end{document}"/>
  <p:tag name="IGUANATEXSIZE" val="16"/>
  <p:tag name="IGUANATEXCURSOR" val="8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182,9771"/>
  <p:tag name="OUTPUTTYPE" val="PNG"/>
  <p:tag name="IGUANATEXVERSION" val="160"/>
  <p:tag name="LATEXADDIN" val="\documentclass{article}&#10;\usepackage{amsmath}&#10;\pagestyle{empty}&#10;\begin{document}&#10;&#10;&#10;$C_{M}$&#10;&#10;\end{document}"/>
  <p:tag name="IGUANATEXSIZE" val="16"/>
  <p:tag name="IGUANATEXCURSOR" val="84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50,9561"/>
  <p:tag name="OUTPUTTYPE" val="PNG"/>
  <p:tag name="IGUANATEXVERSION" val="160"/>
  <p:tag name="LATEXADDIN" val="\documentclass{article}&#10;\usepackage{amsmath}&#10;\pagestyle{empty}&#10;\begin{document}&#10;&#10;&#10;Bridge&#10;&#10;&#10;\end{document}"/>
  <p:tag name="IGUANATEXSIZE" val="16"/>
  <p:tag name="IGUANATEXCURSOR" val="82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359,2051"/>
  <p:tag name="OUTPUTTYPE" val="PNG"/>
  <p:tag name="IGUANATEXVERSION" val="160"/>
  <p:tag name="LATEXADDIN" val="\documentclass{article}&#10;\usepackage{amsmath}&#10;\pagestyle{empty}&#10;\begin{document}&#10;&#10;&#10;CMFB&#10;&#10;&#10;\end{document}"/>
  <p:tag name="IGUANATEXSIZE" val="16"/>
  <p:tag name="IGUANATEXCURSOR" val="86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18,9726"/>
  <p:tag name="OUTPUTTYPE" val="PNG"/>
  <p:tag name="IGUANATEXVERSION" val="160"/>
  <p:tag name="LATEXADDIN" val="\documentclass{article}&#10;\usepackage{amsmath}&#10;\pagestyle{empty}&#10;\begin{document}&#10;&#10;&#10;$R_{cm}$&#10;&#10;\end{document}"/>
  <p:tag name="IGUANATEXSIZE" val="16"/>
  <p:tag name="IGUANATEXCURSOR" val="89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54,481"/>
  <p:tag name="OUTPUTTYPE" val="PNG"/>
  <p:tag name="IGUANATEXVERSION" val="160"/>
  <p:tag name="LATEXADDIN" val="\documentclass{article}&#10;\usepackage{amsmath}&#10;\pagestyle{empty}&#10;\begin{document}&#10;&#10;&#10;Bode plots of CMFB loop transmission.&#10;&#10;\end{document}"/>
  <p:tag name="IGUANATEXSIZE" val="12"/>
  <p:tag name="IGUANATEXCURSOR" val="118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,4856"/>
  <p:tag name="ORIGINALWIDTH" val="2566,929"/>
  <p:tag name="OUTPUTTYPE" val="PNG"/>
  <p:tag name="IGUANATEXVERSION" val="160"/>
  <p:tag name="LATEXADDIN" val="\documentclass{article}&#10;\usepackage{amsmath}&#10;\pagestyle{empty}&#10;\begin{document}&#10;\noindent&#10;With $C_M = 1$ pF and $R_M = 1.6$ k$\Omega$: $\varphi_M = 55^\circ$&#10;&#10;&#10;\end{document}"/>
  <p:tag name="IGUANATEXSIZE" val="16"/>
  <p:tag name="IGUANATEXCURSOR" val="122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1424,072"/>
  <p:tag name="OUTPUTTYPE" val="PNG"/>
  <p:tag name="IGUANATEXVERSION" val="160"/>
  <p:tag name="LATEXADDIN" val="\documentclass{article}&#10;\usepackage{amsmath}&#10;\pagestyle{empty}&#10;\begin{document}&#10;&#10;&#10;Level 0 mean: $-384.4$ mV&#10;&#10;\end{document}"/>
  <p:tag name="IGUANATEXSIZE" val="16"/>
  <p:tag name="IGUANATEXCURSOR" val="107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1327,334"/>
  <p:tag name="OUTPUTTYPE" val="PNG"/>
  <p:tag name="IGUANATEXVERSION" val="160"/>
  <p:tag name="LATEXADDIN" val="\documentclass{article}&#10;\usepackage{amsmath}&#10;\pagestyle{empty}&#10;\begin{document}&#10;&#10;&#10;Level 1 mean: $388.9$ mV&#10;&#10;\end{document}"/>
  <p:tag name="IGUANATEXSIZE" val="16"/>
  <p:tag name="IGUANATEXCURSOR" val="102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185,602"/>
  <p:tag name="OUTPUTTYPE" val="PNG"/>
  <p:tag name="IGUANATEXVERSION" val="160"/>
  <p:tag name="LATEXADDIN" val="\documentclass{article}&#10;\usepackage{amsmath}&#10;\pagestyle{empty}&#10;\begin{document}&#10;&#10;&#10;Eye height: $586.2$ mV&#10;&#10;\end{document}"/>
  <p:tag name="IGUANATEXSIZE" val="16"/>
  <p:tag name="IGUANATEXCURSOR" val="100"/>
  <p:tag name="TRANSPARENCY" val="True"/>
  <p:tag name="LATEXENGINEID" val="0"/>
  <p:tag name="TEMPFOLDER" val="C: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44F2308-6695-4103-AC40-90D0DF162221}" vid="{B14EEC22-F63E-45AC-BA14-C9C3521A5E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fnal_template_16x9</Template>
  <TotalTime>13310</TotalTime>
  <Words>358</Words>
  <Application>Microsoft Office PowerPoint</Application>
  <PresentationFormat>On-screen Show (16:9)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HGGothicE</vt:lpstr>
      <vt:lpstr>Arial</vt:lpstr>
      <vt:lpstr>Calibri</vt:lpstr>
      <vt:lpstr>Helvetica</vt:lpstr>
      <vt:lpstr>Fermilab_PPT_090915</vt:lpstr>
      <vt:lpstr>PowerPoint Presentation</vt:lpstr>
      <vt:lpstr>Low Voltage Differential Signaling (LVDS)</vt:lpstr>
      <vt:lpstr>Low Voltage Differential Signaling (LVDS)</vt:lpstr>
      <vt:lpstr>Why LVDS?</vt:lpstr>
      <vt:lpstr>Transmitter</vt:lpstr>
      <vt:lpstr>Transmitter block diagram   </vt:lpstr>
      <vt:lpstr>Transmitter – Pre-driver</vt:lpstr>
      <vt:lpstr>Transmitter – Pre-driver – Simulation results</vt:lpstr>
      <vt:lpstr>Transmitter – Core</vt:lpstr>
      <vt:lpstr>Transmitter – Core – Bridge </vt:lpstr>
      <vt:lpstr>Transmitter – Core – CMFB</vt:lpstr>
      <vt:lpstr>Transmitter – Core – CMFB – Simulation results</vt:lpstr>
      <vt:lpstr>Transmitter – Simulation results</vt:lpstr>
      <vt:lpstr>Receiver</vt:lpstr>
      <vt:lpstr>Receiver block diagram   </vt:lpstr>
      <vt:lpstr>Receiver – Comparator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Pacini</dc:creator>
  <cp:lastModifiedBy>Diego Pacini</cp:lastModifiedBy>
  <cp:revision>40</cp:revision>
  <cp:lastPrinted>2023-08-26T06:17:27Z</cp:lastPrinted>
  <dcterms:created xsi:type="dcterms:W3CDTF">2023-08-18T15:01:26Z</dcterms:created>
  <dcterms:modified xsi:type="dcterms:W3CDTF">2023-09-27T12:58:56Z</dcterms:modified>
</cp:coreProperties>
</file>