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modernComment_119_77259955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36"/>
  </p:notesMasterIdLst>
  <p:handoutMasterIdLst>
    <p:handoutMasterId r:id="rId37"/>
  </p:handoutMasterIdLst>
  <p:sldIdLst>
    <p:sldId id="294" r:id="rId2"/>
    <p:sldId id="298" r:id="rId3"/>
    <p:sldId id="299" r:id="rId4"/>
    <p:sldId id="300" r:id="rId5"/>
    <p:sldId id="301" r:id="rId6"/>
    <p:sldId id="302" r:id="rId7"/>
    <p:sldId id="304" r:id="rId8"/>
    <p:sldId id="305" r:id="rId9"/>
    <p:sldId id="352" r:id="rId10"/>
    <p:sldId id="306" r:id="rId11"/>
    <p:sldId id="355" r:id="rId12"/>
    <p:sldId id="369" r:id="rId13"/>
    <p:sldId id="362" r:id="rId14"/>
    <p:sldId id="370" r:id="rId15"/>
    <p:sldId id="366" r:id="rId16"/>
    <p:sldId id="353" r:id="rId17"/>
    <p:sldId id="367" r:id="rId18"/>
    <p:sldId id="339" r:id="rId19"/>
    <p:sldId id="360" r:id="rId20"/>
    <p:sldId id="356" r:id="rId21"/>
    <p:sldId id="341" r:id="rId22"/>
    <p:sldId id="342" r:id="rId23"/>
    <p:sldId id="275" r:id="rId24"/>
    <p:sldId id="343" r:id="rId25"/>
    <p:sldId id="324" r:id="rId26"/>
    <p:sldId id="281" r:id="rId27"/>
    <p:sldId id="303" r:id="rId28"/>
    <p:sldId id="344" r:id="rId29"/>
    <p:sldId id="351" r:id="rId30"/>
    <p:sldId id="368" r:id="rId31"/>
    <p:sldId id="284" r:id="rId32"/>
    <p:sldId id="348" r:id="rId33"/>
    <p:sldId id="346" r:id="rId34"/>
    <p:sldId id="347" r:id="rId3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3562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  <p15:guide id="13" pos="5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B629A7-9401-509D-7EE2-B124B7D3578E}" name="DELLI GATTI RAFFAELE [SM2300604]" initials="DGR[" userId="DELLI GATTI RAFFAELE [SM2300604]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505050"/>
    <a:srgbClr val="63666A"/>
    <a:srgbClr val="50504E"/>
    <a:srgbClr val="4E4E4E"/>
    <a:srgbClr val="404040"/>
    <a:srgbClr val="99D6EA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14" autoAdjust="0"/>
    <p:restoredTop sz="94663"/>
  </p:normalViewPr>
  <p:slideViewPr>
    <p:cSldViewPr snapToGrid="0" snapToObjects="1" showGuides="1">
      <p:cViewPr varScale="1">
        <p:scale>
          <a:sx n="79" d="100"/>
          <a:sy n="79" d="100"/>
        </p:scale>
        <p:origin x="760" y="64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3562"/>
        <p:guide pos="4453"/>
        <p:guide pos="5163"/>
        <p:guide pos="4632"/>
        <p:guide pos="58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omments/modernComment_119_7725995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9539B8A-4690-469B-9CB6-185C5B7682A5}" authorId="{85B629A7-9401-509D-7EE2-B124B7D3578E}" created="2023-02-26T22:40:43.91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998952789" sldId="281"/>
      <ac:spMk id="12" creationId="{7AE4BF6D-D8AB-F4D7-E11D-46EAB007DD7B}"/>
    </ac:deMkLst>
    <p188:pos x="6261100" y="2906396"/>
    <p188:txBody>
      <a:bodyPr/>
      <a:lstStyle/>
      <a:p>
        <a:r>
          <a:rPr lang="it-IT"/>
          <a:t>The value of x expresses the “elasticity” of the scattering process. The extreme case
of x = 1 is equivalent to W2 = mp^2 and therefore corresponds to elastic scattering.</a:t>
        </a:r>
      </a:p>
    </p188:txBody>
  </p188:cm>
  <p188:cm id="{F47F7A48-2D66-4C08-A3E3-8FC287D3A9EB}" authorId="{85B629A7-9401-509D-7EE2-B124B7D3578E}" created="2023-03-01T09:42:29.860">
    <pc:sldMkLst xmlns:pc="http://schemas.microsoft.com/office/powerpoint/2013/main/command">
      <pc:docMk/>
      <pc:sldMk cId="4007822972" sldId="264"/>
    </pc:sldMkLst>
    <p188:pos x="6149975" y="5978525"/>
    <p188:txBody>
      <a:bodyPr/>
      <a:lstStyle/>
      <a:p>
        <a:r>
          <a:rPr lang="it-IT"/>
          <a:t>Perché ci sono tanti set diversi di PDF? Perché nel regime non perturbativo la QCD si affida a diversi modelli, in più si possono avere differenti ordini perturbativi.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32924A-F413-403E-88A4-7C3729D2A21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29B0846-E943-4B8F-8CC0-45B5C4AB3D64}">
      <dgm:prSet phldrT="[Text]" custT="1"/>
      <dgm:spPr/>
      <dgm:t>
        <a:bodyPr/>
        <a:lstStyle/>
        <a:p>
          <a:r>
            <a:rPr lang="it-IT" sz="1200" dirty="0" err="1"/>
            <a:t>Run</a:t>
          </a:r>
          <a:r>
            <a:rPr lang="it-IT" sz="1200" dirty="0"/>
            <a:t> I (2010-2012)</a:t>
          </a:r>
          <a:endParaRPr lang="en-US" sz="1200" dirty="0"/>
        </a:p>
      </dgm:t>
    </dgm:pt>
    <dgm:pt modelId="{ADDDDB41-5A4B-47BE-AA64-7DEF5FF72FE5}" type="parTrans" cxnId="{30493C7F-3744-496B-BC65-56FABE7EC89D}">
      <dgm:prSet/>
      <dgm:spPr/>
      <dgm:t>
        <a:bodyPr/>
        <a:lstStyle/>
        <a:p>
          <a:endParaRPr lang="en-US"/>
        </a:p>
      </dgm:t>
    </dgm:pt>
    <dgm:pt modelId="{A6FDF754-DE52-41A2-B0AB-6E92282CD662}" type="sibTrans" cxnId="{30493C7F-3744-496B-BC65-56FABE7EC89D}">
      <dgm:prSet/>
      <dgm:spPr/>
      <dgm:t>
        <a:bodyPr/>
        <a:lstStyle/>
        <a:p>
          <a:endParaRPr lang="en-US"/>
        </a:p>
      </dgm:t>
    </dgm:pt>
    <dgm:pt modelId="{091D4E30-3603-4961-9A8A-AA6652C8FAA7}">
      <dgm:prSet phldrT="[Text]" custT="1"/>
      <dgm:spPr/>
      <dgm:t>
        <a:bodyPr/>
        <a:lstStyle/>
        <a:p>
          <a:r>
            <a:rPr lang="it-IT" sz="1200" dirty="0" err="1"/>
            <a:t>Run</a:t>
          </a:r>
          <a:r>
            <a:rPr lang="it-IT" sz="1200" dirty="0"/>
            <a:t> II (2015-2018)</a:t>
          </a:r>
          <a:endParaRPr lang="en-US" sz="1200" dirty="0"/>
        </a:p>
      </dgm:t>
    </dgm:pt>
    <dgm:pt modelId="{94AC6F6B-5EFF-4F25-B61B-8C8B219B4D5C}" type="parTrans" cxnId="{5CA8B556-FE69-4F51-9B49-210DA8935240}">
      <dgm:prSet/>
      <dgm:spPr/>
      <dgm:t>
        <a:bodyPr/>
        <a:lstStyle/>
        <a:p>
          <a:endParaRPr lang="en-US"/>
        </a:p>
      </dgm:t>
    </dgm:pt>
    <dgm:pt modelId="{14EA593F-2B39-491D-A4F8-3B10FB149B28}" type="sibTrans" cxnId="{5CA8B556-FE69-4F51-9B49-210DA8935240}">
      <dgm:prSet/>
      <dgm:spPr/>
      <dgm:t>
        <a:bodyPr/>
        <a:lstStyle/>
        <a:p>
          <a:endParaRPr lang="en-US"/>
        </a:p>
      </dgm:t>
    </dgm:pt>
    <dgm:pt modelId="{939FE4B4-BE8B-49EA-93DA-9BDDBC0E9B25}">
      <dgm:prSet phldrT="[Text]" custT="1"/>
      <dgm:spPr/>
      <dgm:t>
        <a:bodyPr/>
        <a:lstStyle/>
        <a:p>
          <a:pPr>
            <a:buClrTx/>
            <a:buSzTx/>
            <a:buFontTx/>
            <a:buNone/>
          </a:pPr>
          <a:r>
            <a:rPr lang="it-IT" sz="1200" dirty="0" err="1"/>
            <a:t>Run</a:t>
          </a:r>
          <a:r>
            <a:rPr lang="it-IT" sz="1200" dirty="0"/>
            <a:t> III (2022-)</a:t>
          </a:r>
          <a:endParaRPr lang="en-US" sz="1200" dirty="0"/>
        </a:p>
      </dgm:t>
    </dgm:pt>
    <dgm:pt modelId="{16562A24-D35B-41A5-ADC4-7962BA1035E2}" type="parTrans" cxnId="{A50CFA22-C8E0-457C-B406-42DD152A4F0A}">
      <dgm:prSet/>
      <dgm:spPr/>
      <dgm:t>
        <a:bodyPr/>
        <a:lstStyle/>
        <a:p>
          <a:endParaRPr lang="en-US"/>
        </a:p>
      </dgm:t>
    </dgm:pt>
    <dgm:pt modelId="{6084DA35-29D4-47A6-8C6D-2F4A672F9DD9}" type="sibTrans" cxnId="{A50CFA22-C8E0-457C-B406-42DD152A4F0A}">
      <dgm:prSet/>
      <dgm:spPr/>
      <dgm:t>
        <a:bodyPr/>
        <a:lstStyle/>
        <a:p>
          <a:endParaRPr lang="en-US"/>
        </a:p>
      </dgm:t>
    </dgm:pt>
    <dgm:pt modelId="{1A10A142-2D21-45CF-9F0B-659FABA7E006}" type="pres">
      <dgm:prSet presAssocID="{0D32924A-F413-403E-88A4-7C3729D2A211}" presName="Name0" presStyleCnt="0">
        <dgm:presLayoutVars>
          <dgm:dir/>
          <dgm:animLvl val="lvl"/>
          <dgm:resizeHandles val="exact"/>
        </dgm:presLayoutVars>
      </dgm:prSet>
      <dgm:spPr/>
    </dgm:pt>
    <dgm:pt modelId="{A1311F4A-09C9-4FEB-9E98-ADEB4F45473F}" type="pres">
      <dgm:prSet presAssocID="{C29B0846-E943-4B8F-8CC0-45B5C4AB3D6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12BF393-4A0A-4CAD-9731-038E9057AD35}" type="pres">
      <dgm:prSet presAssocID="{A6FDF754-DE52-41A2-B0AB-6E92282CD662}" presName="parTxOnlySpace" presStyleCnt="0"/>
      <dgm:spPr/>
    </dgm:pt>
    <dgm:pt modelId="{D0C1D0B9-FC0F-4FF1-BC7D-5C338B88A110}" type="pres">
      <dgm:prSet presAssocID="{091D4E30-3603-4961-9A8A-AA6652C8FAA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AB1B9A2-5155-4A2B-89D5-9CECC4AF3B5F}" type="pres">
      <dgm:prSet presAssocID="{14EA593F-2B39-491D-A4F8-3B10FB149B28}" presName="parTxOnlySpace" presStyleCnt="0"/>
      <dgm:spPr/>
    </dgm:pt>
    <dgm:pt modelId="{8278DECA-4E42-42BC-A944-37CC3AE79872}" type="pres">
      <dgm:prSet presAssocID="{939FE4B4-BE8B-49EA-93DA-9BDDBC0E9B25}" presName="parTxOnly" presStyleLbl="node1" presStyleIdx="2" presStyleCnt="3" custScaleX="75590">
        <dgm:presLayoutVars>
          <dgm:chMax val="0"/>
          <dgm:chPref val="0"/>
          <dgm:bulletEnabled val="1"/>
        </dgm:presLayoutVars>
      </dgm:prSet>
      <dgm:spPr/>
    </dgm:pt>
  </dgm:ptLst>
  <dgm:cxnLst>
    <dgm:cxn modelId="{A50CFA22-C8E0-457C-B406-42DD152A4F0A}" srcId="{0D32924A-F413-403E-88A4-7C3729D2A211}" destId="{939FE4B4-BE8B-49EA-93DA-9BDDBC0E9B25}" srcOrd="2" destOrd="0" parTransId="{16562A24-D35B-41A5-ADC4-7962BA1035E2}" sibTransId="{6084DA35-29D4-47A6-8C6D-2F4A672F9DD9}"/>
    <dgm:cxn modelId="{F3FD533C-0BC2-45D2-8F87-B80656041BBC}" type="presOf" srcId="{C29B0846-E943-4B8F-8CC0-45B5C4AB3D64}" destId="{A1311F4A-09C9-4FEB-9E98-ADEB4F45473F}" srcOrd="0" destOrd="0" presId="urn:microsoft.com/office/officeart/2005/8/layout/chevron1"/>
    <dgm:cxn modelId="{5CA8B556-FE69-4F51-9B49-210DA8935240}" srcId="{0D32924A-F413-403E-88A4-7C3729D2A211}" destId="{091D4E30-3603-4961-9A8A-AA6652C8FAA7}" srcOrd="1" destOrd="0" parTransId="{94AC6F6B-5EFF-4F25-B61B-8C8B219B4D5C}" sibTransId="{14EA593F-2B39-491D-A4F8-3B10FB149B28}"/>
    <dgm:cxn modelId="{30493C7F-3744-496B-BC65-56FABE7EC89D}" srcId="{0D32924A-F413-403E-88A4-7C3729D2A211}" destId="{C29B0846-E943-4B8F-8CC0-45B5C4AB3D64}" srcOrd="0" destOrd="0" parTransId="{ADDDDB41-5A4B-47BE-AA64-7DEF5FF72FE5}" sibTransId="{A6FDF754-DE52-41A2-B0AB-6E92282CD662}"/>
    <dgm:cxn modelId="{3A4190A2-4198-4D53-893E-502C069F12B8}" type="presOf" srcId="{091D4E30-3603-4961-9A8A-AA6652C8FAA7}" destId="{D0C1D0B9-FC0F-4FF1-BC7D-5C338B88A110}" srcOrd="0" destOrd="0" presId="urn:microsoft.com/office/officeart/2005/8/layout/chevron1"/>
    <dgm:cxn modelId="{880289A7-811C-4162-9151-46740A31F671}" type="presOf" srcId="{939FE4B4-BE8B-49EA-93DA-9BDDBC0E9B25}" destId="{8278DECA-4E42-42BC-A944-37CC3AE79872}" srcOrd="0" destOrd="0" presId="urn:microsoft.com/office/officeart/2005/8/layout/chevron1"/>
    <dgm:cxn modelId="{7D03A4DD-EAD0-47A2-B8E1-94A2E59DA068}" type="presOf" srcId="{0D32924A-F413-403E-88A4-7C3729D2A211}" destId="{1A10A142-2D21-45CF-9F0B-659FABA7E006}" srcOrd="0" destOrd="0" presId="urn:microsoft.com/office/officeart/2005/8/layout/chevron1"/>
    <dgm:cxn modelId="{5246209B-1B8C-4E43-8A10-1882E291DA3D}" type="presParOf" srcId="{1A10A142-2D21-45CF-9F0B-659FABA7E006}" destId="{A1311F4A-09C9-4FEB-9E98-ADEB4F45473F}" srcOrd="0" destOrd="0" presId="urn:microsoft.com/office/officeart/2005/8/layout/chevron1"/>
    <dgm:cxn modelId="{0D74A4B2-730C-4841-920B-5FA7A962DE59}" type="presParOf" srcId="{1A10A142-2D21-45CF-9F0B-659FABA7E006}" destId="{C12BF393-4A0A-4CAD-9731-038E9057AD35}" srcOrd="1" destOrd="0" presId="urn:microsoft.com/office/officeart/2005/8/layout/chevron1"/>
    <dgm:cxn modelId="{597FDD5B-0E80-49A0-88A6-952FCA9A2A90}" type="presParOf" srcId="{1A10A142-2D21-45CF-9F0B-659FABA7E006}" destId="{D0C1D0B9-FC0F-4FF1-BC7D-5C338B88A110}" srcOrd="2" destOrd="0" presId="urn:microsoft.com/office/officeart/2005/8/layout/chevron1"/>
    <dgm:cxn modelId="{2DF11FFE-45C1-42A4-A145-6C8D0037319E}" type="presParOf" srcId="{1A10A142-2D21-45CF-9F0B-659FABA7E006}" destId="{4AB1B9A2-5155-4A2B-89D5-9CECC4AF3B5F}" srcOrd="3" destOrd="0" presId="urn:microsoft.com/office/officeart/2005/8/layout/chevron1"/>
    <dgm:cxn modelId="{1B0054B0-AC9B-4051-9E58-0E0693FC14C6}" type="presParOf" srcId="{1A10A142-2D21-45CF-9F0B-659FABA7E006}" destId="{8278DECA-4E42-42BC-A944-37CC3AE7987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11F4A-09C9-4FEB-9E98-ADEB4F45473F}">
      <dsp:nvSpPr>
        <dsp:cNvPr id="0" name=""/>
        <dsp:cNvSpPr/>
      </dsp:nvSpPr>
      <dsp:spPr>
        <a:xfrm>
          <a:off x="787" y="0"/>
          <a:ext cx="1741865" cy="2366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 err="1"/>
            <a:t>Run</a:t>
          </a:r>
          <a:r>
            <a:rPr lang="it-IT" sz="1200" kern="1200" dirty="0"/>
            <a:t> I (2010-2012)</a:t>
          </a:r>
          <a:endParaRPr lang="en-US" sz="1200" kern="1200" dirty="0"/>
        </a:p>
      </dsp:txBody>
      <dsp:txXfrm>
        <a:off x="119133" y="0"/>
        <a:ext cx="1505173" cy="236692"/>
      </dsp:txXfrm>
    </dsp:sp>
    <dsp:sp modelId="{D0C1D0B9-FC0F-4FF1-BC7D-5C338B88A110}">
      <dsp:nvSpPr>
        <dsp:cNvPr id="0" name=""/>
        <dsp:cNvSpPr/>
      </dsp:nvSpPr>
      <dsp:spPr>
        <a:xfrm>
          <a:off x="1568466" y="0"/>
          <a:ext cx="1741865" cy="2366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 err="1"/>
            <a:t>Run</a:t>
          </a:r>
          <a:r>
            <a:rPr lang="it-IT" sz="1200" kern="1200" dirty="0"/>
            <a:t> II (2015-2018)</a:t>
          </a:r>
          <a:endParaRPr lang="en-US" sz="1200" kern="1200" dirty="0"/>
        </a:p>
      </dsp:txBody>
      <dsp:txXfrm>
        <a:off x="1686812" y="0"/>
        <a:ext cx="1505173" cy="236692"/>
      </dsp:txXfrm>
    </dsp:sp>
    <dsp:sp modelId="{8278DECA-4E42-42BC-A944-37CC3AE79872}">
      <dsp:nvSpPr>
        <dsp:cNvPr id="0" name=""/>
        <dsp:cNvSpPr/>
      </dsp:nvSpPr>
      <dsp:spPr>
        <a:xfrm>
          <a:off x="3136144" y="0"/>
          <a:ext cx="1316675" cy="2366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it-IT" sz="1200" kern="1200" dirty="0" err="1"/>
            <a:t>Run</a:t>
          </a:r>
          <a:r>
            <a:rPr lang="it-IT" sz="1200" kern="1200" dirty="0"/>
            <a:t> III (2022-)</a:t>
          </a:r>
          <a:endParaRPr lang="en-US" sz="1200" kern="1200" dirty="0"/>
        </a:p>
      </dsp:txBody>
      <dsp:txXfrm>
        <a:off x="3254490" y="0"/>
        <a:ext cx="1079983" cy="236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D1324-6795-47CF-91CD-3F3C223ECA6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D1324-6795-47CF-91CD-3F3C223ECA6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39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D1324-6795-47CF-91CD-3F3C223ECA6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59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/>
                <a:cs typeface="Helvetica"/>
              </a:rPr>
              <a:t>In partnership with:   </a:t>
            </a:r>
          </a:p>
        </p:txBody>
      </p:sp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953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953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9/27/2023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35097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96397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74987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9/27/2023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9/27/2023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355599"/>
            <a:ext cx="8675688" cy="4263293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28600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002331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76111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57362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23671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28600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002331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76111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57362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23671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28600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002331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76111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57362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23671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6DF41-1B67-52A9-C410-78C960B67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D5CAC-24A0-4439-8D1A-10A0EE0F5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4F52D-1D0C-FB78-DABC-6CBFE3D4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F29B9-F813-4868-B36C-787A94891ED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BE636-89CA-9E9B-6C35-ED8CB7CD5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01667-72CC-5631-4050-7A6634F32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A6C0-8C71-45D9-B63D-38F49ADB5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75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BEA34-8EA2-4D85-A62B-D82A2FE1A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9739C1-FC60-B530-8036-FAB4B27FA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F29B9-F813-4868-B36C-787A94891ED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5D839-AAC7-11AC-7EC3-B5B8380BC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3BB3A-C3EC-CAAB-E311-F26A7E3E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A6C0-8C71-45D9-B63D-38F49ADB5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9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/>
                <a:cs typeface="Helvetica"/>
              </a:rPr>
              <a:t>In partnership with:   </a:t>
            </a:r>
          </a:p>
        </p:txBody>
      </p:sp>
    </p:spTree>
    <p:extLst>
      <p:ext uri="{BB962C8B-B14F-4D97-AF65-F5344CB8AC3E}">
        <p14:creationId xmlns:p14="http://schemas.microsoft.com/office/powerpoint/2010/main" val="237396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/>
                <a:cs typeface="Helvetica"/>
              </a:rPr>
              <a:t>In partnership with:   </a:t>
            </a:r>
          </a:p>
        </p:txBody>
      </p:sp>
    </p:spTree>
    <p:extLst>
      <p:ext uri="{BB962C8B-B14F-4D97-AF65-F5344CB8AC3E}">
        <p14:creationId xmlns:p14="http://schemas.microsoft.com/office/powerpoint/2010/main" val="251156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/>
                <a:cs typeface="Helvetica"/>
              </a:rPr>
              <a:t>In partnership with:   </a:t>
            </a:r>
          </a:p>
        </p:txBody>
      </p:sp>
    </p:spTree>
    <p:extLst>
      <p:ext uri="{BB962C8B-B14F-4D97-AF65-F5344CB8AC3E}">
        <p14:creationId xmlns:p14="http://schemas.microsoft.com/office/powerpoint/2010/main" val="3951907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/>
                <a:cs typeface="Helvetica"/>
              </a:rPr>
              <a:t>In partnership with:   </a:t>
            </a:r>
          </a:p>
        </p:txBody>
      </p:sp>
    </p:spTree>
    <p:extLst>
      <p:ext uri="{BB962C8B-B14F-4D97-AF65-F5344CB8AC3E}">
        <p14:creationId xmlns:p14="http://schemas.microsoft.com/office/powerpoint/2010/main" val="42647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/>
                <a:cs typeface="Helvetica"/>
              </a:rPr>
              <a:t>In partnership with:   </a:t>
            </a:r>
          </a:p>
        </p:txBody>
      </p:sp>
    </p:spTree>
    <p:extLst>
      <p:ext uri="{BB962C8B-B14F-4D97-AF65-F5344CB8AC3E}">
        <p14:creationId xmlns:p14="http://schemas.microsoft.com/office/powerpoint/2010/main" val="25660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/>
                <a:cs typeface="Helvetica"/>
              </a:rPr>
              <a:t>In partnership with:   </a:t>
            </a:r>
          </a:p>
        </p:txBody>
      </p:sp>
    </p:spTree>
    <p:extLst>
      <p:ext uri="{BB962C8B-B14F-4D97-AF65-F5344CB8AC3E}">
        <p14:creationId xmlns:p14="http://schemas.microsoft.com/office/powerpoint/2010/main" val="213815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96397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9/27/2023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96397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96397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641561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641561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9/27/2023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9/27/2023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AEAF8D7-9E97-AA4D-8487-CA2D4C7C0B0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4D3D112-DF9B-9A4D-8B9D-29CE3CAF3F88}"/>
                </a:ext>
              </a:extLst>
            </p:cNvPr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6" descr="FermiLogo_RGB_NALBlue.png">
              <a:extLst>
                <a:ext uri="{FF2B5EF4-FFF2-40B4-BE49-F238E27FC236}">
                  <a16:creationId xmlns:a16="http://schemas.microsoft.com/office/drawing/2014/main" id="{6D02763F-40A7-9F4E-9117-02DB77597369}"/>
                </a:ext>
              </a:extLst>
            </p:cNvPr>
            <p:cNvPicPr>
              <a:picLocks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  <p:sldLayoutId id="2147484129" r:id="rId14"/>
    <p:sldLayoutId id="2147484130" r:id="rId1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1.png"/><Relationship Id="rId7" Type="http://schemas.openxmlformats.org/officeDocument/2006/relationships/image" Target="../media/image4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11" Type="http://schemas.openxmlformats.org/officeDocument/2006/relationships/image" Target="../media/image47.png"/><Relationship Id="rId5" Type="http://schemas.openxmlformats.org/officeDocument/2006/relationships/image" Target="../media/image37.png"/><Relationship Id="rId10" Type="http://schemas.openxmlformats.org/officeDocument/2006/relationships/image" Target="../media/image45.png"/><Relationship Id="rId4" Type="http://schemas.openxmlformats.org/officeDocument/2006/relationships/image" Target="../media/image12.pn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1.png"/><Relationship Id="rId7" Type="http://schemas.openxmlformats.org/officeDocument/2006/relationships/image" Target="../media/image4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png"/><Relationship Id="rId5" Type="http://schemas.openxmlformats.org/officeDocument/2006/relationships/image" Target="../media/image37.png"/><Relationship Id="rId4" Type="http://schemas.openxmlformats.org/officeDocument/2006/relationships/image" Target="../media/image12.pn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12.png"/><Relationship Id="rId9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1.png"/><Relationship Id="rId7" Type="http://schemas.openxmlformats.org/officeDocument/2006/relationships/image" Target="../media/image5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12.png"/><Relationship Id="rId9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2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1.png"/><Relationship Id="rId7" Type="http://schemas.openxmlformats.org/officeDocument/2006/relationships/image" Target="../media/image6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3.png"/><Relationship Id="rId5" Type="http://schemas.openxmlformats.org/officeDocument/2006/relationships/image" Target="../media/image54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1.png"/><Relationship Id="rId7" Type="http://schemas.openxmlformats.org/officeDocument/2006/relationships/image" Target="../media/image6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Relationship Id="rId9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1.xml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5" Type="http://schemas.openxmlformats.org/officeDocument/2006/relationships/image" Target="../media/image12.png"/><Relationship Id="rId10" Type="http://schemas.microsoft.com/office/2007/relationships/diagramDrawing" Target="../diagrams/drawing1.xml"/><Relationship Id="rId4" Type="http://schemas.openxmlformats.org/officeDocument/2006/relationships/image" Target="../media/image10.jpg"/><Relationship Id="rId9" Type="http://schemas.openxmlformats.org/officeDocument/2006/relationships/diagramColors" Target="../diagrams/colors1.xml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0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00.png"/><Relationship Id="rId5" Type="http://schemas.openxmlformats.org/officeDocument/2006/relationships/image" Target="../media/image72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.png"/><Relationship Id="rId3" Type="http://schemas.openxmlformats.org/officeDocument/2006/relationships/image" Target="../media/image74.png"/><Relationship Id="rId7" Type="http://schemas.openxmlformats.org/officeDocument/2006/relationships/image" Target="../media/image660.png"/><Relationship Id="rId2" Type="http://schemas.microsoft.com/office/2018/10/relationships/comments" Target="../comments/modernComment_119_7725995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50.png"/><Relationship Id="rId11" Type="http://schemas.openxmlformats.org/officeDocument/2006/relationships/image" Target="../media/image12.png"/><Relationship Id="rId5" Type="http://schemas.openxmlformats.org/officeDocument/2006/relationships/image" Target="../media/image75.png"/><Relationship Id="rId10" Type="http://schemas.openxmlformats.org/officeDocument/2006/relationships/image" Target="../media/image11.png"/><Relationship Id="rId4" Type="http://schemas.openxmlformats.org/officeDocument/2006/relationships/image" Target="../media/image630.png"/><Relationship Id="rId9" Type="http://schemas.openxmlformats.org/officeDocument/2006/relationships/image" Target="../media/image1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60.png"/><Relationship Id="rId5" Type="http://schemas.openxmlformats.org/officeDocument/2006/relationships/image" Target="../media/image76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jpg"/><Relationship Id="rId5" Type="http://schemas.openxmlformats.org/officeDocument/2006/relationships/image" Target="../media/image78.png"/><Relationship Id="rId4" Type="http://schemas.openxmlformats.org/officeDocument/2006/relationships/image" Target="../media/image7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11.png"/><Relationship Id="rId7" Type="http://schemas.openxmlformats.org/officeDocument/2006/relationships/image" Target="../media/image8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0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8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90.png"/><Relationship Id="rId7" Type="http://schemas.openxmlformats.org/officeDocument/2006/relationships/image" Target="../media/image12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11" Type="http://schemas.openxmlformats.org/officeDocument/2006/relationships/image" Target="../media/image85.png"/><Relationship Id="rId5" Type="http://schemas.openxmlformats.org/officeDocument/2006/relationships/image" Target="../media/image10.jpg"/><Relationship Id="rId10" Type="http://schemas.openxmlformats.org/officeDocument/2006/relationships/image" Target="../media/image84.png"/><Relationship Id="rId4" Type="http://schemas.openxmlformats.org/officeDocument/2006/relationships/image" Target="../media/image300.png"/><Relationship Id="rId9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2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1.png"/><Relationship Id="rId7" Type="http://schemas.openxmlformats.org/officeDocument/2006/relationships/image" Target="../media/image3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2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2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800" dirty="0"/>
              <a:t>New jet tagging techniques in Vector Boson Scattering (VBS) WV analysis in the semi-leptonic channel with the CMS experiment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400" dirty="0"/>
              <a:t>Raffaele Delli Gatti, Irene </a:t>
            </a:r>
            <a:r>
              <a:rPr lang="en-US" sz="1400" dirty="0" err="1"/>
              <a:t>Zoi</a:t>
            </a:r>
            <a:r>
              <a:rPr lang="en-US" sz="1400" dirty="0"/>
              <a:t>, Jennifer </a:t>
            </a:r>
            <a:r>
              <a:rPr lang="en-US" sz="1400" dirty="0" err="1"/>
              <a:t>Ngadiuba</a:t>
            </a:r>
            <a:r>
              <a:rPr lang="en-US" sz="1400" dirty="0"/>
              <a:t>	</a:t>
            </a:r>
          </a:p>
          <a:p>
            <a:r>
              <a:rPr lang="en-US" sz="1400" dirty="0"/>
              <a:t>Final reports – Summer Trainings</a:t>
            </a:r>
          </a:p>
          <a:p>
            <a:r>
              <a:rPr lang="en-US" sz="1400" dirty="0"/>
              <a:t>27 September 2023</a:t>
            </a:r>
          </a:p>
        </p:txBody>
      </p:sp>
      <p:pic>
        <p:nvPicPr>
          <p:cNvPr id="5" name="Picture 4" descr="A blue logo with text&#10;&#10;Description automatically generated">
            <a:extLst>
              <a:ext uri="{FF2B5EF4-FFF2-40B4-BE49-F238E27FC236}">
                <a16:creationId xmlns:a16="http://schemas.microsoft.com/office/drawing/2014/main" id="{FCD45EDF-04DA-4A00-D2E1-B64DACD20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09" y="4339706"/>
            <a:ext cx="720000" cy="720000"/>
          </a:xfrm>
          <a:prstGeom prst="rect">
            <a:avLst/>
          </a:prstGeom>
        </p:spPr>
      </p:pic>
      <p:pic>
        <p:nvPicPr>
          <p:cNvPr id="11" name="Picture 10" descr="A close-up of a diagram&#10;&#10;Description automatically generated">
            <a:extLst>
              <a:ext uri="{FF2B5EF4-FFF2-40B4-BE49-F238E27FC236}">
                <a16:creationId xmlns:a16="http://schemas.microsoft.com/office/drawing/2014/main" id="{44C70E0F-B572-7953-870A-4E1C5A14D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170" y="4339706"/>
            <a:ext cx="720000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C32D8F-8CE3-8089-70B6-34B930510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9931" y="4324350"/>
            <a:ext cx="850809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3" y="819646"/>
            <a:ext cx="8152105" cy="477794"/>
          </a:xfrm>
        </p:spPr>
        <p:txBody>
          <a:bodyPr/>
          <a:lstStyle/>
          <a:p>
            <a:pPr marL="266700" indent="-266700">
              <a:spcBef>
                <a:spcPts val="450"/>
              </a:spcBef>
              <a:spcAft>
                <a:spcPts val="900"/>
              </a:spcAft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it-IT" sz="1600" dirty="0" err="1">
                <a:ea typeface="Times New Roman" panose="02020603050405020304" pitchFamily="18" charset="0"/>
                <a:cs typeface="Helvetica" panose="020B0604020202020204"/>
              </a:rPr>
              <a:t>Kinematic</a:t>
            </a:r>
            <a:r>
              <a:rPr lang="it-IT" sz="1600" dirty="0">
                <a:ea typeface="Times New Roman" panose="02020603050405020304" pitchFamily="18" charset="0"/>
                <a:cs typeface="Helvetica" panose="020B0604020202020204"/>
              </a:rPr>
              <a:t> </a:t>
            </a:r>
            <a:r>
              <a:rPr lang="it-IT" sz="1600" dirty="0" err="1">
                <a:ea typeface="Times New Roman" panose="02020603050405020304" pitchFamily="18" charset="0"/>
                <a:cs typeface="Helvetica" panose="020B0604020202020204"/>
              </a:rPr>
              <a:t>cuts</a:t>
            </a:r>
            <a:r>
              <a:rPr lang="it-IT" sz="1600" dirty="0">
                <a:ea typeface="Times New Roman" panose="02020603050405020304" pitchFamily="18" charset="0"/>
                <a:cs typeface="Helvetica" panose="020B0604020202020204"/>
              </a:rPr>
              <a:t> to </a:t>
            </a:r>
            <a:r>
              <a:rPr lang="it-IT" sz="1600" dirty="0" err="1">
                <a:ea typeface="Times New Roman" panose="02020603050405020304" pitchFamily="18" charset="0"/>
                <a:cs typeface="Helvetica" panose="020B0604020202020204"/>
              </a:rPr>
              <a:t>define</a:t>
            </a:r>
            <a:r>
              <a:rPr lang="it-IT" sz="1600" dirty="0">
                <a:ea typeface="Times New Roman" panose="02020603050405020304" pitchFamily="18" charset="0"/>
                <a:cs typeface="Helvetica" panose="020B0604020202020204"/>
              </a:rPr>
              <a:t> the </a:t>
            </a:r>
            <a:r>
              <a:rPr lang="it-IT" sz="16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Helvetica" panose="020B0604020202020204"/>
              </a:rPr>
              <a:t>electron </a:t>
            </a:r>
            <a:r>
              <a:rPr lang="it-IT" sz="1600" b="1" dirty="0" err="1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Helvetica" panose="020B0604020202020204"/>
              </a:rPr>
              <a:t>signal</a:t>
            </a:r>
            <a:r>
              <a:rPr lang="it-IT" sz="16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Helvetica" panose="020B0604020202020204"/>
              </a:rPr>
              <a:t> </a:t>
            </a:r>
            <a:r>
              <a:rPr lang="it-IT" sz="1600" b="1" dirty="0" err="1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Helvetica" panose="020B0604020202020204"/>
              </a:rPr>
              <a:t>region</a:t>
            </a:r>
            <a:endParaRPr lang="it-IT" sz="1600" b="1" dirty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  <a:cs typeface="Helvetica" panose="020B0604020202020204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72516"/>
            <a:ext cx="8165535" cy="320908"/>
          </a:xfrm>
        </p:spPr>
        <p:txBody>
          <a:bodyPr/>
          <a:lstStyle/>
          <a:p>
            <a:pPr algn="ctr"/>
            <a:r>
              <a:rPr lang="en-US" sz="2400" dirty="0"/>
              <a:t>Characterization of the phase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" name="Picture 1" descr="A blue logo with text&#10;&#10;Description automatically generated">
            <a:extLst>
              <a:ext uri="{FF2B5EF4-FFF2-40B4-BE49-F238E27FC236}">
                <a16:creationId xmlns:a16="http://schemas.microsoft.com/office/drawing/2014/main" id="{3DAEF1A3-1FAE-AA48-9F67-46EA1CF7D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48" y="4823143"/>
            <a:ext cx="288000" cy="288000"/>
          </a:xfrm>
          <a:prstGeom prst="rect">
            <a:avLst/>
          </a:prstGeom>
        </p:spPr>
      </p:pic>
      <p:pic>
        <p:nvPicPr>
          <p:cNvPr id="8" name="Picture 7" descr="A close-up of a diagram&#10;&#10;Description automatically generated">
            <a:extLst>
              <a:ext uri="{FF2B5EF4-FFF2-40B4-BE49-F238E27FC236}">
                <a16:creationId xmlns:a16="http://schemas.microsoft.com/office/drawing/2014/main" id="{690BFDDF-798C-8733-BF68-92C3429BC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47" y="4823143"/>
            <a:ext cx="28800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D1E9B9-B53A-C2FE-FD87-03811CCF6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247" y="4823143"/>
            <a:ext cx="309385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508968-83BF-44DB-9993-2AAACB212E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8276" y="1047749"/>
            <a:ext cx="2443643" cy="216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F2A3A7E-3BE2-EBC4-8E44-A306FE5B1587}"/>
              </a:ext>
            </a:extLst>
          </p:cNvPr>
          <p:cNvSpPr txBox="1"/>
          <p:nvPr/>
        </p:nvSpPr>
        <p:spPr>
          <a:xfrm>
            <a:off x="6107758" y="2364123"/>
            <a:ext cx="1970411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Boosted</a:t>
            </a:r>
            <a:r>
              <a:rPr lang="it-IT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1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category</a:t>
            </a:r>
            <a:endParaRPr lang="en-US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ontent Placeholder 5">
                <a:extLst>
                  <a:ext uri="{FF2B5EF4-FFF2-40B4-BE49-F238E27FC236}">
                    <a16:creationId xmlns:a16="http://schemas.microsoft.com/office/drawing/2014/main" id="{ABB715A0-853D-DF9D-8D60-584213A79B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3165413"/>
                <a:ext cx="8152105" cy="1573059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230188" indent="-230188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•"/>
                  <a:defRPr sz="1800" kern="1200">
                    <a:solidFill>
                      <a:srgbClr val="505050"/>
                    </a:solidFill>
                    <a:latin typeface="Helvetica"/>
                    <a:ea typeface="Geneva" charset="0"/>
                    <a:cs typeface="ＭＳ Ｐゴシック" charset="0"/>
                  </a:defRPr>
                </a:lvl1pPr>
                <a:lvl2pPr marL="512763" indent="-230188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2pPr>
                <a:lvl3pPr marL="803275" indent="-230188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•"/>
                  <a:defRPr sz="15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3pPr>
                <a:lvl4pPr marL="1085850" indent="-228600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–"/>
                  <a:defRPr sz="14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4pPr>
                <a:lvl5pPr marL="1370013" indent="-230188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/>
                  <a:buChar char="•"/>
                  <a:defRPr sz="14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33375" indent="-333375">
                  <a:spcBef>
                    <a:spcPts val="450"/>
                  </a:spcBef>
                  <a:spcAft>
                    <a:spcPts val="900"/>
                  </a:spcAft>
                  <a:buClr>
                    <a:srgbClr val="0070C0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it-IT" sz="1500" b="1" dirty="0">
                    <a:ea typeface="Times New Roman" panose="02020603050405020304" pitchFamily="18" charset="0"/>
                    <a:cs typeface="Helvetica" panose="020B0604020202020204"/>
                  </a:rPr>
                  <a:t>One </a:t>
                </a:r>
                <a:r>
                  <a:rPr lang="it-IT" sz="1500" b="1" dirty="0" err="1">
                    <a:ea typeface="Times New Roman" panose="02020603050405020304" pitchFamily="18" charset="0"/>
                    <a:cs typeface="Helvetica" panose="020B0604020202020204"/>
                  </a:rPr>
                  <a:t>isolated</a:t>
                </a:r>
                <a:r>
                  <a:rPr lang="it-IT" sz="1500" b="1" dirty="0">
                    <a:ea typeface="Times New Roman" panose="02020603050405020304" pitchFamily="18" charset="0"/>
                    <a:cs typeface="Helvetica" panose="020B0604020202020204"/>
                  </a:rPr>
                  <a:t> </a:t>
                </a:r>
                <a:r>
                  <a:rPr lang="it-IT" sz="1500" b="1" dirty="0" err="1">
                    <a:ea typeface="Times New Roman" panose="02020603050405020304" pitchFamily="18" charset="0"/>
                    <a:cs typeface="Helvetica" panose="020B0604020202020204"/>
                  </a:rPr>
                  <a:t>lepton</a:t>
                </a:r>
                <a:r>
                  <a:rPr lang="it-IT" sz="1500" b="1" dirty="0">
                    <a:ea typeface="Times New Roman" panose="02020603050405020304" pitchFamily="18" charset="0"/>
                    <a:cs typeface="Helvetica" panose="020B0604020202020204"/>
                  </a:rPr>
                  <a:t> </a:t>
                </a:r>
                <a:r>
                  <a:rPr lang="it-IT" sz="1500" dirty="0">
                    <a:ea typeface="Times New Roman" panose="02020603050405020304" pitchFamily="18" charset="0"/>
                    <a:cs typeface="Helvetica" panose="020B0604020202020204"/>
                  </a:rPr>
                  <a:t>(</a:t>
                </a:r>
                <a14:m>
                  <m:oMath xmlns:m="http://schemas.openxmlformats.org/officeDocument/2006/math">
                    <m:r>
                      <a:rPr lang="it-IT" sz="15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it-IT" sz="15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𝑙𝑒𝑐𝑡𝑟𝑜𝑛</m:t>
                    </m:r>
                  </m:oMath>
                </a14:m>
                <a:r>
                  <a:rPr lang="it-IT" sz="1500" dirty="0">
                    <a:ea typeface="Times New Roman" panose="02020603050405020304" pitchFamily="18" charset="0"/>
                    <a:cs typeface="Helvetica" panose="020B0604020202020204"/>
                  </a:rPr>
                  <a:t>)</a:t>
                </a:r>
                <a:r>
                  <a:rPr lang="it-IT" sz="1500" b="1" dirty="0">
                    <a:ea typeface="Times New Roman" panose="02020603050405020304" pitchFamily="18" charset="0"/>
                    <a:cs typeface="Helvetica" panose="020B0604020202020204"/>
                  </a:rPr>
                  <a:t> </a:t>
                </a:r>
                <a:r>
                  <a:rPr lang="it-IT" sz="1500" dirty="0">
                    <a:ea typeface="Times New Roman" panose="02020603050405020304" pitchFamily="18" charset="0"/>
                    <a:cs typeface="Helvetica" panose="020B0604020202020204"/>
                  </a:rPr>
                  <a:t>in the </a:t>
                </a:r>
                <a:r>
                  <a:rPr lang="it-IT" sz="1500" dirty="0" err="1">
                    <a:ea typeface="Times New Roman" panose="02020603050405020304" pitchFamily="18" charset="0"/>
                    <a:cs typeface="Helvetica" panose="020B0604020202020204"/>
                  </a:rPr>
                  <a:t>final</a:t>
                </a:r>
                <a:r>
                  <a:rPr lang="it-IT" sz="1500" dirty="0">
                    <a:ea typeface="Times New Roman" panose="02020603050405020304" pitchFamily="18" charset="0"/>
                    <a:cs typeface="Helvetica" panose="020B0604020202020204"/>
                  </a:rPr>
                  <a:t> state, moderate</a:t>
                </a:r>
                <a:r>
                  <a:rPr lang="it-IT" sz="1500" b="1" dirty="0">
                    <a:ea typeface="Times New Roman" panose="02020603050405020304" pitchFamily="18" charset="0"/>
                    <a:cs typeface="Helvetica" panose="020B0604020202020204"/>
                  </a:rPr>
                  <a:t> </a:t>
                </a:r>
                <a:r>
                  <a:rPr lang="it-IT" sz="1500" b="1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Helvetica" panose="020B0604020202020204"/>
                  </a:rPr>
                  <a:t>Missing</a:t>
                </a:r>
                <a:r>
                  <a:rPr lang="it-IT" sz="1500" b="1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Helvetica" panose="020B0604020202020204"/>
                  </a:rPr>
                  <a:t> </a:t>
                </a:r>
                <a:r>
                  <a:rPr lang="it-IT" sz="1500" b="1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Helvetica" panose="020B0604020202020204"/>
                  </a:rPr>
                  <a:t>Transverse</a:t>
                </a:r>
                <a:r>
                  <a:rPr lang="it-IT" sz="1500" b="1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Helvetica" panose="020B0604020202020204"/>
                  </a:rPr>
                  <a:t> Energy</a:t>
                </a:r>
              </a:p>
              <a:p>
                <a:pPr marL="333375" indent="-333375">
                  <a:spcBef>
                    <a:spcPts val="450"/>
                  </a:spcBef>
                  <a:spcAft>
                    <a:spcPts val="900"/>
                  </a:spcAft>
                  <a:buClr>
                    <a:srgbClr val="0070C0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500" b="1" dirty="0">
                    <a:solidFill>
                      <a:srgbClr val="0070C0"/>
                    </a:solidFill>
                    <a:ea typeface="Times New Roman" panose="02020603050405020304" pitchFamily="18" charset="0"/>
                    <a:cs typeface="Helvetica" panose="020B0604020202020204"/>
                  </a:rPr>
                  <a:t>1 </a:t>
                </a:r>
                <a:r>
                  <a:rPr lang="en-US" sz="1500" b="1" dirty="0" err="1">
                    <a:solidFill>
                      <a:srgbClr val="0070C0"/>
                    </a:solidFill>
                    <a:ea typeface="Times New Roman" panose="02020603050405020304" pitchFamily="18" charset="0"/>
                    <a:cs typeface="Helvetica" panose="020B0604020202020204"/>
                  </a:rPr>
                  <a:t>FatJet</a:t>
                </a:r>
                <a:r>
                  <a:rPr lang="en-US" sz="1500" b="1" dirty="0">
                    <a:solidFill>
                      <a:srgbClr val="0070C0"/>
                    </a:solidFill>
                    <a:ea typeface="Times New Roman" panose="02020603050405020304" pitchFamily="18" charset="0"/>
                    <a:cs typeface="Helvetica" panose="020B0604020202020204"/>
                  </a:rPr>
                  <a:t> </a:t>
                </a:r>
                <a:r>
                  <a:rPr lang="en-US" sz="1500" dirty="0">
                    <a:ea typeface="Times New Roman" panose="02020603050405020304" pitchFamily="18" charset="0"/>
                    <a:cs typeface="Helvetica" panose="020B0604020202020204"/>
                  </a:rPr>
                  <a:t>(anti-kt </a:t>
                </a:r>
                <a14:m>
                  <m:oMath xmlns:m="http://schemas.openxmlformats.org/officeDocument/2006/math">
                    <m:r>
                      <a:rPr lang="en-US" sz="15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15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=0.8</m:t>
                    </m:r>
                  </m:oMath>
                </a14:m>
                <a:r>
                  <a:rPr lang="en-US" sz="1500" dirty="0">
                    <a:ea typeface="Times New Roman" panose="02020603050405020304" pitchFamily="18" charset="0"/>
                    <a:cs typeface="Helvetica" panose="020B0604020202020204"/>
                  </a:rPr>
                  <a:t> jet) from hadronic decay of W boson</a:t>
                </a:r>
              </a:p>
              <a:p>
                <a:pPr marL="333375" indent="-333375">
                  <a:spcBef>
                    <a:spcPts val="450"/>
                  </a:spcBef>
                  <a:spcAft>
                    <a:spcPts val="900"/>
                  </a:spcAft>
                  <a:buClr>
                    <a:srgbClr val="0070C0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500" b="1" dirty="0">
                    <a:solidFill>
                      <a:srgbClr val="0070C0"/>
                    </a:solidFill>
                    <a:ea typeface="Times New Roman" panose="02020603050405020304" pitchFamily="18" charset="0"/>
                    <a:cs typeface="Helvetica" panose="020B0604020202020204"/>
                  </a:rPr>
                  <a:t>Invariant mass cut </a:t>
                </a:r>
                <a:r>
                  <a:rPr lang="en-US" sz="1500" dirty="0">
                    <a:ea typeface="Times New Roman" panose="02020603050405020304" pitchFamily="18" charset="0"/>
                    <a:cs typeface="Helvetica" panose="020B0604020202020204"/>
                  </a:rPr>
                  <a:t>on the hadronically decaying W:  </a:t>
                </a:r>
                <a14:m>
                  <m:oMath xmlns:m="http://schemas.openxmlformats.org/officeDocument/2006/math">
                    <m:r>
                      <a:rPr lang="it-IT" sz="15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70 </m:t>
                    </m:r>
                    <m:r>
                      <a:rPr lang="it-IT" sz="15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𝐺𝑒𝑉</m:t>
                    </m:r>
                    <m:r>
                      <a:rPr lang="it-IT" sz="15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it-IT" sz="1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it-IT" sz="1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𝑆𝐷</m:t>
                        </m:r>
                      </m:sub>
                    </m:sSub>
                    <m:r>
                      <a:rPr lang="it-IT" sz="1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&lt;115 </m:t>
                    </m:r>
                    <m:r>
                      <a:rPr lang="it-IT" sz="1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𝐺𝑒𝑉</m:t>
                    </m:r>
                  </m:oMath>
                </a14:m>
                <a:endParaRPr lang="en-US" sz="1500" dirty="0">
                  <a:ea typeface="Times New Roman" panose="02020603050405020304" pitchFamily="18" charset="0"/>
                  <a:cs typeface="Helvetica" panose="020B0604020202020204"/>
                </a:endParaRPr>
              </a:p>
              <a:p>
                <a:pPr marL="333375" indent="-333375">
                  <a:spcBef>
                    <a:spcPts val="450"/>
                  </a:spcBef>
                  <a:spcAft>
                    <a:spcPts val="900"/>
                  </a:spcAft>
                  <a:buClr>
                    <a:srgbClr val="0070C0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500" dirty="0">
                    <a:ea typeface="Times New Roman" panose="02020603050405020304" pitchFamily="18" charset="0"/>
                    <a:cs typeface="Helvetica" panose="020B0604020202020204"/>
                  </a:rPr>
                  <a:t>At least</a:t>
                </a:r>
                <a:r>
                  <a:rPr lang="en-US" sz="1500" b="1" dirty="0">
                    <a:ea typeface="Times New Roman" panose="02020603050405020304" pitchFamily="18" charset="0"/>
                    <a:cs typeface="Helvetica" panose="020B0604020202020204"/>
                  </a:rPr>
                  <a:t> </a:t>
                </a:r>
                <a:r>
                  <a:rPr lang="en-US" sz="1500" b="1" dirty="0">
                    <a:solidFill>
                      <a:srgbClr val="92D050"/>
                    </a:solidFill>
                    <a:ea typeface="Times New Roman" panose="02020603050405020304" pitchFamily="18" charset="0"/>
                    <a:cs typeface="Helvetica" panose="020B0604020202020204"/>
                  </a:rPr>
                  <a:t>2 jets </a:t>
                </a:r>
                <a:r>
                  <a:rPr lang="en-US" sz="1500" dirty="0">
                    <a:ea typeface="Times New Roman" panose="02020603050405020304" pitchFamily="18" charset="0"/>
                    <a:cs typeface="Helvetica" panose="020B0604020202020204"/>
                  </a:rPr>
                  <a:t>(anti-kt R=0.4) tagged as VBS jets (max invariant mass pair)</a:t>
                </a:r>
              </a:p>
            </p:txBody>
          </p:sp>
        </mc:Choice>
        <mc:Fallback>
          <p:sp>
            <p:nvSpPr>
              <p:cNvPr id="18" name="Content Placeholder 5">
                <a:extLst>
                  <a:ext uri="{FF2B5EF4-FFF2-40B4-BE49-F238E27FC236}">
                    <a16:creationId xmlns:a16="http://schemas.microsoft.com/office/drawing/2014/main" id="{ABB715A0-853D-DF9D-8D60-584213A79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65413"/>
                <a:ext cx="8152105" cy="1573059"/>
              </a:xfrm>
              <a:prstGeom prst="rect">
                <a:avLst/>
              </a:prstGeom>
              <a:blipFill>
                <a:blip r:embed="rId6"/>
                <a:stretch>
                  <a:fillRect l="-1571" t="-5814" b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48A9E1-142E-6DCC-3308-739CB48A2E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sz="900" dirty="0"/>
              <a:t>Raffaele Delli Gatti</a:t>
            </a:r>
            <a:r>
              <a:rPr lang="en-US" dirty="0"/>
              <a:t> | </a:t>
            </a:r>
            <a:r>
              <a:rPr lang="en-US" sz="900" dirty="0"/>
              <a:t>Final reports – Summer Trainings </a:t>
            </a:r>
            <a:endParaRPr lang="en-US" b="1" dirty="0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54CF5747-CD9D-CB47-B5C0-16E47C298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r>
              <a:rPr lang="it-IT" dirty="0"/>
              <a:t>9/27/2023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5">
                <a:extLst>
                  <a:ext uri="{FF2B5EF4-FFF2-40B4-BE49-F238E27FC236}">
                    <a16:creationId xmlns:a16="http://schemas.microsoft.com/office/drawing/2014/main" id="{78337B9A-8C52-6E72-2BD2-70EFC4E8E9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57632" y="3419533"/>
                <a:ext cx="1104624" cy="477795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230188" indent="-230188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•"/>
                  <a:defRPr sz="1800" kern="1200">
                    <a:solidFill>
                      <a:srgbClr val="505050"/>
                    </a:solidFill>
                    <a:latin typeface="Helvetica"/>
                    <a:ea typeface="Geneva" charset="0"/>
                    <a:cs typeface="ＭＳ Ｐゴシック" charset="0"/>
                  </a:defRPr>
                </a:lvl1pPr>
                <a:lvl2pPr marL="512763" indent="-230188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2pPr>
                <a:lvl3pPr marL="803275" indent="-230188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•"/>
                  <a:defRPr sz="15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3pPr>
                <a:lvl4pPr marL="1085850" indent="-228600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–"/>
                  <a:defRPr sz="14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4pPr>
                <a:lvl5pPr marL="1370013" indent="-230188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/>
                  <a:buChar char="•"/>
                  <a:defRPr sz="14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450"/>
                  </a:spcBef>
                  <a:spcAft>
                    <a:spcPts val="450"/>
                  </a:spcAft>
                  <a:buClr>
                    <a:srgbClr val="0070C0"/>
                  </a:buClr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200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12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it-IT" sz="12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it-IT" sz="1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it-IT" sz="12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it-IT" sz="12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it-IT" sz="1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it-IT" sz="1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1200" i="1" dirty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sSub>
                                    <m:sSubPr>
                                      <m:ctrlPr>
                                        <a:rPr lang="it-IT" sz="1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200" i="1" dirty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it-IT" sz="12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it-IT" sz="12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5">
                <a:extLst>
                  <a:ext uri="{FF2B5EF4-FFF2-40B4-BE49-F238E27FC236}">
                    <a16:creationId xmlns:a16="http://schemas.microsoft.com/office/drawing/2014/main" id="{78337B9A-8C52-6E72-2BD2-70EFC4E8E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632" y="3419533"/>
                <a:ext cx="1104624" cy="4777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F180BD-E9AA-094B-F1C0-755CD4152842}"/>
              </a:ext>
            </a:extLst>
          </p:cNvPr>
          <p:cNvCxnSpPr>
            <a:cxnSpLocks/>
          </p:cNvCxnSpPr>
          <p:nvPr/>
        </p:nvCxnSpPr>
        <p:spPr>
          <a:xfrm flipH="1">
            <a:off x="7181625" y="3563797"/>
            <a:ext cx="71160" cy="13249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506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" name="Picture 1" descr="A blue logo with text&#10;&#10;Description automatically generated">
            <a:extLst>
              <a:ext uri="{FF2B5EF4-FFF2-40B4-BE49-F238E27FC236}">
                <a16:creationId xmlns:a16="http://schemas.microsoft.com/office/drawing/2014/main" id="{3DAEF1A3-1FAE-AA48-9F67-46EA1CF7D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48" y="4823143"/>
            <a:ext cx="288000" cy="288000"/>
          </a:xfrm>
          <a:prstGeom prst="rect">
            <a:avLst/>
          </a:prstGeom>
        </p:spPr>
      </p:pic>
      <p:pic>
        <p:nvPicPr>
          <p:cNvPr id="8" name="Picture 7" descr="A close-up of a diagram&#10;&#10;Description automatically generated">
            <a:extLst>
              <a:ext uri="{FF2B5EF4-FFF2-40B4-BE49-F238E27FC236}">
                <a16:creationId xmlns:a16="http://schemas.microsoft.com/office/drawing/2014/main" id="{690BFDDF-798C-8733-BF68-92C3429BC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47" y="4823143"/>
            <a:ext cx="28800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D1E9B9-B53A-C2FE-FD87-03811CCF6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247" y="4823143"/>
            <a:ext cx="309385" cy="28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77CDAC-91DD-B4DD-F4DD-CED4F282C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182" y="1718011"/>
            <a:ext cx="2041200" cy="1890000"/>
          </a:xfrm>
          <a:prstGeom prst="rect">
            <a:avLst/>
          </a:prstGeom>
        </p:spPr>
      </p:pic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00AB28D7-884A-D942-E424-1EC199D6E9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sz="900" dirty="0"/>
              <a:t>Raffaele Delli Gatti</a:t>
            </a:r>
            <a:r>
              <a:rPr lang="en-US" dirty="0"/>
              <a:t> | </a:t>
            </a:r>
            <a:r>
              <a:rPr lang="en-US" sz="900" dirty="0"/>
              <a:t>Final reports – Summer Trainings </a:t>
            </a:r>
            <a:endParaRPr lang="en-US" b="1" dirty="0"/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485DA981-722D-2809-7505-438956E493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r>
              <a:rPr lang="it-IT" dirty="0"/>
              <a:t>9/27/2023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8F377BA-5A73-FAA2-AA2D-74A8304CA865}"/>
              </a:ext>
            </a:extLst>
          </p:cNvPr>
          <p:cNvCxnSpPr/>
          <p:nvPr/>
        </p:nvCxnSpPr>
        <p:spPr>
          <a:xfrm>
            <a:off x="3488465" y="788291"/>
            <a:ext cx="97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F43A803-C602-FDEF-5977-A454572F6E17}"/>
              </a:ext>
            </a:extLst>
          </p:cNvPr>
          <p:cNvCxnSpPr/>
          <p:nvPr/>
        </p:nvCxnSpPr>
        <p:spPr>
          <a:xfrm>
            <a:off x="6631099" y="788291"/>
            <a:ext cx="10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8EAF0CB-DEE9-F26E-7A99-70FC9B20304D}"/>
              </a:ext>
            </a:extLst>
          </p:cNvPr>
          <p:cNvCxnSpPr/>
          <p:nvPr/>
        </p:nvCxnSpPr>
        <p:spPr>
          <a:xfrm>
            <a:off x="3472709" y="2837787"/>
            <a:ext cx="1008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C772741-835D-A806-34A6-42416AF87589}"/>
              </a:ext>
            </a:extLst>
          </p:cNvPr>
          <p:cNvCxnSpPr/>
          <p:nvPr/>
        </p:nvCxnSpPr>
        <p:spPr>
          <a:xfrm>
            <a:off x="6654733" y="2837787"/>
            <a:ext cx="9360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FDCB52D6-9C46-DBB1-C1DA-2863FF9DA5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5556" y="547245"/>
            <a:ext cx="3240000" cy="2160000"/>
          </a:xfrm>
          <a:prstGeom prst="rect">
            <a:avLst/>
          </a:prstGeom>
        </p:spPr>
      </p:pic>
      <p:pic>
        <p:nvPicPr>
          <p:cNvPr id="12" name="Picture 11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7B0A504E-10EC-11B4-C46D-0DC6CDEE34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5330" y="549923"/>
            <a:ext cx="3240000" cy="2160000"/>
          </a:xfrm>
          <a:prstGeom prst="rect">
            <a:avLst/>
          </a:prstGeom>
        </p:spPr>
      </p:pic>
      <p:pic>
        <p:nvPicPr>
          <p:cNvPr id="27" name="Picture 26" descr="A screen shot of a graph&#10;&#10;Description automatically generated">
            <a:extLst>
              <a:ext uri="{FF2B5EF4-FFF2-40B4-BE49-F238E27FC236}">
                <a16:creationId xmlns:a16="http://schemas.microsoft.com/office/drawing/2014/main" id="{D3AA4D8D-A338-CA11-9800-13D8E431DB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1941" y="2594110"/>
            <a:ext cx="3240000" cy="2160000"/>
          </a:xfrm>
          <a:prstGeom prst="rect">
            <a:avLst/>
          </a:prstGeom>
        </p:spPr>
      </p:pic>
      <p:pic>
        <p:nvPicPr>
          <p:cNvPr id="31" name="Picture 30" descr="A screen shot of a graph&#10;&#10;Description automatically generated">
            <a:extLst>
              <a:ext uri="{FF2B5EF4-FFF2-40B4-BE49-F238E27FC236}">
                <a16:creationId xmlns:a16="http://schemas.microsoft.com/office/drawing/2014/main" id="{1E227F42-5D0D-E298-031D-6359A90BF9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7138" y="2594110"/>
            <a:ext cx="3240000" cy="216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5">
                <a:extLst>
                  <a:ext uri="{FF2B5EF4-FFF2-40B4-BE49-F238E27FC236}">
                    <a16:creationId xmlns:a16="http://schemas.microsoft.com/office/drawing/2014/main" id="{62E51985-DC4D-12F9-E681-22BB0B821B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737" y="3964626"/>
                <a:ext cx="2240645" cy="216434"/>
              </a:xfrm>
            </p:spPr>
            <p:txBody>
              <a:bodyPr/>
              <a:lstStyle/>
              <a:p>
                <a:pPr marL="0" indent="0">
                  <a:lnSpc>
                    <a:spcPct val="100000"/>
                  </a:lnSpc>
                  <a:spcBef>
                    <a:spcPts val="450"/>
                  </a:spcBef>
                  <a:spcAft>
                    <a:spcPts val="450"/>
                  </a:spcAft>
                  <a:buClr>
                    <a:srgbClr val="0070C0"/>
                  </a:buClr>
                  <a:buSzPct val="120000"/>
                  <a:buNone/>
                </a:pPr>
                <a:r>
                  <a:rPr lang="it-IT" sz="1200" b="1" dirty="0"/>
                  <a:t>Pseudorapidity</a:t>
                </a:r>
                <a:r>
                  <a:rPr lang="it-IT" sz="12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200" i="1">
                        <a:latin typeface="Cambria Math" panose="02040503050406030204" pitchFamily="18" charset="0"/>
                      </a:rPr>
                      <m:t>η</m:t>
                    </m:r>
                    <m:r>
                      <a:rPr lang="it-IT" sz="12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it-IT" sz="1200" i="1">
                        <a:latin typeface="Cambria Math" panose="02040503050406030204" pitchFamily="18" charset="0"/>
                      </a:rPr>
                      <m:t>𝑙</m:t>
                    </m:r>
                    <m:r>
                      <m:rPr>
                        <m:sty m:val="p"/>
                      </m:rPr>
                      <a:rPr lang="it-IT" sz="1200" b="0" i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it-IT" sz="1200" dirty="0"/>
                  <a:t> </a:t>
                </a:r>
                <a14:m>
                  <m:oMath xmlns:m="http://schemas.openxmlformats.org/officeDocument/2006/math">
                    <m:r>
                      <a:rPr lang="it-IT" sz="1200" i="1">
                        <a:latin typeface="Cambria Math" panose="02040503050406030204" pitchFamily="18" charset="0"/>
                      </a:rPr>
                      <m:t>𝑡𝑎𝑛</m:t>
                    </m:r>
                    <m:r>
                      <a:rPr lang="it-IT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it-IT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endParaRPr lang="it-IT" sz="1200" dirty="0"/>
              </a:p>
              <a:p>
                <a:pPr marL="0" indent="0">
                  <a:lnSpc>
                    <a:spcPct val="100000"/>
                  </a:lnSpc>
                  <a:spcBef>
                    <a:spcPts val="450"/>
                  </a:spcBef>
                  <a:spcAft>
                    <a:spcPts val="450"/>
                  </a:spcAft>
                  <a:buClr>
                    <a:srgbClr val="0070C0"/>
                  </a:buClr>
                  <a:buSzPct val="120000"/>
                  <a:buNone/>
                </a:pPr>
                <a:endParaRPr lang="it-IT" sz="12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5">
                <a:extLst>
                  <a:ext uri="{FF2B5EF4-FFF2-40B4-BE49-F238E27FC236}">
                    <a16:creationId xmlns:a16="http://schemas.microsoft.com/office/drawing/2014/main" id="{62E51985-DC4D-12F9-E681-22BB0B821B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737" y="3964626"/>
                <a:ext cx="2240645" cy="216434"/>
              </a:xfrm>
              <a:blipFill>
                <a:blip r:embed="rId10"/>
                <a:stretch>
                  <a:fillRect l="-4076" t="-25000" r="-54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5">
                <a:extLst>
                  <a:ext uri="{FF2B5EF4-FFF2-40B4-BE49-F238E27FC236}">
                    <a16:creationId xmlns:a16="http://schemas.microsoft.com/office/drawing/2014/main" id="{FC14955F-8833-7A56-F623-DF5BA60B3E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62413" y="390064"/>
                <a:ext cx="1508759" cy="531397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230188" indent="-230188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•"/>
                  <a:defRPr sz="1800" kern="1200">
                    <a:solidFill>
                      <a:srgbClr val="505050"/>
                    </a:solidFill>
                    <a:latin typeface="Helvetica"/>
                    <a:ea typeface="Geneva" charset="0"/>
                    <a:cs typeface="ＭＳ Ｐゴシック" charset="0"/>
                  </a:defRPr>
                </a:lvl1pPr>
                <a:lvl2pPr marL="512763" indent="-230188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2pPr>
                <a:lvl3pPr marL="803275" indent="-230188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•"/>
                  <a:defRPr sz="15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3pPr>
                <a:lvl4pPr marL="1085850" indent="-228600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–"/>
                  <a:defRPr sz="14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4pPr>
                <a:lvl5pPr marL="1370013" indent="-230188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/>
                  <a:buChar char="•"/>
                  <a:defRPr sz="14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66700" indent="0">
                  <a:spcBef>
                    <a:spcPts val="450"/>
                  </a:spcBef>
                  <a:spcAft>
                    <a:spcPts val="450"/>
                  </a:spcAft>
                  <a:buClr>
                    <a:srgbClr val="0070C0"/>
                  </a:buClr>
                  <a:buSzPct val="120000"/>
                  <a:buFont typeface="Arial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it-IT" sz="1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it-IT" sz="1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1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it-IT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it-IT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it-IT" sz="1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1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it-IT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it-IT" sz="12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0" name="Content Placeholder 5">
                <a:extLst>
                  <a:ext uri="{FF2B5EF4-FFF2-40B4-BE49-F238E27FC236}">
                    <a16:creationId xmlns:a16="http://schemas.microsoft.com/office/drawing/2014/main" id="{FC14955F-8833-7A56-F623-DF5BA60B3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413" y="390064"/>
                <a:ext cx="1508759" cy="5313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itle 6">
            <a:extLst>
              <a:ext uri="{FF2B5EF4-FFF2-40B4-BE49-F238E27FC236}">
                <a16:creationId xmlns:a16="http://schemas.microsoft.com/office/drawing/2014/main" id="{869CEB52-3F88-9022-ADFE-FFE3646BE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2516"/>
            <a:ext cx="8165535" cy="320908"/>
          </a:xfrm>
        </p:spPr>
        <p:txBody>
          <a:bodyPr/>
          <a:lstStyle/>
          <a:p>
            <a:pPr algn="ctr"/>
            <a:r>
              <a:rPr lang="en-US" sz="2400" dirty="0"/>
              <a:t>Kinematic distributions</a:t>
            </a:r>
          </a:p>
        </p:txBody>
      </p:sp>
    </p:spTree>
    <p:extLst>
      <p:ext uri="{BB962C8B-B14F-4D97-AF65-F5344CB8AC3E}">
        <p14:creationId xmlns:p14="http://schemas.microsoft.com/office/powerpoint/2010/main" val="2177230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72516"/>
            <a:ext cx="8165535" cy="320908"/>
          </a:xfrm>
        </p:spPr>
        <p:txBody>
          <a:bodyPr/>
          <a:lstStyle/>
          <a:p>
            <a:pPr algn="ctr"/>
            <a:r>
              <a:rPr lang="en-US" sz="2400" dirty="0"/>
              <a:t>Kinematic distributions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" name="Picture 1" descr="A blue logo with text&#10;&#10;Description automatically generated">
            <a:extLst>
              <a:ext uri="{FF2B5EF4-FFF2-40B4-BE49-F238E27FC236}">
                <a16:creationId xmlns:a16="http://schemas.microsoft.com/office/drawing/2014/main" id="{3DAEF1A3-1FAE-AA48-9F67-46EA1CF7D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48" y="4823143"/>
            <a:ext cx="288000" cy="288000"/>
          </a:xfrm>
          <a:prstGeom prst="rect">
            <a:avLst/>
          </a:prstGeom>
        </p:spPr>
      </p:pic>
      <p:pic>
        <p:nvPicPr>
          <p:cNvPr id="8" name="Picture 7" descr="A close-up of a diagram&#10;&#10;Description automatically generated">
            <a:extLst>
              <a:ext uri="{FF2B5EF4-FFF2-40B4-BE49-F238E27FC236}">
                <a16:creationId xmlns:a16="http://schemas.microsoft.com/office/drawing/2014/main" id="{690BFDDF-798C-8733-BF68-92C3429BC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47" y="4823143"/>
            <a:ext cx="28800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D1E9B9-B53A-C2FE-FD87-03811CCF6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247" y="4823143"/>
            <a:ext cx="309385" cy="28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77CDAC-91DD-B4DD-F4DD-CED4F282C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182" y="1718011"/>
            <a:ext cx="2041200" cy="1890000"/>
          </a:xfrm>
          <a:prstGeom prst="rect">
            <a:avLst/>
          </a:prstGeom>
        </p:spPr>
      </p:pic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00AB28D7-884A-D942-E424-1EC199D6E9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sz="900" dirty="0"/>
              <a:t>Raffaele Delli Gatti</a:t>
            </a:r>
            <a:r>
              <a:rPr lang="en-US" dirty="0"/>
              <a:t> | </a:t>
            </a:r>
            <a:r>
              <a:rPr lang="en-US" sz="900" dirty="0"/>
              <a:t>Final reports – Summer Trainings </a:t>
            </a:r>
            <a:endParaRPr lang="en-US" b="1" dirty="0"/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485DA981-722D-2809-7505-438956E493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r>
              <a:rPr lang="it-IT" dirty="0"/>
              <a:t>9/27/2023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8F377BA-5A73-FAA2-AA2D-74A8304CA865}"/>
              </a:ext>
            </a:extLst>
          </p:cNvPr>
          <p:cNvCxnSpPr/>
          <p:nvPr/>
        </p:nvCxnSpPr>
        <p:spPr>
          <a:xfrm>
            <a:off x="3488465" y="788291"/>
            <a:ext cx="972000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F43A803-C602-FDEF-5977-A454572F6E17}"/>
              </a:ext>
            </a:extLst>
          </p:cNvPr>
          <p:cNvCxnSpPr/>
          <p:nvPr/>
        </p:nvCxnSpPr>
        <p:spPr>
          <a:xfrm>
            <a:off x="6631099" y="788291"/>
            <a:ext cx="1044000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53F3C87-BE38-EDD7-7A59-301D8634BC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0592" y="550213"/>
            <a:ext cx="3240000" cy="2160000"/>
          </a:xfrm>
          <a:prstGeom prst="rect">
            <a:avLst/>
          </a:prstGeom>
        </p:spPr>
      </p:pic>
      <p:pic>
        <p:nvPicPr>
          <p:cNvPr id="15" name="Picture 14" descr="A screenshot of a graph&#10;&#10;Description automatically generated">
            <a:extLst>
              <a:ext uri="{FF2B5EF4-FFF2-40B4-BE49-F238E27FC236}">
                <a16:creationId xmlns:a16="http://schemas.microsoft.com/office/drawing/2014/main" id="{B80B69CC-ADFD-E724-530E-68E2CD1F5E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5083" y="548861"/>
            <a:ext cx="3240000" cy="2160000"/>
          </a:xfrm>
          <a:prstGeom prst="rect">
            <a:avLst/>
          </a:prstGeom>
        </p:spPr>
      </p:pic>
      <p:pic>
        <p:nvPicPr>
          <p:cNvPr id="24" name="Picture 23" descr="A screen shot of a graph&#10;&#10;Description automatically generated">
            <a:extLst>
              <a:ext uri="{FF2B5EF4-FFF2-40B4-BE49-F238E27FC236}">
                <a16:creationId xmlns:a16="http://schemas.microsoft.com/office/drawing/2014/main" id="{ECFCAEC2-F108-4800-676A-52316230BC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2291" y="2597326"/>
            <a:ext cx="3240000" cy="2160000"/>
          </a:xfrm>
          <a:prstGeom prst="rect">
            <a:avLst/>
          </a:prstGeom>
        </p:spPr>
      </p:pic>
      <p:pic>
        <p:nvPicPr>
          <p:cNvPr id="25" name="Picture 24" descr="A screen shot of a graph&#10;&#10;Description automatically generated">
            <a:extLst>
              <a:ext uri="{FF2B5EF4-FFF2-40B4-BE49-F238E27FC236}">
                <a16:creationId xmlns:a16="http://schemas.microsoft.com/office/drawing/2014/main" id="{C44D3634-ED27-823D-A6F8-2245F1C622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8260" y="2600197"/>
            <a:ext cx="3240000" cy="216000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43C3291-D6FD-E0CF-2CEC-CF5A6F88C8BA}"/>
              </a:ext>
            </a:extLst>
          </p:cNvPr>
          <p:cNvCxnSpPr/>
          <p:nvPr/>
        </p:nvCxnSpPr>
        <p:spPr>
          <a:xfrm>
            <a:off x="3472709" y="2837787"/>
            <a:ext cx="1008000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0E7F978-D7F6-1859-6138-3C4FA7A65B35}"/>
              </a:ext>
            </a:extLst>
          </p:cNvPr>
          <p:cNvCxnSpPr/>
          <p:nvPr/>
        </p:nvCxnSpPr>
        <p:spPr>
          <a:xfrm>
            <a:off x="6654733" y="2837787"/>
            <a:ext cx="936000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87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72516"/>
            <a:ext cx="8165535" cy="320908"/>
          </a:xfrm>
        </p:spPr>
        <p:txBody>
          <a:bodyPr/>
          <a:lstStyle/>
          <a:p>
            <a:pPr algn="ctr"/>
            <a:r>
              <a:rPr lang="en-US" sz="2400" dirty="0"/>
              <a:t>Working point of the official analysis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2" name="Picture 1" descr="A blue logo with text&#10;&#10;Description automatically generated">
            <a:extLst>
              <a:ext uri="{FF2B5EF4-FFF2-40B4-BE49-F238E27FC236}">
                <a16:creationId xmlns:a16="http://schemas.microsoft.com/office/drawing/2014/main" id="{3DAEF1A3-1FAE-AA48-9F67-46EA1CF7D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48" y="4823143"/>
            <a:ext cx="288000" cy="288000"/>
          </a:xfrm>
          <a:prstGeom prst="rect">
            <a:avLst/>
          </a:prstGeom>
        </p:spPr>
      </p:pic>
      <p:pic>
        <p:nvPicPr>
          <p:cNvPr id="8" name="Picture 7" descr="A close-up of a diagram&#10;&#10;Description automatically generated">
            <a:extLst>
              <a:ext uri="{FF2B5EF4-FFF2-40B4-BE49-F238E27FC236}">
                <a16:creationId xmlns:a16="http://schemas.microsoft.com/office/drawing/2014/main" id="{690BFDDF-798C-8733-BF68-92C3429BC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47" y="4823143"/>
            <a:ext cx="28800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D1E9B9-B53A-C2FE-FD87-03811CCF6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247" y="4823143"/>
            <a:ext cx="309385" cy="288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4D1E297-3730-B974-C306-EA1C87495B9B}"/>
              </a:ext>
            </a:extLst>
          </p:cNvPr>
          <p:cNvSpPr txBox="1"/>
          <p:nvPr/>
        </p:nvSpPr>
        <p:spPr>
          <a:xfrm>
            <a:off x="3205" y="1474942"/>
            <a:ext cx="1483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N-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subjettiness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4BD20A-29D5-4D3E-39DD-6961C7AADB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sz="900" dirty="0"/>
              <a:t>Raffaele Delli Gatti</a:t>
            </a:r>
            <a:r>
              <a:rPr lang="en-US" dirty="0"/>
              <a:t> | </a:t>
            </a:r>
            <a:r>
              <a:rPr lang="en-US" sz="900" dirty="0"/>
              <a:t>Final reports – Summer Trainings </a:t>
            </a:r>
            <a:endParaRPr lang="en-US" b="1" dirty="0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5FAF435D-E989-CF02-D4C9-34728EFBF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r>
              <a:rPr lang="it-IT" dirty="0"/>
              <a:t>9/27/2023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93A9467-DADB-2D00-0849-7AB5B47874F9}"/>
              </a:ext>
            </a:extLst>
          </p:cNvPr>
          <p:cNvCxnSpPr/>
          <p:nvPr/>
        </p:nvCxnSpPr>
        <p:spPr>
          <a:xfrm>
            <a:off x="96588" y="1728982"/>
            <a:ext cx="129600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F846467-EE17-95B1-D873-F5B34DBA9C6B}"/>
                  </a:ext>
                </a:extLst>
              </p:cNvPr>
              <p:cNvSpPr txBox="1"/>
              <p:nvPr/>
            </p:nvSpPr>
            <p:spPr>
              <a:xfrm>
                <a:off x="6578824" y="1614841"/>
                <a:ext cx="24956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1600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Signal</m:t>
                      </m:r>
                      <m:r>
                        <a:rPr lang="it-IT" sz="1600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1600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efficiency</m:t>
                      </m:r>
                      <m:r>
                        <a:rPr lang="it-IT" sz="1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=78%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F846467-EE17-95B1-D873-F5B34DBA9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824" y="1614841"/>
                <a:ext cx="2495675" cy="338554"/>
              </a:xfrm>
              <a:prstGeom prst="rect">
                <a:avLst/>
              </a:prstGeom>
              <a:blipFill>
                <a:blip r:embed="rId5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B144010-A3D4-0B78-A38A-1C859AC34179}"/>
                  </a:ext>
                </a:extLst>
              </p:cNvPr>
              <p:cNvSpPr txBox="1"/>
              <p:nvPr/>
            </p:nvSpPr>
            <p:spPr>
              <a:xfrm>
                <a:off x="6205948" y="1936518"/>
                <a:ext cx="28685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1600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Background</m:t>
                      </m:r>
                      <m:r>
                        <a:rPr lang="it-IT" sz="1600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1600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efficiency</m:t>
                      </m:r>
                      <m:r>
                        <a:rPr lang="it-IT" sz="1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=53%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B144010-A3D4-0B78-A38A-1C859AC34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948" y="1936518"/>
                <a:ext cx="2868552" cy="338554"/>
              </a:xfrm>
              <a:prstGeom prst="rect">
                <a:avLst/>
              </a:prstGeom>
              <a:blipFill>
                <a:blip r:embed="rId6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8B65A92-D822-CAC7-72F7-600F12FF2DBC}"/>
                  </a:ext>
                </a:extLst>
              </p:cNvPr>
              <p:cNvSpPr txBox="1"/>
              <p:nvPr/>
            </p:nvSpPr>
            <p:spPr>
              <a:xfrm>
                <a:off x="2368956" y="4248195"/>
                <a:ext cx="1506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it-IT" sz="1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1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it-IT" sz="1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1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&lt;0.45</m:t>
                    </m:r>
                  </m:oMath>
                </a14:m>
                <a:endParaRPr lang="en-US" sz="1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8B65A92-D822-CAC7-72F7-600F12FF2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956" y="4248195"/>
                <a:ext cx="1506503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223446C4-E054-01DB-00BD-0CA8FD8201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5571" y="901010"/>
            <a:ext cx="4968000" cy="331200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0CA9B78-C401-D319-C062-49CE67354A6F}"/>
              </a:ext>
            </a:extLst>
          </p:cNvPr>
          <p:cNvCxnSpPr>
            <a:cxnSpLocks/>
          </p:cNvCxnSpPr>
          <p:nvPr/>
        </p:nvCxnSpPr>
        <p:spPr>
          <a:xfrm>
            <a:off x="2222208" y="4260220"/>
            <a:ext cx="1800000" cy="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C4765D-26CE-B5D1-9E78-A021066DBCCB}"/>
              </a:ext>
            </a:extLst>
          </p:cNvPr>
          <p:cNvCxnSpPr>
            <a:cxnSpLocks/>
          </p:cNvCxnSpPr>
          <p:nvPr/>
        </p:nvCxnSpPr>
        <p:spPr>
          <a:xfrm>
            <a:off x="4021744" y="1310314"/>
            <a:ext cx="0" cy="295200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470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72516"/>
            <a:ext cx="8165535" cy="320908"/>
          </a:xfrm>
        </p:spPr>
        <p:txBody>
          <a:bodyPr/>
          <a:lstStyle/>
          <a:p>
            <a:pPr algn="ctr"/>
            <a:r>
              <a:rPr lang="en-US" sz="2400" dirty="0"/>
              <a:t>Efficiency studies for different working points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" name="Picture 1" descr="A blue logo with text&#10;&#10;Description automatically generated">
            <a:extLst>
              <a:ext uri="{FF2B5EF4-FFF2-40B4-BE49-F238E27FC236}">
                <a16:creationId xmlns:a16="http://schemas.microsoft.com/office/drawing/2014/main" id="{3DAEF1A3-1FAE-AA48-9F67-46EA1CF7D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48" y="4823143"/>
            <a:ext cx="288000" cy="288000"/>
          </a:xfrm>
          <a:prstGeom prst="rect">
            <a:avLst/>
          </a:prstGeom>
        </p:spPr>
      </p:pic>
      <p:pic>
        <p:nvPicPr>
          <p:cNvPr id="8" name="Picture 7" descr="A close-up of a diagram&#10;&#10;Description automatically generated">
            <a:extLst>
              <a:ext uri="{FF2B5EF4-FFF2-40B4-BE49-F238E27FC236}">
                <a16:creationId xmlns:a16="http://schemas.microsoft.com/office/drawing/2014/main" id="{690BFDDF-798C-8733-BF68-92C3429BC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47" y="4823143"/>
            <a:ext cx="28800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D1E9B9-B53A-C2FE-FD87-03811CCF6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247" y="4823143"/>
            <a:ext cx="309385" cy="288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4D1E297-3730-B974-C306-EA1C87495B9B}"/>
              </a:ext>
            </a:extLst>
          </p:cNvPr>
          <p:cNvSpPr txBox="1"/>
          <p:nvPr/>
        </p:nvSpPr>
        <p:spPr>
          <a:xfrm>
            <a:off x="3205" y="1474942"/>
            <a:ext cx="1483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N-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subjettiness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4BD20A-29D5-4D3E-39DD-6961C7AADB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sz="900" dirty="0"/>
              <a:t>Raffaele Delli Gatti</a:t>
            </a:r>
            <a:r>
              <a:rPr lang="en-US" dirty="0"/>
              <a:t> | </a:t>
            </a:r>
            <a:r>
              <a:rPr lang="en-US" sz="900" dirty="0"/>
              <a:t>Final reports – Summer Trainings </a:t>
            </a:r>
            <a:endParaRPr lang="en-US" b="1" dirty="0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5FAF435D-E989-CF02-D4C9-34728EFBF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r>
              <a:rPr lang="it-IT" dirty="0"/>
              <a:t>9/27/2023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93A9467-DADB-2D00-0849-7AB5B47874F9}"/>
              </a:ext>
            </a:extLst>
          </p:cNvPr>
          <p:cNvCxnSpPr/>
          <p:nvPr/>
        </p:nvCxnSpPr>
        <p:spPr>
          <a:xfrm>
            <a:off x="96588" y="1728982"/>
            <a:ext cx="129600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F846467-EE17-95B1-D873-F5B34DBA9C6B}"/>
                  </a:ext>
                </a:extLst>
              </p:cNvPr>
              <p:cNvSpPr txBox="1"/>
              <p:nvPr/>
            </p:nvSpPr>
            <p:spPr>
              <a:xfrm>
                <a:off x="6578824" y="1614841"/>
                <a:ext cx="24956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1600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Signal</m:t>
                      </m:r>
                      <m:r>
                        <a:rPr lang="it-IT" sz="1600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1600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efficiency</m:t>
                      </m:r>
                      <m:r>
                        <a:rPr lang="it-IT" sz="1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=95%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F846467-EE17-95B1-D873-F5B34DBA9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824" y="1614841"/>
                <a:ext cx="2495675" cy="338554"/>
              </a:xfrm>
              <a:prstGeom prst="rect">
                <a:avLst/>
              </a:prstGeom>
              <a:blipFill>
                <a:blip r:embed="rId5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B144010-A3D4-0B78-A38A-1C859AC34179}"/>
                  </a:ext>
                </a:extLst>
              </p:cNvPr>
              <p:cNvSpPr txBox="1"/>
              <p:nvPr/>
            </p:nvSpPr>
            <p:spPr>
              <a:xfrm>
                <a:off x="6205948" y="1936518"/>
                <a:ext cx="28685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1600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Background</m:t>
                      </m:r>
                      <m:r>
                        <a:rPr lang="it-IT" sz="1600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1600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efficiency</m:t>
                      </m:r>
                      <m:r>
                        <a:rPr lang="it-IT" sz="1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=85%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B144010-A3D4-0B78-A38A-1C859AC34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948" y="1936518"/>
                <a:ext cx="2868552" cy="338554"/>
              </a:xfrm>
              <a:prstGeom prst="rect">
                <a:avLst/>
              </a:prstGeom>
              <a:blipFill>
                <a:blip r:embed="rId6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6E3778D-6042-4E05-B918-5E9C13D3E3E7}"/>
                  </a:ext>
                </a:extLst>
              </p:cNvPr>
              <p:cNvSpPr txBox="1"/>
              <p:nvPr/>
            </p:nvSpPr>
            <p:spPr>
              <a:xfrm>
                <a:off x="2708687" y="4221671"/>
                <a:ext cx="13670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it-IT" sz="1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1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it-IT" sz="1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1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</m:t>
                    </m:r>
                  </m:oMath>
                </a14:m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</a:rPr>
                  <a:t>6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6E3778D-6042-4E05-B918-5E9C13D3E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687" y="4221671"/>
                <a:ext cx="1367041" cy="369332"/>
              </a:xfrm>
              <a:prstGeom prst="rect">
                <a:avLst/>
              </a:prstGeom>
              <a:blipFill>
                <a:blip r:embed="rId7"/>
                <a:stretch>
                  <a:fillRect t="-10000" r="-2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7C1424E-D570-0C0A-1F02-B881C9A9D9FC}"/>
              </a:ext>
            </a:extLst>
          </p:cNvPr>
          <p:cNvCxnSpPr>
            <a:cxnSpLocks/>
          </p:cNvCxnSpPr>
          <p:nvPr/>
        </p:nvCxnSpPr>
        <p:spPr>
          <a:xfrm>
            <a:off x="2222208" y="4260220"/>
            <a:ext cx="2340000" cy="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DB0C451E-DED1-077B-F6F1-97992C9103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5571" y="901010"/>
            <a:ext cx="4968000" cy="33120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F60136-5FE9-B4A7-C3C8-132C2B6250A9}"/>
              </a:ext>
            </a:extLst>
          </p:cNvPr>
          <p:cNvCxnSpPr>
            <a:cxnSpLocks/>
          </p:cNvCxnSpPr>
          <p:nvPr/>
        </p:nvCxnSpPr>
        <p:spPr>
          <a:xfrm>
            <a:off x="4547724" y="1310314"/>
            <a:ext cx="0" cy="295200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783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72516"/>
            <a:ext cx="8165535" cy="320908"/>
          </a:xfrm>
        </p:spPr>
        <p:txBody>
          <a:bodyPr/>
          <a:lstStyle/>
          <a:p>
            <a:pPr algn="ctr"/>
            <a:r>
              <a:rPr lang="en-US" sz="2400" dirty="0"/>
              <a:t>Efficiency studies for different working points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" name="Picture 1" descr="A blue logo with text&#10;&#10;Description automatically generated">
            <a:extLst>
              <a:ext uri="{FF2B5EF4-FFF2-40B4-BE49-F238E27FC236}">
                <a16:creationId xmlns:a16="http://schemas.microsoft.com/office/drawing/2014/main" id="{3DAEF1A3-1FAE-AA48-9F67-46EA1CF7D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48" y="4823143"/>
            <a:ext cx="288000" cy="288000"/>
          </a:xfrm>
          <a:prstGeom prst="rect">
            <a:avLst/>
          </a:prstGeom>
        </p:spPr>
      </p:pic>
      <p:pic>
        <p:nvPicPr>
          <p:cNvPr id="8" name="Picture 7" descr="A close-up of a diagram&#10;&#10;Description automatically generated">
            <a:extLst>
              <a:ext uri="{FF2B5EF4-FFF2-40B4-BE49-F238E27FC236}">
                <a16:creationId xmlns:a16="http://schemas.microsoft.com/office/drawing/2014/main" id="{690BFDDF-798C-8733-BF68-92C3429BC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47" y="4823143"/>
            <a:ext cx="28800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D1E9B9-B53A-C2FE-FD87-03811CCF6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247" y="4823143"/>
            <a:ext cx="309385" cy="288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4D1E297-3730-B974-C306-EA1C87495B9B}"/>
              </a:ext>
            </a:extLst>
          </p:cNvPr>
          <p:cNvSpPr txBox="1"/>
          <p:nvPr/>
        </p:nvSpPr>
        <p:spPr>
          <a:xfrm>
            <a:off x="3205" y="1474942"/>
            <a:ext cx="1483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N-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subjettiness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4BD20A-29D5-4D3E-39DD-6961C7AADB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sz="900" dirty="0"/>
              <a:t>Raffaele Delli Gatti</a:t>
            </a:r>
            <a:r>
              <a:rPr lang="en-US" dirty="0"/>
              <a:t> | </a:t>
            </a:r>
            <a:r>
              <a:rPr lang="en-US" sz="900" dirty="0"/>
              <a:t>Final reports – Summer Trainings </a:t>
            </a:r>
            <a:endParaRPr lang="en-US" b="1" dirty="0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5FAF435D-E989-CF02-D4C9-34728EFBF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r>
              <a:rPr lang="it-IT" dirty="0"/>
              <a:t>9/27/2023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93A9467-DADB-2D00-0849-7AB5B47874F9}"/>
              </a:ext>
            </a:extLst>
          </p:cNvPr>
          <p:cNvCxnSpPr/>
          <p:nvPr/>
        </p:nvCxnSpPr>
        <p:spPr>
          <a:xfrm>
            <a:off x="96588" y="1728982"/>
            <a:ext cx="129600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F846467-EE17-95B1-D873-F5B34DBA9C6B}"/>
                  </a:ext>
                </a:extLst>
              </p:cNvPr>
              <p:cNvSpPr txBox="1"/>
              <p:nvPr/>
            </p:nvSpPr>
            <p:spPr>
              <a:xfrm>
                <a:off x="6578824" y="1614841"/>
                <a:ext cx="24956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1600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Signal</m:t>
                      </m:r>
                      <m:r>
                        <a:rPr lang="it-IT" sz="1600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1600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efficiency</m:t>
                      </m:r>
                      <m:r>
                        <a:rPr lang="it-IT" sz="1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=43%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F846467-EE17-95B1-D873-F5B34DBA9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824" y="1614841"/>
                <a:ext cx="2495675" cy="338554"/>
              </a:xfrm>
              <a:prstGeom prst="rect">
                <a:avLst/>
              </a:prstGeom>
              <a:blipFill>
                <a:blip r:embed="rId5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B144010-A3D4-0B78-A38A-1C859AC34179}"/>
                  </a:ext>
                </a:extLst>
              </p:cNvPr>
              <p:cNvSpPr txBox="1"/>
              <p:nvPr/>
            </p:nvSpPr>
            <p:spPr>
              <a:xfrm>
                <a:off x="6205948" y="1936518"/>
                <a:ext cx="28685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1600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Background</m:t>
                      </m:r>
                      <m:r>
                        <a:rPr lang="it-IT" sz="1600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1600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efficiency</m:t>
                      </m:r>
                      <m:r>
                        <a:rPr lang="it-IT" sz="1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=18%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B144010-A3D4-0B78-A38A-1C859AC34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948" y="1936518"/>
                <a:ext cx="2868552" cy="338554"/>
              </a:xfrm>
              <a:prstGeom prst="rect">
                <a:avLst/>
              </a:prstGeom>
              <a:blipFill>
                <a:blip r:embed="rId6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D7FD7FB-A9D1-4F6D-D527-7EFC0B2549B2}"/>
                  </a:ext>
                </a:extLst>
              </p:cNvPr>
              <p:cNvSpPr txBox="1"/>
              <p:nvPr/>
            </p:nvSpPr>
            <p:spPr>
              <a:xfrm>
                <a:off x="2163077" y="4255634"/>
                <a:ext cx="13782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it-IT" sz="1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1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it-IT" sz="1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1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&lt;0.3</m:t>
                    </m:r>
                  </m:oMath>
                </a14:m>
                <a:endParaRPr lang="en-US" sz="1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D7FD7FB-A9D1-4F6D-D527-7EFC0B254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077" y="4255634"/>
                <a:ext cx="1378262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DB70DFC-8760-052E-EB62-F3DF38C6E6E0}"/>
              </a:ext>
            </a:extLst>
          </p:cNvPr>
          <p:cNvCxnSpPr>
            <a:cxnSpLocks/>
          </p:cNvCxnSpPr>
          <p:nvPr/>
        </p:nvCxnSpPr>
        <p:spPr>
          <a:xfrm>
            <a:off x="2222208" y="4260220"/>
            <a:ext cx="1260000" cy="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29BB129F-CE8C-0A51-8BAB-9D4B16BA60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5571" y="901010"/>
            <a:ext cx="4968000" cy="33120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F96FA89-F903-9475-00F3-05DB6E3075EB}"/>
              </a:ext>
            </a:extLst>
          </p:cNvPr>
          <p:cNvCxnSpPr>
            <a:cxnSpLocks/>
          </p:cNvCxnSpPr>
          <p:nvPr/>
        </p:nvCxnSpPr>
        <p:spPr>
          <a:xfrm>
            <a:off x="3479580" y="1310314"/>
            <a:ext cx="0" cy="295200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005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72516"/>
            <a:ext cx="8165535" cy="320908"/>
          </a:xfrm>
        </p:spPr>
        <p:txBody>
          <a:bodyPr/>
          <a:lstStyle/>
          <a:p>
            <a:pPr algn="ctr"/>
            <a:r>
              <a:rPr lang="en-US" sz="2400" dirty="0"/>
              <a:t>Tagging Efficiency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" name="Picture 1" descr="A blue logo with text&#10;&#10;Description automatically generated">
            <a:extLst>
              <a:ext uri="{FF2B5EF4-FFF2-40B4-BE49-F238E27FC236}">
                <a16:creationId xmlns:a16="http://schemas.microsoft.com/office/drawing/2014/main" id="{3DAEF1A3-1FAE-AA48-9F67-46EA1CF7D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48" y="4823143"/>
            <a:ext cx="288000" cy="288000"/>
          </a:xfrm>
          <a:prstGeom prst="rect">
            <a:avLst/>
          </a:prstGeom>
        </p:spPr>
      </p:pic>
      <p:pic>
        <p:nvPicPr>
          <p:cNvPr id="8" name="Picture 7" descr="A close-up of a diagram&#10;&#10;Description automatically generated">
            <a:extLst>
              <a:ext uri="{FF2B5EF4-FFF2-40B4-BE49-F238E27FC236}">
                <a16:creationId xmlns:a16="http://schemas.microsoft.com/office/drawing/2014/main" id="{690BFDDF-798C-8733-BF68-92C3429BC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47" y="4823143"/>
            <a:ext cx="28800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D1E9B9-B53A-C2FE-FD87-03811CCF6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247" y="4823143"/>
            <a:ext cx="309385" cy="28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D1A0E7-8487-C623-73A1-872831568D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sz="900" dirty="0"/>
              <a:t>Raffaele Delli Gatti</a:t>
            </a:r>
            <a:r>
              <a:rPr lang="en-US" dirty="0"/>
              <a:t> | </a:t>
            </a:r>
            <a:r>
              <a:rPr lang="en-US" sz="900" dirty="0"/>
              <a:t>Final reports – Summer Trainings </a:t>
            </a:r>
            <a:endParaRPr lang="en-US" b="1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B86727F3-45F2-8346-4291-605206A3C7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r>
              <a:rPr lang="it-IT" dirty="0"/>
              <a:t>9/27/2023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A599CBA-C3D3-042E-F63C-5B142356FC50}"/>
              </a:ext>
            </a:extLst>
          </p:cNvPr>
          <p:cNvCxnSpPr/>
          <p:nvPr/>
        </p:nvCxnSpPr>
        <p:spPr>
          <a:xfrm>
            <a:off x="96588" y="1728982"/>
            <a:ext cx="129600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1F971BD-6F9B-ED16-6194-3CF13030A32B}"/>
              </a:ext>
            </a:extLst>
          </p:cNvPr>
          <p:cNvSpPr txBox="1"/>
          <p:nvPr/>
        </p:nvSpPr>
        <p:spPr>
          <a:xfrm>
            <a:off x="3205" y="1474942"/>
            <a:ext cx="1483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N-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subjettiness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Picture 10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17989154-769C-6E65-80DA-2952C4CAF7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8000" y="895357"/>
            <a:ext cx="4968000" cy="3312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C018D8-AECE-50B0-7C84-EDECAD9B1973}"/>
              </a:ext>
            </a:extLst>
          </p:cNvPr>
          <p:cNvSpPr txBox="1"/>
          <p:nvPr/>
        </p:nvSpPr>
        <p:spPr>
          <a:xfrm>
            <a:off x="5018306" y="1452917"/>
            <a:ext cx="545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WP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7170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72516"/>
            <a:ext cx="8165535" cy="320908"/>
          </a:xfrm>
        </p:spPr>
        <p:txBody>
          <a:bodyPr/>
          <a:lstStyle/>
          <a:p>
            <a:pPr algn="ctr"/>
            <a:r>
              <a:rPr lang="en-US" sz="2400" dirty="0"/>
              <a:t>Efficiency studies for different working points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2" name="Picture 1" descr="A blue logo with text&#10;&#10;Description automatically generated">
            <a:extLst>
              <a:ext uri="{FF2B5EF4-FFF2-40B4-BE49-F238E27FC236}">
                <a16:creationId xmlns:a16="http://schemas.microsoft.com/office/drawing/2014/main" id="{3DAEF1A3-1FAE-AA48-9F67-46EA1CF7D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48" y="4823143"/>
            <a:ext cx="288000" cy="288000"/>
          </a:xfrm>
          <a:prstGeom prst="rect">
            <a:avLst/>
          </a:prstGeom>
        </p:spPr>
      </p:pic>
      <p:pic>
        <p:nvPicPr>
          <p:cNvPr id="8" name="Picture 7" descr="A close-up of a diagram&#10;&#10;Description automatically generated">
            <a:extLst>
              <a:ext uri="{FF2B5EF4-FFF2-40B4-BE49-F238E27FC236}">
                <a16:creationId xmlns:a16="http://schemas.microsoft.com/office/drawing/2014/main" id="{690BFDDF-798C-8733-BF68-92C3429BC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47" y="4823143"/>
            <a:ext cx="28800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D1E9B9-B53A-C2FE-FD87-03811CCF6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247" y="4823143"/>
            <a:ext cx="309385" cy="28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4BD20A-29D5-4D3E-39DD-6961C7AADB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sz="900" dirty="0"/>
              <a:t>Raffaele Delli Gatti</a:t>
            </a:r>
            <a:r>
              <a:rPr lang="en-US" dirty="0"/>
              <a:t> | </a:t>
            </a:r>
            <a:r>
              <a:rPr lang="en-US" sz="900" dirty="0"/>
              <a:t>Final reports – Summer Trainings </a:t>
            </a:r>
            <a:endParaRPr lang="en-US" b="1" dirty="0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5FAF435D-E989-CF02-D4C9-34728EFBF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r>
              <a:rPr lang="it-IT" dirty="0"/>
              <a:t>9/27/2023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93A9467-DADB-2D00-0849-7AB5B47874F9}"/>
              </a:ext>
            </a:extLst>
          </p:cNvPr>
          <p:cNvCxnSpPr/>
          <p:nvPr/>
        </p:nvCxnSpPr>
        <p:spPr>
          <a:xfrm>
            <a:off x="96588" y="1728982"/>
            <a:ext cx="1080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5B40411-C30A-17BD-6E70-2CDEEC42407F}"/>
              </a:ext>
            </a:extLst>
          </p:cNvPr>
          <p:cNvCxnSpPr>
            <a:cxnSpLocks/>
          </p:cNvCxnSpPr>
          <p:nvPr/>
        </p:nvCxnSpPr>
        <p:spPr>
          <a:xfrm flipH="1">
            <a:off x="4521531" y="4287900"/>
            <a:ext cx="459169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30E41CF7-3C7A-6019-5B4A-C5B85AE26B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8335" y="894398"/>
            <a:ext cx="4968000" cy="3312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2E8BCA-C016-2978-D9B0-E496AF0D620D}"/>
              </a:ext>
            </a:extLst>
          </p:cNvPr>
          <p:cNvCxnSpPr>
            <a:cxnSpLocks/>
          </p:cNvCxnSpPr>
          <p:nvPr/>
        </p:nvCxnSpPr>
        <p:spPr>
          <a:xfrm>
            <a:off x="4521531" y="1310314"/>
            <a:ext cx="0" cy="298800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289697A-B658-5E3D-A3D3-B47C570895FC}"/>
                  </a:ext>
                </a:extLst>
              </p:cNvPr>
              <p:cNvSpPr txBox="1"/>
              <p:nvPr/>
            </p:nvSpPr>
            <p:spPr>
              <a:xfrm>
                <a:off x="4707072" y="4248720"/>
                <a:ext cx="14721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𝑆𝑐𝑜𝑟𝑒</m:t>
                      </m:r>
                      <m:r>
                        <a:rPr lang="it-IT" sz="1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it-IT" sz="1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it-IT" sz="1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1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289697A-B658-5E3D-A3D3-B47C57089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072" y="4248720"/>
                <a:ext cx="147213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89B7C1E-110F-CDA7-8B10-7D4C195C3742}"/>
              </a:ext>
            </a:extLst>
          </p:cNvPr>
          <p:cNvCxnSpPr>
            <a:cxnSpLocks/>
          </p:cNvCxnSpPr>
          <p:nvPr/>
        </p:nvCxnSpPr>
        <p:spPr>
          <a:xfrm flipH="1">
            <a:off x="4980700" y="4292586"/>
            <a:ext cx="16200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581EAD-5A74-9F89-3552-247727476FA9}"/>
              </a:ext>
            </a:extLst>
          </p:cNvPr>
          <p:cNvCxnSpPr>
            <a:cxnSpLocks/>
          </p:cNvCxnSpPr>
          <p:nvPr/>
        </p:nvCxnSpPr>
        <p:spPr>
          <a:xfrm>
            <a:off x="5000876" y="1302222"/>
            <a:ext cx="0" cy="2988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8E41E3F-74A6-7CE4-30A2-29532A7D1C53}"/>
              </a:ext>
            </a:extLst>
          </p:cNvPr>
          <p:cNvSpPr txBox="1"/>
          <p:nvPr/>
        </p:nvSpPr>
        <p:spPr>
          <a:xfrm>
            <a:off x="3205" y="1474942"/>
            <a:ext cx="1276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ParticleNET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558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72516"/>
            <a:ext cx="8165535" cy="320908"/>
          </a:xfrm>
        </p:spPr>
        <p:txBody>
          <a:bodyPr/>
          <a:lstStyle/>
          <a:p>
            <a:pPr algn="ctr"/>
            <a:r>
              <a:rPr lang="en-US" sz="2400" dirty="0"/>
              <a:t>Jet tagging variables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2" name="Picture 1" descr="A blue logo with text&#10;&#10;Description automatically generated">
            <a:extLst>
              <a:ext uri="{FF2B5EF4-FFF2-40B4-BE49-F238E27FC236}">
                <a16:creationId xmlns:a16="http://schemas.microsoft.com/office/drawing/2014/main" id="{3DAEF1A3-1FAE-AA48-9F67-46EA1CF7D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48" y="4823143"/>
            <a:ext cx="288000" cy="288000"/>
          </a:xfrm>
          <a:prstGeom prst="rect">
            <a:avLst/>
          </a:prstGeom>
        </p:spPr>
      </p:pic>
      <p:pic>
        <p:nvPicPr>
          <p:cNvPr id="8" name="Picture 7" descr="A close-up of a diagram&#10;&#10;Description automatically generated">
            <a:extLst>
              <a:ext uri="{FF2B5EF4-FFF2-40B4-BE49-F238E27FC236}">
                <a16:creationId xmlns:a16="http://schemas.microsoft.com/office/drawing/2014/main" id="{690BFDDF-798C-8733-BF68-92C3429BC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47" y="4823143"/>
            <a:ext cx="28800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D1E9B9-B53A-C2FE-FD87-03811CCF6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247" y="4823143"/>
            <a:ext cx="309385" cy="288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4D1E297-3730-B974-C306-EA1C87495B9B}"/>
              </a:ext>
            </a:extLst>
          </p:cNvPr>
          <p:cNvSpPr txBox="1"/>
          <p:nvPr/>
        </p:nvSpPr>
        <p:spPr>
          <a:xfrm>
            <a:off x="3205" y="1474942"/>
            <a:ext cx="1483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N-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subjettiness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382D36-3A62-1B55-135A-9C36AA4350E3}"/>
              </a:ext>
            </a:extLst>
          </p:cNvPr>
          <p:cNvSpPr txBox="1"/>
          <p:nvPr/>
        </p:nvSpPr>
        <p:spPr>
          <a:xfrm>
            <a:off x="275668" y="3545155"/>
            <a:ext cx="1142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pNET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921C27-D49E-E464-12BF-472CFD4FA9A5}"/>
              </a:ext>
            </a:extLst>
          </p:cNvPr>
          <p:cNvSpPr txBox="1"/>
          <p:nvPr/>
        </p:nvSpPr>
        <p:spPr>
          <a:xfrm>
            <a:off x="7672214" y="1474942"/>
            <a:ext cx="1276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ParticleNET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56BF47-19E6-A9EB-5826-B0A0CCFA1286}"/>
              </a:ext>
            </a:extLst>
          </p:cNvPr>
          <p:cNvSpPr txBox="1"/>
          <p:nvPr/>
        </p:nvSpPr>
        <p:spPr>
          <a:xfrm>
            <a:off x="7672214" y="3556113"/>
            <a:ext cx="1003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DeepTag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4BD20A-29D5-4D3E-39DD-6961C7AADB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sz="900" dirty="0"/>
              <a:t>Raffaele Delli Gatti</a:t>
            </a:r>
            <a:r>
              <a:rPr lang="en-US" dirty="0"/>
              <a:t> | </a:t>
            </a:r>
            <a:r>
              <a:rPr lang="en-US" sz="900" dirty="0"/>
              <a:t>Final reports – Summer Trainings </a:t>
            </a:r>
            <a:endParaRPr lang="en-US" b="1" dirty="0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5FAF435D-E989-CF02-D4C9-34728EFBF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r>
              <a:rPr lang="it-IT" dirty="0"/>
              <a:t>9/27/2023</a:t>
            </a:r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1A0C696-944B-3819-9F7F-0A999BC319AE}"/>
              </a:ext>
            </a:extLst>
          </p:cNvPr>
          <p:cNvCxnSpPr/>
          <p:nvPr/>
        </p:nvCxnSpPr>
        <p:spPr>
          <a:xfrm>
            <a:off x="7768445" y="1735434"/>
            <a:ext cx="1080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93A9467-DADB-2D00-0849-7AB5B47874F9}"/>
              </a:ext>
            </a:extLst>
          </p:cNvPr>
          <p:cNvCxnSpPr/>
          <p:nvPr/>
        </p:nvCxnSpPr>
        <p:spPr>
          <a:xfrm>
            <a:off x="96588" y="1754383"/>
            <a:ext cx="129600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D5D0FEA-E5A9-945D-63BC-C4347E763543}"/>
              </a:ext>
            </a:extLst>
          </p:cNvPr>
          <p:cNvCxnSpPr/>
          <p:nvPr/>
        </p:nvCxnSpPr>
        <p:spPr>
          <a:xfrm>
            <a:off x="362277" y="3817308"/>
            <a:ext cx="900000" cy="0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E629B72-E485-0C85-884C-99B78ADF0787}"/>
              </a:ext>
            </a:extLst>
          </p:cNvPr>
          <p:cNvCxnSpPr/>
          <p:nvPr/>
        </p:nvCxnSpPr>
        <p:spPr>
          <a:xfrm>
            <a:off x="7760353" y="3817308"/>
            <a:ext cx="828000" cy="0"/>
          </a:xfrm>
          <a:prstGeom prst="line">
            <a:avLst/>
          </a:prstGeom>
          <a:ln w="1905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2" name="Picture 11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3F5B810F-BDAB-D7BC-14D0-78CC933DB1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8000" y="686212"/>
            <a:ext cx="3024000" cy="2016000"/>
          </a:xfrm>
          <a:prstGeom prst="rect">
            <a:avLst/>
          </a:prstGeom>
        </p:spPr>
      </p:pic>
      <p:pic>
        <p:nvPicPr>
          <p:cNvPr id="14" name="Picture 13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445766AF-79CB-32D1-01E7-2D485DF5DD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9967" y="662737"/>
            <a:ext cx="3024000" cy="2016000"/>
          </a:xfrm>
          <a:prstGeom prst="rect">
            <a:avLst/>
          </a:prstGeom>
        </p:spPr>
      </p:pic>
      <p:pic>
        <p:nvPicPr>
          <p:cNvPr id="17" name="Picture 16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A9C04B85-A141-DFF1-B563-20D3754C85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8000" y="2716954"/>
            <a:ext cx="3024000" cy="2016000"/>
          </a:xfrm>
          <a:prstGeom prst="rect">
            <a:avLst/>
          </a:prstGeom>
        </p:spPr>
      </p:pic>
      <p:pic>
        <p:nvPicPr>
          <p:cNvPr id="24" name="Picture 23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9B2CE5D7-B57F-BFA7-C03D-F3198C78C0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9967" y="2717571"/>
            <a:ext cx="3024000" cy="2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06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72516"/>
            <a:ext cx="8165535" cy="320908"/>
          </a:xfrm>
        </p:spPr>
        <p:txBody>
          <a:bodyPr/>
          <a:lstStyle/>
          <a:p>
            <a:pPr algn="ctr"/>
            <a:r>
              <a:rPr lang="en-US" sz="2400" dirty="0"/>
              <a:t>Efficiency and sensitivity studies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2" name="Picture 1" descr="A blue logo with text&#10;&#10;Description automatically generated">
            <a:extLst>
              <a:ext uri="{FF2B5EF4-FFF2-40B4-BE49-F238E27FC236}">
                <a16:creationId xmlns:a16="http://schemas.microsoft.com/office/drawing/2014/main" id="{3DAEF1A3-1FAE-AA48-9F67-46EA1CF7D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48" y="4823143"/>
            <a:ext cx="288000" cy="288000"/>
          </a:xfrm>
          <a:prstGeom prst="rect">
            <a:avLst/>
          </a:prstGeom>
        </p:spPr>
      </p:pic>
      <p:pic>
        <p:nvPicPr>
          <p:cNvPr id="8" name="Picture 7" descr="A close-up of a diagram&#10;&#10;Description automatically generated">
            <a:extLst>
              <a:ext uri="{FF2B5EF4-FFF2-40B4-BE49-F238E27FC236}">
                <a16:creationId xmlns:a16="http://schemas.microsoft.com/office/drawing/2014/main" id="{690BFDDF-798C-8733-BF68-92C3429BC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47" y="4823143"/>
            <a:ext cx="28800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D1E9B9-B53A-C2FE-FD87-03811CCF6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247" y="4823143"/>
            <a:ext cx="309385" cy="28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D1A0E7-8487-C623-73A1-872831568D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sz="900" dirty="0"/>
              <a:t>Raffaele Delli Gatti</a:t>
            </a:r>
            <a:r>
              <a:rPr lang="en-US" dirty="0"/>
              <a:t> | </a:t>
            </a:r>
            <a:r>
              <a:rPr lang="en-US" sz="900" dirty="0"/>
              <a:t>Final reports – Summer Trainings </a:t>
            </a:r>
            <a:endParaRPr lang="en-US" b="1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B86727F3-45F2-8346-4291-605206A3C7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r>
              <a:rPr lang="it-IT" dirty="0"/>
              <a:t>9/27/2023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5">
                <a:extLst>
                  <a:ext uri="{FF2B5EF4-FFF2-40B4-BE49-F238E27FC236}">
                    <a16:creationId xmlns:a16="http://schemas.microsoft.com/office/drawing/2014/main" id="{B8EE7DB5-9C7B-D640-8D60-6EE3213745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6503" y="3763510"/>
                <a:ext cx="8399080" cy="717710"/>
              </a:xfrm>
            </p:spPr>
            <p:txBody>
              <a:bodyPr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rgbClr val="0070C0"/>
                  </a:buClr>
                  <a:buSzPct val="120000"/>
                </a:pPr>
                <a:r>
                  <a:rPr lang="it-IT" sz="1600" dirty="0"/>
                  <a:t>Background </a:t>
                </a:r>
                <a:r>
                  <a:rPr lang="it-IT" sz="1600" dirty="0" err="1"/>
                  <a:t>efficiency</a:t>
                </a:r>
                <a:r>
                  <a:rPr lang="it-IT" sz="1600" dirty="0"/>
                  <a:t> </a:t>
                </a:r>
                <a:r>
                  <a:rPr lang="it-IT" sz="1600" dirty="0" err="1"/>
                  <a:t>reduction</a:t>
                </a:r>
                <a:r>
                  <a:rPr lang="it-IT" sz="1600" dirty="0"/>
                  <a:t> </a:t>
                </a:r>
                <a14:m>
                  <m:oMath xmlns:m="http://schemas.openxmlformats.org/officeDocument/2006/math">
                    <m:r>
                      <a:rPr lang="it-IT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20%</m:t>
                    </m:r>
                  </m:oMath>
                </a14:m>
                <a:r>
                  <a:rPr lang="it-IT" sz="1600" b="0" dirty="0">
                    <a:ea typeface="Cambria Math" panose="02040503050406030204" pitchFamily="18" charset="0"/>
                  </a:rPr>
                  <a:t>, s</a:t>
                </a:r>
                <a:r>
                  <a:rPr lang="it-IT" sz="1600" dirty="0"/>
                  <a:t>ensitivity gain 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11%</m:t>
                    </m:r>
                  </m:oMath>
                </a14:m>
                <a:r>
                  <a:rPr lang="it-IT" sz="1600" dirty="0"/>
                  <a:t> </a:t>
                </a:r>
                <a:r>
                  <a:rPr lang="it-IT" sz="1600" dirty="0">
                    <a:ea typeface="Cambria Math" panose="02040503050406030204" pitchFamily="18" charset="0"/>
                  </a:rPr>
                  <a:t>for a </a:t>
                </a:r>
                <a:r>
                  <a:rPr lang="it-IT" sz="1600" dirty="0" err="1">
                    <a:ea typeface="Cambria Math" panose="02040503050406030204" pitchFamily="18" charset="0"/>
                  </a:rPr>
                  <a:t>signal</a:t>
                </a:r>
                <a:r>
                  <a:rPr lang="it-IT" sz="1600" dirty="0">
                    <a:ea typeface="Cambria Math" panose="02040503050406030204" pitchFamily="18" charset="0"/>
                  </a:rPr>
                  <a:t> </a:t>
                </a:r>
                <a:r>
                  <a:rPr lang="it-IT" sz="1600" dirty="0" err="1">
                    <a:ea typeface="Cambria Math" panose="02040503050406030204" pitchFamily="18" charset="0"/>
                  </a:rPr>
                  <a:t>efficiency</a:t>
                </a:r>
                <a:r>
                  <a:rPr lang="it-IT" sz="1600" dirty="0">
                    <a:ea typeface="Cambria Math" panose="020405030504060302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it-IT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78%</m:t>
                    </m:r>
                  </m:oMath>
                </a14:m>
                <a:r>
                  <a:rPr lang="it-IT" sz="1600" dirty="0">
                    <a:ea typeface="Cambria Math" panose="02040503050406030204" pitchFamily="18" charset="0"/>
                  </a:rPr>
                  <a:t> </a:t>
                </a:r>
                <a:endParaRPr lang="it-IT" sz="1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2" name="Content Placeholder 5">
                <a:extLst>
                  <a:ext uri="{FF2B5EF4-FFF2-40B4-BE49-F238E27FC236}">
                    <a16:creationId xmlns:a16="http://schemas.microsoft.com/office/drawing/2014/main" id="{B8EE7DB5-9C7B-D640-8D60-6EE3213745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6503" y="3763510"/>
                <a:ext cx="8399080" cy="717710"/>
              </a:xfrm>
              <a:blipFill>
                <a:blip r:embed="rId7"/>
                <a:stretch>
                  <a:fillRect l="-1597" t="-12712" r="-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graph of 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5826449E-DEDA-0321-6183-8EB76C00B3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832683"/>
            <a:ext cx="4320000" cy="2880000"/>
          </a:xfrm>
          <a:prstGeom prst="rect">
            <a:avLst/>
          </a:prstGeom>
        </p:spPr>
      </p:pic>
      <p:pic>
        <p:nvPicPr>
          <p:cNvPr id="12" name="Picture 11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D3030360-28AD-CF72-E1ED-E54DB34685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4820" y="825024"/>
            <a:ext cx="432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54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3" y="3093335"/>
                <a:ext cx="8152105" cy="1512739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450"/>
                  </a:spcBef>
                  <a:spcAft>
                    <a:spcPts val="450"/>
                  </a:spcAft>
                  <a:buClr>
                    <a:srgbClr val="0070C0"/>
                  </a:buClr>
                  <a:buSzPct val="120000"/>
                </a:pPr>
                <a:r>
                  <a:rPr lang="it-IT" sz="1200" b="1" dirty="0"/>
                  <a:t>Pseudorapidity</a:t>
                </a:r>
                <a:r>
                  <a:rPr lang="it-IT" sz="12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200" i="1">
                        <a:latin typeface="Cambria Math" panose="02040503050406030204" pitchFamily="18" charset="0"/>
                      </a:rPr>
                      <m:t>η</m:t>
                    </m:r>
                    <m:r>
                      <a:rPr lang="it-IT" sz="12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it-IT" sz="1200" i="1">
                        <a:latin typeface="Cambria Math" panose="02040503050406030204" pitchFamily="18" charset="0"/>
                      </a:rPr>
                      <m:t>𝑙</m:t>
                    </m:r>
                    <m:r>
                      <m:rPr>
                        <m:sty m:val="p"/>
                      </m:rPr>
                      <a:rPr lang="it-IT" sz="1200" b="0" i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it-IT" sz="1200" dirty="0"/>
                  <a:t> </a:t>
                </a:r>
                <a14:m>
                  <m:oMath xmlns:m="http://schemas.openxmlformats.org/officeDocument/2006/math">
                    <m:r>
                      <a:rPr lang="it-IT" sz="1200" i="1">
                        <a:latin typeface="Cambria Math" panose="02040503050406030204" pitchFamily="18" charset="0"/>
                      </a:rPr>
                      <m:t>𝑡𝑎𝑛</m:t>
                    </m:r>
                    <m:r>
                      <a:rPr lang="it-IT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it-IT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endParaRPr lang="it-IT" sz="1200" dirty="0"/>
              </a:p>
              <a:p>
                <a:pPr>
                  <a:lnSpc>
                    <a:spcPct val="100000"/>
                  </a:lnSpc>
                  <a:spcBef>
                    <a:spcPts val="450"/>
                  </a:spcBef>
                  <a:spcAft>
                    <a:spcPts val="450"/>
                  </a:spcAft>
                  <a:buClr>
                    <a:srgbClr val="0070C0"/>
                  </a:buClr>
                  <a:buSzPct val="120000"/>
                </a:pPr>
                <a:r>
                  <a:rPr lang="it-IT" sz="1200" b="1" dirty="0" err="1"/>
                  <a:t>Angular</a:t>
                </a:r>
                <a:r>
                  <a:rPr lang="it-IT" sz="1200" b="1" dirty="0"/>
                  <a:t> </a:t>
                </a:r>
                <a:r>
                  <a:rPr lang="it-IT" sz="1200" b="1" dirty="0" err="1"/>
                  <a:t>distance</a:t>
                </a:r>
                <a:r>
                  <a:rPr lang="it-IT" sz="1200" b="1" dirty="0"/>
                  <a:t> </a:t>
                </a:r>
                <a14:m>
                  <m:oMath xmlns:m="http://schemas.openxmlformats.org/officeDocument/2006/math">
                    <m:r>
                      <a:rPr lang="it-IT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it-IT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it-IT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it-IT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it-IT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l-GR" sz="1200" i="1">
                                <a:latin typeface="Cambria Math" panose="02040503050406030204" pitchFamily="18" charset="0"/>
                              </a:rPr>
                              <m:t>η</m:t>
                            </m:r>
                          </m:e>
                          <m:sup>
                            <m:r>
                              <a:rPr lang="it-IT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12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it-IT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m:rPr>
                                <m:nor/>
                              </m:rPr>
                              <a:rPr lang="it-IT" sz="1200"/>
                              <m:t>𝜑</m:t>
                            </m:r>
                          </m:e>
                          <m:sup>
                            <m:r>
                              <a:rPr lang="it-IT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it-IT" sz="1200" dirty="0"/>
              </a:p>
              <a:p>
                <a:pPr>
                  <a:lnSpc>
                    <a:spcPct val="100000"/>
                  </a:lnSpc>
                  <a:spcBef>
                    <a:spcPts val="450"/>
                  </a:spcBef>
                  <a:spcAft>
                    <a:spcPts val="450"/>
                  </a:spcAft>
                  <a:buClr>
                    <a:srgbClr val="0070C0"/>
                  </a:buClr>
                  <a:buSzPct val="120000"/>
                </a:pPr>
                <a:r>
                  <a:rPr lang="it-IT" sz="1200" b="1" dirty="0" err="1"/>
                  <a:t>Momentum</a:t>
                </a:r>
                <a:r>
                  <a:rPr lang="it-IT" sz="1200" b="1" dirty="0"/>
                  <a:t>, energy</a:t>
                </a:r>
                <a:r>
                  <a:rPr lang="it-IT" sz="1200" dirty="0"/>
                  <a:t> </a:t>
                </a:r>
                <a:r>
                  <a:rPr lang="it-IT" sz="1200" dirty="0" err="1"/>
                  <a:t>measured</a:t>
                </a:r>
                <a:r>
                  <a:rPr lang="it-IT" sz="1200" dirty="0"/>
                  <a:t> in the </a:t>
                </a:r>
                <a:r>
                  <a:rPr lang="it-IT" sz="1200" b="1" dirty="0" err="1"/>
                  <a:t>transverse</a:t>
                </a:r>
                <a:r>
                  <a:rPr lang="it-IT" sz="1200" dirty="0"/>
                  <a:t> </a:t>
                </a:r>
                <a:r>
                  <a:rPr lang="it-IT" sz="1200" dirty="0" err="1"/>
                  <a:t>plane</a:t>
                </a:r>
                <a:r>
                  <a:rPr lang="it-IT" sz="1200" dirty="0"/>
                  <a:t>:</a:t>
                </a:r>
                <a:endParaRPr lang="it-IT" sz="1200" i="1" dirty="0">
                  <a:latin typeface="Cambria Math" panose="02040503050406030204" pitchFamily="18" charset="0"/>
                </a:endParaRPr>
              </a:p>
              <a:p>
                <a:pPr marL="266700" indent="0">
                  <a:lnSpc>
                    <a:spcPct val="100000"/>
                  </a:lnSpc>
                  <a:spcBef>
                    <a:spcPts val="450"/>
                  </a:spcBef>
                  <a:spcAft>
                    <a:spcPts val="450"/>
                  </a:spcAft>
                  <a:buClr>
                    <a:srgbClr val="0070C0"/>
                  </a:buClr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it-IT" sz="1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it-IT" sz="1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1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it-IT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it-IT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it-IT" sz="1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1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it-IT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it-IT" sz="1200" i="1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it-IT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1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it-IT" sz="1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it-IT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it-IT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it-IT" sz="1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1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1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it-IT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it-IT" sz="1200" dirty="0"/>
              </a:p>
              <a:p>
                <a:pPr>
                  <a:lnSpc>
                    <a:spcPct val="100000"/>
                  </a:lnSpc>
                  <a:spcBef>
                    <a:spcPts val="450"/>
                  </a:spcBef>
                  <a:spcAft>
                    <a:spcPts val="450"/>
                  </a:spcAft>
                  <a:buClr>
                    <a:srgbClr val="0070C0"/>
                  </a:buClr>
                  <a:buSzPct val="120000"/>
                </a:pPr>
                <a:r>
                  <a:rPr lang="it-IT" sz="1200" b="1" dirty="0" err="1"/>
                  <a:t>Missing</a:t>
                </a:r>
                <a:r>
                  <a:rPr lang="it-IT" sz="1200" b="1" dirty="0"/>
                  <a:t> Transverse Energy </a:t>
                </a:r>
                <a:r>
                  <a:rPr lang="it-IT" sz="1200" dirty="0"/>
                  <a:t>(MET):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sz="1200" i="1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it-IT" sz="12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it-IT" sz="1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i="1" dirty="0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it-IT" sz="1200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it-IT" sz="12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it-IT" sz="12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it-IT" sz="1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sz="1200" i="1" dirty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sSub>
                                  <m:sSubPr>
                                    <m:ctrlPr>
                                      <a:rPr lang="it-IT" sz="1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i="1" dirty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it-IT" sz="12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e>
                        </m:nary>
                      </m:e>
                    </m:d>
                  </m:oMath>
                </a14:m>
                <a:endParaRPr lang="it-IT" sz="1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3" y="3093335"/>
                <a:ext cx="8152105" cy="1512739"/>
              </a:xfrm>
              <a:blipFill>
                <a:blip r:embed="rId2"/>
                <a:stretch>
                  <a:fillRect l="-1272" t="-4418" b="-38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72516"/>
            <a:ext cx="8165535" cy="320908"/>
          </a:xfrm>
        </p:spPr>
        <p:txBody>
          <a:bodyPr/>
          <a:lstStyle/>
          <a:p>
            <a:pPr algn="ctr"/>
            <a:r>
              <a:rPr lang="it-IT" sz="2400" b="1" dirty="0"/>
              <a:t>The Compact </a:t>
            </a:r>
            <a:r>
              <a:rPr lang="it-IT" sz="2400" b="1" dirty="0" err="1"/>
              <a:t>Muon</a:t>
            </a:r>
            <a:r>
              <a:rPr lang="it-IT" sz="2400" b="1" dirty="0"/>
              <a:t> </a:t>
            </a:r>
            <a:r>
              <a:rPr lang="it-IT" sz="2400" b="1" dirty="0" err="1"/>
              <a:t>Solenoid</a:t>
            </a:r>
            <a:r>
              <a:rPr lang="it-IT" sz="2400" b="1" dirty="0"/>
              <a:t> </a:t>
            </a:r>
            <a:r>
              <a:rPr lang="it-IT" sz="2400" b="1" dirty="0" err="1"/>
              <a:t>at</a:t>
            </a:r>
            <a:r>
              <a:rPr lang="it-IT" sz="2400" b="1" dirty="0"/>
              <a:t> the LHC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5C67A2-A45E-81C6-6595-FE2B43F02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235" y="713623"/>
            <a:ext cx="2928938" cy="2114550"/>
          </a:xfrm>
          <a:prstGeom prst="rect">
            <a:avLst/>
          </a:prstGeom>
        </p:spPr>
      </p:pic>
      <p:pic>
        <p:nvPicPr>
          <p:cNvPr id="10" name="Picture 9" descr="A blue logo with text&#10;&#10;Description automatically generated">
            <a:extLst>
              <a:ext uri="{FF2B5EF4-FFF2-40B4-BE49-F238E27FC236}">
                <a16:creationId xmlns:a16="http://schemas.microsoft.com/office/drawing/2014/main" id="{C1D56D68-5CC5-E099-166A-17EA0558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8" y="232574"/>
            <a:ext cx="851234" cy="85123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6C90E8A-C3C9-B761-8792-8C5AF2DD85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31456"/>
            <a:ext cx="4236048" cy="3233550"/>
          </a:xfrm>
          <a:prstGeom prst="rect">
            <a:avLst/>
          </a:prstGeom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E8B9BA82-0945-9876-AC8F-EFB92F1D21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6425804"/>
              </p:ext>
            </p:extLst>
          </p:nvPr>
        </p:nvGraphicFramePr>
        <p:xfrm>
          <a:off x="140462" y="2831267"/>
          <a:ext cx="4453608" cy="236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5">
                <a:extLst>
                  <a:ext uri="{FF2B5EF4-FFF2-40B4-BE49-F238E27FC236}">
                    <a16:creationId xmlns:a16="http://schemas.microsoft.com/office/drawing/2014/main" id="{98424E3C-77F7-1E45-F03E-9DCA7D4055E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15139" y="704495"/>
                <a:ext cx="3506906" cy="740250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230188" indent="-230188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•"/>
                  <a:defRPr sz="1800" kern="1200">
                    <a:solidFill>
                      <a:srgbClr val="505050"/>
                    </a:solidFill>
                    <a:latin typeface="Helvetica"/>
                    <a:ea typeface="Geneva" charset="0"/>
                    <a:cs typeface="ＭＳ Ｐゴシック" charset="0"/>
                  </a:defRPr>
                </a:lvl1pPr>
                <a:lvl2pPr marL="512763" indent="-230188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2pPr>
                <a:lvl3pPr marL="803275" indent="-230188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•"/>
                  <a:defRPr sz="15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3pPr>
                <a:lvl4pPr marL="1085850" indent="-228600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–"/>
                  <a:defRPr sz="14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4pPr>
                <a:lvl5pPr marL="1370013" indent="-230188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/>
                  <a:buChar char="•"/>
                  <a:defRPr sz="14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Pct val="120000"/>
                  <a:buNone/>
                </a:pPr>
                <a:r>
                  <a:rPr lang="it-IT" sz="2000" dirty="0"/>
                  <a:t>Carthesian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20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it-IT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2000" dirty="0"/>
                  <a:t> and </a:t>
                </a:r>
                <a:r>
                  <a:rPr lang="it-IT" sz="2000" dirty="0" err="1"/>
                  <a:t>cylindrical</a:t>
                </a:r>
                <a:r>
                  <a:rPr lang="it-IT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</a:rPr>
                          <m:t>η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it-IT" sz="2000"/>
                          <m:t>𝜑</m:t>
                        </m:r>
                      </m:e>
                    </m:d>
                    <m:r>
                      <a:rPr lang="it-IT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000" dirty="0"/>
                  <a:t>coordinates</a:t>
                </a:r>
              </a:p>
            </p:txBody>
          </p:sp>
        </mc:Choice>
        <mc:Fallback xmlns="">
          <p:sp>
            <p:nvSpPr>
              <p:cNvPr id="13" name="Content Placeholder 5">
                <a:extLst>
                  <a:ext uri="{FF2B5EF4-FFF2-40B4-BE49-F238E27FC236}">
                    <a16:creationId xmlns:a16="http://schemas.microsoft.com/office/drawing/2014/main" id="{98424E3C-77F7-1E45-F03E-9DCA7D405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139" y="704495"/>
                <a:ext cx="3506906" cy="740250"/>
              </a:xfrm>
              <a:prstGeom prst="rect">
                <a:avLst/>
              </a:prstGeom>
              <a:blipFill>
                <a:blip r:embed="rId11"/>
                <a:stretch>
                  <a:fillRect l="-2778" t="-9917" r="-2778" b="-4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o 14">
            <a:extLst>
              <a:ext uri="{FF2B5EF4-FFF2-40B4-BE49-F238E27FC236}">
                <a16:creationId xmlns:a16="http://schemas.microsoft.com/office/drawing/2014/main" id="{6B57A6C7-37D6-A338-6A5D-FF7E7B33F851}"/>
              </a:ext>
            </a:extLst>
          </p:cNvPr>
          <p:cNvSpPr/>
          <p:nvPr/>
        </p:nvSpPr>
        <p:spPr>
          <a:xfrm>
            <a:off x="5805520" y="2296262"/>
            <a:ext cx="1355400" cy="1355368"/>
          </a:xfrm>
          <a:prstGeom prst="arc">
            <a:avLst>
              <a:gd name="adj1" fmla="val 9016777"/>
              <a:gd name="adj2" fmla="val 14601112"/>
            </a:avLst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80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21" name="Connettore 2 24">
            <a:extLst>
              <a:ext uri="{FF2B5EF4-FFF2-40B4-BE49-F238E27FC236}">
                <a16:creationId xmlns:a16="http://schemas.microsoft.com/office/drawing/2014/main" id="{59043759-4382-2B74-89B7-0EE3E5CFB9BD}"/>
              </a:ext>
            </a:extLst>
          </p:cNvPr>
          <p:cNvCxnSpPr>
            <a:cxnSpLocks/>
            <a:endCxn id="22" idx="1"/>
          </p:cNvCxnSpPr>
          <p:nvPr/>
        </p:nvCxnSpPr>
        <p:spPr>
          <a:xfrm flipH="1" flipV="1">
            <a:off x="6183192" y="2373301"/>
            <a:ext cx="257177" cy="679106"/>
          </a:xfrm>
          <a:prstGeom prst="straightConnector1">
            <a:avLst/>
          </a:prstGeom>
          <a:ln w="127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5">
                <a:extLst>
                  <a:ext uri="{FF2B5EF4-FFF2-40B4-BE49-F238E27FC236}">
                    <a16:creationId xmlns:a16="http://schemas.microsoft.com/office/drawing/2014/main" id="{431BDA87-A689-BA3F-EAE7-C064B60F063F}"/>
                  </a:ext>
                </a:extLst>
              </p:cNvPr>
              <p:cNvSpPr txBox="1"/>
              <p:nvPr/>
            </p:nvSpPr>
            <p:spPr>
              <a:xfrm>
                <a:off x="6183192" y="2188635"/>
                <a:ext cx="3516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it-IT" sz="1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CasellaDiTesto 25">
                <a:extLst>
                  <a:ext uri="{FF2B5EF4-FFF2-40B4-BE49-F238E27FC236}">
                    <a16:creationId xmlns:a16="http://schemas.microsoft.com/office/drawing/2014/main" id="{431BDA87-A689-BA3F-EAE7-C064B60F0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192" y="2188635"/>
                <a:ext cx="35163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1">
                <a:extLst>
                  <a:ext uri="{FF2B5EF4-FFF2-40B4-BE49-F238E27FC236}">
                    <a16:creationId xmlns:a16="http://schemas.microsoft.com/office/drawing/2014/main" id="{A7D781D0-EEEA-1525-8200-911410F7E7B0}"/>
                  </a:ext>
                </a:extLst>
              </p:cNvPr>
              <p:cNvSpPr txBox="1"/>
              <p:nvPr/>
            </p:nvSpPr>
            <p:spPr>
              <a:xfrm>
                <a:off x="5470509" y="2581639"/>
                <a:ext cx="3995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it-IT" sz="1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CasellaDiTesto 21">
                <a:extLst>
                  <a:ext uri="{FF2B5EF4-FFF2-40B4-BE49-F238E27FC236}">
                    <a16:creationId xmlns:a16="http://schemas.microsoft.com/office/drawing/2014/main" id="{A7D781D0-EEEA-1525-8200-911410F7E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509" y="2581639"/>
                <a:ext cx="399597" cy="369332"/>
              </a:xfrm>
              <a:prstGeom prst="rect">
                <a:avLst/>
              </a:prstGeom>
              <a:blipFill>
                <a:blip r:embed="rId1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5E812B14-EDA5-D9FE-57DB-5A5B12DE99DC}"/>
              </a:ext>
            </a:extLst>
          </p:cNvPr>
          <p:cNvSpPr/>
          <p:nvPr/>
        </p:nvSpPr>
        <p:spPr>
          <a:xfrm>
            <a:off x="1967027" y="694508"/>
            <a:ext cx="1020128" cy="41616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51A63EE-9A9E-DB2E-75DF-0725A42A32BA}"/>
              </a:ext>
            </a:extLst>
          </p:cNvPr>
          <p:cNvCxnSpPr/>
          <p:nvPr/>
        </p:nvCxnSpPr>
        <p:spPr>
          <a:xfrm>
            <a:off x="3054203" y="1135184"/>
            <a:ext cx="1427421" cy="818549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6518AF62-6244-EF68-46C7-E053DB7C0B7D}"/>
              </a:ext>
            </a:extLst>
          </p:cNvPr>
          <p:cNvSpPr txBox="1">
            <a:spLocks/>
          </p:cNvSpPr>
          <p:nvPr/>
        </p:nvSpPr>
        <p:spPr>
          <a:xfrm>
            <a:off x="5989795" y="4552683"/>
            <a:ext cx="1400458" cy="23922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US" sz="1400" dirty="0"/>
              <a:t>CMS Detector</a:t>
            </a:r>
          </a:p>
        </p:txBody>
      </p:sp>
      <p:pic>
        <p:nvPicPr>
          <p:cNvPr id="29" name="Picture 28" descr="A blue logo with text&#10;&#10;Description automatically generated">
            <a:extLst>
              <a:ext uri="{FF2B5EF4-FFF2-40B4-BE49-F238E27FC236}">
                <a16:creationId xmlns:a16="http://schemas.microsoft.com/office/drawing/2014/main" id="{B67F3DA5-71C5-02B1-B377-5F8852E8CA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48" y="4823143"/>
            <a:ext cx="288000" cy="288000"/>
          </a:xfrm>
          <a:prstGeom prst="rect">
            <a:avLst/>
          </a:prstGeom>
        </p:spPr>
      </p:pic>
      <p:pic>
        <p:nvPicPr>
          <p:cNvPr id="30" name="Picture 29" descr="A close-up of a diagram&#10;&#10;Description automatically generated">
            <a:extLst>
              <a:ext uri="{FF2B5EF4-FFF2-40B4-BE49-F238E27FC236}">
                <a16:creationId xmlns:a16="http://schemas.microsoft.com/office/drawing/2014/main" id="{8D5F8954-D4BD-C691-C29A-D18A148BD6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47" y="4823143"/>
            <a:ext cx="288000" cy="288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B8C8A62-EC1F-64EF-9204-881EDE22EB4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48247" y="4823143"/>
            <a:ext cx="309385" cy="28800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A60ECDA-0F3B-9199-F26B-F08E8756637E}"/>
              </a:ext>
            </a:extLst>
          </p:cNvPr>
          <p:cNvCxnSpPr>
            <a:cxnSpLocks/>
          </p:cNvCxnSpPr>
          <p:nvPr/>
        </p:nvCxnSpPr>
        <p:spPr>
          <a:xfrm flipV="1">
            <a:off x="3200941" y="4536499"/>
            <a:ext cx="102870" cy="144000"/>
          </a:xfrm>
          <a:prstGeom prst="line">
            <a:avLst/>
          </a:prstGeom>
          <a:ln w="19050">
            <a:solidFill>
              <a:srgbClr val="50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A close-up of a diagram&#10;&#10;Description automatically generated">
            <a:extLst>
              <a:ext uri="{FF2B5EF4-FFF2-40B4-BE49-F238E27FC236}">
                <a16:creationId xmlns:a16="http://schemas.microsoft.com/office/drawing/2014/main" id="{35CC6A4C-1E4C-809F-3329-8A2553FE49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905" y="227566"/>
            <a:ext cx="720000" cy="720000"/>
          </a:xfrm>
          <a:prstGeom prst="rect">
            <a:avLst/>
          </a:prstGeom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02C696AE-A20F-5C08-8CAE-066A484B5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sz="900" dirty="0"/>
              <a:t>Raffaele Delli Gatti</a:t>
            </a:r>
            <a:r>
              <a:rPr lang="en-US" dirty="0"/>
              <a:t> | </a:t>
            </a:r>
            <a:r>
              <a:rPr lang="en-US" sz="900" dirty="0"/>
              <a:t>Final reports – Summer Trainings </a:t>
            </a:r>
            <a:endParaRPr lang="en-US" b="1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1741091A-1F61-1EB6-A948-CF87760A37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r>
              <a:rPr lang="it-IT" dirty="0"/>
              <a:t>9/27/2023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89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72516"/>
            <a:ext cx="8165535" cy="320908"/>
          </a:xfrm>
        </p:spPr>
        <p:txBody>
          <a:bodyPr/>
          <a:lstStyle/>
          <a:p>
            <a:pPr algn="ctr"/>
            <a:r>
              <a:rPr lang="en-US" sz="2400" dirty="0"/>
              <a:t>Conclusions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2" name="Picture 1" descr="A blue logo with text&#10;&#10;Description automatically generated">
            <a:extLst>
              <a:ext uri="{FF2B5EF4-FFF2-40B4-BE49-F238E27FC236}">
                <a16:creationId xmlns:a16="http://schemas.microsoft.com/office/drawing/2014/main" id="{3DAEF1A3-1FAE-AA48-9F67-46EA1CF7D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48" y="4823143"/>
            <a:ext cx="288000" cy="288000"/>
          </a:xfrm>
          <a:prstGeom prst="rect">
            <a:avLst/>
          </a:prstGeom>
        </p:spPr>
      </p:pic>
      <p:pic>
        <p:nvPicPr>
          <p:cNvPr id="8" name="Picture 7" descr="A close-up of a diagram&#10;&#10;Description automatically generated">
            <a:extLst>
              <a:ext uri="{FF2B5EF4-FFF2-40B4-BE49-F238E27FC236}">
                <a16:creationId xmlns:a16="http://schemas.microsoft.com/office/drawing/2014/main" id="{690BFDDF-798C-8733-BF68-92C3429BC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47" y="4823143"/>
            <a:ext cx="28800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D1E9B9-B53A-C2FE-FD87-03811CCF6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247" y="4823143"/>
            <a:ext cx="309385" cy="28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D1A0E7-8487-C623-73A1-872831568D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sz="900" dirty="0"/>
              <a:t>Raffaele Delli Gatti</a:t>
            </a:r>
            <a:r>
              <a:rPr lang="en-US" dirty="0"/>
              <a:t> | </a:t>
            </a:r>
            <a:r>
              <a:rPr lang="en-US" sz="900" dirty="0"/>
              <a:t>Final reports – Summer Trainings </a:t>
            </a:r>
            <a:endParaRPr lang="en-US" b="1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B86727F3-45F2-8346-4291-605206A3C7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r>
              <a:rPr lang="it-IT" dirty="0"/>
              <a:t>9/27/2023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5">
                <a:extLst>
                  <a:ext uri="{FF2B5EF4-FFF2-40B4-BE49-F238E27FC236}">
                    <a16:creationId xmlns:a16="http://schemas.microsoft.com/office/drawing/2014/main" id="{B7618955-A9E9-ED7D-7B74-EE0CAFDC4E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99" y="819645"/>
                <a:ext cx="8411668" cy="3794522"/>
              </a:xfrm>
            </p:spPr>
            <p:txBody>
              <a:bodyPr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rgbClr val="0070C0"/>
                  </a:buClr>
                  <a:buSzPct val="120000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1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WV</m:t>
                    </m:r>
                    <m:r>
                      <a:rPr lang="it-IT" sz="1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it-IT" sz="1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r>
                      <a:rPr lang="it-IT" sz="1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it-IT" sz="1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it-IT" sz="1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it-IT" sz="1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</m:t>
                    </m:r>
                    <m:r>
                      <a:rPr lang="it-IT" sz="1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1600" dirty="0"/>
                  <a:t> </a:t>
                </a:r>
                <a:r>
                  <a:rPr lang="it-IT" sz="1600" dirty="0" err="1"/>
                  <a:t>Vector</a:t>
                </a:r>
                <a:r>
                  <a:rPr lang="it-IT" sz="1600" dirty="0"/>
                  <a:t> </a:t>
                </a:r>
                <a:r>
                  <a:rPr lang="it-IT" sz="1600" dirty="0" err="1"/>
                  <a:t>Boson</a:t>
                </a:r>
                <a:r>
                  <a:rPr lang="it-IT" sz="1600" dirty="0"/>
                  <a:t> Scattering in the semi-leptonic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1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</m:t>
                    </m:r>
                    <m:r>
                      <m:rPr>
                        <m:sty m:val="p"/>
                      </m:rPr>
                      <a:rPr lang="el-GR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ν</m:t>
                    </m:r>
                    <m:r>
                      <a:rPr lang="it-IT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l-GR" sz="1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it-IT" sz="1600" dirty="0"/>
                  <a:t> </a:t>
                </a:r>
                <a:r>
                  <a:rPr lang="it-IT" sz="1600" dirty="0" err="1"/>
                  <a:t>channel</a:t>
                </a:r>
                <a:endParaRPr lang="it-IT" sz="1600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rgbClr val="0070C0"/>
                  </a:buClr>
                  <a:buSzPct val="120000"/>
                </a:pPr>
                <a:r>
                  <a:rPr lang="it-IT" sz="1600" dirty="0"/>
                  <a:t>Coffea Framework to </a:t>
                </a:r>
                <a:r>
                  <a:rPr lang="it-IT" sz="1600" dirty="0" err="1"/>
                  <a:t>analyze</a:t>
                </a:r>
                <a:r>
                  <a:rPr lang="it-IT" sz="1600" dirty="0"/>
                  <a:t> NANOAOD data </a:t>
                </a:r>
                <a:r>
                  <a:rPr lang="it-IT" sz="1600" dirty="0" err="1"/>
                  <a:t>version</a:t>
                </a:r>
                <a:r>
                  <a:rPr lang="it-IT" sz="1600" dirty="0"/>
                  <a:t> 9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rgbClr val="0070C0"/>
                  </a:buClr>
                  <a:buSzPct val="120000"/>
                </a:pPr>
                <a:r>
                  <a:rPr lang="it-IT" sz="1600" dirty="0"/>
                  <a:t>Electron </a:t>
                </a:r>
                <a:r>
                  <a:rPr lang="it-IT" sz="1600" dirty="0" err="1"/>
                  <a:t>signal</a:t>
                </a:r>
                <a:r>
                  <a:rPr lang="it-IT" sz="1600" dirty="0"/>
                  <a:t> </a:t>
                </a:r>
                <a:r>
                  <a:rPr lang="it-IT" sz="1600" dirty="0" err="1"/>
                  <a:t>region</a:t>
                </a:r>
                <a:r>
                  <a:rPr lang="it-IT" sz="1600" dirty="0"/>
                  <a:t>, W + jets background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rgbClr val="0070C0"/>
                  </a:buClr>
                  <a:buSzPct val="120000"/>
                </a:pPr>
                <a:r>
                  <a:rPr lang="it-IT" sz="1600" dirty="0" err="1"/>
                  <a:t>Latest</a:t>
                </a:r>
                <a:r>
                  <a:rPr lang="it-IT" sz="1600" dirty="0"/>
                  <a:t> </a:t>
                </a:r>
                <a:r>
                  <a:rPr lang="it-IT" sz="1600" dirty="0" err="1"/>
                  <a:t>developments</a:t>
                </a:r>
                <a:r>
                  <a:rPr lang="it-IT" sz="1600" dirty="0"/>
                  <a:t> in ML-</a:t>
                </a:r>
                <a:r>
                  <a:rPr lang="it-IT" sz="1600" dirty="0" err="1"/>
                  <a:t>based</a:t>
                </a:r>
                <a:r>
                  <a:rPr lang="it-IT" sz="1600" dirty="0"/>
                  <a:t> </a:t>
                </a:r>
                <a:r>
                  <a:rPr lang="it-IT" sz="1600" dirty="0" err="1"/>
                  <a:t>identification</a:t>
                </a:r>
                <a:r>
                  <a:rPr lang="it-IT" sz="1600" dirty="0"/>
                  <a:t> </a:t>
                </a:r>
                <a:r>
                  <a:rPr lang="it-IT" sz="1600" dirty="0" err="1"/>
                  <a:t>algorithms</a:t>
                </a:r>
                <a:r>
                  <a:rPr lang="it-IT" sz="1600" dirty="0"/>
                  <a:t> of </a:t>
                </a:r>
                <a:r>
                  <a:rPr lang="it-IT" sz="1600" dirty="0" err="1"/>
                  <a:t>highly</a:t>
                </a:r>
                <a:r>
                  <a:rPr lang="it-IT" sz="1600" dirty="0"/>
                  <a:t> Lorentz </a:t>
                </a:r>
                <a:r>
                  <a:rPr lang="it-IT" sz="1600" dirty="0" err="1"/>
                  <a:t>boosted</a:t>
                </a:r>
                <a:r>
                  <a:rPr lang="it-IT" sz="1600" dirty="0"/>
                  <a:t> heavy </a:t>
                </a:r>
                <a:r>
                  <a:rPr lang="it-IT" sz="1600" dirty="0" err="1"/>
                  <a:t>particles</a:t>
                </a:r>
                <a:r>
                  <a:rPr lang="it-IT" sz="1600" dirty="0"/>
                  <a:t> in CMS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rgbClr val="0070C0"/>
                  </a:buClr>
                  <a:buSzPct val="120000"/>
                </a:pPr>
                <a:r>
                  <a:rPr lang="it-IT" sz="1600" dirty="0" err="1"/>
                  <a:t>Compared</a:t>
                </a:r>
                <a:r>
                  <a:rPr lang="it-IT" sz="1600" dirty="0"/>
                  <a:t> to N-</a:t>
                </a:r>
                <a:r>
                  <a:rPr lang="it-IT" sz="1600" dirty="0" err="1"/>
                  <a:t>subjettiness</a:t>
                </a:r>
                <a:r>
                  <a:rPr lang="it-IT" sz="1600" dirty="0"/>
                  <a:t>, </a:t>
                </a:r>
                <a:r>
                  <a:rPr lang="it-IT" sz="1600" dirty="0" err="1"/>
                  <a:t>ParticleNet</a:t>
                </a:r>
                <a:r>
                  <a:rPr lang="it-IT" sz="1600" dirty="0"/>
                  <a:t> shows background </a:t>
                </a:r>
                <a:r>
                  <a:rPr lang="it-IT" sz="1600" dirty="0" err="1"/>
                  <a:t>efficiency</a:t>
                </a:r>
                <a:r>
                  <a:rPr lang="it-IT" sz="1600" dirty="0"/>
                  <a:t> </a:t>
                </a:r>
                <a:r>
                  <a:rPr lang="it-IT" sz="1600" dirty="0" err="1"/>
                  <a:t>reduction</a:t>
                </a:r>
                <a:r>
                  <a:rPr lang="it-IT" sz="1600" dirty="0"/>
                  <a:t> </a:t>
                </a:r>
                <a14:m>
                  <m:oMath xmlns:m="http://schemas.openxmlformats.org/officeDocument/2006/math">
                    <m:r>
                      <a:rPr lang="it-IT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20%</m:t>
                    </m:r>
                  </m:oMath>
                </a14:m>
                <a:r>
                  <a:rPr lang="it-IT" sz="1600" b="0" dirty="0">
                    <a:ea typeface="Cambria Math" panose="02040503050406030204" pitchFamily="18" charset="0"/>
                  </a:rPr>
                  <a:t> and s</a:t>
                </a:r>
                <a:r>
                  <a:rPr lang="it-IT" sz="1600" dirty="0"/>
                  <a:t>ensitivity gain 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11%</m:t>
                    </m:r>
                  </m:oMath>
                </a14:m>
                <a:r>
                  <a:rPr lang="it-IT" sz="1600" dirty="0"/>
                  <a:t>, </a:t>
                </a:r>
                <a:r>
                  <a:rPr lang="it-IT" sz="1600" dirty="0">
                    <a:ea typeface="Cambria Math" panose="02040503050406030204" pitchFamily="18" charset="0"/>
                  </a:rPr>
                  <a:t>for a </a:t>
                </a:r>
                <a:r>
                  <a:rPr lang="it-IT" sz="1600" dirty="0" err="1">
                    <a:ea typeface="Cambria Math" panose="02040503050406030204" pitchFamily="18" charset="0"/>
                  </a:rPr>
                  <a:t>signal</a:t>
                </a:r>
                <a:r>
                  <a:rPr lang="it-IT" sz="1600" dirty="0">
                    <a:ea typeface="Cambria Math" panose="02040503050406030204" pitchFamily="18" charset="0"/>
                  </a:rPr>
                  <a:t> </a:t>
                </a:r>
                <a:r>
                  <a:rPr lang="it-IT" sz="1600" dirty="0" err="1">
                    <a:ea typeface="Cambria Math" panose="02040503050406030204" pitchFamily="18" charset="0"/>
                  </a:rPr>
                  <a:t>efficiency</a:t>
                </a:r>
                <a:r>
                  <a:rPr lang="it-IT" sz="1600" dirty="0">
                    <a:ea typeface="Cambria Math" panose="020405030504060302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it-IT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78%</m:t>
                    </m:r>
                  </m:oMath>
                </a14:m>
                <a:r>
                  <a:rPr lang="it-IT" sz="1600" dirty="0"/>
                  <a:t>, in the </a:t>
                </a:r>
                <a:r>
                  <a:rPr lang="it-IT" sz="1600" dirty="0" err="1"/>
                  <a:t>context</a:t>
                </a:r>
                <a:r>
                  <a:rPr lang="it-IT" sz="1600" dirty="0"/>
                  <a:t> of the VBS WV </a:t>
                </a:r>
                <a:r>
                  <a:rPr lang="it-IT" sz="1600" dirty="0" err="1"/>
                  <a:t>analysis</a:t>
                </a:r>
                <a:endParaRPr lang="it-IT" sz="1600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rgbClr val="0070C0"/>
                  </a:buClr>
                  <a:buSzPct val="120000"/>
                </a:pPr>
                <a:r>
                  <a:rPr lang="it-IT" sz="1600" dirty="0" err="1"/>
                  <a:t>Further</a:t>
                </a:r>
                <a:r>
                  <a:rPr lang="it-IT" sz="1600" dirty="0"/>
                  <a:t> studies: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rgbClr val="0070C0"/>
                  </a:buClr>
                  <a:buSzPct val="120000"/>
                </a:pPr>
                <a:endParaRPr lang="it-IT" sz="1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5">
                <a:extLst>
                  <a:ext uri="{FF2B5EF4-FFF2-40B4-BE49-F238E27FC236}">
                    <a16:creationId xmlns:a16="http://schemas.microsoft.com/office/drawing/2014/main" id="{B7618955-A9E9-ED7D-7B74-EE0CAFDC4E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99" y="819645"/>
                <a:ext cx="8411668" cy="3794522"/>
              </a:xfrm>
              <a:blipFill>
                <a:blip r:embed="rId5"/>
                <a:stretch>
                  <a:fillRect l="-1594" t="-2408" r="-2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24EB221D-266F-6D6E-87A6-39568CF9DC15}"/>
              </a:ext>
            </a:extLst>
          </p:cNvPr>
          <p:cNvSpPr txBox="1">
            <a:spLocks/>
          </p:cNvSpPr>
          <p:nvPr/>
        </p:nvSpPr>
        <p:spPr>
          <a:xfrm>
            <a:off x="2153370" y="3303925"/>
            <a:ext cx="6383110" cy="1087485"/>
          </a:xfrm>
          <a:prstGeom prst="rect">
            <a:avLst/>
          </a:prstGeom>
        </p:spPr>
        <p:txBody>
          <a:bodyPr lIns="0" tIns="0" rIns="0" bIns="0"/>
          <a:lstStyle>
            <a:lvl1pPr marL="230188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2763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3275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585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0013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ct val="120000"/>
              <a:buFont typeface="Cambria Math" panose="02040503050406030204" pitchFamily="18" charset="0"/>
              <a:buChar char="‐"/>
            </a:pPr>
            <a:r>
              <a:rPr lang="it-IT" sz="1600" dirty="0"/>
              <a:t>Tagging </a:t>
            </a:r>
            <a:r>
              <a:rPr lang="it-IT" sz="1600" dirty="0" err="1"/>
              <a:t>efficiency</a:t>
            </a:r>
            <a:r>
              <a:rPr lang="it-IT" sz="1600" dirty="0"/>
              <a:t> and </a:t>
            </a:r>
            <a:r>
              <a:rPr lang="it-IT" sz="1600" dirty="0" err="1"/>
              <a:t>sensitivity</a:t>
            </a:r>
            <a:r>
              <a:rPr lang="it-IT" sz="1600" dirty="0"/>
              <a:t> </a:t>
            </a:r>
            <a:r>
              <a:rPr lang="it-IT" sz="1600" dirty="0" err="1"/>
              <a:t>also</a:t>
            </a:r>
            <a:r>
              <a:rPr lang="it-IT" sz="1600" dirty="0"/>
              <a:t> in the </a:t>
            </a:r>
            <a:r>
              <a:rPr lang="it-IT" sz="1600" dirty="0" err="1"/>
              <a:t>muon</a:t>
            </a:r>
            <a:r>
              <a:rPr lang="it-IT" sz="1600" dirty="0"/>
              <a:t> </a:t>
            </a:r>
            <a:r>
              <a:rPr lang="it-IT" sz="1600" dirty="0" err="1"/>
              <a:t>signal</a:t>
            </a:r>
            <a:r>
              <a:rPr lang="it-IT" sz="1600" dirty="0"/>
              <a:t> </a:t>
            </a:r>
            <a:r>
              <a:rPr lang="it-IT" sz="1600" dirty="0" err="1"/>
              <a:t>region</a:t>
            </a:r>
            <a:endParaRPr lang="it-IT" sz="1600" dirty="0"/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ct val="120000"/>
              <a:buFont typeface="Cambria Math" panose="02040503050406030204" pitchFamily="18" charset="0"/>
              <a:buChar char="‐"/>
            </a:pPr>
            <a:r>
              <a:rPr lang="it-IT" sz="1600" dirty="0"/>
              <a:t>Z vs QCD score</a:t>
            </a:r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ct val="120000"/>
              <a:buFont typeface="Cambria Math" panose="02040503050406030204" pitchFamily="18" charset="0"/>
              <a:buChar char="‐"/>
            </a:pPr>
            <a:r>
              <a:rPr lang="it-IT" sz="1600" dirty="0"/>
              <a:t>Study of the top background</a:t>
            </a:r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ct val="120000"/>
              <a:buFont typeface="Cambria Math" panose="02040503050406030204" pitchFamily="18" charset="0"/>
              <a:buChar char="‐"/>
            </a:pPr>
            <a:r>
              <a:rPr lang="it-IT" sz="1600" dirty="0"/>
              <a:t>Include full </a:t>
            </a:r>
            <a:r>
              <a:rPr lang="it-IT" sz="1600" dirty="0" err="1"/>
              <a:t>Run</a:t>
            </a:r>
            <a:r>
              <a:rPr lang="it-IT" sz="1600" dirty="0"/>
              <a:t> II </a:t>
            </a:r>
            <a:r>
              <a:rPr lang="it-IT" sz="1600" dirty="0" err="1"/>
              <a:t>statistics</a:t>
            </a:r>
            <a:endParaRPr lang="it-IT" sz="1600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</a:pPr>
            <a:endParaRPr lang="it-IT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0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8" name="Picture 7" descr="A blue logo with text&#10;&#10;Description automatically generated">
            <a:extLst>
              <a:ext uri="{FF2B5EF4-FFF2-40B4-BE49-F238E27FC236}">
                <a16:creationId xmlns:a16="http://schemas.microsoft.com/office/drawing/2014/main" id="{F7B9AE3E-0517-DC77-5A38-695E74E5C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48" y="4823143"/>
            <a:ext cx="288000" cy="288000"/>
          </a:xfrm>
          <a:prstGeom prst="rect">
            <a:avLst/>
          </a:prstGeom>
        </p:spPr>
      </p:pic>
      <p:pic>
        <p:nvPicPr>
          <p:cNvPr id="9" name="Picture 8" descr="A close-up of a diagram&#10;&#10;Description automatically generated">
            <a:extLst>
              <a:ext uri="{FF2B5EF4-FFF2-40B4-BE49-F238E27FC236}">
                <a16:creationId xmlns:a16="http://schemas.microsoft.com/office/drawing/2014/main" id="{A8579D18-B68A-6A4A-B4A5-19C769873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47" y="4823143"/>
            <a:ext cx="288000" cy="28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4C5399-DC3F-6133-9621-B5A637A8A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247" y="4823143"/>
            <a:ext cx="309385" cy="28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265A96A-6991-5628-4DE4-8A54FB4D7F68}"/>
              </a:ext>
            </a:extLst>
          </p:cNvPr>
          <p:cNvSpPr txBox="1">
            <a:spLocks/>
          </p:cNvSpPr>
          <p:nvPr/>
        </p:nvSpPr>
        <p:spPr>
          <a:xfrm>
            <a:off x="628650" y="1885950"/>
            <a:ext cx="7886700" cy="65198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300" b="1" dirty="0">
                <a:solidFill>
                  <a:srgbClr val="004C97"/>
                </a:solidFill>
                <a:ea typeface="Cambria Math" panose="02040503050406030204" pitchFamily="18" charset="0"/>
              </a:rPr>
              <a:t>Thank </a:t>
            </a:r>
            <a:r>
              <a:rPr lang="it-IT" sz="3300" b="1" dirty="0" err="1">
                <a:solidFill>
                  <a:srgbClr val="004C97"/>
                </a:solidFill>
                <a:ea typeface="Cambria Math" panose="02040503050406030204" pitchFamily="18" charset="0"/>
              </a:rPr>
              <a:t>you</a:t>
            </a:r>
            <a:r>
              <a:rPr lang="it-IT" sz="3300" b="1" dirty="0">
                <a:solidFill>
                  <a:srgbClr val="004C97"/>
                </a:solidFill>
                <a:ea typeface="Cambria Math" panose="02040503050406030204" pitchFamily="18" charset="0"/>
              </a:rPr>
              <a:t> for </a:t>
            </a:r>
            <a:r>
              <a:rPr lang="it-IT" sz="3300" b="1" dirty="0" err="1">
                <a:solidFill>
                  <a:srgbClr val="004C97"/>
                </a:solidFill>
                <a:ea typeface="Cambria Math" panose="02040503050406030204" pitchFamily="18" charset="0"/>
              </a:rPr>
              <a:t>your</a:t>
            </a:r>
            <a:r>
              <a:rPr lang="it-IT" sz="3300" b="1" dirty="0">
                <a:solidFill>
                  <a:srgbClr val="004C97"/>
                </a:solidFill>
                <a:ea typeface="Cambria Math" panose="02040503050406030204" pitchFamily="18" charset="0"/>
              </a:rPr>
              <a:t> </a:t>
            </a:r>
            <a:r>
              <a:rPr lang="it-IT" sz="3300" b="1" dirty="0" err="1">
                <a:solidFill>
                  <a:srgbClr val="004C97"/>
                </a:solidFill>
                <a:ea typeface="Cambria Math" panose="02040503050406030204" pitchFamily="18" charset="0"/>
              </a:rPr>
              <a:t>attention</a:t>
            </a:r>
            <a:endParaRPr lang="en-US" sz="3300" b="1" dirty="0">
              <a:solidFill>
                <a:srgbClr val="004C97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A148100C-07D9-500E-099B-A554B02EC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sz="900" dirty="0"/>
              <a:t>Raffaele Delli Gatti</a:t>
            </a:r>
            <a:r>
              <a:rPr lang="en-US" dirty="0"/>
              <a:t> | </a:t>
            </a:r>
            <a:r>
              <a:rPr lang="en-US" sz="900" dirty="0"/>
              <a:t>Final reports – Summer Trainings </a:t>
            </a:r>
            <a:endParaRPr lang="en-US" b="1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E4305E5A-E03C-8DDB-E271-D9D3B2ABBC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r>
              <a:rPr lang="it-IT" dirty="0"/>
              <a:t>9/27/2023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432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logo with text&#10;&#10;Description automatically generated">
            <a:extLst>
              <a:ext uri="{FF2B5EF4-FFF2-40B4-BE49-F238E27FC236}">
                <a16:creationId xmlns:a16="http://schemas.microsoft.com/office/drawing/2014/main" id="{F7B9AE3E-0517-DC77-5A38-695E74E5C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48" y="4823143"/>
            <a:ext cx="288000" cy="288000"/>
          </a:xfrm>
          <a:prstGeom prst="rect">
            <a:avLst/>
          </a:prstGeom>
        </p:spPr>
      </p:pic>
      <p:pic>
        <p:nvPicPr>
          <p:cNvPr id="9" name="Picture 8" descr="A close-up of a diagram&#10;&#10;Description automatically generated">
            <a:extLst>
              <a:ext uri="{FF2B5EF4-FFF2-40B4-BE49-F238E27FC236}">
                <a16:creationId xmlns:a16="http://schemas.microsoft.com/office/drawing/2014/main" id="{A8579D18-B68A-6A4A-B4A5-19C769873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47" y="4823143"/>
            <a:ext cx="288000" cy="28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4C5399-DC3F-6133-9621-B5A637A8A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247" y="4823143"/>
            <a:ext cx="309385" cy="28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265A96A-6991-5628-4DE4-8A54FB4D7F68}"/>
              </a:ext>
            </a:extLst>
          </p:cNvPr>
          <p:cNvSpPr txBox="1">
            <a:spLocks/>
          </p:cNvSpPr>
          <p:nvPr/>
        </p:nvSpPr>
        <p:spPr>
          <a:xfrm>
            <a:off x="628650" y="1885950"/>
            <a:ext cx="7886700" cy="65198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300" b="1" dirty="0">
                <a:solidFill>
                  <a:srgbClr val="004C97"/>
                </a:solidFill>
                <a:ea typeface="Cambria Math" panose="02040503050406030204" pitchFamily="18" charset="0"/>
              </a:rPr>
              <a:t>Backup</a:t>
            </a:r>
            <a:endParaRPr lang="en-US" sz="3300" b="1" dirty="0">
              <a:solidFill>
                <a:srgbClr val="004C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285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3" y="819645"/>
                <a:ext cx="8152105" cy="3794522"/>
              </a:xfrm>
            </p:spPr>
            <p:txBody>
              <a:bodyPr/>
              <a:lstStyle/>
              <a:p>
                <a:pPr marL="625475" indent="-625475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70C0"/>
                  </a:buClr>
                  <a:buSzPct val="120000"/>
                  <a:buFont typeface="+mj-lt"/>
                  <a:buAutoNum type="arabicPeriod"/>
                </a:pPr>
                <a:r>
                  <a:rPr lang="it-IT" sz="2200" dirty="0"/>
                  <a:t>The Compact </a:t>
                </a:r>
                <a:r>
                  <a:rPr lang="it-IT" sz="2200" dirty="0" err="1"/>
                  <a:t>Muon</a:t>
                </a:r>
                <a:r>
                  <a:rPr lang="it-IT" sz="2200" dirty="0"/>
                  <a:t> </a:t>
                </a:r>
                <a:r>
                  <a:rPr lang="it-IT" sz="2200" dirty="0" err="1"/>
                  <a:t>Solenoid</a:t>
                </a:r>
                <a:r>
                  <a:rPr lang="it-IT" sz="2200" dirty="0"/>
                  <a:t> </a:t>
                </a:r>
                <a:r>
                  <a:rPr lang="it-IT" sz="2200" dirty="0" err="1"/>
                  <a:t>at</a:t>
                </a:r>
                <a:r>
                  <a:rPr lang="it-IT" sz="2200" dirty="0"/>
                  <a:t> the Large </a:t>
                </a:r>
                <a:r>
                  <a:rPr lang="it-IT" sz="2200" dirty="0" err="1"/>
                  <a:t>Hadron</a:t>
                </a:r>
                <a:r>
                  <a:rPr lang="it-IT" sz="2200" dirty="0"/>
                  <a:t> Collider</a:t>
                </a:r>
              </a:p>
              <a:p>
                <a:pPr marL="625475" indent="-625475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70C0"/>
                  </a:buClr>
                  <a:buSzPct val="120000"/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WV</m:t>
                    </m:r>
                    <m:r>
                      <a:rPr lang="it-IT" sz="2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it-IT" sz="2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r>
                      <a:rPr lang="it-IT" sz="2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it-IT" sz="2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it-IT" sz="2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it-IT" sz="2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</m:t>
                    </m:r>
                    <m:r>
                      <a:rPr lang="it-IT" sz="2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2200" dirty="0"/>
                  <a:t> </a:t>
                </a:r>
                <a:r>
                  <a:rPr lang="it-IT" sz="2200" dirty="0" err="1"/>
                  <a:t>Vector</a:t>
                </a:r>
                <a:r>
                  <a:rPr lang="it-IT" sz="2200" dirty="0"/>
                  <a:t> </a:t>
                </a:r>
                <a:r>
                  <a:rPr lang="it-IT" sz="2200" dirty="0" err="1"/>
                  <a:t>Boson</a:t>
                </a:r>
                <a:r>
                  <a:rPr lang="it-IT" sz="2200" dirty="0"/>
                  <a:t> Scattering in the semi-leptonic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</m:t>
                    </m:r>
                    <m:r>
                      <m:rPr>
                        <m:sty m:val="p"/>
                      </m:rPr>
                      <a:rPr lang="el-GR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ν</m:t>
                    </m:r>
                    <m:r>
                      <a:rPr lang="it-IT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l-GR" sz="2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it-IT" sz="2200" dirty="0"/>
                  <a:t> </a:t>
                </a:r>
                <a:r>
                  <a:rPr lang="it-IT" sz="2200" dirty="0" err="1"/>
                  <a:t>channel</a:t>
                </a:r>
                <a:endParaRPr lang="it-IT" sz="2200" dirty="0"/>
              </a:p>
              <a:p>
                <a:pPr marL="625475" indent="-625475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70C0"/>
                  </a:buClr>
                  <a:buSzPct val="120000"/>
                  <a:buFont typeface="+mj-lt"/>
                  <a:buAutoNum type="arabicPeriod"/>
                </a:pPr>
                <a:r>
                  <a:rPr lang="it-IT" sz="2200" dirty="0"/>
                  <a:t>Jet tagging techniques</a:t>
                </a:r>
              </a:p>
              <a:p>
                <a:pPr marL="625475" indent="-625475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70C0"/>
                  </a:buClr>
                  <a:buSzPct val="120000"/>
                  <a:buFont typeface="+mj-lt"/>
                  <a:buAutoNum type="arabicPeriod"/>
                </a:pPr>
                <a:r>
                  <a:rPr lang="it-IT" sz="2200" dirty="0"/>
                  <a:t>N-</a:t>
                </a:r>
                <a:r>
                  <a:rPr lang="it-IT" sz="2200" dirty="0" err="1"/>
                  <a:t>subjettiness</a:t>
                </a:r>
                <a:r>
                  <a:rPr lang="it-IT" sz="2200" dirty="0"/>
                  <a:t> and </a:t>
                </a:r>
                <a:r>
                  <a:rPr lang="it-IT" sz="2200" dirty="0" err="1"/>
                  <a:t>ParticleNet</a:t>
                </a:r>
                <a:endParaRPr lang="it-IT" sz="2200" dirty="0"/>
              </a:p>
              <a:p>
                <a:pPr marL="625475" indent="-625475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70C0"/>
                  </a:buClr>
                  <a:buSzPct val="120000"/>
                  <a:buFont typeface="+mj-lt"/>
                  <a:buAutoNum type="arabicPeriod"/>
                </a:pPr>
                <a:r>
                  <a:rPr lang="it-IT" sz="2200" dirty="0"/>
                  <a:t>NANOAOD and Coffea Framework</a:t>
                </a:r>
              </a:p>
              <a:p>
                <a:pPr marL="625475" indent="-625475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70C0"/>
                  </a:buClr>
                  <a:buSzPct val="120000"/>
                  <a:buFont typeface="+mj-lt"/>
                  <a:buAutoNum type="arabicPeriod"/>
                </a:pPr>
                <a:r>
                  <a:rPr lang="it-IT" sz="2200" dirty="0" err="1"/>
                  <a:t>Phase</a:t>
                </a:r>
                <a:r>
                  <a:rPr lang="it-IT" sz="2200" dirty="0"/>
                  <a:t> </a:t>
                </a:r>
                <a:r>
                  <a:rPr lang="it-IT" sz="2200" dirty="0" err="1"/>
                  <a:t>space</a:t>
                </a:r>
                <a:r>
                  <a:rPr lang="it-IT" sz="2200" dirty="0"/>
                  <a:t> and </a:t>
                </a:r>
                <a:r>
                  <a:rPr lang="it-IT" sz="2200" dirty="0" err="1"/>
                  <a:t>distributions</a:t>
                </a:r>
                <a:endParaRPr lang="it-IT" sz="2200" dirty="0"/>
              </a:p>
              <a:p>
                <a:pPr marL="625475" indent="-625475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70C0"/>
                  </a:buClr>
                  <a:buSzPct val="120000"/>
                  <a:buFont typeface="+mj-lt"/>
                  <a:buAutoNum type="arabicPeriod"/>
                </a:pPr>
                <a:r>
                  <a:rPr lang="it-IT" sz="2200" dirty="0" err="1"/>
                  <a:t>Efficiency</a:t>
                </a:r>
                <a:r>
                  <a:rPr lang="it-IT" sz="2200" dirty="0"/>
                  <a:t> and </a:t>
                </a:r>
                <a:r>
                  <a:rPr lang="it-IT" sz="2200" dirty="0" err="1"/>
                  <a:t>sensitivity</a:t>
                </a:r>
                <a:r>
                  <a:rPr lang="it-IT" sz="2200" dirty="0"/>
                  <a:t> gain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3" y="819645"/>
                <a:ext cx="8152105" cy="3794522"/>
              </a:xfrm>
              <a:blipFill>
                <a:blip r:embed="rId2"/>
                <a:stretch>
                  <a:fillRect l="-2393" t="-3371" b="-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72516"/>
            <a:ext cx="8165535" cy="320908"/>
          </a:xfrm>
        </p:spPr>
        <p:txBody>
          <a:bodyPr/>
          <a:lstStyle/>
          <a:p>
            <a:pPr algn="ctr"/>
            <a:r>
              <a:rPr lang="en-US" sz="2400" dirty="0"/>
              <a:t>Outline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9/27/2023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900" dirty="0"/>
              <a:t>Raffaele Delli Gatti</a:t>
            </a:r>
            <a:r>
              <a:rPr lang="en-US" dirty="0"/>
              <a:t> | </a:t>
            </a:r>
            <a:r>
              <a:rPr lang="en-US" sz="900" dirty="0"/>
              <a:t>Final reports – Summer Trainings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8EE97F-2E89-1A54-6B81-C3844E2DF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061" y="1650775"/>
            <a:ext cx="3112524" cy="2945190"/>
          </a:xfrm>
          <a:prstGeom prst="rect">
            <a:avLst/>
          </a:prstGeom>
        </p:spPr>
      </p:pic>
      <p:pic>
        <p:nvPicPr>
          <p:cNvPr id="8" name="Picture 7" descr="A blue logo with text&#10;&#10;Description automatically generated">
            <a:extLst>
              <a:ext uri="{FF2B5EF4-FFF2-40B4-BE49-F238E27FC236}">
                <a16:creationId xmlns:a16="http://schemas.microsoft.com/office/drawing/2014/main" id="{F7B9AE3E-0517-DC77-5A38-695E74E5C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48" y="4823143"/>
            <a:ext cx="288000" cy="288000"/>
          </a:xfrm>
          <a:prstGeom prst="rect">
            <a:avLst/>
          </a:prstGeom>
        </p:spPr>
      </p:pic>
      <p:pic>
        <p:nvPicPr>
          <p:cNvPr id="9" name="Picture 8" descr="A close-up of a diagram&#10;&#10;Description automatically generated">
            <a:extLst>
              <a:ext uri="{FF2B5EF4-FFF2-40B4-BE49-F238E27FC236}">
                <a16:creationId xmlns:a16="http://schemas.microsoft.com/office/drawing/2014/main" id="{A8579D18-B68A-6A4A-B4A5-19C769873B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47" y="4823143"/>
            <a:ext cx="288000" cy="28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4C5399-DC3F-6133-9621-B5A637A8AF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8247" y="4823143"/>
            <a:ext cx="30938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logo with text&#10;&#10;Description automatically generated">
            <a:extLst>
              <a:ext uri="{FF2B5EF4-FFF2-40B4-BE49-F238E27FC236}">
                <a16:creationId xmlns:a16="http://schemas.microsoft.com/office/drawing/2014/main" id="{F7B9AE3E-0517-DC77-5A38-695E74E5C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48" y="4823143"/>
            <a:ext cx="288000" cy="288000"/>
          </a:xfrm>
          <a:prstGeom prst="rect">
            <a:avLst/>
          </a:prstGeom>
        </p:spPr>
      </p:pic>
      <p:pic>
        <p:nvPicPr>
          <p:cNvPr id="9" name="Picture 8" descr="A close-up of a diagram&#10;&#10;Description automatically generated">
            <a:extLst>
              <a:ext uri="{FF2B5EF4-FFF2-40B4-BE49-F238E27FC236}">
                <a16:creationId xmlns:a16="http://schemas.microsoft.com/office/drawing/2014/main" id="{A8579D18-B68A-6A4A-B4A5-19C769873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47" y="4823143"/>
            <a:ext cx="288000" cy="28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4C5399-DC3F-6133-9621-B5A637A8A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247" y="4823143"/>
            <a:ext cx="309385" cy="288000"/>
          </a:xfrm>
          <a:prstGeom prst="rect">
            <a:avLst/>
          </a:prstGeom>
        </p:spPr>
      </p:pic>
      <p:pic>
        <p:nvPicPr>
          <p:cNvPr id="6" name="Picture 5" descr="A diagram of a building&#10;&#10;Description automatically generated">
            <a:extLst>
              <a:ext uri="{FF2B5EF4-FFF2-40B4-BE49-F238E27FC236}">
                <a16:creationId xmlns:a16="http://schemas.microsoft.com/office/drawing/2014/main" id="{06DE52F2-E3CE-C43A-4DD8-A77FA43A1F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5" y="948247"/>
            <a:ext cx="5769465" cy="3728949"/>
          </a:xfrm>
          <a:prstGeom prst="rect">
            <a:avLst/>
          </a:prstGeom>
        </p:spPr>
      </p:pic>
      <p:pic>
        <p:nvPicPr>
          <p:cNvPr id="7" name="Picture 6" descr="A close-up of a diagram&#10;&#10;Description automatically generated">
            <a:extLst>
              <a:ext uri="{FF2B5EF4-FFF2-40B4-BE49-F238E27FC236}">
                <a16:creationId xmlns:a16="http://schemas.microsoft.com/office/drawing/2014/main" id="{62F809AD-BD1C-C4A4-0C68-A7F052B5F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69" y="238393"/>
            <a:ext cx="667562" cy="6675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5">
                <a:extLst>
                  <a:ext uri="{FF2B5EF4-FFF2-40B4-BE49-F238E27FC236}">
                    <a16:creationId xmlns:a16="http://schemas.microsoft.com/office/drawing/2014/main" id="{378D777D-2B52-645A-9C75-E7E06703EA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44750" y="819645"/>
                <a:ext cx="2743200" cy="3794522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450"/>
                  </a:spcBef>
                  <a:spcAft>
                    <a:spcPts val="450"/>
                  </a:spcAft>
                  <a:buClr>
                    <a:srgbClr val="0070C0"/>
                  </a:buClr>
                  <a:buSzPct val="120000"/>
                </a:pPr>
                <a:r>
                  <a:rPr lang="it-IT" sz="1600" b="1" dirty="0">
                    <a:solidFill>
                      <a:srgbClr val="505050"/>
                    </a:solidFill>
                  </a:rPr>
                  <a:t>Multi-</a:t>
                </a:r>
                <a:r>
                  <a:rPr lang="it-IT" sz="1600" b="1" dirty="0" err="1">
                    <a:solidFill>
                      <a:srgbClr val="505050"/>
                    </a:solidFill>
                  </a:rPr>
                  <a:t>purpose</a:t>
                </a:r>
                <a:r>
                  <a:rPr lang="it-IT" sz="1600" b="1" dirty="0">
                    <a:solidFill>
                      <a:srgbClr val="505050"/>
                    </a:solidFill>
                  </a:rPr>
                  <a:t> detector </a:t>
                </a:r>
                <a:r>
                  <a:rPr lang="it-IT" sz="1600" dirty="0">
                    <a:solidFill>
                      <a:srgbClr val="505050"/>
                    </a:solidFill>
                  </a:rPr>
                  <a:t>(</a:t>
                </a:r>
                <a:r>
                  <a:rPr lang="it-IT" sz="1600" dirty="0" err="1">
                    <a:solidFill>
                      <a:srgbClr val="505050"/>
                    </a:solidFill>
                  </a:rPr>
                  <a:t>Cessy</a:t>
                </a:r>
                <a:r>
                  <a:rPr lang="it-IT" sz="1600" dirty="0">
                    <a:solidFill>
                      <a:srgbClr val="505050"/>
                    </a:solidFill>
                  </a:rPr>
                  <a:t>, France)</a:t>
                </a:r>
              </a:p>
              <a:p>
                <a:pPr>
                  <a:lnSpc>
                    <a:spcPct val="100000"/>
                  </a:lnSpc>
                  <a:spcBef>
                    <a:spcPts val="450"/>
                  </a:spcBef>
                  <a:spcAft>
                    <a:spcPts val="450"/>
                  </a:spcAft>
                  <a:buClr>
                    <a:srgbClr val="0070C0"/>
                  </a:buClr>
                  <a:buSzPct val="120000"/>
                </a:pPr>
                <a:r>
                  <a:rPr lang="it-IT" sz="1600" b="1" dirty="0" err="1">
                    <a:solidFill>
                      <a:srgbClr val="505050"/>
                    </a:solidFill>
                  </a:rPr>
                  <a:t>Cylindrical</a:t>
                </a:r>
                <a:r>
                  <a:rPr lang="it-IT" sz="1600" b="1" dirty="0">
                    <a:solidFill>
                      <a:srgbClr val="505050"/>
                    </a:solidFill>
                  </a:rPr>
                  <a:t> </a:t>
                </a:r>
                <a:r>
                  <a:rPr lang="it-IT" sz="1600" b="1" dirty="0" err="1">
                    <a:solidFill>
                      <a:srgbClr val="505050"/>
                    </a:solidFill>
                  </a:rPr>
                  <a:t>structure</a:t>
                </a:r>
                <a:r>
                  <a:rPr lang="it-IT" sz="1600" dirty="0">
                    <a:solidFill>
                      <a:srgbClr val="505050"/>
                    </a:solidFill>
                  </a:rPr>
                  <a:t>, </a:t>
                </a:r>
                <a:r>
                  <a:rPr lang="it-IT" sz="1600" dirty="0" err="1">
                    <a:solidFill>
                      <a:srgbClr val="505050"/>
                    </a:solidFill>
                  </a:rPr>
                  <a:t>around</a:t>
                </a:r>
                <a:r>
                  <a:rPr lang="it-IT" sz="1600" dirty="0">
                    <a:solidFill>
                      <a:srgbClr val="505050"/>
                    </a:solidFill>
                  </a:rPr>
                  <a:t> the interaction point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Clr>
                    <a:srgbClr val="0070C0"/>
                  </a:buClr>
                  <a:buSzPct val="120000"/>
                </a:pPr>
                <a:r>
                  <a:rPr lang="it-IT" sz="1600" b="1" dirty="0">
                    <a:solidFill>
                      <a:srgbClr val="505050"/>
                    </a:solidFill>
                  </a:rPr>
                  <a:t>Sub-detectors</a:t>
                </a:r>
                <a:endParaRPr lang="it-IT" sz="1600" dirty="0">
                  <a:solidFill>
                    <a:srgbClr val="505050"/>
                  </a:solidFill>
                </a:endParaRPr>
              </a:p>
              <a:p>
                <a:pPr>
                  <a:lnSpc>
                    <a:spcPct val="100000"/>
                  </a:lnSpc>
                  <a:spcBef>
                    <a:spcPts val="450"/>
                  </a:spcBef>
                  <a:spcAft>
                    <a:spcPts val="450"/>
                  </a:spcAft>
                  <a:buClr>
                    <a:srgbClr val="0070C0"/>
                  </a:buClr>
                  <a:buSzPct val="120000"/>
                </a:pPr>
                <a:r>
                  <a:rPr lang="it-IT" sz="1600" b="1" dirty="0" err="1">
                    <a:solidFill>
                      <a:srgbClr val="505050"/>
                    </a:solidFill>
                  </a:rPr>
                  <a:t>Superconducting</a:t>
                </a:r>
                <a:r>
                  <a:rPr lang="it-IT" sz="1600" b="1" dirty="0">
                    <a:solidFill>
                      <a:srgbClr val="505050"/>
                    </a:solidFill>
                  </a:rPr>
                  <a:t> </a:t>
                </a:r>
                <a:r>
                  <a:rPr lang="it-IT" sz="1600" b="1" dirty="0" err="1">
                    <a:solidFill>
                      <a:srgbClr val="505050"/>
                    </a:solidFill>
                  </a:rPr>
                  <a:t>solenoid</a:t>
                </a:r>
                <a:r>
                  <a:rPr lang="it-IT" sz="1600" b="1" dirty="0">
                    <a:solidFill>
                      <a:srgbClr val="50505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505050"/>
                    </a:solidFill>
                  </a:rPr>
                  <a:t>magnet</a:t>
                </a:r>
                <a:r>
                  <a:rPr lang="it-IT" sz="1600" dirty="0">
                    <a:solidFill>
                      <a:srgbClr val="50505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it-IT" sz="1600" dirty="0">
                        <a:solidFill>
                          <a:srgbClr val="505050"/>
                        </a:solidFill>
                        <a:latin typeface="Cambria Math" panose="02040503050406030204" pitchFamily="18" charset="0"/>
                      </a:rPr>
                      <m:t>3.8 </m:t>
                    </m:r>
                    <m:r>
                      <a:rPr lang="it-IT" sz="1600" i="1" dirty="0">
                        <a:solidFill>
                          <a:srgbClr val="50505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it-IT" sz="1600" dirty="0">
                    <a:solidFill>
                      <a:srgbClr val="505050"/>
                    </a:solidFill>
                  </a:rPr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450"/>
                  </a:spcBef>
                  <a:spcAft>
                    <a:spcPts val="450"/>
                  </a:spcAft>
                  <a:buClr>
                    <a:srgbClr val="0070C0"/>
                  </a:buClr>
                  <a:buSzPct val="120000"/>
                </a:pPr>
                <a:r>
                  <a:rPr lang="it-IT" sz="1600" b="1" dirty="0">
                    <a:solidFill>
                      <a:srgbClr val="505050"/>
                    </a:solidFill>
                  </a:rPr>
                  <a:t>Barrel</a:t>
                </a:r>
                <a:r>
                  <a:rPr lang="it-IT" sz="1600" dirty="0">
                    <a:solidFill>
                      <a:srgbClr val="505050"/>
                    </a:solidFill>
                  </a:rPr>
                  <a:t> and </a:t>
                </a:r>
                <a:r>
                  <a:rPr lang="it-IT" sz="1600" b="1" dirty="0" err="1">
                    <a:solidFill>
                      <a:srgbClr val="505050"/>
                    </a:solidFill>
                  </a:rPr>
                  <a:t>endcap</a:t>
                </a:r>
                <a:r>
                  <a:rPr lang="it-IT" sz="1600" b="1" dirty="0">
                    <a:solidFill>
                      <a:srgbClr val="50505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505050"/>
                    </a:solidFill>
                  </a:rPr>
                  <a:t>regions</a:t>
                </a:r>
                <a:endParaRPr lang="it-IT" sz="1600" dirty="0">
                  <a:solidFill>
                    <a:srgbClr val="505050"/>
                  </a:solidFill>
                </a:endParaRPr>
              </a:p>
              <a:p>
                <a:pPr>
                  <a:lnSpc>
                    <a:spcPct val="100000"/>
                  </a:lnSpc>
                  <a:spcBef>
                    <a:spcPts val="450"/>
                  </a:spcBef>
                  <a:spcAft>
                    <a:spcPts val="450"/>
                  </a:spcAft>
                  <a:buClr>
                    <a:srgbClr val="0070C0"/>
                  </a:buClr>
                  <a:buSzPct val="120000"/>
                </a:pPr>
                <a:r>
                  <a:rPr lang="it-IT" sz="1600" b="1" dirty="0" err="1">
                    <a:solidFill>
                      <a:srgbClr val="505050"/>
                    </a:solidFill>
                  </a:rPr>
                  <a:t>Particle</a:t>
                </a:r>
                <a:r>
                  <a:rPr lang="it-IT" sz="1600" b="1" dirty="0">
                    <a:solidFill>
                      <a:srgbClr val="505050"/>
                    </a:solidFill>
                  </a:rPr>
                  <a:t> flow </a:t>
                </a:r>
                <a:r>
                  <a:rPr lang="it-IT" sz="1600" dirty="0">
                    <a:solidFill>
                      <a:srgbClr val="505050"/>
                    </a:solidFill>
                  </a:rPr>
                  <a:t>(PF) </a:t>
                </a:r>
                <a:r>
                  <a:rPr lang="it-IT" sz="1600" dirty="0" err="1">
                    <a:solidFill>
                      <a:srgbClr val="505050"/>
                    </a:solidFill>
                  </a:rPr>
                  <a:t>algorithm</a:t>
                </a:r>
                <a:r>
                  <a:rPr lang="it-IT" sz="1600" dirty="0">
                    <a:solidFill>
                      <a:srgbClr val="505050"/>
                    </a:solidFill>
                  </a:rPr>
                  <a:t> to </a:t>
                </a:r>
                <a:r>
                  <a:rPr lang="it-IT" sz="1600" dirty="0" err="1">
                    <a:solidFill>
                      <a:srgbClr val="505050"/>
                    </a:solidFill>
                  </a:rPr>
                  <a:t>reconstruct</a:t>
                </a:r>
                <a:r>
                  <a:rPr lang="it-IT" sz="1600" dirty="0">
                    <a:solidFill>
                      <a:srgbClr val="50505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505050"/>
                    </a:solidFill>
                  </a:rPr>
                  <a:t>final</a:t>
                </a:r>
                <a:r>
                  <a:rPr lang="it-IT" sz="1600" dirty="0">
                    <a:solidFill>
                      <a:srgbClr val="505050"/>
                    </a:solidFill>
                  </a:rPr>
                  <a:t> state </a:t>
                </a:r>
                <a:r>
                  <a:rPr lang="it-IT" sz="1600" dirty="0" err="1">
                    <a:solidFill>
                      <a:srgbClr val="505050"/>
                    </a:solidFill>
                  </a:rPr>
                  <a:t>particles</a:t>
                </a:r>
                <a:endParaRPr lang="en-US" sz="1600" dirty="0">
                  <a:solidFill>
                    <a:srgbClr val="50505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5">
                <a:extLst>
                  <a:ext uri="{FF2B5EF4-FFF2-40B4-BE49-F238E27FC236}">
                    <a16:creationId xmlns:a16="http://schemas.microsoft.com/office/drawing/2014/main" id="{378D777D-2B52-645A-9C75-E7E06703EA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44750" y="819645"/>
                <a:ext cx="2743200" cy="3794522"/>
              </a:xfrm>
              <a:blipFill>
                <a:blip r:embed="rId6"/>
                <a:stretch>
                  <a:fillRect l="-5111" t="-2408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6">
            <a:extLst>
              <a:ext uri="{FF2B5EF4-FFF2-40B4-BE49-F238E27FC236}">
                <a16:creationId xmlns:a16="http://schemas.microsoft.com/office/drawing/2014/main" id="{9B2E5527-206F-DC8D-6B0C-5327ED4D7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2516"/>
            <a:ext cx="8165535" cy="320908"/>
          </a:xfrm>
        </p:spPr>
        <p:txBody>
          <a:bodyPr/>
          <a:lstStyle/>
          <a:p>
            <a:pPr algn="ctr"/>
            <a:r>
              <a:rPr lang="en-US" sz="2400" dirty="0"/>
              <a:t>The Compact Muon Solenoid</a:t>
            </a:r>
          </a:p>
        </p:txBody>
      </p:sp>
    </p:spTree>
    <p:extLst>
      <p:ext uri="{BB962C8B-B14F-4D97-AF65-F5344CB8AC3E}">
        <p14:creationId xmlns:p14="http://schemas.microsoft.com/office/powerpoint/2010/main" val="3911480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93479-544C-C4BE-7816-EA471FE2C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4117" y="2589713"/>
            <a:ext cx="3862699" cy="651986"/>
          </a:xfrm>
        </p:spPr>
        <p:txBody>
          <a:bodyPr/>
          <a:lstStyle/>
          <a:p>
            <a:pPr algn="ctr"/>
            <a:r>
              <a:rPr lang="it-IT" b="1" dirty="0" err="1"/>
              <a:t>Structure</a:t>
            </a:r>
            <a:r>
              <a:rPr lang="it-IT" b="1" dirty="0"/>
              <a:t> of a </a:t>
            </a:r>
            <a:r>
              <a:rPr lang="it-IT" b="1" dirty="0" err="1"/>
              <a:t>proton-proton</a:t>
            </a:r>
            <a:r>
              <a:rPr lang="it-IT" b="1" dirty="0"/>
              <a:t> </a:t>
            </a:r>
            <a:r>
              <a:rPr lang="it-IT" b="1" dirty="0" err="1"/>
              <a:t>collision</a:t>
            </a:r>
            <a:r>
              <a:rPr lang="it-IT" b="1" dirty="0"/>
              <a:t> </a:t>
            </a:r>
            <a:r>
              <a:rPr lang="it-IT" b="1" dirty="0" err="1"/>
              <a:t>at</a:t>
            </a:r>
            <a:r>
              <a:rPr lang="it-IT" b="1" dirty="0"/>
              <a:t> LHC</a:t>
            </a:r>
            <a:endParaRPr lang="en-US" b="1" dirty="0"/>
          </a:p>
        </p:txBody>
      </p:sp>
      <p:pic>
        <p:nvPicPr>
          <p:cNvPr id="10" name="Picture 9" descr="A colorful drawing of a flower&#10;&#10;Description automatically generated">
            <a:extLst>
              <a:ext uri="{FF2B5EF4-FFF2-40B4-BE49-F238E27FC236}">
                <a16:creationId xmlns:a16="http://schemas.microsoft.com/office/drawing/2014/main" id="{6C5775D3-B866-D059-59FB-747897EC4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728" y="885578"/>
            <a:ext cx="4062545" cy="378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2E351F-04D3-88F7-93FA-024D7EE8BF7C}"/>
              </a:ext>
            </a:extLst>
          </p:cNvPr>
          <p:cNvSpPr txBox="1"/>
          <p:nvPr/>
        </p:nvSpPr>
        <p:spPr>
          <a:xfrm>
            <a:off x="7242248" y="2974547"/>
            <a:ext cx="174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>
                <a:solidFill>
                  <a:srgbClr val="00B050"/>
                </a:solidFill>
              </a:rPr>
              <a:t>Incoming </a:t>
            </a:r>
            <a:r>
              <a:rPr lang="it-IT" sz="1800" dirty="0" err="1">
                <a:solidFill>
                  <a:srgbClr val="00B050"/>
                </a:solidFill>
              </a:rPr>
              <a:t>proton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7716E7-29D0-5961-4B6E-387C2C03AA12}"/>
              </a:ext>
            </a:extLst>
          </p:cNvPr>
          <p:cNvSpPr txBox="1"/>
          <p:nvPr/>
        </p:nvSpPr>
        <p:spPr>
          <a:xfrm>
            <a:off x="881100" y="2330480"/>
            <a:ext cx="15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>
                <a:solidFill>
                  <a:srgbClr val="00B050"/>
                </a:solidFill>
              </a:rPr>
              <a:t>Valence quarks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3008C4-EBFB-7AE1-54DB-CB2F33986926}"/>
              </a:ext>
            </a:extLst>
          </p:cNvPr>
          <p:cNvSpPr txBox="1"/>
          <p:nvPr/>
        </p:nvSpPr>
        <p:spPr>
          <a:xfrm>
            <a:off x="1690210" y="3707846"/>
            <a:ext cx="1876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800" dirty="0" err="1">
                <a:solidFill>
                  <a:srgbClr val="0000CC"/>
                </a:solidFill>
              </a:rPr>
              <a:t>Initial</a:t>
            </a:r>
            <a:r>
              <a:rPr lang="it-IT" sz="1800" dirty="0">
                <a:solidFill>
                  <a:srgbClr val="0000CC"/>
                </a:solidFill>
              </a:rPr>
              <a:t> </a:t>
            </a:r>
            <a:r>
              <a:rPr lang="it-IT" sz="1800" dirty="0" err="1">
                <a:solidFill>
                  <a:srgbClr val="0000CC"/>
                </a:solidFill>
              </a:rPr>
              <a:t>partons</a:t>
            </a:r>
            <a:endParaRPr lang="it-IT" sz="1800" dirty="0">
              <a:solidFill>
                <a:srgbClr val="0000CC"/>
              </a:solidFill>
            </a:endParaRPr>
          </a:p>
          <a:p>
            <a:pPr algn="ctr"/>
            <a:r>
              <a:rPr lang="it-IT" sz="1800" dirty="0">
                <a:solidFill>
                  <a:srgbClr val="0000CC"/>
                </a:solidFill>
              </a:rPr>
              <a:t>(quarks or </a:t>
            </a:r>
            <a:r>
              <a:rPr lang="it-IT" sz="1800" dirty="0" err="1">
                <a:solidFill>
                  <a:srgbClr val="0000CC"/>
                </a:solidFill>
              </a:rPr>
              <a:t>gluons</a:t>
            </a:r>
            <a:r>
              <a:rPr lang="it-IT" sz="1800" dirty="0">
                <a:solidFill>
                  <a:srgbClr val="0000CC"/>
                </a:solidFill>
              </a:rPr>
              <a:t>)</a:t>
            </a:r>
            <a:endParaRPr lang="en-US" sz="1800" dirty="0">
              <a:solidFill>
                <a:srgbClr val="0000CC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DB72BE-1150-2DD7-2F3E-83021408BECF}"/>
              </a:ext>
            </a:extLst>
          </p:cNvPr>
          <p:cNvSpPr txBox="1"/>
          <p:nvPr/>
        </p:nvSpPr>
        <p:spPr>
          <a:xfrm>
            <a:off x="5719076" y="3862581"/>
            <a:ext cx="1793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800" dirty="0" err="1">
                <a:solidFill>
                  <a:srgbClr val="D60093"/>
                </a:solidFill>
              </a:rPr>
              <a:t>Underlying</a:t>
            </a:r>
            <a:r>
              <a:rPr lang="it-IT" sz="1800" dirty="0">
                <a:solidFill>
                  <a:srgbClr val="D60093"/>
                </a:solidFill>
              </a:rPr>
              <a:t> event</a:t>
            </a:r>
            <a:endParaRPr lang="en-US" sz="1800" dirty="0">
              <a:solidFill>
                <a:srgbClr val="D60093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55511E-A596-8E30-470A-D03113788DF9}"/>
              </a:ext>
            </a:extLst>
          </p:cNvPr>
          <p:cNvSpPr txBox="1"/>
          <p:nvPr/>
        </p:nvSpPr>
        <p:spPr>
          <a:xfrm>
            <a:off x="1041094" y="1594263"/>
            <a:ext cx="1737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800" dirty="0">
                <a:solidFill>
                  <a:srgbClr val="C00000"/>
                </a:solidFill>
              </a:rPr>
              <a:t>Hard </a:t>
            </a:r>
            <a:r>
              <a:rPr lang="it-IT" sz="1800" dirty="0" err="1">
                <a:solidFill>
                  <a:srgbClr val="C00000"/>
                </a:solidFill>
              </a:rPr>
              <a:t>subprocess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20D374-8598-88C3-47EC-524CEFBC7EF4}"/>
              </a:ext>
            </a:extLst>
          </p:cNvPr>
          <p:cNvSpPr txBox="1"/>
          <p:nvPr/>
        </p:nvSpPr>
        <p:spPr>
          <a:xfrm>
            <a:off x="6423594" y="1594263"/>
            <a:ext cx="1637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800" dirty="0">
                <a:solidFill>
                  <a:srgbClr val="C00000"/>
                </a:solidFill>
              </a:rPr>
              <a:t>Parton </a:t>
            </a:r>
            <a:r>
              <a:rPr lang="it-IT" sz="1800" dirty="0" err="1">
                <a:solidFill>
                  <a:srgbClr val="C00000"/>
                </a:solidFill>
              </a:rPr>
              <a:t>showers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52BBD7-1C8B-2A04-A479-FA489FD9D4C8}"/>
              </a:ext>
            </a:extLst>
          </p:cNvPr>
          <p:cNvSpPr txBox="1"/>
          <p:nvPr/>
        </p:nvSpPr>
        <p:spPr>
          <a:xfrm>
            <a:off x="2111376" y="931905"/>
            <a:ext cx="1503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800" dirty="0" err="1">
                <a:solidFill>
                  <a:srgbClr val="00B050"/>
                </a:solidFill>
              </a:rPr>
              <a:t>Hadronization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4C2AC4-1A86-6E96-F692-423BFAD427B6}"/>
              </a:ext>
            </a:extLst>
          </p:cNvPr>
          <p:cNvSpPr txBox="1"/>
          <p:nvPr/>
        </p:nvSpPr>
        <p:spPr>
          <a:xfrm>
            <a:off x="5905533" y="931905"/>
            <a:ext cx="1569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800" dirty="0" err="1">
                <a:solidFill>
                  <a:srgbClr val="008000"/>
                </a:solidFill>
              </a:rPr>
              <a:t>Particle</a:t>
            </a:r>
            <a:r>
              <a:rPr lang="it-IT" sz="1800" dirty="0">
                <a:solidFill>
                  <a:srgbClr val="008000"/>
                </a:solidFill>
              </a:rPr>
              <a:t> </a:t>
            </a:r>
            <a:r>
              <a:rPr lang="it-IT" sz="1800" dirty="0" err="1">
                <a:solidFill>
                  <a:srgbClr val="008000"/>
                </a:solidFill>
              </a:rPr>
              <a:t>decays</a:t>
            </a:r>
            <a:endParaRPr lang="en-US" sz="1800" dirty="0">
              <a:solidFill>
                <a:srgbClr val="008000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808C49B-8890-A695-EEB1-17899255404F}"/>
              </a:ext>
            </a:extLst>
          </p:cNvPr>
          <p:cNvCxnSpPr>
            <a:cxnSpLocks/>
          </p:cNvCxnSpPr>
          <p:nvPr/>
        </p:nvCxnSpPr>
        <p:spPr>
          <a:xfrm>
            <a:off x="3365835" y="1255070"/>
            <a:ext cx="483131" cy="58156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D6D36E0-F220-9B59-5B26-48647C63C8B4}"/>
              </a:ext>
            </a:extLst>
          </p:cNvPr>
          <p:cNvCxnSpPr>
            <a:cxnSpLocks/>
          </p:cNvCxnSpPr>
          <p:nvPr/>
        </p:nvCxnSpPr>
        <p:spPr>
          <a:xfrm flipH="1">
            <a:off x="5639803" y="1226952"/>
            <a:ext cx="331976" cy="184167"/>
          </a:xfrm>
          <a:prstGeom prst="straightConnector1">
            <a:avLst/>
          </a:prstGeom>
          <a:ln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668F337-ACAD-3669-1B54-9C787D8847E9}"/>
              </a:ext>
            </a:extLst>
          </p:cNvPr>
          <p:cNvCxnSpPr>
            <a:cxnSpLocks/>
          </p:cNvCxnSpPr>
          <p:nvPr/>
        </p:nvCxnSpPr>
        <p:spPr>
          <a:xfrm>
            <a:off x="2633589" y="1917428"/>
            <a:ext cx="1838399" cy="88277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5AA5619-4DCE-7C2D-3A18-AD58F90A3A61}"/>
              </a:ext>
            </a:extLst>
          </p:cNvPr>
          <p:cNvCxnSpPr>
            <a:cxnSpLocks/>
          </p:cNvCxnSpPr>
          <p:nvPr/>
        </p:nvCxnSpPr>
        <p:spPr>
          <a:xfrm flipH="1">
            <a:off x="5175250" y="1836637"/>
            <a:ext cx="1231566" cy="20916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CF1D887-0464-EAAF-F454-E1E2224CDB33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477499" y="2515146"/>
            <a:ext cx="888336" cy="50518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409C6A3-FC3A-7D7E-9D14-8C06D472A8EF}"/>
              </a:ext>
            </a:extLst>
          </p:cNvPr>
          <p:cNvCxnSpPr>
            <a:cxnSpLocks/>
          </p:cNvCxnSpPr>
          <p:nvPr/>
        </p:nvCxnSpPr>
        <p:spPr>
          <a:xfrm flipH="1" flipV="1">
            <a:off x="5562799" y="3272238"/>
            <a:ext cx="1040474" cy="23296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9AE0AC9-8BC8-5E2A-B5D7-6DEF4E78C78F}"/>
              </a:ext>
            </a:extLst>
          </p:cNvPr>
          <p:cNvCxnSpPr>
            <a:cxnSpLocks/>
          </p:cNvCxnSpPr>
          <p:nvPr/>
        </p:nvCxnSpPr>
        <p:spPr>
          <a:xfrm flipV="1">
            <a:off x="2978151" y="3364248"/>
            <a:ext cx="647933" cy="343598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16FCD9F-FE7F-315B-81CE-4EEA3087F9D7}"/>
              </a:ext>
            </a:extLst>
          </p:cNvPr>
          <p:cNvCxnSpPr>
            <a:cxnSpLocks/>
          </p:cNvCxnSpPr>
          <p:nvPr/>
        </p:nvCxnSpPr>
        <p:spPr>
          <a:xfrm flipH="1" flipV="1">
            <a:off x="4594441" y="3397389"/>
            <a:ext cx="1286228" cy="465192"/>
          </a:xfrm>
          <a:prstGeom prst="straightConnector1">
            <a:avLst/>
          </a:prstGeom>
          <a:ln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518EC620-BF6D-7013-66AD-53B93090BCA0}"/>
              </a:ext>
            </a:extLst>
          </p:cNvPr>
          <p:cNvSpPr/>
          <p:nvPr/>
        </p:nvSpPr>
        <p:spPr>
          <a:xfrm>
            <a:off x="1823247" y="3046699"/>
            <a:ext cx="600828" cy="201947"/>
          </a:xfrm>
          <a:prstGeom prst="rightArrow">
            <a:avLst/>
          </a:prstGeom>
          <a:solidFill>
            <a:srgbClr val="00B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C07CA8CF-EF4F-FF26-315A-93D6FC8777AA}"/>
              </a:ext>
            </a:extLst>
          </p:cNvPr>
          <p:cNvSpPr/>
          <p:nvPr/>
        </p:nvSpPr>
        <p:spPr>
          <a:xfrm flipH="1">
            <a:off x="6563403" y="3047320"/>
            <a:ext cx="602100" cy="201947"/>
          </a:xfrm>
          <a:prstGeom prst="rightArrow">
            <a:avLst/>
          </a:prstGeom>
          <a:solidFill>
            <a:srgbClr val="00B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045F7F5-D39A-880C-0B89-BC5F8B9C045D}"/>
              </a:ext>
            </a:extLst>
          </p:cNvPr>
          <p:cNvSpPr txBox="1"/>
          <p:nvPr/>
        </p:nvSpPr>
        <p:spPr>
          <a:xfrm>
            <a:off x="115923" y="2951690"/>
            <a:ext cx="174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>
                <a:solidFill>
                  <a:srgbClr val="00B050"/>
                </a:solidFill>
              </a:rPr>
              <a:t>Incoming </a:t>
            </a:r>
            <a:r>
              <a:rPr lang="it-IT" sz="1800" dirty="0" err="1">
                <a:solidFill>
                  <a:srgbClr val="00B050"/>
                </a:solidFill>
              </a:rPr>
              <a:t>proton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E590CC2-53A0-2D71-03D0-BD431F4D3B7A}"/>
              </a:ext>
            </a:extLst>
          </p:cNvPr>
          <p:cNvSpPr txBox="1"/>
          <p:nvPr/>
        </p:nvSpPr>
        <p:spPr>
          <a:xfrm>
            <a:off x="6690139" y="2363282"/>
            <a:ext cx="15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>
                <a:solidFill>
                  <a:srgbClr val="00B050"/>
                </a:solidFill>
              </a:rPr>
              <a:t>Valence quarks</a:t>
            </a:r>
            <a:endParaRPr lang="en-US" sz="1800" dirty="0">
              <a:solidFill>
                <a:srgbClr val="00B050"/>
              </a:solidFill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CA13D84-A5C7-A4F1-383D-F8661B2DBD34}"/>
              </a:ext>
            </a:extLst>
          </p:cNvPr>
          <p:cNvCxnSpPr>
            <a:cxnSpLocks/>
            <a:stCxn id="57" idx="1"/>
          </p:cNvCxnSpPr>
          <p:nvPr/>
        </p:nvCxnSpPr>
        <p:spPr>
          <a:xfrm flipH="1">
            <a:off x="5866222" y="2547948"/>
            <a:ext cx="823917" cy="50908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blue logo with text&#10;&#10;Description automatically generated">
            <a:extLst>
              <a:ext uri="{FF2B5EF4-FFF2-40B4-BE49-F238E27FC236}">
                <a16:creationId xmlns:a16="http://schemas.microsoft.com/office/drawing/2014/main" id="{A20686B6-0EDE-28F3-0C75-35ACA66C0B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48" y="4823143"/>
            <a:ext cx="288000" cy="288000"/>
          </a:xfrm>
          <a:prstGeom prst="rect">
            <a:avLst/>
          </a:prstGeom>
        </p:spPr>
      </p:pic>
      <p:pic>
        <p:nvPicPr>
          <p:cNvPr id="24" name="Picture 23" descr="A close-up of a diagram&#10;&#10;Description automatically generated">
            <a:extLst>
              <a:ext uri="{FF2B5EF4-FFF2-40B4-BE49-F238E27FC236}">
                <a16:creationId xmlns:a16="http://schemas.microsoft.com/office/drawing/2014/main" id="{9A948354-C3FC-176A-8BE6-856B76CBA7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47" y="4823143"/>
            <a:ext cx="288000" cy="28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97E625E-58CA-DEF4-A0F3-9B345EF505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247" y="4823143"/>
            <a:ext cx="309385" cy="288000"/>
          </a:xfrm>
          <a:prstGeom prst="rect">
            <a:avLst/>
          </a:prstGeom>
        </p:spPr>
      </p:pic>
      <p:sp>
        <p:nvSpPr>
          <p:cNvPr id="5" name="Title 6">
            <a:extLst>
              <a:ext uri="{FF2B5EF4-FFF2-40B4-BE49-F238E27FC236}">
                <a16:creationId xmlns:a16="http://schemas.microsoft.com/office/drawing/2014/main" id="{8E5090D0-ADFD-3B65-BAC4-BE7F6041B72A}"/>
              </a:ext>
            </a:extLst>
          </p:cNvPr>
          <p:cNvSpPr txBox="1">
            <a:spLocks/>
          </p:cNvSpPr>
          <p:nvPr/>
        </p:nvSpPr>
        <p:spPr>
          <a:xfrm>
            <a:off x="457200" y="372516"/>
            <a:ext cx="8165535" cy="320908"/>
          </a:xfr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2400" dirty="0"/>
              <a:t>Structure of a proton-proton collision</a:t>
            </a:r>
          </a:p>
        </p:txBody>
      </p:sp>
    </p:spTree>
    <p:extLst>
      <p:ext uri="{BB962C8B-B14F-4D97-AF65-F5344CB8AC3E}">
        <p14:creationId xmlns:p14="http://schemas.microsoft.com/office/powerpoint/2010/main" val="1035141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7AE4BF6D-D8AB-F4D7-E11D-46EAB007DD7B}"/>
              </a:ext>
            </a:extLst>
          </p:cNvPr>
          <p:cNvSpPr txBox="1">
            <a:spLocks/>
          </p:cNvSpPr>
          <p:nvPr/>
        </p:nvSpPr>
        <p:spPr>
          <a:xfrm>
            <a:off x="562927" y="860751"/>
            <a:ext cx="5584634" cy="199799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Pct val="120000"/>
              <a:buNone/>
            </a:pPr>
            <a:r>
              <a:rPr lang="it-IT" sz="1800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PARTON DISTRIBUTION FUNCTIONS (</a:t>
            </a:r>
            <a:r>
              <a:rPr lang="it-IT" sz="1800" dirty="0" err="1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PDFs</a:t>
            </a:r>
            <a:r>
              <a:rPr lang="it-IT" sz="1800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tx1"/>
              </a:buClr>
              <a:buSzPct val="120000"/>
            </a:pPr>
            <a:r>
              <a:rPr lang="it-IT" sz="1500" dirty="0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it-IT" sz="1500" dirty="0" err="1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hadron</a:t>
            </a:r>
            <a:r>
              <a:rPr lang="it-IT" sz="1500" dirty="0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500" dirty="0" err="1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collisions</a:t>
            </a:r>
            <a:r>
              <a:rPr lang="it-IT" sz="1500" dirty="0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500" dirty="0" err="1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it-IT" sz="1500" dirty="0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LHC, the </a:t>
            </a:r>
            <a:r>
              <a:rPr lang="it-IT" sz="1500" dirty="0" err="1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colliding</a:t>
            </a:r>
            <a:r>
              <a:rPr lang="it-IT" sz="1500" dirty="0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500" dirty="0" err="1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protons</a:t>
            </a:r>
            <a:r>
              <a:rPr lang="it-IT" sz="1500" dirty="0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500" dirty="0" err="1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presents</a:t>
            </a:r>
            <a:r>
              <a:rPr lang="it-IT" sz="1500" dirty="0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it-IT" sz="1500" dirty="0" err="1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it-IT" sz="1500" dirty="0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500" dirty="0" err="1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it-IT" sz="1500" dirty="0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1500" b="1" dirty="0" err="1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valence</a:t>
            </a:r>
            <a:r>
              <a:rPr lang="it-IT" sz="1500" b="1" dirty="0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quarks</a:t>
            </a:r>
            <a:r>
              <a:rPr lang="it-IT" sz="1500" dirty="0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500" dirty="0" err="1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interact</a:t>
            </a:r>
            <a:r>
              <a:rPr lang="it-IT" sz="1500" dirty="0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via </a:t>
            </a:r>
            <a:r>
              <a:rPr lang="it-IT" sz="1500" b="1" dirty="0" err="1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gluons</a:t>
            </a:r>
            <a:r>
              <a:rPr lang="it-IT" sz="1500" dirty="0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from </a:t>
            </a:r>
            <a:r>
              <a:rPr lang="it-IT" sz="1500" dirty="0" err="1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it-IT" sz="1500" dirty="0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500" dirty="0" err="1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virtual</a:t>
            </a:r>
            <a:r>
              <a:rPr lang="it-IT" sz="1500" dirty="0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quark-antiquark </a:t>
            </a:r>
            <a:r>
              <a:rPr lang="it-IT" sz="1500" dirty="0" err="1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pairs</a:t>
            </a:r>
            <a:r>
              <a:rPr lang="it-IT" sz="1500" dirty="0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500" dirty="0" err="1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arise</a:t>
            </a:r>
            <a:r>
              <a:rPr lang="it-IT" sz="1500" dirty="0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1500" b="1" dirty="0" err="1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</a:t>
            </a:r>
            <a:r>
              <a:rPr lang="it-IT" sz="1500" b="1" dirty="0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quarks</a:t>
            </a:r>
            <a:r>
              <a:rPr lang="it-IT" sz="1500" dirty="0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tx1"/>
              </a:buClr>
              <a:buSzPct val="120000"/>
            </a:pPr>
            <a:r>
              <a:rPr lang="it-IT" sz="1500" dirty="0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Dynamics of the systems </a:t>
            </a:r>
            <a:r>
              <a:rPr lang="it-IT" sz="1500" dirty="0" err="1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resulting</a:t>
            </a:r>
            <a:r>
              <a:rPr lang="it-IT" sz="1500" dirty="0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a </a:t>
            </a:r>
            <a:r>
              <a:rPr lang="it-IT" sz="1500" dirty="0" err="1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  <a:r>
              <a:rPr lang="it-IT" sz="1500" dirty="0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it-IT" sz="1500" dirty="0" err="1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parton</a:t>
            </a:r>
            <a:r>
              <a:rPr lang="it-IT" sz="1500" dirty="0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500" dirty="0" err="1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momenta</a:t>
            </a:r>
            <a:r>
              <a:rPr lang="it-IT" sz="1500" dirty="0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to be </a:t>
            </a:r>
            <a:r>
              <a:rPr lang="it-IT" sz="1500" dirty="0" err="1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determined</a:t>
            </a:r>
            <a:r>
              <a:rPr lang="it-IT" sz="1500" dirty="0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it-IT" sz="1500" dirty="0" err="1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r>
              <a:rPr lang="it-IT" sz="1500" dirty="0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(non-perturbative QCD), </a:t>
            </a:r>
            <a:r>
              <a:rPr lang="it-IT" sz="1500" dirty="0" err="1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it-IT" sz="1500" dirty="0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500" dirty="0" err="1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it-IT" sz="1500" dirty="0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electron-</a:t>
            </a:r>
            <a:r>
              <a:rPr lang="it-IT" sz="1500" dirty="0" err="1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r>
              <a:rPr lang="it-IT" sz="1500" dirty="0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500" b="1" dirty="0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deep </a:t>
            </a:r>
            <a:r>
              <a:rPr lang="it-IT" sz="1500" b="1" dirty="0" err="1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inelastic</a:t>
            </a:r>
            <a:r>
              <a:rPr lang="it-IT" sz="1500" b="1" dirty="0">
                <a:solidFill>
                  <a:srgbClr val="505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scattering</a:t>
            </a:r>
            <a:endParaRPr lang="en-US" sz="1500" b="1" dirty="0">
              <a:solidFill>
                <a:srgbClr val="505050"/>
              </a:solidFill>
            </a:endParaRPr>
          </a:p>
        </p:txBody>
      </p:sp>
      <p:pic>
        <p:nvPicPr>
          <p:cNvPr id="15" name="Picture 14" descr="A diagram of a diagram&#10;&#10;Description automatically generated">
            <a:extLst>
              <a:ext uri="{FF2B5EF4-FFF2-40B4-BE49-F238E27FC236}">
                <a16:creationId xmlns:a16="http://schemas.microsoft.com/office/drawing/2014/main" id="{19A45D57-40D7-E86B-0F32-549A859E0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903" y="844093"/>
            <a:ext cx="2503170" cy="18834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egnaposto testo 3">
                <a:extLst>
                  <a:ext uri="{FF2B5EF4-FFF2-40B4-BE49-F238E27FC236}">
                    <a16:creationId xmlns:a16="http://schemas.microsoft.com/office/drawing/2014/main" id="{C564794B-F208-63E9-F1DD-8A46A2AF15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75324" y="2844119"/>
                <a:ext cx="6112626" cy="1783245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8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450"/>
                  </a:spcBef>
                  <a:spcAft>
                    <a:spcPts val="450"/>
                  </a:spcAft>
                  <a:buClr>
                    <a:schemeClr val="tx1"/>
                  </a:buClr>
                  <a:buSzPct val="120000"/>
                </a:pPr>
                <a:r>
                  <a:rPr lang="en-US" sz="1500" dirty="0">
                    <a:solidFill>
                      <a:srgbClr val="505050"/>
                    </a:solidFill>
                  </a:rPr>
                  <a:t>Each </a:t>
                </a:r>
                <a:r>
                  <a:rPr lang="en-US" sz="1500" dirty="0" err="1">
                    <a:solidFill>
                      <a:srgbClr val="505050"/>
                    </a:solidFill>
                  </a:rPr>
                  <a:t>parton</a:t>
                </a:r>
                <a:r>
                  <a:rPr lang="en-US" sz="1500" dirty="0">
                    <a:solidFill>
                      <a:srgbClr val="505050"/>
                    </a:solidFill>
                  </a:rPr>
                  <a:t> carries an unknown fraction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500" i="1">
                        <a:solidFill>
                          <a:srgbClr val="505050"/>
                        </a:solidFill>
                        <a:latin typeface="Cambria Math" panose="02040503050406030204" pitchFamily="18" charset="0"/>
                      </a:rPr>
                      <m:t>ξ</m:t>
                    </m:r>
                  </m:oMath>
                </a14:m>
                <a:r>
                  <a:rPr lang="en-US" sz="1500" dirty="0">
                    <a:solidFill>
                      <a:srgbClr val="505050"/>
                    </a:solidFill>
                  </a:rPr>
                  <a:t> of the proton momentum: statistical distribution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1500">
                        <a:solidFill>
                          <a:srgbClr val="505050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it-IT" sz="1500" i="1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1500" i="1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</a:rPr>
                          <m:t>ξ</m:t>
                        </m:r>
                      </m:e>
                    </m:d>
                    <m:r>
                      <a:rPr lang="it-IT" sz="1500">
                        <a:solidFill>
                          <a:srgbClr val="50505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it-IT" sz="1500" dirty="0">
                    <a:solidFill>
                      <a:srgbClr val="505050"/>
                    </a:solidFill>
                  </a:rPr>
                  <a:t> </a:t>
                </a:r>
                <a:r>
                  <a:rPr lang="it-IT" sz="1500" dirty="0" err="1">
                    <a:solidFill>
                      <a:srgbClr val="505050"/>
                    </a:solidFill>
                  </a:rPr>
                  <a:t>There</a:t>
                </a:r>
                <a:r>
                  <a:rPr lang="it-IT" sz="1500" dirty="0">
                    <a:solidFill>
                      <a:srgbClr val="505050"/>
                    </a:solidFill>
                  </a:rPr>
                  <a:t> are </a:t>
                </a:r>
                <a:r>
                  <a:rPr lang="it-IT" sz="1500" dirty="0" err="1">
                    <a:solidFill>
                      <a:srgbClr val="505050"/>
                    </a:solidFill>
                  </a:rPr>
                  <a:t>two</a:t>
                </a:r>
                <a:r>
                  <a:rPr lang="it-IT" sz="1500" dirty="0">
                    <a:solidFill>
                      <a:srgbClr val="505050"/>
                    </a:solidFill>
                  </a:rPr>
                  <a:t> </a:t>
                </a:r>
                <a:r>
                  <a:rPr lang="it-IT" sz="1500" dirty="0" err="1">
                    <a:solidFill>
                      <a:srgbClr val="505050"/>
                    </a:solidFill>
                  </a:rPr>
                  <a:t>independents</a:t>
                </a:r>
                <a:r>
                  <a:rPr lang="it-IT" sz="1500" dirty="0">
                    <a:solidFill>
                      <a:srgbClr val="505050"/>
                    </a:solidFill>
                  </a:rPr>
                  <a:t> </a:t>
                </a:r>
                <a:r>
                  <a:rPr lang="it-IT" sz="1500" dirty="0" err="1">
                    <a:solidFill>
                      <a:srgbClr val="505050"/>
                    </a:solidFill>
                  </a:rPr>
                  <a:t>variables</a:t>
                </a:r>
                <a:r>
                  <a:rPr lang="it-IT" sz="1500" dirty="0">
                    <a:solidFill>
                      <a:srgbClr val="505050"/>
                    </a:solidFill>
                  </a:rPr>
                  <a:t>:</a:t>
                </a:r>
              </a:p>
              <a:p>
                <a:pPr marL="402431" indent="-204788">
                  <a:lnSpc>
                    <a:spcPct val="100000"/>
                  </a:lnSpc>
                  <a:spcBef>
                    <a:spcPts val="450"/>
                  </a:spcBef>
                  <a:spcAft>
                    <a:spcPts val="450"/>
                  </a:spcAft>
                  <a:buClr>
                    <a:schemeClr val="tx1"/>
                  </a:buClr>
                  <a:buSzPct val="120000"/>
                  <a:buFont typeface="Calibri" panose="020F0502020204030204" pitchFamily="34" charset="0"/>
                  <a:buChar char="‐"/>
                </a:pPr>
                <a:r>
                  <a:rPr lang="en-US" sz="1500" b="1" dirty="0" err="1">
                    <a:solidFill>
                      <a:srgbClr val="505050"/>
                    </a:solidFill>
                  </a:rPr>
                  <a:t>Bjorken</a:t>
                </a:r>
                <a:r>
                  <a:rPr lang="en-US" sz="1500" b="1" dirty="0">
                    <a:solidFill>
                      <a:srgbClr val="505050"/>
                    </a:solidFill>
                  </a:rPr>
                  <a:t> scaling </a:t>
                </a:r>
                <a14:m>
                  <m:oMath xmlns:m="http://schemas.openxmlformats.org/officeDocument/2006/math">
                    <m:r>
                      <a:rPr lang="it-IT" sz="1500" i="1">
                        <a:solidFill>
                          <a:srgbClr val="505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1500" i="1">
                        <a:solidFill>
                          <a:srgbClr val="505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it-IT" sz="1500" i="1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1500" i="1">
                                <a:solidFill>
                                  <a:srgbClr val="50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500" i="1">
                                <a:solidFill>
                                  <a:srgbClr val="50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it-IT" sz="1500" i="1">
                                <a:solidFill>
                                  <a:srgbClr val="50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sz="1500" i="1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it-IT" sz="1500" i="1">
                                <a:solidFill>
                                  <a:srgbClr val="50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500" i="1">
                                <a:solidFill>
                                  <a:srgbClr val="50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1500" i="1">
                                <a:solidFill>
                                  <a:srgbClr val="50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it-IT" sz="1500" i="1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it-IT" sz="1500" i="1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1500" dirty="0">
                    <a:solidFill>
                      <a:srgbClr val="505050"/>
                    </a:solidFill>
                  </a:rPr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00" i="1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500" i="1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it-IT" sz="1500" i="1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sz="1500" i="1">
                        <a:solidFill>
                          <a:srgbClr val="50505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it-IT" sz="1500" i="1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500" i="1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it-IT" sz="1500" i="1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500" dirty="0">
                    <a:solidFill>
                      <a:srgbClr val="505050"/>
                    </a:solidFill>
                  </a:rPr>
                  <a:t>,   </a:t>
                </a:r>
                <a14:m>
                  <m:oMath xmlns:m="http://schemas.openxmlformats.org/officeDocument/2006/math">
                    <m:r>
                      <a:rPr lang="it-IT" sz="1500" i="1">
                        <a:solidFill>
                          <a:srgbClr val="50505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it-IT" sz="1500" i="1">
                        <a:solidFill>
                          <a:srgbClr val="505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it-IT" sz="1500" i="1">
                        <a:solidFill>
                          <a:srgbClr val="505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it-IT" sz="1500" i="1">
                        <a:solidFill>
                          <a:srgbClr val="505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1500" dirty="0">
                  <a:solidFill>
                    <a:srgbClr val="505050"/>
                  </a:solidFill>
                </a:endParaRPr>
              </a:p>
              <a:p>
                <a:pPr marL="402431" indent="-204788">
                  <a:lnSpc>
                    <a:spcPct val="100000"/>
                  </a:lnSpc>
                  <a:spcBef>
                    <a:spcPts val="450"/>
                  </a:spcBef>
                  <a:spcAft>
                    <a:spcPts val="450"/>
                  </a:spcAft>
                  <a:buClr>
                    <a:schemeClr val="tx1"/>
                  </a:buClr>
                  <a:buSzPct val="120000"/>
                  <a:buFont typeface="Calibri" panose="020F0502020204030204" pitchFamily="34" charset="0"/>
                  <a:buChar char="‐"/>
                </a:pPr>
                <a:r>
                  <a:rPr lang="en-US" sz="1500" b="1" dirty="0">
                    <a:solidFill>
                      <a:srgbClr val="505050"/>
                    </a:solidFill>
                  </a:rPr>
                  <a:t>Inelasticity </a:t>
                </a:r>
                <a14:m>
                  <m:oMath xmlns:m="http://schemas.openxmlformats.org/officeDocument/2006/math">
                    <m:r>
                      <a:rPr lang="it-IT" sz="1500" i="1">
                        <a:solidFill>
                          <a:srgbClr val="505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1500" i="1">
                        <a:solidFill>
                          <a:srgbClr val="505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it-IT" sz="1500" i="1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1500" i="1">
                                <a:solidFill>
                                  <a:srgbClr val="50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500" i="1">
                                <a:solidFill>
                                  <a:srgbClr val="50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1500" i="1">
                                <a:solidFill>
                                  <a:srgbClr val="50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it-IT" sz="1500" i="1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it-IT" sz="1500" i="1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sSub>
                          <m:sSubPr>
                            <m:ctrlPr>
                              <a:rPr lang="it-IT" sz="1500" i="1">
                                <a:solidFill>
                                  <a:srgbClr val="50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500" i="1">
                                <a:solidFill>
                                  <a:srgbClr val="50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1500" i="1">
                                <a:solidFill>
                                  <a:srgbClr val="50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it-IT" sz="1500" i="1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it-IT" sz="1500" i="1">
                                <a:solidFill>
                                  <a:srgbClr val="50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500" i="1">
                                <a:solidFill>
                                  <a:srgbClr val="50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1500" i="1">
                                <a:solidFill>
                                  <a:srgbClr val="50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it-IT" sz="1500" i="1">
                        <a:solidFill>
                          <a:srgbClr val="505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it-IT" sz="1500" i="1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1500" i="1">
                                <a:solidFill>
                                  <a:srgbClr val="50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500" i="1">
                                <a:solidFill>
                                  <a:srgbClr val="50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it-IT" sz="1500" i="1">
                                <a:solidFill>
                                  <a:srgbClr val="50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sz="1500" i="1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it-IT" sz="1500" i="1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it-IT" sz="1500" i="1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it-IT" sz="1500" i="1">
                        <a:solidFill>
                          <a:srgbClr val="505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500" dirty="0">
                    <a:solidFill>
                      <a:srgbClr val="50505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it-IT" sz="1500" i="1">
                        <a:solidFill>
                          <a:srgbClr val="50505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it-IT" sz="1500" i="1">
                        <a:solidFill>
                          <a:srgbClr val="505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1500" i="1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1500" i="1">
                                <a:solidFill>
                                  <a:srgbClr val="505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1500" i="1">
                                    <a:solidFill>
                                      <a:srgbClr val="505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500" i="1">
                                    <a:solidFill>
                                      <a:srgbClr val="50505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it-IT" sz="1500" i="1">
                                    <a:solidFill>
                                      <a:srgbClr val="505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it-IT" sz="1500" i="1">
                                <a:solidFill>
                                  <a:srgbClr val="505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it-IT" sz="1500" i="1">
                                    <a:solidFill>
                                      <a:srgbClr val="505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500" i="1">
                                    <a:solidFill>
                                      <a:srgbClr val="50505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it-IT" sz="1500" i="1">
                                    <a:solidFill>
                                      <a:srgbClr val="505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it-IT" sz="1500" i="1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sz="1500" i="1">
                        <a:solidFill>
                          <a:srgbClr val="505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≈2</m:t>
                    </m:r>
                    <m:sSub>
                      <m:sSubPr>
                        <m:ctrlPr>
                          <a:rPr lang="it-IT" sz="1500" i="1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500" i="1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1500" i="1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1500" i="1">
                        <a:solidFill>
                          <a:srgbClr val="505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it-IT" sz="1500" i="1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500" i="1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1500" i="1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500" dirty="0">
                    <a:solidFill>
                      <a:srgbClr val="505050"/>
                    </a:solidFill>
                  </a:rPr>
                  <a:t>,   </a:t>
                </a:r>
                <a14:m>
                  <m:oMath xmlns:m="http://schemas.openxmlformats.org/officeDocument/2006/math">
                    <m:r>
                      <a:rPr lang="it-IT" sz="1500" i="1">
                        <a:solidFill>
                          <a:srgbClr val="50505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it-IT" sz="1500" i="1">
                        <a:solidFill>
                          <a:srgbClr val="505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it-IT" sz="1500" i="1">
                        <a:solidFill>
                          <a:srgbClr val="505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it-IT" sz="1500" i="1">
                        <a:solidFill>
                          <a:srgbClr val="505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1500" dirty="0">
                  <a:solidFill>
                    <a:srgbClr val="505050"/>
                  </a:solidFill>
                </a:endParaRPr>
              </a:p>
              <a:p>
                <a:pPr>
                  <a:lnSpc>
                    <a:spcPct val="100000"/>
                  </a:lnSpc>
                  <a:spcBef>
                    <a:spcPts val="450"/>
                  </a:spcBef>
                  <a:spcAft>
                    <a:spcPts val="450"/>
                  </a:spcAft>
                  <a:buClr>
                    <a:schemeClr val="tx1"/>
                  </a:buClr>
                  <a:buSzPct val="120000"/>
                </a:pPr>
                <a:r>
                  <a:rPr lang="en-US" sz="1500" dirty="0">
                    <a:solidFill>
                      <a:srgbClr val="505050"/>
                    </a:solidFill>
                  </a:rPr>
                  <a:t> At high energies </a:t>
                </a:r>
                <a14:m>
                  <m:oMath xmlns:m="http://schemas.openxmlformats.org/officeDocument/2006/math">
                    <m:r>
                      <a:rPr lang="it-IT" sz="1500" i="1">
                        <a:solidFill>
                          <a:srgbClr val="505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it-IT" sz="1500" i="1">
                        <a:solidFill>
                          <a:srgbClr val="505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≫</m:t>
                    </m:r>
                    <m:sSub>
                      <m:sSubPr>
                        <m:ctrlPr>
                          <a:rPr lang="it-IT" sz="1500" i="1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500" i="1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it-IT" sz="1500" i="1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it-IT" sz="1500" i="1">
                        <a:solidFill>
                          <a:srgbClr val="505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 </m:t>
                    </m:r>
                    <m:r>
                      <a:rPr lang="it-IT" sz="1500" i="1">
                        <a:solidFill>
                          <a:srgbClr val="505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1500" i="1">
                        <a:solidFill>
                          <a:srgbClr val="505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l-GR" sz="1500" i="1">
                        <a:solidFill>
                          <a:srgbClr val="505050"/>
                        </a:solidFill>
                        <a:latin typeface="Cambria Math" panose="02040503050406030204" pitchFamily="18" charset="0"/>
                      </a:rPr>
                      <m:t>ξ</m:t>
                    </m:r>
                    <m:r>
                      <a:rPr lang="it-IT" sz="1500" i="1">
                        <a:solidFill>
                          <a:srgbClr val="505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1500" b="1" dirty="0">
                    <a:solidFill>
                      <a:srgbClr val="505050"/>
                    </a:solidFill>
                  </a:rPr>
                  <a:t> PDF</a:t>
                </a:r>
                <a:r>
                  <a:rPr lang="en-US" sz="1500" dirty="0">
                    <a:solidFill>
                      <a:srgbClr val="505050"/>
                    </a:solidFill>
                  </a:rPr>
                  <a:t>: 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sz="1500" i="1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500" i="1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t-IT" sz="1500" i="1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500" i="1">
                                <a:solidFill>
                                  <a:srgbClr val="505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500" i="1">
                                <a:solidFill>
                                  <a:srgbClr val="50505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it-IT" sz="1500" i="1">
                                <a:solidFill>
                                  <a:srgbClr val="505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500" dirty="0">
                    <a:solidFill>
                      <a:srgbClr val="50505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6" name="Segnaposto testo 3">
                <a:extLst>
                  <a:ext uri="{FF2B5EF4-FFF2-40B4-BE49-F238E27FC236}">
                    <a16:creationId xmlns:a16="http://schemas.microsoft.com/office/drawing/2014/main" id="{C564794B-F208-63E9-F1DD-8A46A2AF1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324" y="2844119"/>
                <a:ext cx="6112626" cy="1783245"/>
              </a:xfrm>
              <a:prstGeom prst="rect">
                <a:avLst/>
              </a:prstGeom>
              <a:blipFill>
                <a:blip r:embed="rId4"/>
                <a:stretch>
                  <a:fillRect l="-997" t="-3425" r="-1296" b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A diagram of a function&#10;&#10;Description automatically generated">
            <a:extLst>
              <a:ext uri="{FF2B5EF4-FFF2-40B4-BE49-F238E27FC236}">
                <a16:creationId xmlns:a16="http://schemas.microsoft.com/office/drawing/2014/main" id="{18CC7CEB-CDF3-5863-B9BE-07242DD861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04" y="2837131"/>
            <a:ext cx="1748635" cy="18306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F14F854-5543-4721-54CD-93A6AADA71FF}"/>
                  </a:ext>
                </a:extLst>
              </p:cNvPr>
              <p:cNvSpPr txBox="1"/>
              <p:nvPr/>
            </p:nvSpPr>
            <p:spPr>
              <a:xfrm>
                <a:off x="6846242" y="767224"/>
                <a:ext cx="4605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505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solidFill>
                                <a:srgbClr val="505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800" i="1">
                              <a:solidFill>
                                <a:srgbClr val="505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F14F854-5543-4721-54CD-93A6AADA7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242" y="767224"/>
                <a:ext cx="460511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84C765-AC37-9939-37E4-10B26C174CB0}"/>
                  </a:ext>
                </a:extLst>
              </p:cNvPr>
              <p:cNvSpPr txBox="1"/>
              <p:nvPr/>
            </p:nvSpPr>
            <p:spPr>
              <a:xfrm>
                <a:off x="6348735" y="2454552"/>
                <a:ext cx="4658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505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solidFill>
                                <a:srgbClr val="505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800" i="1">
                              <a:solidFill>
                                <a:srgbClr val="505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84C765-AC37-9939-37E4-10B26C174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735" y="2454552"/>
                <a:ext cx="465833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18A4BD0-9574-BB6B-3E60-BBC83D9DCEA9}"/>
                  </a:ext>
                </a:extLst>
              </p:cNvPr>
              <p:cNvSpPr txBox="1"/>
              <p:nvPr/>
            </p:nvSpPr>
            <p:spPr>
              <a:xfrm>
                <a:off x="6846242" y="1569596"/>
                <a:ext cx="4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solidFill>
                                <a:srgbClr val="505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i="1">
                              <a:solidFill>
                                <a:srgbClr val="50505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it-IT" sz="1800" i="1">
                              <a:solidFill>
                                <a:srgbClr val="505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50505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18A4BD0-9574-BB6B-3E60-BBC83D9DC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242" y="1569596"/>
                <a:ext cx="476925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blue logo with text&#10;&#10;Description automatically generated">
            <a:extLst>
              <a:ext uri="{FF2B5EF4-FFF2-40B4-BE49-F238E27FC236}">
                <a16:creationId xmlns:a16="http://schemas.microsoft.com/office/drawing/2014/main" id="{36AB017D-91C7-69D6-72F1-3B39072CDF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48" y="4823143"/>
            <a:ext cx="288000" cy="288000"/>
          </a:xfrm>
          <a:prstGeom prst="rect">
            <a:avLst/>
          </a:prstGeom>
        </p:spPr>
      </p:pic>
      <p:pic>
        <p:nvPicPr>
          <p:cNvPr id="8" name="Picture 7" descr="A close-up of a diagram&#10;&#10;Description automatically generated">
            <a:extLst>
              <a:ext uri="{FF2B5EF4-FFF2-40B4-BE49-F238E27FC236}">
                <a16:creationId xmlns:a16="http://schemas.microsoft.com/office/drawing/2014/main" id="{A63B85FC-CCE9-1482-FC34-81981DB60B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47" y="4823143"/>
            <a:ext cx="28800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F9B889-0434-6CF7-F7D9-91ABE400EA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48247" y="4823143"/>
            <a:ext cx="309385" cy="288000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749C5BA8-AE54-0F42-6819-CC2890E7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2516"/>
            <a:ext cx="8165535" cy="320908"/>
          </a:xfrm>
        </p:spPr>
        <p:txBody>
          <a:bodyPr/>
          <a:lstStyle/>
          <a:p>
            <a:pPr algn="ctr"/>
            <a:r>
              <a:rPr lang="it-IT" sz="2400" dirty="0"/>
              <a:t>M</a:t>
            </a:r>
            <a:r>
              <a:rPr lang="en-US" sz="2400" dirty="0" err="1"/>
              <a:t>onte</a:t>
            </a:r>
            <a:r>
              <a:rPr lang="en-US" sz="2400" dirty="0"/>
              <a:t> Carlo generation</a:t>
            </a:r>
          </a:p>
        </p:txBody>
      </p:sp>
    </p:spTree>
    <p:extLst>
      <p:ext uri="{BB962C8B-B14F-4D97-AF65-F5344CB8AC3E}">
        <p14:creationId xmlns:p14="http://schemas.microsoft.com/office/powerpoint/2010/main" val="199895278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72516"/>
            <a:ext cx="8165535" cy="320908"/>
          </a:xfrm>
        </p:spPr>
        <p:txBody>
          <a:bodyPr/>
          <a:lstStyle/>
          <a:p>
            <a:pPr algn="ctr"/>
            <a:r>
              <a:rPr lang="en-US" sz="2400" dirty="0"/>
              <a:t>Simulated Monte Carlo sample of the signal</a:t>
            </a:r>
          </a:p>
        </p:txBody>
      </p:sp>
      <p:pic>
        <p:nvPicPr>
          <p:cNvPr id="2" name="Picture 1" descr="A blue logo with text&#10;&#10;Description automatically generated">
            <a:extLst>
              <a:ext uri="{FF2B5EF4-FFF2-40B4-BE49-F238E27FC236}">
                <a16:creationId xmlns:a16="http://schemas.microsoft.com/office/drawing/2014/main" id="{3DAEF1A3-1FAE-AA48-9F67-46EA1CF7D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48" y="4823143"/>
            <a:ext cx="288000" cy="288000"/>
          </a:xfrm>
          <a:prstGeom prst="rect">
            <a:avLst/>
          </a:prstGeom>
        </p:spPr>
      </p:pic>
      <p:pic>
        <p:nvPicPr>
          <p:cNvPr id="8" name="Picture 7" descr="A close-up of a diagram&#10;&#10;Description automatically generated">
            <a:extLst>
              <a:ext uri="{FF2B5EF4-FFF2-40B4-BE49-F238E27FC236}">
                <a16:creationId xmlns:a16="http://schemas.microsoft.com/office/drawing/2014/main" id="{690BFDDF-798C-8733-BF68-92C3429BC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47" y="4823143"/>
            <a:ext cx="28800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D1E9B9-B53A-C2FE-FD87-03811CCF6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247" y="4823143"/>
            <a:ext cx="309385" cy="288000"/>
          </a:xfrm>
          <a:prstGeom prst="rect">
            <a:avLst/>
          </a:prstGeom>
        </p:spPr>
      </p:pic>
      <p:pic>
        <p:nvPicPr>
          <p:cNvPr id="4" name="Picture 3" descr="A diagram of a machine&#10;&#10;Description automatically generated">
            <a:extLst>
              <a:ext uri="{FF2B5EF4-FFF2-40B4-BE49-F238E27FC236}">
                <a16:creationId xmlns:a16="http://schemas.microsoft.com/office/drawing/2014/main" id="{8F0A84A4-666B-83E6-1126-447791A17C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56" y="709607"/>
            <a:ext cx="5123851" cy="3360448"/>
          </a:xfrm>
          <a:prstGeom prst="rect">
            <a:avLst/>
          </a:prstGeom>
        </p:spPr>
      </p:pic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2D6C4239-6E9C-A680-EA9D-AE7FD75737DB}"/>
              </a:ext>
            </a:extLst>
          </p:cNvPr>
          <p:cNvSpPr txBox="1">
            <a:spLocks/>
          </p:cNvSpPr>
          <p:nvPr/>
        </p:nvSpPr>
        <p:spPr>
          <a:xfrm>
            <a:off x="457200" y="3476524"/>
            <a:ext cx="5069408" cy="1070658"/>
          </a:xfrm>
          <a:prstGeom prst="rect">
            <a:avLst/>
          </a:prstGeom>
        </p:spPr>
        <p:txBody>
          <a:bodyPr lIns="0" tIns="0" rIns="0" bIns="0"/>
          <a:lstStyle>
            <a:lvl1pPr marL="230188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2763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3275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585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0013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20000"/>
            </a:pPr>
            <a:r>
              <a:rPr lang="it-IT" sz="1600" dirty="0" err="1"/>
              <a:t>Generators</a:t>
            </a:r>
            <a:r>
              <a:rPr lang="it-IT" sz="1600" dirty="0"/>
              <a:t>: </a:t>
            </a:r>
            <a:r>
              <a:rPr lang="it-IT" sz="1600" b="1" dirty="0" err="1">
                <a:solidFill>
                  <a:srgbClr val="0000CC"/>
                </a:solidFill>
              </a:rPr>
              <a:t>Madgraph</a:t>
            </a:r>
            <a:r>
              <a:rPr lang="it-IT" sz="1600" b="1" dirty="0">
                <a:solidFill>
                  <a:srgbClr val="0000CC"/>
                </a:solidFill>
              </a:rPr>
              <a:t> </a:t>
            </a:r>
            <a:r>
              <a:rPr lang="it-IT" sz="1600" dirty="0"/>
              <a:t>(</a:t>
            </a:r>
            <a:r>
              <a:rPr lang="it-IT" sz="1600" dirty="0">
                <a:solidFill>
                  <a:srgbClr val="0000CC"/>
                </a:solidFill>
              </a:rPr>
              <a:t>perturbative QCD and QED) </a:t>
            </a:r>
            <a:r>
              <a:rPr lang="it-IT" sz="1600" dirty="0" err="1"/>
              <a:t>interfaced</a:t>
            </a:r>
            <a:r>
              <a:rPr lang="it-IT" sz="1600" dirty="0"/>
              <a:t>  with </a:t>
            </a:r>
            <a:r>
              <a:rPr lang="it-IT" sz="1600" b="1" dirty="0">
                <a:solidFill>
                  <a:srgbClr val="FF0000"/>
                </a:solidFill>
              </a:rPr>
              <a:t>Pythia8 </a:t>
            </a:r>
            <a:r>
              <a:rPr lang="it-IT" sz="1600" dirty="0"/>
              <a:t>(</a:t>
            </a:r>
            <a:r>
              <a:rPr lang="it-IT" sz="1600" dirty="0">
                <a:solidFill>
                  <a:srgbClr val="FF0000"/>
                </a:solidFill>
              </a:rPr>
              <a:t>non-perturbative QCD</a:t>
            </a:r>
            <a:r>
              <a:rPr lang="it-IT" sz="1600" dirty="0"/>
              <a:t>)</a:t>
            </a:r>
          </a:p>
          <a:p>
            <a:pPr marL="1828800" lvl="4" indent="0">
              <a:buFont typeface="Arial"/>
              <a:buNone/>
            </a:pP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DD0AF1-C81A-C938-0A49-F678F03CD412}"/>
              </a:ext>
            </a:extLst>
          </p:cNvPr>
          <p:cNvSpPr txBox="1"/>
          <p:nvPr/>
        </p:nvSpPr>
        <p:spPr>
          <a:xfrm>
            <a:off x="3904334" y="3008860"/>
            <a:ext cx="16756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Matrix </a:t>
            </a:r>
            <a:r>
              <a:rPr lang="it-IT" sz="1600" b="1" dirty="0" err="1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element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02908F-67D4-2930-9270-4441B555448D}"/>
              </a:ext>
            </a:extLst>
          </p:cNvPr>
          <p:cNvSpPr txBox="1"/>
          <p:nvPr/>
        </p:nvSpPr>
        <p:spPr>
          <a:xfrm>
            <a:off x="5482834" y="3744883"/>
            <a:ext cx="18842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Parton </a:t>
            </a:r>
            <a:r>
              <a:rPr lang="it-IT" sz="1600" b="1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Shower</a:t>
            </a:r>
            <a:endParaRPr lang="it-IT" sz="1600" b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it-IT" sz="1600" b="1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Hadronization</a:t>
            </a:r>
            <a:endParaRPr lang="it-IT" sz="1600" b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it-IT" sz="1600" b="1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Decays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C873F4-5A62-DCC0-ABB0-59FCC14E7402}"/>
              </a:ext>
            </a:extLst>
          </p:cNvPr>
          <p:cNvSpPr txBox="1"/>
          <p:nvPr/>
        </p:nvSpPr>
        <p:spPr>
          <a:xfrm>
            <a:off x="7198092" y="3990360"/>
            <a:ext cx="17678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Detector </a:t>
            </a:r>
            <a:r>
              <a:rPr lang="it-IT" sz="1600" b="1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effects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5">
                <a:extLst>
                  <a:ext uri="{FF2B5EF4-FFF2-40B4-BE49-F238E27FC236}">
                    <a16:creationId xmlns:a16="http://schemas.microsoft.com/office/drawing/2014/main" id="{4832FE06-B388-0C6C-67A2-E234A06364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3" y="938901"/>
                <a:ext cx="8152105" cy="2581132"/>
              </a:xfrm>
            </p:spPr>
            <p:txBody>
              <a:bodyPr/>
              <a:lstStyle/>
              <a:p>
                <a:pPr marL="266700" indent="-266700">
                  <a:lnSpc>
                    <a:spcPct val="100000"/>
                  </a:lnSpc>
                  <a:spcBef>
                    <a:spcPts val="450"/>
                  </a:spcBef>
                  <a:spcAft>
                    <a:spcPts val="450"/>
                  </a:spcAft>
                  <a:buClr>
                    <a:srgbClr val="0070C0"/>
                  </a:buClr>
                  <a:buSzPct val="120000"/>
                </a:pPr>
                <a:r>
                  <a:rPr lang="it-IT" sz="1600" dirty="0"/>
                  <a:t>Process: </a:t>
                </a:r>
                <a14:m>
                  <m:oMath xmlns:m="http://schemas.openxmlformats.org/officeDocument/2006/math">
                    <m:r>
                      <a:rPr lang="it-IT" sz="1600" b="1" i="0" dirty="0">
                        <a:latin typeface="Cambria Math" panose="02040503050406030204" pitchFamily="18" charset="0"/>
                      </a:rPr>
                      <m:t>𝐖𝐥𝐞𝐩𝐖𝐡𝐚𝐝𝐣𝐣</m:t>
                    </m:r>
                    <m:r>
                      <a:rPr lang="it-IT" sz="1600" b="1" i="0" dirty="0">
                        <a:latin typeface="Cambria Math" panose="02040503050406030204" pitchFamily="18" charset="0"/>
                      </a:rPr>
                      <m:t>_</m:t>
                    </m:r>
                    <m:r>
                      <a:rPr lang="it-IT" sz="1600" b="1" i="0" dirty="0">
                        <a:latin typeface="Cambria Math" panose="02040503050406030204" pitchFamily="18" charset="0"/>
                      </a:rPr>
                      <m:t>𝐄𝐖</m:t>
                    </m:r>
                  </m:oMath>
                </a14:m>
                <a:r>
                  <a:rPr lang="it-IT" sz="1600" dirty="0"/>
                  <a:t>, </a:t>
                </a:r>
                <a14:m>
                  <m:oMath xmlns:m="http://schemas.openxmlformats.org/officeDocument/2006/math">
                    <m:r>
                      <a:rPr lang="it-IT" sz="1600" b="1" dirty="0">
                        <a:latin typeface="Cambria Math" panose="02040503050406030204" pitchFamily="18" charset="0"/>
                      </a:rPr>
                      <m:t>𝐖𝐥𝐞𝐩</m:t>
                    </m:r>
                    <m:r>
                      <a:rPr lang="it-IT" sz="1600" b="1" i="0" dirty="0" smtClean="0">
                        <a:latin typeface="Cambria Math" panose="02040503050406030204" pitchFamily="18" charset="0"/>
                      </a:rPr>
                      <m:t>𝐙</m:t>
                    </m:r>
                    <m:r>
                      <a:rPr lang="it-IT" sz="1600" b="1" dirty="0">
                        <a:latin typeface="Cambria Math" panose="02040503050406030204" pitchFamily="18" charset="0"/>
                      </a:rPr>
                      <m:t>𝐡𝐚𝐝𝐣𝐣</m:t>
                    </m:r>
                    <m:r>
                      <a:rPr lang="it-IT" sz="1600" b="1" dirty="0">
                        <a:latin typeface="Cambria Math" panose="02040503050406030204" pitchFamily="18" charset="0"/>
                      </a:rPr>
                      <m:t>_</m:t>
                    </m:r>
                    <m:r>
                      <a:rPr lang="it-IT" sz="1600" b="1" dirty="0">
                        <a:latin typeface="Cambria Math" panose="02040503050406030204" pitchFamily="18" charset="0"/>
                      </a:rPr>
                      <m:t>𝐄𝐖</m:t>
                    </m:r>
                  </m:oMath>
                </a14:m>
                <a:endParaRPr lang="it-IT" sz="1600" dirty="0"/>
              </a:p>
              <a:p>
                <a:pPr marL="266700" indent="-266700">
                  <a:lnSpc>
                    <a:spcPct val="100000"/>
                  </a:lnSpc>
                  <a:spcBef>
                    <a:spcPts val="450"/>
                  </a:spcBef>
                  <a:spcAft>
                    <a:spcPts val="450"/>
                  </a:spcAft>
                  <a:buClr>
                    <a:srgbClr val="0070C0"/>
                  </a:buClr>
                  <a:buSzPct val="120000"/>
                </a:pPr>
                <a:r>
                  <a:rPr lang="it-IT" sz="1600" dirty="0"/>
                  <a:t>Production </a:t>
                </a:r>
                <a:r>
                  <a:rPr lang="it-IT" sz="1600" dirty="0" err="1"/>
                  <a:t>campaign</a:t>
                </a:r>
                <a:r>
                  <a:rPr lang="it-IT" sz="1600" dirty="0"/>
                  <a:t>: </a:t>
                </a:r>
                <a:r>
                  <a:rPr lang="it-IT" sz="1600" b="1" dirty="0" err="1"/>
                  <a:t>Run</a:t>
                </a:r>
                <a:r>
                  <a:rPr lang="it-IT" sz="1600" b="1" dirty="0"/>
                  <a:t> II 2018</a:t>
                </a:r>
                <a:endParaRPr lang="it-IT" sz="1600" dirty="0"/>
              </a:p>
              <a:p>
                <a:pPr marL="266700" indent="-266700">
                  <a:lnSpc>
                    <a:spcPct val="100000"/>
                  </a:lnSpc>
                  <a:spcBef>
                    <a:spcPts val="450"/>
                  </a:spcBef>
                  <a:spcAft>
                    <a:spcPts val="450"/>
                  </a:spcAft>
                  <a:buClr>
                    <a:srgbClr val="0070C0"/>
                  </a:buClr>
                  <a:buSzPct val="120000"/>
                </a:pPr>
                <a:r>
                  <a:rPr lang="it-IT" sz="1600" dirty="0" err="1"/>
                  <a:t>Collisions</a:t>
                </a:r>
                <a:r>
                  <a:rPr lang="it-IT" sz="1600" dirty="0"/>
                  <a:t>: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proton-proton</a:t>
                </a:r>
                <a:endParaRPr lang="it-IT" sz="1600" b="1" dirty="0"/>
              </a:p>
              <a:p>
                <a:pPr marL="266700" indent="-266700">
                  <a:lnSpc>
                    <a:spcPct val="100000"/>
                  </a:lnSpc>
                  <a:spcBef>
                    <a:spcPts val="450"/>
                  </a:spcBef>
                  <a:spcAft>
                    <a:spcPts val="450"/>
                  </a:spcAft>
                  <a:buClr>
                    <a:srgbClr val="0070C0"/>
                  </a:buClr>
                  <a:buSzPct val="120000"/>
                </a:pPr>
                <a:r>
                  <a:rPr lang="it-IT" sz="1600" dirty="0"/>
                  <a:t>Center-of-mass energy: </a:t>
                </a:r>
                <a:r>
                  <a:rPr lang="it-IT" sz="1600" b="1" dirty="0"/>
                  <a:t>13 TeV</a:t>
                </a:r>
              </a:p>
              <a:p>
                <a:pPr marL="266700" indent="-266700">
                  <a:lnSpc>
                    <a:spcPct val="100000"/>
                  </a:lnSpc>
                  <a:spcBef>
                    <a:spcPts val="450"/>
                  </a:spcBef>
                  <a:spcAft>
                    <a:spcPts val="450"/>
                  </a:spcAft>
                  <a:buClr>
                    <a:srgbClr val="0070C0"/>
                  </a:buClr>
                  <a:buSzPct val="120000"/>
                </a:pPr>
                <a:r>
                  <a:rPr lang="it-IT" sz="1600" dirty="0"/>
                  <a:t>PDF: </a:t>
                </a:r>
                <a:r>
                  <a:rPr lang="it-IT" sz="1600" b="1" dirty="0"/>
                  <a:t>NNPDF3.1</a:t>
                </a:r>
              </a:p>
              <a:p>
                <a:pPr marL="266700" indent="-266700">
                  <a:lnSpc>
                    <a:spcPct val="100000"/>
                  </a:lnSpc>
                  <a:spcBef>
                    <a:spcPts val="450"/>
                  </a:spcBef>
                  <a:spcAft>
                    <a:spcPts val="450"/>
                  </a:spcAft>
                  <a:buClr>
                    <a:srgbClr val="0070C0"/>
                  </a:buClr>
                  <a:buSzPct val="120000"/>
                </a:pPr>
                <a:r>
                  <a:rPr lang="it-IT" sz="1600" dirty="0"/>
                  <a:t>Tuning:</a:t>
                </a:r>
                <a:r>
                  <a:rPr lang="it-IT" sz="1600" b="1" dirty="0"/>
                  <a:t> CP5 MC </a:t>
                </a:r>
                <a:r>
                  <a:rPr lang="it-IT" sz="1600" b="1" dirty="0" err="1"/>
                  <a:t>Tune</a:t>
                </a:r>
                <a:endParaRPr lang="it-IT" sz="1600" b="1" dirty="0"/>
              </a:p>
              <a:p>
                <a:pPr marL="266700" indent="-266700">
                  <a:lnSpc>
                    <a:spcPct val="100000"/>
                  </a:lnSpc>
                  <a:spcBef>
                    <a:spcPts val="450"/>
                  </a:spcBef>
                  <a:spcAft>
                    <a:spcPts val="450"/>
                  </a:spcAft>
                  <a:buClr>
                    <a:srgbClr val="0070C0"/>
                  </a:buClr>
                  <a:buSzPct val="120000"/>
                </a:pPr>
                <a:r>
                  <a:rPr lang="it-IT" sz="1600" dirty="0"/>
                  <a:t>Format: </a:t>
                </a:r>
                <a:r>
                  <a:rPr lang="it-IT" sz="1600" b="1" dirty="0"/>
                  <a:t>NANOAODSIMv9</a:t>
                </a:r>
                <a:endParaRPr lang="it-IT" sz="1600" dirty="0"/>
              </a:p>
              <a:p>
                <a:pPr marL="1828800" lvl="4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8" name="Content Placeholder 5">
                <a:extLst>
                  <a:ext uri="{FF2B5EF4-FFF2-40B4-BE49-F238E27FC236}">
                    <a16:creationId xmlns:a16="http://schemas.microsoft.com/office/drawing/2014/main" id="{4832FE06-B388-0C6C-67A2-E234A06364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3" y="938901"/>
                <a:ext cx="8152105" cy="2581132"/>
              </a:xfrm>
              <a:blipFill>
                <a:blip r:embed="rId6"/>
                <a:stretch>
                  <a:fillRect l="-1645" t="-3546" b="-1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1890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2">
                <a:extLst>
                  <a:ext uri="{FF2B5EF4-FFF2-40B4-BE49-F238E27FC236}">
                    <a16:creationId xmlns:a16="http://schemas.microsoft.com/office/drawing/2014/main" id="{8B870C08-41EE-3233-45F7-0DFD12E04292}"/>
                  </a:ext>
                </a:extLst>
              </p:cNvPr>
              <p:cNvSpPr txBox="1"/>
              <p:nvPr/>
            </p:nvSpPr>
            <p:spPr>
              <a:xfrm>
                <a:off x="562927" y="2879223"/>
                <a:ext cx="4674269" cy="1793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33375" indent="-333375">
                  <a:spcBef>
                    <a:spcPts val="450"/>
                  </a:spcBef>
                  <a:spcAft>
                    <a:spcPts val="900"/>
                  </a:spcAft>
                  <a:buClr>
                    <a:srgbClr val="0070C0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solidFill>
                      <a:srgbClr val="505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1600" b="1" dirty="0" err="1">
                    <a:solidFill>
                      <a:srgbClr val="505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FatJet</a:t>
                </a:r>
                <a:r>
                  <a:rPr lang="en-US" sz="1600" b="1" dirty="0">
                    <a:solidFill>
                      <a:srgbClr val="505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>
                    <a:solidFill>
                      <a:srgbClr val="505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(anti-kt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505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1600" i="1" dirty="0">
                        <a:solidFill>
                          <a:srgbClr val="505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=0.8</m:t>
                    </m:r>
                  </m:oMath>
                </a14:m>
                <a:r>
                  <a:rPr lang="en-US" sz="1600" dirty="0">
                    <a:solidFill>
                      <a:srgbClr val="505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jet) from hadronic decay of W boson: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dirty="0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600" i="1" dirty="0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1600" i="1" dirty="0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r>
                      <a:rPr lang="it-IT" sz="1600" i="1" dirty="0">
                        <a:solidFill>
                          <a:srgbClr val="505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&gt;200 </m:t>
                    </m:r>
                    <m:r>
                      <a:rPr lang="it-IT" sz="1600" i="1" dirty="0">
                        <a:solidFill>
                          <a:srgbClr val="505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𝐺𝑒𝑉</m:t>
                    </m:r>
                  </m:oMath>
                </a14:m>
                <a:r>
                  <a:rPr lang="en-US" sz="1600" dirty="0">
                    <a:solidFill>
                      <a:srgbClr val="505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it-IT" sz="1600" i="1" dirty="0">
                        <a:solidFill>
                          <a:srgbClr val="505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𝜂</m:t>
                    </m:r>
                    <m:r>
                      <a:rPr lang="it-IT" sz="1600" i="1" dirty="0">
                        <a:solidFill>
                          <a:srgbClr val="505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&lt;4.7 </m:t>
                    </m:r>
                  </m:oMath>
                </a14:m>
                <a:endParaRPr lang="en-US" sz="1600" dirty="0">
                  <a:solidFill>
                    <a:srgbClr val="50505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33375" indent="-333375">
                  <a:spcBef>
                    <a:spcPts val="450"/>
                  </a:spcBef>
                  <a:spcAft>
                    <a:spcPts val="900"/>
                  </a:spcAft>
                  <a:buClr>
                    <a:srgbClr val="0070C0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solidFill>
                      <a:srgbClr val="505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At least 2 jets </a:t>
                </a:r>
                <a:r>
                  <a:rPr lang="en-US" sz="1600" dirty="0">
                    <a:solidFill>
                      <a:srgbClr val="505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(anti-kt R=0.4) tagged as VBS jets (max invariant mass pair): leading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dirty="0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600" i="1" dirty="0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1600" i="1" dirty="0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r>
                      <a:rPr lang="it-IT" sz="1600" i="1" dirty="0">
                        <a:solidFill>
                          <a:srgbClr val="505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&gt;50 </m:t>
                    </m:r>
                    <m:r>
                      <a:rPr lang="it-IT" sz="1600" i="1" dirty="0">
                        <a:solidFill>
                          <a:srgbClr val="505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𝐺𝑒𝑉</m:t>
                    </m:r>
                  </m:oMath>
                </a14:m>
                <a:r>
                  <a:rPr lang="en-US" sz="1600" dirty="0">
                    <a:solidFill>
                      <a:srgbClr val="505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trailing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dirty="0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600" i="1" dirty="0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1600" i="1" dirty="0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r>
                      <a:rPr lang="it-IT" sz="1600" i="1" dirty="0">
                        <a:solidFill>
                          <a:srgbClr val="505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&gt;30 </m:t>
                    </m:r>
                    <m:r>
                      <a:rPr lang="it-IT" sz="1600" i="1" dirty="0">
                        <a:solidFill>
                          <a:srgbClr val="505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𝐺𝑒𝑉</m:t>
                    </m:r>
                  </m:oMath>
                </a14:m>
                <a:r>
                  <a:rPr lang="en-US" sz="1600" dirty="0">
                    <a:solidFill>
                      <a:srgbClr val="505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it-IT" sz="1600" i="1" dirty="0">
                        <a:solidFill>
                          <a:srgbClr val="505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𝜂</m:t>
                    </m:r>
                    <m:r>
                      <a:rPr lang="it-IT" sz="1600" i="1" dirty="0">
                        <a:solidFill>
                          <a:srgbClr val="505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&lt;2.4</m:t>
                    </m:r>
                  </m:oMath>
                </a14:m>
                <a:r>
                  <a:rPr lang="it-IT" sz="1600" dirty="0">
                    <a:solidFill>
                      <a:srgbClr val="505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it-IT" sz="1600" i="1" dirty="0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it-IT" sz="1600" i="1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𝑉𝐵𝑆</m:t>
                        </m:r>
                      </m:sub>
                    </m:sSub>
                    <m:r>
                      <a:rPr lang="it-IT" sz="1600" i="1">
                        <a:solidFill>
                          <a:srgbClr val="505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&gt;2.5</m:t>
                    </m:r>
                  </m:oMath>
                </a14:m>
                <a:r>
                  <a:rPr lang="it-IT" sz="1600" dirty="0">
                    <a:solidFill>
                      <a:srgbClr val="505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1600" i="1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1600" i="1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it-IT" sz="1600" i="1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𝑗𝑗</m:t>
                        </m:r>
                      </m:sub>
                      <m:sup>
                        <m:r>
                          <a:rPr lang="it-IT" sz="1600" i="1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𝑉𝐵𝑆</m:t>
                        </m:r>
                      </m:sup>
                    </m:sSubSup>
                    <m:r>
                      <a:rPr lang="it-IT" sz="1600" i="1">
                        <a:solidFill>
                          <a:srgbClr val="505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&gt;500 </m:t>
                    </m:r>
                    <m:r>
                      <a:rPr lang="it-IT" sz="1600" i="1">
                        <a:solidFill>
                          <a:srgbClr val="505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𝐺𝑒𝑉</m:t>
                    </m:r>
                  </m:oMath>
                </a14:m>
                <a:endParaRPr lang="it-IT" sz="1600" dirty="0">
                  <a:solidFill>
                    <a:srgbClr val="505050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CasellaDiTesto 2">
                <a:extLst>
                  <a:ext uri="{FF2B5EF4-FFF2-40B4-BE49-F238E27FC236}">
                    <a16:creationId xmlns:a16="http://schemas.microsoft.com/office/drawing/2014/main" id="{8B870C08-41EE-3233-45F7-0DFD12E04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27" y="2879223"/>
                <a:ext cx="4674269" cy="1793568"/>
              </a:xfrm>
              <a:prstGeom prst="rect">
                <a:avLst/>
              </a:prstGeom>
              <a:blipFill>
                <a:blip r:embed="rId3"/>
                <a:stretch>
                  <a:fillRect l="-913" t="-3051" b="-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DC60442-82A2-54C5-8F17-FE0B4DAC04B4}"/>
              </a:ext>
            </a:extLst>
          </p:cNvPr>
          <p:cNvCxnSpPr>
            <a:cxnSpLocks/>
          </p:cNvCxnSpPr>
          <p:nvPr/>
        </p:nvCxnSpPr>
        <p:spPr>
          <a:xfrm flipV="1">
            <a:off x="4247445" y="2526172"/>
            <a:ext cx="77153" cy="216000"/>
          </a:xfrm>
          <a:prstGeom prst="line">
            <a:avLst/>
          </a:prstGeom>
          <a:ln w="19050">
            <a:solidFill>
              <a:srgbClr val="50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2">
                <a:extLst>
                  <a:ext uri="{FF2B5EF4-FFF2-40B4-BE49-F238E27FC236}">
                    <a16:creationId xmlns:a16="http://schemas.microsoft.com/office/drawing/2014/main" id="{A335ED80-F458-0724-57BB-6E145DD7DE15}"/>
                  </a:ext>
                </a:extLst>
              </p:cNvPr>
              <p:cNvSpPr txBox="1"/>
              <p:nvPr/>
            </p:nvSpPr>
            <p:spPr>
              <a:xfrm>
                <a:off x="562928" y="740141"/>
                <a:ext cx="8388566" cy="206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33375" indent="-333375">
                  <a:spcBef>
                    <a:spcPts val="450"/>
                  </a:spcBef>
                  <a:spcAft>
                    <a:spcPts val="900"/>
                  </a:spcAft>
                  <a:buClr>
                    <a:srgbClr val="0070C0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it-IT" sz="1600" dirty="0">
                    <a:solidFill>
                      <a:srgbClr val="505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Kinematic </a:t>
                </a:r>
                <a:r>
                  <a:rPr lang="it-IT" sz="1600" dirty="0" err="1">
                    <a:solidFill>
                      <a:srgbClr val="505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cuts</a:t>
                </a:r>
                <a:r>
                  <a:rPr lang="it-IT" sz="1600" dirty="0">
                    <a:solidFill>
                      <a:srgbClr val="505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:r>
                  <a:rPr lang="it-IT" sz="1600" dirty="0" err="1">
                    <a:solidFill>
                      <a:srgbClr val="505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define</a:t>
                </a:r>
                <a:r>
                  <a:rPr lang="it-IT" sz="1600" dirty="0">
                    <a:solidFill>
                      <a:srgbClr val="505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it-IT" sz="1600" b="1" dirty="0" err="1">
                    <a:solidFill>
                      <a:srgbClr val="505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signal</a:t>
                </a:r>
                <a:r>
                  <a:rPr lang="it-IT" sz="1600" b="1" dirty="0">
                    <a:solidFill>
                      <a:srgbClr val="505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00" b="1" dirty="0" err="1">
                    <a:solidFill>
                      <a:srgbClr val="505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region</a:t>
                </a:r>
                <a:endParaRPr lang="it-IT" sz="1600" b="1" dirty="0">
                  <a:solidFill>
                    <a:srgbClr val="50505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33375" indent="-333375">
                  <a:spcBef>
                    <a:spcPts val="450"/>
                  </a:spcBef>
                  <a:spcAft>
                    <a:spcPts val="900"/>
                  </a:spcAft>
                  <a:buClr>
                    <a:srgbClr val="0070C0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it-IT" sz="1600" dirty="0" err="1">
                    <a:solidFill>
                      <a:srgbClr val="505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Only</a:t>
                </a:r>
                <a:r>
                  <a:rPr lang="it-IT" sz="1600" dirty="0">
                    <a:solidFill>
                      <a:srgbClr val="505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00" b="1" dirty="0">
                    <a:solidFill>
                      <a:srgbClr val="505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one </a:t>
                </a:r>
                <a:r>
                  <a:rPr lang="it-IT" sz="1600" b="1" dirty="0" err="1">
                    <a:solidFill>
                      <a:srgbClr val="505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isolated</a:t>
                </a:r>
                <a:r>
                  <a:rPr lang="it-IT" sz="1600" b="1" dirty="0">
                    <a:solidFill>
                      <a:srgbClr val="505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tight </a:t>
                </a:r>
                <a:r>
                  <a:rPr lang="it-IT" sz="1600" b="1" dirty="0" err="1">
                    <a:solidFill>
                      <a:srgbClr val="505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lepton</a:t>
                </a:r>
                <a:r>
                  <a:rPr lang="it-IT" sz="1600" b="1" dirty="0">
                    <a:solidFill>
                      <a:srgbClr val="505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00" dirty="0">
                    <a:solidFill>
                      <a:srgbClr val="505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it-IT" sz="1600" i="1">
                        <a:solidFill>
                          <a:srgbClr val="505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it-IT" sz="1600" i="1">
                        <a:solidFill>
                          <a:srgbClr val="505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it-IT" sz="1600" i="1">
                        <a:solidFill>
                          <a:srgbClr val="505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it-IT" sz="1600" dirty="0">
                    <a:solidFill>
                      <a:srgbClr val="505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it-IT" sz="1600" b="1" dirty="0">
                    <a:solidFill>
                      <a:srgbClr val="505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00" dirty="0">
                    <a:solidFill>
                      <a:srgbClr val="505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 the </a:t>
                </a:r>
                <a:r>
                  <a:rPr lang="it-IT" sz="1600" dirty="0" err="1">
                    <a:solidFill>
                      <a:srgbClr val="505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final</a:t>
                </a:r>
                <a:r>
                  <a:rPr lang="it-IT" sz="1600" dirty="0">
                    <a:solidFill>
                      <a:srgbClr val="505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state: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1600" i="1" dirty="0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1600" i="1" dirty="0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1600" i="1" dirty="0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  <m:sup>
                        <m:r>
                          <a:rPr lang="it-IT" sz="1600" i="1" dirty="0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p>
                    </m:sSubSup>
                    <m:r>
                      <a:rPr lang="it-IT" sz="1600" i="1" dirty="0">
                        <a:solidFill>
                          <a:srgbClr val="505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&gt;35 </m:t>
                    </m:r>
                    <m:r>
                      <a:rPr lang="it-IT" sz="1600" i="1" dirty="0">
                        <a:solidFill>
                          <a:srgbClr val="505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𝐺𝑒𝑉</m:t>
                    </m:r>
                  </m:oMath>
                </a14:m>
                <a:r>
                  <a:rPr lang="it-IT" sz="1600" dirty="0">
                    <a:solidFill>
                      <a:srgbClr val="505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1600" i="1" dirty="0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1600" i="1" dirty="0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1600" i="1" dirty="0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  <m:sup>
                        <m:r>
                          <a:rPr lang="it-IT" sz="1600" i="1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p>
                    </m:sSubSup>
                    <m:r>
                      <a:rPr lang="it-IT" sz="1600" i="1" dirty="0">
                        <a:solidFill>
                          <a:srgbClr val="505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&gt;30 </m:t>
                    </m:r>
                    <m:r>
                      <a:rPr lang="it-IT" sz="1600" i="1" dirty="0">
                        <a:solidFill>
                          <a:srgbClr val="505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𝐺𝑒𝑉</m:t>
                    </m:r>
                  </m:oMath>
                </a14:m>
                <a:endParaRPr lang="it-IT" sz="1600" dirty="0">
                  <a:solidFill>
                    <a:srgbClr val="50505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33375" indent="-333375">
                  <a:spcBef>
                    <a:spcPts val="450"/>
                  </a:spcBef>
                  <a:spcAft>
                    <a:spcPts val="900"/>
                  </a:spcAft>
                  <a:buClr>
                    <a:srgbClr val="0070C0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505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Events containing a second loosely identified lepton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1600" i="1" dirty="0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r>
                      <a:rPr lang="en-US" sz="1600" i="1" dirty="0">
                        <a:solidFill>
                          <a:srgbClr val="505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&gt;10 </m:t>
                    </m:r>
                    <m:r>
                      <a:rPr lang="en-US" sz="1600" i="1" dirty="0">
                        <a:solidFill>
                          <a:srgbClr val="505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𝐺𝑒𝑉</m:t>
                    </m:r>
                  </m:oMath>
                </a14:m>
                <a:r>
                  <a:rPr lang="en-US" sz="1600" dirty="0">
                    <a:solidFill>
                      <a:srgbClr val="505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vetoed</a:t>
                </a:r>
                <a:endParaRPr lang="it-IT" sz="1600" dirty="0">
                  <a:solidFill>
                    <a:srgbClr val="50505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33375" indent="-333375">
                  <a:spcBef>
                    <a:spcPts val="450"/>
                  </a:spcBef>
                  <a:spcAft>
                    <a:spcPts val="900"/>
                  </a:spcAft>
                  <a:buClr>
                    <a:srgbClr val="0070C0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it-IT" sz="1600" b="1" dirty="0" err="1">
                    <a:solidFill>
                      <a:srgbClr val="505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Lepton</a:t>
                </a:r>
                <a:r>
                  <a:rPr lang="it-IT" sz="1600" b="1" dirty="0">
                    <a:solidFill>
                      <a:srgbClr val="505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00" b="1" dirty="0" err="1">
                    <a:solidFill>
                      <a:srgbClr val="505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pseudorapidity</a:t>
                </a:r>
                <a:r>
                  <a:rPr lang="it-IT" sz="1600" b="1" dirty="0">
                    <a:solidFill>
                      <a:srgbClr val="505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00" dirty="0">
                    <a:solidFill>
                      <a:srgbClr val="505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it-IT" sz="1600" i="1" dirty="0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sz="1600" i="1" dirty="0">
                                <a:solidFill>
                                  <a:srgbClr val="505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1600" i="1" dirty="0">
                                <a:solidFill>
                                  <a:srgbClr val="50505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it-IT" sz="1600" i="1" dirty="0">
                                <a:solidFill>
                                  <a:srgbClr val="50505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e>
                    </m:d>
                    <m:r>
                      <a:rPr lang="it-IT" sz="1600" i="1" dirty="0">
                        <a:solidFill>
                          <a:srgbClr val="505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&lt;2.5</m:t>
                    </m:r>
                  </m:oMath>
                </a14:m>
                <a:r>
                  <a:rPr lang="it-IT" sz="1600" dirty="0">
                    <a:solidFill>
                      <a:srgbClr val="505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it-IT" sz="1600" i="1" dirty="0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sz="1600" i="1" dirty="0">
                                <a:solidFill>
                                  <a:srgbClr val="505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1600" i="1" dirty="0">
                                <a:solidFill>
                                  <a:srgbClr val="50505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it-IT" sz="1600" i="1" dirty="0">
                                <a:solidFill>
                                  <a:srgbClr val="50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sup>
                        </m:sSup>
                      </m:e>
                    </m:d>
                    <m:r>
                      <a:rPr lang="it-IT" sz="1600" i="1" dirty="0">
                        <a:solidFill>
                          <a:srgbClr val="505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&lt;2.4</m:t>
                    </m:r>
                  </m:oMath>
                </a14:m>
                <a:endParaRPr lang="it-IT" sz="1600" dirty="0">
                  <a:solidFill>
                    <a:srgbClr val="50505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33375" indent="-333375">
                  <a:spcBef>
                    <a:spcPts val="450"/>
                  </a:spcBef>
                  <a:spcAft>
                    <a:spcPts val="900"/>
                  </a:spcAft>
                  <a:buClr>
                    <a:srgbClr val="0070C0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it-IT" sz="1600" b="1" dirty="0">
                    <a:solidFill>
                      <a:srgbClr val="505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Moderate </a:t>
                </a:r>
                <a:r>
                  <a:rPr lang="it-IT" sz="1600" b="1" dirty="0" err="1">
                    <a:solidFill>
                      <a:srgbClr val="505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Missing</a:t>
                </a:r>
                <a:r>
                  <a:rPr lang="it-IT" sz="1600" b="1" dirty="0">
                    <a:solidFill>
                      <a:srgbClr val="505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00" b="1" dirty="0" err="1">
                    <a:solidFill>
                      <a:srgbClr val="505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Transverse</a:t>
                </a:r>
                <a:r>
                  <a:rPr lang="it-IT" sz="1600" b="1" dirty="0">
                    <a:solidFill>
                      <a:srgbClr val="505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Energy </a:t>
                </a:r>
                <a:r>
                  <a:rPr lang="it-IT" sz="1600" dirty="0">
                    <a:solidFill>
                      <a:srgbClr val="505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dirty="0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600" i="1" dirty="0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it-IT" sz="1600" i="1" dirty="0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r>
                      <a:rPr lang="it-IT" sz="1600" i="1" dirty="0">
                        <a:solidFill>
                          <a:srgbClr val="505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&gt;30 </m:t>
                    </m:r>
                    <m:r>
                      <a:rPr lang="it-IT" sz="1600" i="1" dirty="0">
                        <a:solidFill>
                          <a:srgbClr val="505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𝐺𝑒𝑉</m:t>
                    </m:r>
                  </m:oMath>
                </a14:m>
                <a:endParaRPr lang="it-IT" sz="1600" dirty="0">
                  <a:solidFill>
                    <a:srgbClr val="50505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asellaDiTesto 2">
                <a:extLst>
                  <a:ext uri="{FF2B5EF4-FFF2-40B4-BE49-F238E27FC236}">
                    <a16:creationId xmlns:a16="http://schemas.microsoft.com/office/drawing/2014/main" id="{A335ED80-F458-0724-57BB-6E145DD7D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28" y="740141"/>
                <a:ext cx="8388566" cy="2064796"/>
              </a:xfrm>
              <a:prstGeom prst="rect">
                <a:avLst/>
              </a:prstGeom>
              <a:blipFill>
                <a:blip r:embed="rId4"/>
                <a:stretch>
                  <a:fillRect l="-509" t="-2655" b="-3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644BEFFC-7DE7-7E62-B795-A9A647A282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3668" y="1940572"/>
            <a:ext cx="3547826" cy="25971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526568-B177-3258-8278-21AF178DBBE8}"/>
              </a:ext>
            </a:extLst>
          </p:cNvPr>
          <p:cNvSpPr txBox="1"/>
          <p:nvPr/>
        </p:nvSpPr>
        <p:spPr>
          <a:xfrm>
            <a:off x="6316266" y="4267431"/>
            <a:ext cx="170854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50" b="1" dirty="0" err="1"/>
              <a:t>Boosted</a:t>
            </a:r>
            <a:r>
              <a:rPr lang="it-IT" sz="1650" b="1" dirty="0"/>
              <a:t> </a:t>
            </a:r>
            <a:r>
              <a:rPr lang="it-IT" sz="1650" b="1" dirty="0" err="1"/>
              <a:t>category</a:t>
            </a:r>
            <a:endParaRPr lang="en-US" sz="1650" b="1" dirty="0"/>
          </a:p>
        </p:txBody>
      </p:sp>
      <p:pic>
        <p:nvPicPr>
          <p:cNvPr id="10" name="Picture 9" descr="A blue logo with text&#10;&#10;Description automatically generated">
            <a:extLst>
              <a:ext uri="{FF2B5EF4-FFF2-40B4-BE49-F238E27FC236}">
                <a16:creationId xmlns:a16="http://schemas.microsoft.com/office/drawing/2014/main" id="{63028093-5257-D8B4-5489-09BDACFCCD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48" y="4823143"/>
            <a:ext cx="288000" cy="288000"/>
          </a:xfrm>
          <a:prstGeom prst="rect">
            <a:avLst/>
          </a:prstGeom>
        </p:spPr>
      </p:pic>
      <p:pic>
        <p:nvPicPr>
          <p:cNvPr id="12" name="Picture 11" descr="A close-up of a diagram&#10;&#10;Description automatically generated">
            <a:extLst>
              <a:ext uri="{FF2B5EF4-FFF2-40B4-BE49-F238E27FC236}">
                <a16:creationId xmlns:a16="http://schemas.microsoft.com/office/drawing/2014/main" id="{B340C8FF-0DF7-9824-FBAB-1BA7F00C3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47" y="4823143"/>
            <a:ext cx="28800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28BB11-BCAE-4BE4-5A61-65CD216C64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8247" y="4823143"/>
            <a:ext cx="309385" cy="288000"/>
          </a:xfrm>
          <a:prstGeom prst="rect">
            <a:avLst/>
          </a:prstGeom>
        </p:spPr>
      </p:pic>
      <p:sp>
        <p:nvSpPr>
          <p:cNvPr id="20" name="Title 6">
            <a:extLst>
              <a:ext uri="{FF2B5EF4-FFF2-40B4-BE49-F238E27FC236}">
                <a16:creationId xmlns:a16="http://schemas.microsoft.com/office/drawing/2014/main" id="{6E816F2B-7C7E-601F-A14A-5073530347FF}"/>
              </a:ext>
            </a:extLst>
          </p:cNvPr>
          <p:cNvSpPr txBox="1">
            <a:spLocks/>
          </p:cNvSpPr>
          <p:nvPr/>
        </p:nvSpPr>
        <p:spPr>
          <a:xfrm>
            <a:off x="457200" y="372516"/>
            <a:ext cx="8165535" cy="320908"/>
          </a:xfr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it-IT" sz="2400" b="1" dirty="0" err="1"/>
              <a:t>Characterization</a:t>
            </a:r>
            <a:r>
              <a:rPr lang="it-IT" sz="2400" b="1" dirty="0"/>
              <a:t> of the </a:t>
            </a:r>
            <a:r>
              <a:rPr lang="it-IT" sz="2400" b="1" dirty="0" err="1"/>
              <a:t>phase</a:t>
            </a:r>
            <a:r>
              <a:rPr lang="it-IT" sz="2400" b="1" dirty="0"/>
              <a:t> </a:t>
            </a:r>
            <a:r>
              <a:rPr lang="it-IT" sz="2400" b="1" dirty="0" err="1"/>
              <a:t>space</a:t>
            </a:r>
            <a:r>
              <a:rPr lang="it-IT" sz="2400" b="1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0960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4BEFFC-7DE7-7E62-B795-A9A647A28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668" y="1940572"/>
            <a:ext cx="3547826" cy="25971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526568-B177-3258-8278-21AF178DBBE8}"/>
              </a:ext>
            </a:extLst>
          </p:cNvPr>
          <p:cNvSpPr txBox="1"/>
          <p:nvPr/>
        </p:nvSpPr>
        <p:spPr>
          <a:xfrm>
            <a:off x="6316266" y="4267431"/>
            <a:ext cx="170854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50" b="1" dirty="0" err="1"/>
              <a:t>Boosted</a:t>
            </a:r>
            <a:r>
              <a:rPr lang="it-IT" sz="1650" b="1" dirty="0"/>
              <a:t> </a:t>
            </a:r>
            <a:r>
              <a:rPr lang="it-IT" sz="1650" b="1" dirty="0" err="1"/>
              <a:t>category</a:t>
            </a:r>
            <a:endParaRPr lang="en-US" sz="1650" b="1" dirty="0"/>
          </a:p>
        </p:txBody>
      </p:sp>
      <p:pic>
        <p:nvPicPr>
          <p:cNvPr id="10" name="Picture 9" descr="A blue logo with text&#10;&#10;Description automatically generated">
            <a:extLst>
              <a:ext uri="{FF2B5EF4-FFF2-40B4-BE49-F238E27FC236}">
                <a16:creationId xmlns:a16="http://schemas.microsoft.com/office/drawing/2014/main" id="{63028093-5257-D8B4-5489-09BDACFCCD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48" y="4823143"/>
            <a:ext cx="288000" cy="288000"/>
          </a:xfrm>
          <a:prstGeom prst="rect">
            <a:avLst/>
          </a:prstGeom>
        </p:spPr>
      </p:pic>
      <p:pic>
        <p:nvPicPr>
          <p:cNvPr id="12" name="Picture 11" descr="A close-up of a diagram&#10;&#10;Description automatically generated">
            <a:extLst>
              <a:ext uri="{FF2B5EF4-FFF2-40B4-BE49-F238E27FC236}">
                <a16:creationId xmlns:a16="http://schemas.microsoft.com/office/drawing/2014/main" id="{B340C8FF-0DF7-9824-FBAB-1BA7F00C34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47" y="4823143"/>
            <a:ext cx="28800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28BB11-BCAE-4BE4-5A61-65CD216C64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8247" y="4823143"/>
            <a:ext cx="309385" cy="288000"/>
          </a:xfrm>
          <a:prstGeom prst="rect">
            <a:avLst/>
          </a:prstGeom>
        </p:spPr>
      </p:pic>
      <p:sp>
        <p:nvSpPr>
          <p:cNvPr id="20" name="Title 6">
            <a:extLst>
              <a:ext uri="{FF2B5EF4-FFF2-40B4-BE49-F238E27FC236}">
                <a16:creationId xmlns:a16="http://schemas.microsoft.com/office/drawing/2014/main" id="{6E816F2B-7C7E-601F-A14A-5073530347FF}"/>
              </a:ext>
            </a:extLst>
          </p:cNvPr>
          <p:cNvSpPr txBox="1">
            <a:spLocks/>
          </p:cNvSpPr>
          <p:nvPr/>
        </p:nvSpPr>
        <p:spPr>
          <a:xfrm>
            <a:off x="457200" y="372516"/>
            <a:ext cx="8165535" cy="320908"/>
          </a:xfr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it-IT" sz="2400" b="1" dirty="0" err="1"/>
              <a:t>Characterization</a:t>
            </a:r>
            <a:r>
              <a:rPr lang="it-IT" sz="2400" b="1" dirty="0"/>
              <a:t> of the </a:t>
            </a:r>
            <a:r>
              <a:rPr lang="it-IT" sz="2400" b="1" dirty="0" err="1"/>
              <a:t>phase</a:t>
            </a:r>
            <a:r>
              <a:rPr lang="it-IT" sz="2400" b="1" dirty="0"/>
              <a:t> </a:t>
            </a:r>
            <a:r>
              <a:rPr lang="it-IT" sz="2400" b="1" dirty="0" err="1"/>
              <a:t>space</a:t>
            </a:r>
            <a:r>
              <a:rPr lang="it-IT" sz="2400" b="1" dirty="0"/>
              <a:t>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2">
                <a:extLst>
                  <a:ext uri="{FF2B5EF4-FFF2-40B4-BE49-F238E27FC236}">
                    <a16:creationId xmlns:a16="http://schemas.microsoft.com/office/drawing/2014/main" id="{71899982-EF32-F358-8A0F-83D22DE00DAA}"/>
                  </a:ext>
                </a:extLst>
              </p:cNvPr>
              <p:cNvSpPr txBox="1"/>
              <p:nvPr/>
            </p:nvSpPr>
            <p:spPr>
              <a:xfrm>
                <a:off x="562928" y="740141"/>
                <a:ext cx="8388566" cy="3190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44500" indent="-444500">
                  <a:spcBef>
                    <a:spcPts val="600"/>
                  </a:spcBef>
                  <a:spcAft>
                    <a:spcPts val="1200"/>
                  </a:spcAft>
                  <a:buClr>
                    <a:srgbClr val="0070C0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rgbClr val="505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Reconstructed jet no overlapping with isolated leptons</a:t>
                </a:r>
                <a:r>
                  <a:rPr lang="it-IT" sz="1800" dirty="0">
                    <a:solidFill>
                      <a:srgbClr val="505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                           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1800" i="0" dirty="0" smtClean="0">
                        <a:solidFill>
                          <a:srgbClr val="50505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it-IT" sz="1800" b="0" i="1" dirty="0" smtClean="0">
                        <a:solidFill>
                          <a:srgbClr val="50505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it-IT" sz="1800" i="1" dirty="0">
                        <a:solidFill>
                          <a:srgbClr val="50505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it-IT" sz="1800" i="1" dirty="0" smtClean="0">
                            <a:solidFill>
                              <a:srgbClr val="50505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800" i="1" dirty="0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  <m:sub>
                        <m:r>
                          <a:rPr lang="it-IT" sz="1800" b="0" i="1" dirty="0" smtClean="0">
                            <a:solidFill>
                              <a:srgbClr val="50505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𝐴𝐾</m:t>
                        </m:r>
                        <m:r>
                          <a:rPr lang="it-IT" sz="1800" b="0" i="1" dirty="0" smtClean="0">
                            <a:solidFill>
                              <a:srgbClr val="50505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it-IT" sz="1800" i="1" dirty="0" err="1">
                        <a:solidFill>
                          <a:srgbClr val="50505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it-IT" sz="1800" b="0" i="1" dirty="0" smtClean="0">
                        <a:solidFill>
                          <a:srgbClr val="505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</m:t>
                    </m:r>
                    <m:r>
                      <a:rPr lang="it-IT" sz="1800" i="1" dirty="0">
                        <a:solidFill>
                          <a:srgbClr val="50505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it-IT" sz="1800" i="1" dirty="0" smtClean="0">
                        <a:solidFill>
                          <a:srgbClr val="50505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it-IT" sz="1800" b="0" i="1" dirty="0" smtClean="0">
                        <a:solidFill>
                          <a:srgbClr val="50505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0.4</m:t>
                    </m:r>
                  </m:oMath>
                </a14:m>
                <a:r>
                  <a:rPr lang="it-IT" sz="1800" dirty="0">
                    <a:solidFill>
                      <a:srgbClr val="505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1800" dirty="0">
                        <a:solidFill>
                          <a:srgbClr val="505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it-IT" sz="1800" i="1" dirty="0">
                        <a:solidFill>
                          <a:srgbClr val="505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it-IT" sz="1800" i="1" dirty="0">
                        <a:solidFill>
                          <a:srgbClr val="505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it-IT" sz="1800" i="1" dirty="0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800" i="1" dirty="0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  <m:sub>
                        <m:r>
                          <a:rPr lang="it-IT" sz="1800" i="1" dirty="0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𝐴𝐾</m:t>
                        </m:r>
                        <m:r>
                          <a:rPr lang="it-IT" sz="1800" b="0" i="1" dirty="0" smtClean="0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</m:sSub>
                    <m:r>
                      <a:rPr lang="it-IT" sz="1800" i="1" dirty="0" err="1">
                        <a:solidFill>
                          <a:srgbClr val="505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it-IT" sz="1800" b="0" i="1" dirty="0" smtClean="0">
                        <a:solidFill>
                          <a:srgbClr val="505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</m:t>
                    </m:r>
                    <m:r>
                      <a:rPr lang="it-IT" sz="1800" i="1" dirty="0">
                        <a:solidFill>
                          <a:srgbClr val="505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)&gt;0.</m:t>
                    </m:r>
                    <m:r>
                      <a:rPr lang="it-IT" sz="1800" b="0" i="1" dirty="0" smtClean="0">
                        <a:solidFill>
                          <a:srgbClr val="505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endParaRPr lang="it-IT" sz="1800" dirty="0">
                  <a:solidFill>
                    <a:srgbClr val="5050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44500" indent="-444500">
                  <a:spcBef>
                    <a:spcPts val="600"/>
                  </a:spcBef>
                  <a:spcAft>
                    <a:spcPts val="1200"/>
                  </a:spcAft>
                  <a:buClr>
                    <a:srgbClr val="0070C0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rgbClr val="505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AK4 jets no overlapping with AK8 jets: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1800" i="0" dirty="0" smtClean="0">
                        <a:solidFill>
                          <a:srgbClr val="50505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it-IT" sz="1800" b="0" i="1" dirty="0" smtClean="0">
                        <a:solidFill>
                          <a:srgbClr val="50505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it-IT" sz="1800" i="1" dirty="0">
                        <a:solidFill>
                          <a:srgbClr val="50505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it-IT" sz="1800" i="1" dirty="0" smtClean="0">
                            <a:solidFill>
                              <a:srgbClr val="50505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800" i="1" dirty="0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  <m:sub>
                        <m:r>
                          <a:rPr lang="it-IT" sz="1800" b="0" i="1" dirty="0" smtClean="0">
                            <a:solidFill>
                              <a:srgbClr val="50505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𝐴𝐾</m:t>
                        </m:r>
                        <m:r>
                          <a:rPr lang="it-IT" sz="1800" b="0" i="1" dirty="0" smtClean="0">
                            <a:solidFill>
                              <a:srgbClr val="50505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it-IT" sz="1800" i="1" dirty="0" err="1">
                        <a:solidFill>
                          <a:srgbClr val="50505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it-IT" sz="1800" i="1" dirty="0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800" i="1" dirty="0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  <m:sub>
                        <m:r>
                          <a:rPr lang="it-IT" sz="1800" i="1" dirty="0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𝐴𝐾</m:t>
                        </m:r>
                        <m:r>
                          <a:rPr lang="it-IT" sz="1800" b="0" i="1" dirty="0" smtClean="0">
                            <a:solidFill>
                              <a:srgbClr val="505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</m:sSub>
                    <m:r>
                      <a:rPr lang="it-IT" sz="1800" i="1" dirty="0">
                        <a:solidFill>
                          <a:srgbClr val="50505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it-IT" sz="1800" i="1" dirty="0" smtClean="0">
                        <a:solidFill>
                          <a:srgbClr val="50505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it-IT" sz="1800" b="0" i="1" dirty="0" smtClean="0">
                        <a:solidFill>
                          <a:srgbClr val="50505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0.8</m:t>
                    </m:r>
                  </m:oMath>
                </a14:m>
                <a:endParaRPr lang="it-IT" sz="1800" dirty="0">
                  <a:solidFill>
                    <a:srgbClr val="5050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44500" indent="-444500">
                  <a:spcBef>
                    <a:spcPts val="600"/>
                  </a:spcBef>
                  <a:spcAft>
                    <a:spcPts val="1200"/>
                  </a:spcAft>
                  <a:buClr>
                    <a:srgbClr val="0070C0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rgbClr val="505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800" b="1" dirty="0">
                    <a:solidFill>
                      <a:srgbClr val="505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ransverse mass </a:t>
                </a:r>
                <a:r>
                  <a:rPr lang="en-US" sz="1800" dirty="0">
                    <a:solidFill>
                      <a:srgbClr val="505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of the </a:t>
                </a:r>
                <a:r>
                  <a:rPr lang="en-US" sz="1800" b="1" dirty="0">
                    <a:solidFill>
                      <a:srgbClr val="505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leptonically</a:t>
                </a:r>
                <a:r>
                  <a:rPr lang="en-US" sz="1800" dirty="0">
                    <a:solidFill>
                      <a:srgbClr val="505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decaying W: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solidFill>
                              <a:srgbClr val="50505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1800" b="0" i="1" smtClean="0">
                            <a:solidFill>
                              <a:srgbClr val="50505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it-IT" sz="1800" b="0" i="1" smtClean="0">
                            <a:solidFill>
                              <a:srgbClr val="50505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sub>
                      <m:sup>
                        <m:r>
                          <a:rPr lang="it-IT" sz="1800" b="0" i="1" smtClean="0">
                            <a:solidFill>
                              <a:srgbClr val="50505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bSup>
                    <m:r>
                      <a:rPr lang="it-IT" sz="1800" b="0" i="1" smtClean="0">
                        <a:solidFill>
                          <a:srgbClr val="50505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&lt;185 </m:t>
                    </m:r>
                    <m:r>
                      <a:rPr lang="it-IT" sz="1800" b="0" i="1" smtClean="0">
                        <a:solidFill>
                          <a:srgbClr val="50505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𝐺𝑒𝑉</m:t>
                    </m:r>
                  </m:oMath>
                </a14:m>
                <a:endParaRPr lang="it-IT" sz="1800" b="0" dirty="0">
                  <a:solidFill>
                    <a:srgbClr val="505050"/>
                  </a:solidFill>
                  <a:effectLst/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4500" indent="-444500">
                  <a:spcBef>
                    <a:spcPts val="600"/>
                  </a:spcBef>
                  <a:spcAft>
                    <a:spcPts val="1200"/>
                  </a:spcAft>
                  <a:buClr>
                    <a:srgbClr val="0070C0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it-IT" sz="1800" b="1" dirty="0" err="1">
                    <a:solidFill>
                      <a:srgbClr val="505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Invariant</a:t>
                </a:r>
                <a:r>
                  <a:rPr lang="it-IT" sz="1800" b="1" dirty="0">
                    <a:solidFill>
                      <a:srgbClr val="505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mass </a:t>
                </a:r>
                <a:r>
                  <a:rPr lang="it-IT" sz="1800" dirty="0">
                    <a:solidFill>
                      <a:srgbClr val="505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of the </a:t>
                </a:r>
                <a:r>
                  <a:rPr lang="it-IT" sz="1800" b="1" dirty="0" err="1">
                    <a:solidFill>
                      <a:srgbClr val="505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hadronically</a:t>
                </a:r>
                <a:r>
                  <a:rPr lang="it-IT" sz="1800" b="1" dirty="0">
                    <a:solidFill>
                      <a:srgbClr val="505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800" dirty="0" err="1">
                    <a:solidFill>
                      <a:srgbClr val="505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decaying</a:t>
                </a:r>
                <a:r>
                  <a:rPr lang="it-IT" sz="1800" dirty="0">
                    <a:solidFill>
                      <a:srgbClr val="505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W:  </a:t>
                </a:r>
                <a:endParaRPr lang="it-IT" sz="1800" i="1" dirty="0">
                  <a:solidFill>
                    <a:srgbClr val="505050"/>
                  </a:solidFill>
                  <a:effectLst/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  <a:buClr>
                    <a:srgbClr val="0070C0"/>
                  </a:buClr>
                  <a:buSzPct val="12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 smtClean="0">
                              <a:solidFill>
                                <a:srgbClr val="50505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solidFill>
                                <a:srgbClr val="50505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70 </m:t>
                          </m:r>
                          <m:r>
                            <a:rPr lang="it-IT" sz="1800" b="0" i="1" smtClean="0">
                              <a:solidFill>
                                <a:srgbClr val="50505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𝐺𝑒𝑉</m:t>
                          </m:r>
                          <m:r>
                            <a:rPr lang="it-IT" sz="1800" b="0" i="1" smtClean="0">
                              <a:solidFill>
                                <a:srgbClr val="50505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&lt;</m:t>
                          </m:r>
                          <m:r>
                            <a:rPr lang="it-IT" sz="1800" b="0" i="1" smtClean="0">
                              <a:solidFill>
                                <a:srgbClr val="50505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it-IT" sz="1800" b="0" i="1" smtClean="0">
                              <a:solidFill>
                                <a:srgbClr val="50505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sub>
                      </m:sSub>
                      <m:r>
                        <a:rPr lang="it-IT" sz="1800" b="0" i="1" smtClean="0">
                          <a:solidFill>
                            <a:srgbClr val="50505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&lt;115 </m:t>
                      </m:r>
                      <m:r>
                        <a:rPr lang="it-IT" sz="1800" b="0" i="1" smtClean="0">
                          <a:solidFill>
                            <a:srgbClr val="50505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𝐺𝑒𝑉</m:t>
                      </m:r>
                    </m:oMath>
                  </m:oMathPara>
                </a14:m>
                <a:endParaRPr lang="it-IT" sz="1800" dirty="0">
                  <a:solidFill>
                    <a:srgbClr val="5050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44500" indent="-444500">
                  <a:spcBef>
                    <a:spcPts val="600"/>
                  </a:spcBef>
                  <a:spcAft>
                    <a:spcPts val="1200"/>
                  </a:spcAft>
                  <a:buClr>
                    <a:srgbClr val="0070C0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it-IT" sz="1800" b="1" dirty="0" err="1">
                    <a:solidFill>
                      <a:srgbClr val="505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bVeto</a:t>
                </a:r>
                <a:r>
                  <a:rPr lang="it-IT" sz="1800" b="1" dirty="0">
                    <a:solidFill>
                      <a:srgbClr val="505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800" dirty="0">
                    <a:solidFill>
                      <a:srgbClr val="505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(no b jets)</a:t>
                </a:r>
                <a:endParaRPr lang="it-IT" sz="1800" b="1" dirty="0">
                  <a:solidFill>
                    <a:srgbClr val="5050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CasellaDiTesto 2">
                <a:extLst>
                  <a:ext uri="{FF2B5EF4-FFF2-40B4-BE49-F238E27FC236}">
                    <a16:creationId xmlns:a16="http://schemas.microsoft.com/office/drawing/2014/main" id="{71899982-EF32-F358-8A0F-83D22DE00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28" y="740141"/>
                <a:ext cx="8388566" cy="3190745"/>
              </a:xfrm>
              <a:prstGeom prst="rect">
                <a:avLst/>
              </a:prstGeom>
              <a:blipFill>
                <a:blip r:embed="rId7"/>
                <a:stretch>
                  <a:fillRect l="-799" t="-2099" r="-3052" b="-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577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4" y="819645"/>
            <a:ext cx="5223406" cy="2486544"/>
          </a:xfrm>
        </p:spPr>
        <p:txBody>
          <a:bodyPr/>
          <a:lstStyle/>
          <a:p>
            <a:pPr marL="361950" indent="-3619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</a:pPr>
            <a:r>
              <a:rPr lang="en-US" sz="1600" b="1" i="0" u="none" strike="noStrike" baseline="0" dirty="0">
                <a:cs typeface="Helvetica" panose="020B0604020202020204"/>
              </a:rPr>
              <a:t>WV(V=Z,W) VBS scattering </a:t>
            </a:r>
            <a:r>
              <a:rPr lang="en-US" sz="1600" b="0" i="0" u="none" strike="noStrike" baseline="0" dirty="0">
                <a:cs typeface="Helvetica" panose="020B0604020202020204"/>
              </a:rPr>
              <a:t>in the </a:t>
            </a:r>
            <a:r>
              <a:rPr lang="en-US" sz="1600" b="1" i="0" u="none" strike="noStrike" baseline="0" dirty="0" err="1">
                <a:cs typeface="Helvetica" panose="020B0604020202020204"/>
              </a:rPr>
              <a:t>semileptonic</a:t>
            </a:r>
            <a:r>
              <a:rPr lang="en-US" sz="1600" b="1" i="0" u="none" strike="noStrike" baseline="0" dirty="0">
                <a:cs typeface="Helvetica" panose="020B0604020202020204"/>
              </a:rPr>
              <a:t> channel</a:t>
            </a:r>
          </a:p>
          <a:p>
            <a:pPr marL="361950" indent="-3619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</a:pPr>
            <a:r>
              <a:rPr lang="it-IT" sz="1600" dirty="0"/>
              <a:t>The W </a:t>
            </a:r>
            <a:r>
              <a:rPr lang="it-IT" sz="1600" dirty="0" err="1"/>
              <a:t>boson</a:t>
            </a:r>
            <a:r>
              <a:rPr lang="it-IT" sz="1600" dirty="0"/>
              <a:t> </a:t>
            </a:r>
            <a:r>
              <a:rPr lang="it-IT" sz="1600" dirty="0" err="1"/>
              <a:t>decaying</a:t>
            </a:r>
            <a:r>
              <a:rPr lang="it-IT" sz="1600" dirty="0"/>
              <a:t> </a:t>
            </a:r>
            <a:r>
              <a:rPr lang="it-IT" sz="1600" dirty="0" err="1"/>
              <a:t>leptonically</a:t>
            </a:r>
            <a:r>
              <a:rPr lang="it-IT" sz="1600" dirty="0"/>
              <a:t> and the </a:t>
            </a:r>
            <a:r>
              <a:rPr lang="it-IT" sz="1600" dirty="0" err="1"/>
              <a:t>other</a:t>
            </a:r>
            <a:r>
              <a:rPr lang="it-IT" sz="1600" dirty="0"/>
              <a:t> </a:t>
            </a:r>
            <a:r>
              <a:rPr lang="it-IT" sz="1600" dirty="0" err="1"/>
              <a:t>boson</a:t>
            </a:r>
            <a:r>
              <a:rPr lang="it-IT" sz="1600" dirty="0"/>
              <a:t> </a:t>
            </a:r>
            <a:r>
              <a:rPr lang="it-IT" sz="1600" dirty="0" err="1"/>
              <a:t>hadronically</a:t>
            </a:r>
            <a:endParaRPr lang="it-IT" sz="1600" dirty="0"/>
          </a:p>
          <a:p>
            <a:pPr marL="361950" indent="-3619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</a:pPr>
            <a:r>
              <a:rPr lang="it-IT" sz="1600" dirty="0"/>
              <a:t>Two high </a:t>
            </a:r>
            <a:r>
              <a:rPr lang="it-IT" sz="1600" dirty="0" err="1"/>
              <a:t>energetic</a:t>
            </a:r>
            <a:r>
              <a:rPr lang="it-IT" sz="1600" dirty="0"/>
              <a:t> jets in the </a:t>
            </a:r>
            <a:r>
              <a:rPr lang="it-IT" sz="1600" b="1" dirty="0" err="1"/>
              <a:t>forward</a:t>
            </a:r>
            <a:r>
              <a:rPr lang="it-IT" sz="1600" b="1" dirty="0"/>
              <a:t> </a:t>
            </a:r>
            <a:r>
              <a:rPr lang="it-IT" sz="1600" b="1" dirty="0" err="1"/>
              <a:t>regions</a:t>
            </a:r>
            <a:r>
              <a:rPr lang="it-IT" sz="1600" b="1" dirty="0"/>
              <a:t> </a:t>
            </a:r>
            <a:r>
              <a:rPr lang="it-IT" sz="1600" dirty="0"/>
              <a:t>and </a:t>
            </a:r>
            <a:r>
              <a:rPr lang="it-IT" sz="1600" dirty="0" err="1"/>
              <a:t>reduced</a:t>
            </a:r>
            <a:r>
              <a:rPr lang="it-IT" sz="1600" dirty="0"/>
              <a:t> jet activity in the </a:t>
            </a:r>
            <a:r>
              <a:rPr lang="it-IT" sz="1600" dirty="0" err="1"/>
              <a:t>central</a:t>
            </a:r>
            <a:r>
              <a:rPr lang="it-IT" sz="1600" dirty="0"/>
              <a:t> </a:t>
            </a:r>
            <a:r>
              <a:rPr lang="it-IT" sz="1600" dirty="0" err="1"/>
              <a:t>region</a:t>
            </a:r>
            <a:endParaRPr lang="it-IT" sz="1600" dirty="0"/>
          </a:p>
          <a:p>
            <a:pPr marL="361950" indent="-3619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</a:pPr>
            <a:r>
              <a:rPr lang="it-IT" sz="1600" dirty="0" err="1"/>
              <a:t>Purely</a:t>
            </a:r>
            <a:r>
              <a:rPr lang="it-IT" sz="1600" dirty="0"/>
              <a:t> </a:t>
            </a:r>
            <a:r>
              <a:rPr lang="it-IT" sz="1600" b="1" dirty="0"/>
              <a:t>EWK </a:t>
            </a:r>
            <a:r>
              <a:rPr lang="it-IT" sz="1600" dirty="0"/>
              <a:t>rare</a:t>
            </a:r>
            <a:r>
              <a:rPr lang="it-IT" sz="1600" b="1" dirty="0"/>
              <a:t> </a:t>
            </a:r>
            <a:r>
              <a:rPr lang="it-IT" sz="1600" b="1" dirty="0" err="1"/>
              <a:t>process</a:t>
            </a:r>
            <a:r>
              <a:rPr lang="it-IT" sz="1600" b="1" dirty="0"/>
              <a:t> </a:t>
            </a:r>
            <a:r>
              <a:rPr lang="it-IT" sz="1600" dirty="0" err="1"/>
              <a:t>at</a:t>
            </a:r>
            <a:r>
              <a:rPr lang="it-IT" sz="1600" dirty="0"/>
              <a:t> LO with 6 </a:t>
            </a:r>
            <a:r>
              <a:rPr lang="it-IT" sz="1600" dirty="0" err="1"/>
              <a:t>fermions</a:t>
            </a:r>
            <a:r>
              <a:rPr lang="it-IT" sz="1600" dirty="0"/>
              <a:t> in the </a:t>
            </a:r>
            <a:r>
              <a:rPr lang="it-IT" sz="1600" dirty="0" err="1"/>
              <a:t>final</a:t>
            </a:r>
            <a:r>
              <a:rPr lang="it-IT" sz="1600" dirty="0"/>
              <a:t> state and large background </a:t>
            </a:r>
            <a:r>
              <a:rPr lang="it-IT" sz="1600" dirty="0" err="1"/>
              <a:t>contamination</a:t>
            </a:r>
            <a:endParaRPr lang="it-IT" sz="1600" dirty="0"/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72516"/>
            <a:ext cx="8165535" cy="320908"/>
          </a:xfrm>
        </p:spPr>
        <p:txBody>
          <a:bodyPr/>
          <a:lstStyle/>
          <a:p>
            <a:pPr algn="ctr"/>
            <a:r>
              <a:rPr lang="en-US" sz="2400" b="1" dirty="0"/>
              <a:t>Introduction and motivation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" name="Picture 1" descr="A blue logo with text&#10;&#10;Description automatically generated">
            <a:extLst>
              <a:ext uri="{FF2B5EF4-FFF2-40B4-BE49-F238E27FC236}">
                <a16:creationId xmlns:a16="http://schemas.microsoft.com/office/drawing/2014/main" id="{3DAEF1A3-1FAE-AA48-9F67-46EA1CF7D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48" y="4823143"/>
            <a:ext cx="288000" cy="288000"/>
          </a:xfrm>
          <a:prstGeom prst="rect">
            <a:avLst/>
          </a:prstGeom>
        </p:spPr>
      </p:pic>
      <p:pic>
        <p:nvPicPr>
          <p:cNvPr id="8" name="Picture 7" descr="A close-up of a diagram&#10;&#10;Description automatically generated">
            <a:extLst>
              <a:ext uri="{FF2B5EF4-FFF2-40B4-BE49-F238E27FC236}">
                <a16:creationId xmlns:a16="http://schemas.microsoft.com/office/drawing/2014/main" id="{690BFDDF-798C-8733-BF68-92C3429BC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47" y="4823143"/>
            <a:ext cx="28800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D1E9B9-B53A-C2FE-FD87-03811CCF6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247" y="4823143"/>
            <a:ext cx="309385" cy="28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5">
                <a:extLst>
                  <a:ext uri="{FF2B5EF4-FFF2-40B4-BE49-F238E27FC236}">
                    <a16:creationId xmlns:a16="http://schemas.microsoft.com/office/drawing/2014/main" id="{64713D3F-2F82-004D-5AA4-0827A2717B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3357016"/>
                <a:ext cx="8363119" cy="1376824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230188" indent="-230188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•"/>
                  <a:defRPr sz="1800" kern="1200">
                    <a:solidFill>
                      <a:srgbClr val="505050"/>
                    </a:solidFill>
                    <a:latin typeface="Helvetica"/>
                    <a:ea typeface="Geneva" charset="0"/>
                    <a:cs typeface="ＭＳ Ｐゴシック" charset="0"/>
                  </a:defRPr>
                </a:lvl1pPr>
                <a:lvl2pPr marL="512763" indent="-230188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2pPr>
                <a:lvl3pPr marL="803275" indent="-230188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•"/>
                  <a:defRPr sz="15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3pPr>
                <a:lvl4pPr marL="1085850" indent="-228600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–"/>
                  <a:defRPr sz="14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4pPr>
                <a:lvl5pPr marL="1370013" indent="-230188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/>
                  <a:buChar char="•"/>
                  <a:defRPr sz="14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70C0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it-IT" sz="1600" dirty="0"/>
                  <a:t>First </a:t>
                </a:r>
                <a:r>
                  <a:rPr lang="it-IT" sz="1600" dirty="0" err="1"/>
                  <a:t>evidence</a:t>
                </a:r>
                <a:r>
                  <a:rPr lang="it-IT" sz="1600" dirty="0"/>
                  <a:t> of the SM </a:t>
                </a:r>
                <a:r>
                  <a:rPr lang="it-IT" sz="1600" dirty="0" err="1"/>
                  <a:t>process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at</a:t>
                </a:r>
                <a:r>
                  <a:rPr lang="it-IT" sz="1600" dirty="0"/>
                  <a:t> the LHC in 2021 [</a:t>
                </a:r>
                <a:r>
                  <a:rPr lang="it-IT" sz="1600" b="1" dirty="0"/>
                  <a:t>PLB 834 (2022) 137438</a:t>
                </a:r>
                <a:r>
                  <a:rPr lang="it-IT" sz="1600" dirty="0"/>
                  <a:t>] </a:t>
                </a:r>
                <a:r>
                  <a:rPr lang="it-IT" sz="1600" dirty="0" err="1"/>
                  <a:t>using</a:t>
                </a:r>
                <a:r>
                  <a:rPr lang="it-IT" sz="1600" dirty="0"/>
                  <a:t> full </a:t>
                </a:r>
                <a:r>
                  <a:rPr lang="it-IT" sz="1600" dirty="0" err="1"/>
                  <a:t>Run</a:t>
                </a:r>
                <a:r>
                  <a:rPr lang="it-IT" sz="1600" dirty="0"/>
                  <a:t> II</a:t>
                </a:r>
                <a:endParaRPr lang="it-IT" sz="1600" b="1" dirty="0"/>
              </a:p>
              <a:p>
                <a:pPr marL="342900" indent="-34290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70C0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it-IT" sz="1600" b="1" dirty="0" err="1"/>
                  <a:t>Signal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significance</a:t>
                </a:r>
                <a:r>
                  <a:rPr lang="it-IT" sz="1600" b="1" dirty="0"/>
                  <a:t> </a:t>
                </a:r>
                <a:r>
                  <a:rPr lang="it-IT" sz="1600" dirty="0"/>
                  <a:t>of 4.4 standard </a:t>
                </a:r>
                <a:r>
                  <a:rPr lang="it-IT" sz="1600" dirty="0" err="1"/>
                  <a:t>deviations</a:t>
                </a:r>
                <a:r>
                  <a:rPr lang="it-IT" sz="1600" dirty="0"/>
                  <a:t>, to be </a:t>
                </a:r>
                <a:r>
                  <a:rPr lang="it-IT" sz="1600" dirty="0" err="1"/>
                  <a:t>increased</a:t>
                </a:r>
                <a:r>
                  <a:rPr lang="it-IT" sz="1600" dirty="0"/>
                  <a:t> for </a:t>
                </a:r>
                <a14:m>
                  <m:oMath xmlns:m="http://schemas.openxmlformats.org/officeDocument/2006/math">
                    <m:r>
                      <a:rPr lang="it-IT" sz="160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it-IT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it-IT" sz="1600" dirty="0"/>
                  <a:t> observation</a:t>
                </a:r>
              </a:p>
              <a:p>
                <a:pPr marL="342900" indent="-34290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70C0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it-IT" sz="1600" dirty="0" err="1"/>
                  <a:t>Also</a:t>
                </a:r>
                <a:r>
                  <a:rPr lang="it-IT" sz="1600" dirty="0"/>
                  <a:t> </a:t>
                </a:r>
                <a:r>
                  <a:rPr lang="it-IT" sz="1600" dirty="0" err="1"/>
                  <a:t>Important</a:t>
                </a:r>
                <a:r>
                  <a:rPr lang="it-IT" sz="1600" dirty="0"/>
                  <a:t> for BSM </a:t>
                </a:r>
                <a:r>
                  <a:rPr lang="it-IT" sz="1600" dirty="0" err="1"/>
                  <a:t>searches</a:t>
                </a:r>
                <a:r>
                  <a:rPr lang="it-IT" sz="1600" dirty="0"/>
                  <a:t>, </a:t>
                </a:r>
                <a:r>
                  <a:rPr lang="it-IT" sz="1600" dirty="0" err="1"/>
                  <a:t>such</a:t>
                </a:r>
                <a:r>
                  <a:rPr lang="it-IT" sz="1600" dirty="0"/>
                  <a:t> </a:t>
                </a:r>
                <a:r>
                  <a:rPr lang="it-IT" sz="1600" dirty="0" err="1"/>
                  <a:t>as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anomalous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Quartic</a:t>
                </a:r>
                <a:r>
                  <a:rPr lang="it-IT" sz="1600" dirty="0"/>
                  <a:t> Gauge </a:t>
                </a:r>
                <a:r>
                  <a:rPr lang="it-IT" sz="1600" dirty="0" err="1"/>
                  <a:t>Couplings</a:t>
                </a:r>
                <a:endParaRPr lang="it-IT" sz="1600" dirty="0"/>
              </a:p>
            </p:txBody>
          </p:sp>
        </mc:Choice>
        <mc:Fallback>
          <p:sp>
            <p:nvSpPr>
              <p:cNvPr id="11" name="Content Placeholder 5">
                <a:extLst>
                  <a:ext uri="{FF2B5EF4-FFF2-40B4-BE49-F238E27FC236}">
                    <a16:creationId xmlns:a16="http://schemas.microsoft.com/office/drawing/2014/main" id="{64713D3F-2F82-004D-5AA4-0827A2717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357016"/>
                <a:ext cx="8363119" cy="1376824"/>
              </a:xfrm>
              <a:prstGeom prst="rect">
                <a:avLst/>
              </a:prstGeom>
              <a:blipFill>
                <a:blip r:embed="rId5"/>
                <a:stretch>
                  <a:fillRect l="-1603" t="-7080" r="-875" b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24B22108-D172-FC29-375F-70ABE1A302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8593" y="758633"/>
            <a:ext cx="2806757" cy="211215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B85091-E0DB-7788-AB61-11AA82F144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sz="900" dirty="0"/>
              <a:t>Raffaele Delli Gatti</a:t>
            </a:r>
            <a:r>
              <a:rPr lang="en-US" dirty="0"/>
              <a:t> | </a:t>
            </a:r>
            <a:r>
              <a:rPr lang="en-US" sz="900" dirty="0"/>
              <a:t>Final reports – Summer Trainings </a:t>
            </a:r>
            <a:endParaRPr lang="en-US" b="1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95171ED7-FC86-2614-9C87-17FE20E86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r>
              <a:rPr lang="it-IT" dirty="0"/>
              <a:t>9/27/2023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3461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72516"/>
            <a:ext cx="8165535" cy="320908"/>
          </a:xfrm>
        </p:spPr>
        <p:txBody>
          <a:bodyPr/>
          <a:lstStyle/>
          <a:p>
            <a:pPr algn="ctr"/>
            <a:r>
              <a:rPr lang="en-US" sz="2400" dirty="0"/>
              <a:t>Jet clustering and tagging</a:t>
            </a:r>
          </a:p>
        </p:txBody>
      </p:sp>
      <p:pic>
        <p:nvPicPr>
          <p:cNvPr id="2" name="Picture 1" descr="A blue logo with text&#10;&#10;Description automatically generated">
            <a:extLst>
              <a:ext uri="{FF2B5EF4-FFF2-40B4-BE49-F238E27FC236}">
                <a16:creationId xmlns:a16="http://schemas.microsoft.com/office/drawing/2014/main" id="{3DAEF1A3-1FAE-AA48-9F67-46EA1CF7D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48" y="4823143"/>
            <a:ext cx="288000" cy="288000"/>
          </a:xfrm>
          <a:prstGeom prst="rect">
            <a:avLst/>
          </a:prstGeom>
        </p:spPr>
      </p:pic>
      <p:pic>
        <p:nvPicPr>
          <p:cNvPr id="8" name="Picture 7" descr="A close-up of a diagram&#10;&#10;Description automatically generated">
            <a:extLst>
              <a:ext uri="{FF2B5EF4-FFF2-40B4-BE49-F238E27FC236}">
                <a16:creationId xmlns:a16="http://schemas.microsoft.com/office/drawing/2014/main" id="{690BFDDF-798C-8733-BF68-92C3429BC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47" y="4823143"/>
            <a:ext cx="28800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D1E9B9-B53A-C2FE-FD87-03811CCF6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247" y="4823143"/>
            <a:ext cx="309385" cy="2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E0F4DB-BBFB-3566-FDE1-ACA818A8D3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0586" y="762915"/>
            <a:ext cx="3816629" cy="1328726"/>
          </a:xfrm>
          <a:prstGeom prst="rect">
            <a:avLst/>
          </a:prstGeom>
        </p:spPr>
      </p:pic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DD493596-CB4E-9375-9A74-265BF9180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495" y="744144"/>
            <a:ext cx="6700429" cy="377976"/>
          </a:xfrm>
        </p:spPr>
        <p:txBody>
          <a:bodyPr/>
          <a:lstStyle/>
          <a:p>
            <a:pPr marL="270272" indent="-270272" algn="just">
              <a:lnSpc>
                <a:spcPct val="100000"/>
              </a:lnSpc>
              <a:spcBef>
                <a:spcPts val="450"/>
              </a:spcBef>
              <a:spcAft>
                <a:spcPts val="1800"/>
              </a:spcAft>
              <a:buClr>
                <a:srgbClr val="0070C0"/>
              </a:buClr>
              <a:buSzPct val="120000"/>
            </a:pPr>
            <a:r>
              <a:rPr lang="it-IT" sz="1600" dirty="0"/>
              <a:t>Jets are signatures of quarks and </a:t>
            </a:r>
            <a:r>
              <a:rPr lang="it-IT" sz="1600" dirty="0" err="1"/>
              <a:t>gluons</a:t>
            </a:r>
            <a:endParaRPr lang="it-IT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5">
                <a:extLst>
                  <a:ext uri="{FF2B5EF4-FFF2-40B4-BE49-F238E27FC236}">
                    <a16:creationId xmlns:a16="http://schemas.microsoft.com/office/drawing/2014/main" id="{34699E1F-E5EF-9758-494F-DA5D2A784F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1994516"/>
                <a:ext cx="8152105" cy="377976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230188" indent="-230188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•"/>
                  <a:defRPr sz="1800" kern="1200">
                    <a:solidFill>
                      <a:srgbClr val="505050"/>
                    </a:solidFill>
                    <a:latin typeface="Helvetica"/>
                    <a:ea typeface="Geneva" charset="0"/>
                    <a:cs typeface="ＭＳ Ｐゴシック" charset="0"/>
                  </a:defRPr>
                </a:lvl1pPr>
                <a:lvl2pPr marL="512763" indent="-230188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2pPr>
                <a:lvl3pPr marL="803275" indent="-230188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•"/>
                  <a:defRPr sz="15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3pPr>
                <a:lvl4pPr marL="1085850" indent="-228600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–"/>
                  <a:defRPr sz="14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4pPr>
                <a:lvl5pPr marL="1370013" indent="-230188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/>
                  <a:buChar char="•"/>
                  <a:defRPr sz="14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spcBef>
                    <a:spcPts val="450"/>
                  </a:spcBef>
                  <a:spcAft>
                    <a:spcPts val="1800"/>
                  </a:spcAft>
                  <a:buClr>
                    <a:srgbClr val="0070C0"/>
                  </a:buClr>
                  <a:buSzPct val="120000"/>
                  <a:buNone/>
                </a:pPr>
                <a:r>
                  <a:rPr lang="it-IT" sz="1600" dirty="0">
                    <a:solidFill>
                      <a:srgbClr val="FF0000"/>
                    </a:solidFill>
                  </a:rPr>
                  <a:t>Parton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Showering</a:t>
                </a:r>
                <a:r>
                  <a:rPr lang="it-IT" sz="1600" dirty="0"/>
                  <a:t> </a:t>
                </a:r>
                <a14:m>
                  <m:oMath xmlns:m="http://schemas.openxmlformats.org/officeDocument/2006/math"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1600" dirty="0"/>
                  <a:t> Hadronization </a:t>
                </a:r>
                <a14:m>
                  <m:oMath xmlns:m="http://schemas.openxmlformats.org/officeDocument/2006/math"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1600" dirty="0"/>
                  <a:t> </a:t>
                </a:r>
                <a:r>
                  <a:rPr lang="it-IT" sz="1600" dirty="0">
                    <a:solidFill>
                      <a:srgbClr val="0070C0"/>
                    </a:solidFill>
                  </a:rPr>
                  <a:t>Jets of </a:t>
                </a:r>
                <a:r>
                  <a:rPr lang="it-IT" sz="1600" dirty="0" err="1">
                    <a:solidFill>
                      <a:srgbClr val="0070C0"/>
                    </a:solidFill>
                  </a:rPr>
                  <a:t>colorless</a:t>
                </a:r>
                <a:r>
                  <a:rPr lang="it-IT" sz="1600" dirty="0">
                    <a:solidFill>
                      <a:srgbClr val="0070C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0070C0"/>
                    </a:solidFill>
                  </a:rPr>
                  <a:t>particles</a:t>
                </a:r>
                <a:endParaRPr lang="it-IT" sz="1600" dirty="0"/>
              </a:p>
            </p:txBody>
          </p:sp>
        </mc:Choice>
        <mc:Fallback xmlns="">
          <p:sp>
            <p:nvSpPr>
              <p:cNvPr id="17" name="Content Placeholder 5">
                <a:extLst>
                  <a:ext uri="{FF2B5EF4-FFF2-40B4-BE49-F238E27FC236}">
                    <a16:creationId xmlns:a16="http://schemas.microsoft.com/office/drawing/2014/main" id="{34699E1F-E5EF-9758-494F-DA5D2A784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94516"/>
                <a:ext cx="8152105" cy="377976"/>
              </a:xfrm>
              <a:prstGeom prst="rect">
                <a:avLst/>
              </a:prstGeom>
              <a:blipFill>
                <a:blip r:embed="rId6"/>
                <a:stretch>
                  <a:fillRect t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BF222318-216F-010F-60B4-661523F34312}"/>
              </a:ext>
            </a:extLst>
          </p:cNvPr>
          <p:cNvSpPr txBox="1">
            <a:spLocks/>
          </p:cNvSpPr>
          <p:nvPr/>
        </p:nvSpPr>
        <p:spPr>
          <a:xfrm>
            <a:off x="1273937" y="2309725"/>
            <a:ext cx="7517725" cy="377976"/>
          </a:xfrm>
          <a:prstGeom prst="rect">
            <a:avLst/>
          </a:prstGeom>
        </p:spPr>
        <p:txBody>
          <a:bodyPr lIns="0" tIns="0" rIns="0" bIns="0"/>
          <a:lstStyle>
            <a:lvl1pPr marL="230188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2763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3275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585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0013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algn="just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rgbClr val="0070C0"/>
              </a:buClr>
              <a:buSzPct val="120000"/>
            </a:pPr>
            <a:r>
              <a:rPr lang="it-IT" sz="1600" dirty="0"/>
              <a:t>Jet </a:t>
            </a:r>
            <a:r>
              <a:rPr lang="en-US" sz="1600" dirty="0"/>
              <a:t>algorithm allows to collect iteratively the particles belonging to a jet</a:t>
            </a:r>
            <a:endParaRPr lang="it-IT" sz="16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9DC6F6E-36B6-4B2D-4CCF-17E17465AE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032" y="2603800"/>
            <a:ext cx="3608426" cy="21241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5">
                <a:extLst>
                  <a:ext uri="{FF2B5EF4-FFF2-40B4-BE49-F238E27FC236}">
                    <a16:creationId xmlns:a16="http://schemas.microsoft.com/office/drawing/2014/main" id="{08EDD329-D9FE-886F-A246-B34B43751A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18050" y="2691448"/>
                <a:ext cx="4414887" cy="1962090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230188" indent="-230188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•"/>
                  <a:defRPr sz="1800" kern="1200">
                    <a:solidFill>
                      <a:srgbClr val="505050"/>
                    </a:solidFill>
                    <a:latin typeface="Helvetica"/>
                    <a:ea typeface="Geneva" charset="0"/>
                    <a:cs typeface="ＭＳ Ｐゴシック" charset="0"/>
                  </a:defRPr>
                </a:lvl1pPr>
                <a:lvl2pPr marL="512763" indent="-230188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2pPr>
                <a:lvl3pPr marL="803275" indent="-230188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•"/>
                  <a:defRPr sz="15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3pPr>
                <a:lvl4pPr marL="1085850" indent="-228600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–"/>
                  <a:defRPr sz="14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4pPr>
                <a:lvl5pPr marL="1370013" indent="-230188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/>
                  <a:buChar char="•"/>
                  <a:defRPr sz="14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70272" indent="-270272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70C0"/>
                  </a:buClr>
                  <a:buSzPct val="120000"/>
                </a:pPr>
                <a:r>
                  <a:rPr lang="it-IT" sz="1600" dirty="0" err="1"/>
                  <a:t>Different</a:t>
                </a:r>
                <a:r>
                  <a:rPr lang="it-IT" sz="1600" dirty="0"/>
                  <a:t> </a:t>
                </a:r>
                <a:r>
                  <a:rPr lang="it-IT" sz="1600" dirty="0" err="1"/>
                  <a:t>types</a:t>
                </a:r>
                <a:r>
                  <a:rPr lang="it-IT" sz="1600" dirty="0"/>
                  <a:t> of jets</a:t>
                </a:r>
              </a:p>
              <a:p>
                <a:pPr marL="444500" indent="-176213">
                  <a:spcBef>
                    <a:spcPts val="300"/>
                  </a:spcBef>
                  <a:spcAft>
                    <a:spcPts val="300"/>
                  </a:spcAft>
                  <a:buFontTx/>
                  <a:buChar char="‐"/>
                </a:pPr>
                <a:r>
                  <a:rPr lang="it-IT" sz="1400" dirty="0" err="1"/>
                  <a:t>Larger</a:t>
                </a:r>
                <a:r>
                  <a:rPr lang="it-IT" sz="1400" dirty="0"/>
                  <a:t> </a:t>
                </a:r>
                <a:r>
                  <a:rPr lang="it-IT" sz="1400" dirty="0" err="1"/>
                  <a:t>cone</a:t>
                </a:r>
                <a:r>
                  <a:rPr lang="it-IT" sz="1400" dirty="0"/>
                  <a:t>: </a:t>
                </a:r>
                <a:r>
                  <a:rPr lang="it-IT" sz="1400" b="1" dirty="0"/>
                  <a:t>top jet</a:t>
                </a:r>
                <a:endParaRPr lang="en-US" sz="1400" b="1" dirty="0"/>
              </a:p>
              <a:p>
                <a:pPr marL="444500" indent="-176213">
                  <a:spcBef>
                    <a:spcPts val="300"/>
                  </a:spcBef>
                  <a:spcAft>
                    <a:spcPts val="300"/>
                  </a:spcAft>
                  <a:buFontTx/>
                  <a:buChar char="‐"/>
                </a:pPr>
                <a:r>
                  <a:rPr lang="it-IT" sz="1400" dirty="0" err="1"/>
                  <a:t>Smaller</a:t>
                </a:r>
                <a:r>
                  <a:rPr lang="it-IT" sz="1400" dirty="0"/>
                  <a:t> </a:t>
                </a:r>
                <a:r>
                  <a:rPr lang="it-IT" sz="1400" dirty="0" err="1"/>
                  <a:t>cone</a:t>
                </a:r>
                <a:r>
                  <a:rPr lang="it-IT" sz="1400" dirty="0"/>
                  <a:t>: </a:t>
                </a:r>
                <a:r>
                  <a:rPr lang="it-IT" sz="1400" b="1" dirty="0"/>
                  <a:t>W jet</a:t>
                </a:r>
                <a:endParaRPr lang="en-US" sz="1400" b="1" dirty="0"/>
              </a:p>
              <a:p>
                <a:pPr marL="444500" indent="-176213">
                  <a:spcBef>
                    <a:spcPts val="300"/>
                  </a:spcBef>
                  <a:spcAft>
                    <a:spcPts val="300"/>
                  </a:spcAft>
                  <a:buFontTx/>
                  <a:buChar char="‐"/>
                </a:pPr>
                <a:r>
                  <a:rPr lang="it-IT" sz="1400" dirty="0"/>
                  <a:t>Much </a:t>
                </a:r>
                <a:r>
                  <a:rPr lang="it-IT" sz="1400" dirty="0" err="1"/>
                  <a:t>smaller</a:t>
                </a:r>
                <a:r>
                  <a:rPr lang="it-IT" sz="1400" dirty="0"/>
                  <a:t>: </a:t>
                </a:r>
                <a:r>
                  <a:rPr lang="it-IT" sz="1400" b="1" dirty="0"/>
                  <a:t>b jet</a:t>
                </a:r>
                <a:endParaRPr lang="it-IT" sz="1600" b="1" dirty="0"/>
              </a:p>
              <a:p>
                <a:pPr marL="270272" indent="-270272" algn="just">
                  <a:lnSpc>
                    <a:spcPct val="100000"/>
                  </a:lnSpc>
                  <a:spcBef>
                    <a:spcPts val="450"/>
                  </a:spcBef>
                  <a:spcAft>
                    <a:spcPts val="450"/>
                  </a:spcAft>
                  <a:buClr>
                    <a:srgbClr val="0070C0"/>
                  </a:buClr>
                  <a:buSzPct val="120000"/>
                </a:pPr>
                <a:r>
                  <a:rPr lang="it-IT" sz="1400" b="1" dirty="0"/>
                  <a:t>Cone </a:t>
                </a:r>
                <a:r>
                  <a:rPr lang="it-IT" sz="1400" b="1" dirty="0" err="1"/>
                  <a:t>radius</a:t>
                </a:r>
                <a:r>
                  <a:rPr lang="it-IT" sz="1400" b="1" dirty="0"/>
                  <a:t>:    </a:t>
                </a:r>
                <a14:m>
                  <m:oMath xmlns:m="http://schemas.openxmlformats.org/officeDocument/2006/math">
                    <m:r>
                      <a:rPr lang="it-IT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it-IT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it-IT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it-IT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b>
                          <m:sSubPr>
                            <m:ctrlPr>
                              <a:rPr lang="it-IT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</m:oMath>
                </a14:m>
                <a:endParaRPr lang="it-IT" sz="1400" dirty="0"/>
              </a:p>
              <a:p>
                <a:pPr marL="266700" indent="-266700" algn="just">
                  <a:lnSpc>
                    <a:spcPct val="100000"/>
                  </a:lnSpc>
                  <a:spcBef>
                    <a:spcPts val="450"/>
                  </a:spcBef>
                  <a:spcAft>
                    <a:spcPts val="900"/>
                  </a:spcAft>
                  <a:buClr>
                    <a:srgbClr val="0070C0"/>
                  </a:buClr>
                  <a:buSzPct val="120000"/>
                </a:pPr>
                <a:r>
                  <a:rPr lang="it-IT" sz="1400" b="1" dirty="0"/>
                  <a:t>Jet tagging: </a:t>
                </a:r>
                <a:r>
                  <a:rPr lang="it-IT" sz="1400" dirty="0" err="1"/>
                  <a:t>identify</a:t>
                </a:r>
                <a:r>
                  <a:rPr lang="it-IT" sz="1400" dirty="0"/>
                  <a:t> the </a:t>
                </a:r>
                <a:r>
                  <a:rPr lang="it-IT" sz="1400" dirty="0" err="1"/>
                  <a:t>particle</a:t>
                </a:r>
                <a:r>
                  <a:rPr lang="it-IT" sz="1400" dirty="0"/>
                  <a:t> </a:t>
                </a:r>
                <a:r>
                  <a:rPr lang="it-IT" sz="1400" dirty="0" err="1"/>
                  <a:t>that</a:t>
                </a:r>
                <a:r>
                  <a:rPr lang="it-IT" sz="1400" dirty="0"/>
                  <a:t> </a:t>
                </a:r>
                <a:r>
                  <a:rPr lang="it-IT" sz="1400" dirty="0" err="1"/>
                  <a:t>initiated</a:t>
                </a:r>
                <a:r>
                  <a:rPr lang="it-IT" sz="1400" dirty="0"/>
                  <a:t> a jet </a:t>
                </a:r>
                <a:endParaRPr lang="it-IT" sz="1600" dirty="0"/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endParaRPr lang="it-IT" sz="1400" b="1" dirty="0"/>
              </a:p>
            </p:txBody>
          </p:sp>
        </mc:Choice>
        <mc:Fallback xmlns="">
          <p:sp>
            <p:nvSpPr>
              <p:cNvPr id="22" name="Content Placeholder 5">
                <a:extLst>
                  <a:ext uri="{FF2B5EF4-FFF2-40B4-BE49-F238E27FC236}">
                    <a16:creationId xmlns:a16="http://schemas.microsoft.com/office/drawing/2014/main" id="{08EDD329-D9FE-886F-A246-B34B43751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050" y="2691448"/>
                <a:ext cx="4414887" cy="1962090"/>
              </a:xfrm>
              <a:prstGeom prst="rect">
                <a:avLst/>
              </a:prstGeom>
              <a:blipFill>
                <a:blip r:embed="rId8"/>
                <a:stretch>
                  <a:fillRect l="-3039" t="-4984" b="-4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37804756-50C9-BA2D-4716-93C3BDD3F4D6}"/>
              </a:ext>
            </a:extLst>
          </p:cNvPr>
          <p:cNvSpPr/>
          <p:nvPr/>
        </p:nvSpPr>
        <p:spPr>
          <a:xfrm>
            <a:off x="5973145" y="3880576"/>
            <a:ext cx="945232" cy="46692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5">
                <a:extLst>
                  <a:ext uri="{FF2B5EF4-FFF2-40B4-BE49-F238E27FC236}">
                    <a16:creationId xmlns:a16="http://schemas.microsoft.com/office/drawing/2014/main" id="{FBE897E6-8196-5019-D4AA-14FACDD922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49769" y="3833361"/>
                <a:ext cx="2559781" cy="524050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230188" indent="-230188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•"/>
                  <a:defRPr sz="1800" kern="1200">
                    <a:solidFill>
                      <a:srgbClr val="505050"/>
                    </a:solidFill>
                    <a:latin typeface="Helvetica"/>
                    <a:ea typeface="Geneva" charset="0"/>
                    <a:cs typeface="ＭＳ Ｐゴシック" charset="0"/>
                  </a:defRPr>
                </a:lvl1pPr>
                <a:lvl2pPr marL="512763" indent="-230188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2pPr>
                <a:lvl3pPr marL="803275" indent="-230188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•"/>
                  <a:defRPr sz="15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3pPr>
                <a:lvl4pPr marL="1085850" indent="-228600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–"/>
                  <a:defRPr sz="14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4pPr>
                <a:lvl5pPr marL="1370013" indent="-230188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/>
                  <a:buChar char="•"/>
                  <a:defRPr sz="14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44500" indent="-176213">
                  <a:spcBef>
                    <a:spcPts val="300"/>
                  </a:spcBef>
                  <a:spcAft>
                    <a:spcPts val="300"/>
                  </a:spcAft>
                  <a:buFontTx/>
                  <a:buChar char="‐"/>
                </a:pPr>
                <a:r>
                  <a:rPr lang="it-IT" sz="1400" b="1" dirty="0"/>
                  <a:t>AK8:</a:t>
                </a:r>
                <a:r>
                  <a:rPr lang="it-IT" sz="1400" dirty="0"/>
                  <a:t> </a:t>
                </a:r>
                <a14:m>
                  <m:oMath xmlns:m="http://schemas.openxmlformats.org/officeDocument/2006/math">
                    <m:r>
                      <a:rPr lang="it-IT" sz="1400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it-IT" sz="1400" i="1" dirty="0">
                        <a:latin typeface="Cambria Math" panose="02040503050406030204" pitchFamily="18" charset="0"/>
                      </a:rPr>
                      <m:t>=0.8</m:t>
                    </m:r>
                  </m:oMath>
                </a14:m>
                <a:endParaRPr lang="it-IT" sz="1400" dirty="0"/>
              </a:p>
              <a:p>
                <a:pPr marL="444500" indent="-176213">
                  <a:spcBef>
                    <a:spcPts val="300"/>
                  </a:spcBef>
                  <a:spcAft>
                    <a:spcPts val="300"/>
                  </a:spcAft>
                  <a:buFontTx/>
                  <a:buChar char="‐"/>
                </a:pPr>
                <a:r>
                  <a:rPr lang="it-IT" sz="1400" b="1" dirty="0"/>
                  <a:t>AK4:</a:t>
                </a:r>
                <a:r>
                  <a:rPr lang="it-IT" sz="1400" dirty="0"/>
                  <a:t> </a:t>
                </a:r>
                <a14:m>
                  <m:oMath xmlns:m="http://schemas.openxmlformats.org/officeDocument/2006/math">
                    <m:r>
                      <a:rPr lang="it-IT" sz="1400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it-IT" sz="1400" i="1" dirty="0">
                        <a:latin typeface="Cambria Math" panose="02040503050406030204" pitchFamily="18" charset="0"/>
                      </a:rPr>
                      <m:t>=0.4</m:t>
                    </m:r>
                  </m:oMath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24" name="Content Placeholder 5">
                <a:extLst>
                  <a:ext uri="{FF2B5EF4-FFF2-40B4-BE49-F238E27FC236}">
                    <a16:creationId xmlns:a16="http://schemas.microsoft.com/office/drawing/2014/main" id="{FBE897E6-8196-5019-D4AA-14FACDD92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769" y="3833361"/>
                <a:ext cx="2559781" cy="524050"/>
              </a:xfrm>
              <a:prstGeom prst="rect">
                <a:avLst/>
              </a:prstGeom>
              <a:blipFill>
                <a:blip r:embed="rId9"/>
                <a:stretch>
                  <a:fillRect t="-10465" b="-17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4127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13"/>
              </p:nvPr>
            </p:nvSpPr>
            <p:spPr>
              <a:xfrm>
                <a:off x="457201" y="2387154"/>
                <a:ext cx="4206240" cy="81575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200" dirty="0"/>
                  <a:t>A jet containing a </a:t>
                </a:r>
                <a:r>
                  <a:rPr lang="en-US" sz="1200" b="1" dirty="0"/>
                  <a:t>boosted W boson </a:t>
                </a:r>
                <a:r>
                  <a:rPr lang="en-US" sz="1200" dirty="0"/>
                  <a:t>should be composed of </a:t>
                </a:r>
                <a:r>
                  <a:rPr lang="en-US" sz="1200" b="1" dirty="0"/>
                  <a:t>two distinct hard </a:t>
                </a:r>
                <a:r>
                  <a:rPr lang="en-US" sz="1200" b="1" dirty="0" err="1"/>
                  <a:t>subjets</a:t>
                </a:r>
                <a:r>
                  <a:rPr lang="en-US" sz="1200" dirty="0"/>
                  <a:t>, with invariant mass of </a:t>
                </a:r>
                <a14:m>
                  <m:oMath xmlns:m="http://schemas.openxmlformats.org/officeDocument/2006/math">
                    <m:r>
                      <a:rPr lang="it-IT" sz="1200" i="1">
                        <a:latin typeface="Cambria Math" panose="02040503050406030204" pitchFamily="18" charset="0"/>
                      </a:rPr>
                      <m:t>80</m:t>
                    </m:r>
                  </m:oMath>
                </a14:m>
                <a:r>
                  <a:rPr lang="en-US" sz="1200" dirty="0"/>
                  <a:t> GeV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3"/>
              </p:nvPr>
            </p:nvSpPr>
            <p:spPr>
              <a:xfrm>
                <a:off x="457201" y="2387154"/>
                <a:ext cx="4206240" cy="815752"/>
              </a:xfrm>
              <a:blipFill>
                <a:blip r:embed="rId2"/>
                <a:stretch>
                  <a:fillRect l="-2174" t="-6767" r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half" idx="16"/>
              </p:nvPr>
            </p:nvSpPr>
            <p:spPr>
              <a:xfrm>
                <a:off x="229365" y="4534493"/>
                <a:ext cx="4205476" cy="264082"/>
              </a:xfrm>
            </p:spPr>
            <p:txBody>
              <a:bodyPr/>
              <a:lstStyle/>
              <a:p>
                <a:pPr algn="ctr"/>
                <a:r>
                  <a:rPr lang="it-IT" sz="1200" dirty="0"/>
                  <a:t>Boosted W jet, </a:t>
                </a:r>
                <a14:m>
                  <m:oMath xmlns:m="http://schemas.openxmlformats.org/officeDocument/2006/math">
                    <m:r>
                      <a:rPr lang="it-IT" sz="1200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it-IT" sz="1200" i="1" dirty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6"/>
              </p:nvPr>
            </p:nvSpPr>
            <p:spPr>
              <a:xfrm>
                <a:off x="229365" y="4534493"/>
                <a:ext cx="4205476" cy="264082"/>
              </a:xfrm>
              <a:blipFill>
                <a:blip r:embed="rId3"/>
                <a:stretch>
                  <a:fillRect t="-20930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sz="half" idx="19"/>
              </p:nvPr>
            </p:nvSpPr>
            <p:spPr>
              <a:xfrm>
                <a:off x="4692452" y="4518309"/>
                <a:ext cx="4206239" cy="308812"/>
              </a:xfrm>
            </p:spPr>
            <p:txBody>
              <a:bodyPr/>
              <a:lstStyle/>
              <a:p>
                <a:pPr algn="ctr"/>
                <a:r>
                  <a:rPr lang="it-IT" sz="1200" dirty="0"/>
                  <a:t>Boosted QCD jet, </a:t>
                </a:r>
                <a14:m>
                  <m:oMath xmlns:m="http://schemas.openxmlformats.org/officeDocument/2006/math">
                    <m:r>
                      <a:rPr lang="it-IT" sz="1200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it-IT" sz="1200" i="1" dirty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9"/>
              </p:nvPr>
            </p:nvSpPr>
            <p:spPr>
              <a:xfrm>
                <a:off x="4692452" y="4518309"/>
                <a:ext cx="4206239" cy="308812"/>
              </a:xfrm>
              <a:blipFill>
                <a:blip r:embed="rId4"/>
                <a:stretch>
                  <a:fillRect t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393822"/>
            <a:ext cx="8152105" cy="304443"/>
          </a:xfrm>
        </p:spPr>
        <p:txBody>
          <a:bodyPr/>
          <a:lstStyle/>
          <a:p>
            <a:pPr algn="ctr"/>
            <a:r>
              <a:rPr lang="en-US" sz="2400" dirty="0"/>
              <a:t>Boosted objects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82A5A25F-BE8C-504C-AC01-9F2DD7E7B068}"/>
              </a:ext>
            </a:extLst>
          </p:cNvPr>
          <p:cNvSpPr txBox="1">
            <a:spLocks/>
          </p:cNvSpPr>
          <p:nvPr/>
        </p:nvSpPr>
        <p:spPr>
          <a:xfrm>
            <a:off x="4921051" y="2386796"/>
            <a:ext cx="3915452" cy="508096"/>
          </a:xfrm>
          <a:prstGeom prst="rect">
            <a:avLst/>
          </a:prstGeom>
        </p:spPr>
        <p:txBody>
          <a:bodyPr lIns="0" tIns="0" rIns="0" bIns="0"/>
          <a:lstStyle>
            <a:lvl1pPr marL="230188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276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3275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585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001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50"/>
              </a:spcBef>
              <a:spcAft>
                <a:spcPts val="1350"/>
              </a:spcAft>
              <a:buClr>
                <a:srgbClr val="0070C0"/>
              </a:buClr>
              <a:buSzPct val="120000"/>
              <a:buNone/>
            </a:pPr>
            <a:r>
              <a:rPr lang="en-US" sz="1200" dirty="0"/>
              <a:t>A</a:t>
            </a:r>
            <a:r>
              <a:rPr lang="en-US" sz="1200" b="1" dirty="0"/>
              <a:t> Boosted QCD jet </a:t>
            </a:r>
            <a:r>
              <a:rPr lang="en-US" sz="1200" dirty="0"/>
              <a:t>of 80 GeV originates from a hard </a:t>
            </a:r>
            <a:r>
              <a:rPr lang="en-US" sz="1200" dirty="0" err="1"/>
              <a:t>parton</a:t>
            </a:r>
            <a:r>
              <a:rPr lang="en-US" sz="1200" dirty="0"/>
              <a:t>, it gains mass through </a:t>
            </a:r>
            <a:r>
              <a:rPr lang="en-US" sz="1200" b="1" dirty="0"/>
              <a:t>large angle soft </a:t>
            </a:r>
            <a:r>
              <a:rPr lang="en-US" sz="1200" b="1" dirty="0" err="1"/>
              <a:t>splittings</a:t>
            </a:r>
            <a:endParaRPr lang="en-US" sz="1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A blue logo with text&#10;&#10;Description automatically generated">
            <a:extLst>
              <a:ext uri="{FF2B5EF4-FFF2-40B4-BE49-F238E27FC236}">
                <a16:creationId xmlns:a16="http://schemas.microsoft.com/office/drawing/2014/main" id="{9A9ADA4C-1B7B-0DD8-3105-76F72CFE03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48" y="4823143"/>
            <a:ext cx="288000" cy="288000"/>
          </a:xfrm>
          <a:prstGeom prst="rect">
            <a:avLst/>
          </a:prstGeom>
        </p:spPr>
      </p:pic>
      <p:pic>
        <p:nvPicPr>
          <p:cNvPr id="11" name="Picture 10" descr="A close-up of a diagram&#10;&#10;Description automatically generated">
            <a:extLst>
              <a:ext uri="{FF2B5EF4-FFF2-40B4-BE49-F238E27FC236}">
                <a16:creationId xmlns:a16="http://schemas.microsoft.com/office/drawing/2014/main" id="{EF4C3535-9C60-53A5-F982-9B2BD14094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47" y="4823143"/>
            <a:ext cx="288000" cy="28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3F565D-EA14-D353-3E92-24D73C111D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8247" y="4823143"/>
            <a:ext cx="309385" cy="288000"/>
          </a:xfrm>
          <a:prstGeom prst="rect">
            <a:avLst/>
          </a:prstGeom>
        </p:spPr>
      </p:pic>
      <p:pic>
        <p:nvPicPr>
          <p:cNvPr id="13" name="Picture 12" descr="A diagram of a diagram of a complex structure&#10;&#10;Description automatically generated with medium confidence">
            <a:extLst>
              <a:ext uri="{FF2B5EF4-FFF2-40B4-BE49-F238E27FC236}">
                <a16:creationId xmlns:a16="http://schemas.microsoft.com/office/drawing/2014/main" id="{2FD6F4B7-2DE1-72C1-C58C-7873BFC3B7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47" y="1327741"/>
            <a:ext cx="2717009" cy="1073156"/>
          </a:xfrm>
          <a:prstGeom prst="rect">
            <a:avLst/>
          </a:prstGeom>
        </p:spPr>
      </p:pic>
      <p:pic>
        <p:nvPicPr>
          <p:cNvPr id="14" name="Picture 13" descr="A close-up of a sign&#10;&#10;Description automatically generated">
            <a:extLst>
              <a:ext uri="{FF2B5EF4-FFF2-40B4-BE49-F238E27FC236}">
                <a16:creationId xmlns:a16="http://schemas.microsoft.com/office/drawing/2014/main" id="{F202E88D-A772-8953-BCA5-C1C49B4613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621" y="1459319"/>
            <a:ext cx="1653750" cy="810000"/>
          </a:xfrm>
          <a:prstGeom prst="rect">
            <a:avLst/>
          </a:prstGeom>
        </p:spPr>
      </p:pic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27B3FC4B-F940-18BE-A9AE-590D0C59787C}"/>
              </a:ext>
            </a:extLst>
          </p:cNvPr>
          <p:cNvSpPr txBox="1">
            <a:spLocks/>
          </p:cNvSpPr>
          <p:nvPr/>
        </p:nvSpPr>
        <p:spPr>
          <a:xfrm>
            <a:off x="368191" y="698265"/>
            <a:ext cx="8152105" cy="50809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buClr>
                <a:srgbClr val="0070C0"/>
              </a:buClr>
              <a:buSzPct val="120000"/>
            </a:pPr>
            <a:r>
              <a:rPr lang="en-US" sz="1600" dirty="0">
                <a:solidFill>
                  <a:srgbClr val="505050"/>
                </a:solidFill>
              </a:rPr>
              <a:t>Boosted hadronic objects have a different energy pattern than QCD jets of comparable invariant mass</a:t>
            </a:r>
            <a:endParaRPr lang="en-US" dirty="0">
              <a:solidFill>
                <a:srgbClr val="50505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168A1D3-73BE-444F-D866-01B52E4964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244" y="2785534"/>
            <a:ext cx="3764756" cy="17859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7D83655-BE31-8695-0C48-305637CD42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50594" y="2785651"/>
            <a:ext cx="3764756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080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21730305-AF3D-B4B5-4236-D9A17EE9FDD3}"/>
              </a:ext>
            </a:extLst>
          </p:cNvPr>
          <p:cNvSpPr txBox="1">
            <a:spLocks/>
          </p:cNvSpPr>
          <p:nvPr/>
        </p:nvSpPr>
        <p:spPr>
          <a:xfrm>
            <a:off x="487279" y="889175"/>
            <a:ext cx="8093794" cy="252869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buClr>
                <a:srgbClr val="0070C0"/>
              </a:buClr>
              <a:buSzPct val="120000"/>
            </a:pPr>
            <a:r>
              <a:rPr lang="it-IT" sz="1800" b="1" dirty="0" err="1"/>
              <a:t>Main</a:t>
            </a:r>
            <a:r>
              <a:rPr lang="it-IT" sz="1800" b="1" dirty="0"/>
              <a:t> sources</a:t>
            </a:r>
          </a:p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buClr>
                <a:srgbClr val="0070C0"/>
              </a:buClr>
              <a:buSzPct val="120000"/>
            </a:pPr>
            <a:endParaRPr lang="it-IT" sz="1800" b="1" dirty="0"/>
          </a:p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buClr>
                <a:srgbClr val="0070C0"/>
              </a:buClr>
              <a:buSzPct val="120000"/>
            </a:pPr>
            <a:endParaRPr lang="it-IT" sz="1800" b="1" dirty="0"/>
          </a:p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buClr>
                <a:srgbClr val="0070C0"/>
              </a:buClr>
              <a:buSzPct val="120000"/>
            </a:pPr>
            <a:endParaRPr lang="it-IT" sz="1800" b="1" dirty="0"/>
          </a:p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buClr>
                <a:srgbClr val="0070C0"/>
              </a:buClr>
              <a:buSzPct val="120000"/>
            </a:pPr>
            <a:endParaRPr lang="it-IT" sz="1800" b="1" dirty="0"/>
          </a:p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buClr>
                <a:srgbClr val="0070C0"/>
              </a:buClr>
              <a:buSzPct val="120000"/>
            </a:pPr>
            <a:r>
              <a:rPr lang="it-IT" sz="1800" b="1" dirty="0" err="1"/>
              <a:t>Other</a:t>
            </a:r>
            <a:r>
              <a:rPr lang="it-IT" sz="1800" b="1" dirty="0"/>
              <a:t> </a:t>
            </a:r>
            <a:r>
              <a:rPr lang="it-IT" sz="1800" b="1" dirty="0" err="1"/>
              <a:t>contributions</a:t>
            </a:r>
            <a:endParaRPr lang="it-IT" sz="1800" b="1" dirty="0"/>
          </a:p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Pct val="120000"/>
            </a:pPr>
            <a:endParaRPr lang="it-IT" sz="15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16A3D8-024D-4847-AD4E-5C7D3F98B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216" y="1774381"/>
            <a:ext cx="1230358" cy="14088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53DED40-C0EA-7E37-45FA-76F471123009}"/>
              </a:ext>
            </a:extLst>
          </p:cNvPr>
          <p:cNvSpPr txBox="1"/>
          <p:nvPr/>
        </p:nvSpPr>
        <p:spPr>
          <a:xfrm>
            <a:off x="628650" y="1231317"/>
            <a:ext cx="4577316" cy="392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Tx/>
              <a:buChar char="‐"/>
            </a:pPr>
            <a:r>
              <a:rPr lang="en-US" sz="1950" dirty="0">
                <a:solidFill>
                  <a:srgbClr val="000000"/>
                </a:solidFill>
                <a:latin typeface="AAAAAG+Arial-BoldMT"/>
              </a:rPr>
              <a:t>W + jets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755017-CB52-0545-8FE9-BC66D3E7ED6E}"/>
              </a:ext>
            </a:extLst>
          </p:cNvPr>
          <p:cNvSpPr txBox="1"/>
          <p:nvPr/>
        </p:nvSpPr>
        <p:spPr>
          <a:xfrm>
            <a:off x="736044" y="3417144"/>
            <a:ext cx="6819457" cy="1361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Tx/>
              <a:buChar char="‐"/>
            </a:pPr>
            <a:r>
              <a:rPr lang="en-US" sz="1650" dirty="0">
                <a:solidFill>
                  <a:srgbClr val="000000"/>
                </a:solidFill>
                <a:latin typeface="AAAAAG+Arial-BoldMT"/>
              </a:rPr>
              <a:t>QCD-VV</a:t>
            </a:r>
          </a:p>
          <a:p>
            <a:pPr marL="214313" indent="-214313">
              <a:buFontTx/>
              <a:buChar char="‐"/>
            </a:pPr>
            <a:r>
              <a:rPr lang="en-US" sz="1650" dirty="0">
                <a:solidFill>
                  <a:srgbClr val="000000"/>
                </a:solidFill>
                <a:latin typeface="AAAAAG+Arial-BoldMT"/>
              </a:rPr>
              <a:t>Non-prompt: data-driven estimation with fakable object technique</a:t>
            </a:r>
          </a:p>
          <a:p>
            <a:pPr marL="214313" indent="-214313">
              <a:buFontTx/>
              <a:buChar char="‐"/>
            </a:pPr>
            <a:r>
              <a:rPr lang="en-US" sz="1650" dirty="0">
                <a:solidFill>
                  <a:srgbClr val="000000"/>
                </a:solidFill>
                <a:latin typeface="AAAAAG+Arial-BoldMT"/>
              </a:rPr>
              <a:t>VBF-V: single V boson EWK production</a:t>
            </a:r>
          </a:p>
          <a:p>
            <a:pPr marL="214313" indent="-214313">
              <a:buFontTx/>
              <a:buChar char="‐"/>
            </a:pPr>
            <a:r>
              <a:rPr lang="en-US" sz="1650" dirty="0" err="1">
                <a:solidFill>
                  <a:srgbClr val="000000"/>
                </a:solidFill>
                <a:latin typeface="AAAAAG+Arial-BoldMT"/>
              </a:rPr>
              <a:t>Drell</a:t>
            </a:r>
            <a:r>
              <a:rPr lang="en-US" sz="1650" dirty="0">
                <a:solidFill>
                  <a:srgbClr val="000000"/>
                </a:solidFill>
                <a:latin typeface="AAAAAG+Arial-BoldMT"/>
              </a:rPr>
              <a:t>-Yan</a:t>
            </a:r>
          </a:p>
          <a:p>
            <a:pPr marL="214313" indent="-214313">
              <a:buFontTx/>
              <a:buChar char="‐"/>
            </a:pPr>
            <a:r>
              <a:rPr lang="en-US" sz="1650" dirty="0" err="1">
                <a:solidFill>
                  <a:srgbClr val="000000"/>
                </a:solidFill>
                <a:latin typeface="AAAAAG+Arial-BoldMT"/>
              </a:rPr>
              <a:t>ggWW</a:t>
            </a:r>
            <a:r>
              <a:rPr lang="en-US" sz="1650" dirty="0">
                <a:solidFill>
                  <a:srgbClr val="000000"/>
                </a:solidFill>
                <a:latin typeface="AAAAAG+Arial-BoldMT"/>
              </a:rPr>
              <a:t>, VVV, </a:t>
            </a:r>
            <a:r>
              <a:rPr lang="en-US" sz="1650" dirty="0" err="1">
                <a:solidFill>
                  <a:srgbClr val="000000"/>
                </a:solidFill>
                <a:latin typeface="AAAAAG+Arial-BoldMT"/>
              </a:rPr>
              <a:t>Vgamma</a:t>
            </a:r>
            <a:r>
              <a:rPr lang="en-US" sz="1650" dirty="0">
                <a:solidFill>
                  <a:srgbClr val="000000"/>
                </a:solidFill>
                <a:latin typeface="AAAAAG+Arial-BoldMT"/>
              </a:rPr>
              <a:t>: very small contribution</a:t>
            </a:r>
            <a:endParaRPr lang="en-US" sz="1650" dirty="0"/>
          </a:p>
        </p:txBody>
      </p:sp>
      <p:pic>
        <p:nvPicPr>
          <p:cNvPr id="7" name="Picture 6" descr="A diagram of a molecule&#10;&#10;Description automatically generated with medium confidence">
            <a:extLst>
              <a:ext uri="{FF2B5EF4-FFF2-40B4-BE49-F238E27FC236}">
                <a16:creationId xmlns:a16="http://schemas.microsoft.com/office/drawing/2014/main" id="{15B73E6B-CE17-2AC4-7518-DFEAAFE92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86" y="1533525"/>
            <a:ext cx="3562240" cy="15948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8957C1-9D11-8E89-97C6-AA103842DE64}"/>
              </a:ext>
            </a:extLst>
          </p:cNvPr>
          <p:cNvSpPr txBox="1"/>
          <p:nvPr/>
        </p:nvSpPr>
        <p:spPr>
          <a:xfrm>
            <a:off x="4920961" y="1231042"/>
            <a:ext cx="3261014" cy="392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Tx/>
              <a:buChar char="‐"/>
            </a:pPr>
            <a:r>
              <a:rPr lang="en-US" sz="1950" dirty="0">
                <a:solidFill>
                  <a:srgbClr val="000000"/>
                </a:solidFill>
                <a:latin typeface="AAAAAG+Arial-BoldMT"/>
              </a:rPr>
              <a:t>Top: ttbar, single top, </a:t>
            </a:r>
            <a:r>
              <a:rPr lang="en-US" sz="1950" dirty="0" err="1">
                <a:solidFill>
                  <a:srgbClr val="000000"/>
                </a:solidFill>
                <a:latin typeface="AAAAAG+Arial-BoldMT"/>
              </a:rPr>
              <a:t>tW</a:t>
            </a:r>
            <a:r>
              <a:rPr lang="en-US" sz="1950" dirty="0">
                <a:solidFill>
                  <a:srgbClr val="000000"/>
                </a:solidFill>
                <a:latin typeface="AAAAAG+Arial-BoldMT"/>
              </a:rPr>
              <a:t>, </a:t>
            </a:r>
            <a:r>
              <a:rPr lang="en-US" sz="1950" dirty="0" err="1">
                <a:solidFill>
                  <a:srgbClr val="000000"/>
                </a:solidFill>
                <a:latin typeface="AAAAAG+Arial-BoldMT"/>
              </a:rPr>
              <a:t>tZ</a:t>
            </a:r>
            <a:endParaRPr lang="en-US" sz="195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7E467C-D13E-24BA-F8BF-41EF2D1A7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448" y="1870644"/>
            <a:ext cx="1407319" cy="807244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81CD90E-BF1E-D0D1-33F4-6DFC9D0D1880}"/>
              </a:ext>
            </a:extLst>
          </p:cNvPr>
          <p:cNvCxnSpPr>
            <a:cxnSpLocks/>
          </p:cNvCxnSpPr>
          <p:nvPr/>
        </p:nvCxnSpPr>
        <p:spPr>
          <a:xfrm flipV="1">
            <a:off x="6303879" y="2274266"/>
            <a:ext cx="924569" cy="2685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ue logo with text&#10;&#10;Description automatically generated">
            <a:extLst>
              <a:ext uri="{FF2B5EF4-FFF2-40B4-BE49-F238E27FC236}">
                <a16:creationId xmlns:a16="http://schemas.microsoft.com/office/drawing/2014/main" id="{0A7BEFEA-EB89-3974-7125-0A6760A3E9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48" y="4823143"/>
            <a:ext cx="288000" cy="288000"/>
          </a:xfrm>
          <a:prstGeom prst="rect">
            <a:avLst/>
          </a:prstGeom>
        </p:spPr>
      </p:pic>
      <p:pic>
        <p:nvPicPr>
          <p:cNvPr id="4" name="Picture 3" descr="A close-up of a diagram&#10;&#10;Description automatically generated">
            <a:extLst>
              <a:ext uri="{FF2B5EF4-FFF2-40B4-BE49-F238E27FC236}">
                <a16:creationId xmlns:a16="http://schemas.microsoft.com/office/drawing/2014/main" id="{9DDE1E1B-B5F8-07C0-D8DC-F404192C48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47" y="4823143"/>
            <a:ext cx="288000" cy="28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1A4EEE-FFFA-9BE4-E385-8E979E3A5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8247" y="4823143"/>
            <a:ext cx="309385" cy="288000"/>
          </a:xfrm>
          <a:prstGeom prst="rect">
            <a:avLst/>
          </a:prstGeom>
        </p:spPr>
      </p:pic>
      <p:sp>
        <p:nvSpPr>
          <p:cNvPr id="16" name="Title 6">
            <a:extLst>
              <a:ext uri="{FF2B5EF4-FFF2-40B4-BE49-F238E27FC236}">
                <a16:creationId xmlns:a16="http://schemas.microsoft.com/office/drawing/2014/main" id="{47EC1D99-4F01-0F07-1967-417DE9557634}"/>
              </a:ext>
            </a:extLst>
          </p:cNvPr>
          <p:cNvSpPr txBox="1">
            <a:spLocks/>
          </p:cNvSpPr>
          <p:nvPr/>
        </p:nvSpPr>
        <p:spPr>
          <a:xfrm>
            <a:off x="457200" y="372516"/>
            <a:ext cx="8165535" cy="320908"/>
          </a:xfr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it-IT" sz="2400" b="1" dirty="0"/>
              <a:t>Background </a:t>
            </a:r>
            <a:r>
              <a:rPr lang="it-IT" sz="2400" b="1" dirty="0" err="1"/>
              <a:t>contributions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2538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1">
            <a:extLst>
              <a:ext uri="{FF2B5EF4-FFF2-40B4-BE49-F238E27FC236}">
                <a16:creationId xmlns:a16="http://schemas.microsoft.com/office/drawing/2014/main" id="{6E1F042E-1A99-DF39-8B1F-5C2C5823F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9749"/>
            <a:ext cx="7886700" cy="385840"/>
          </a:xfrm>
        </p:spPr>
        <p:txBody>
          <a:bodyPr/>
          <a:lstStyle/>
          <a:p>
            <a:pPr algn="ctr"/>
            <a:r>
              <a:rPr lang="it-IT" sz="2400" b="1" dirty="0"/>
              <a:t>NANOAOD data format</a:t>
            </a:r>
            <a:endParaRPr lang="en-US" sz="2400" b="1" dirty="0"/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63DE241B-6E29-CACE-E9AE-BD4DC7906607}"/>
              </a:ext>
            </a:extLst>
          </p:cNvPr>
          <p:cNvSpPr txBox="1">
            <a:spLocks/>
          </p:cNvSpPr>
          <p:nvPr/>
        </p:nvSpPr>
        <p:spPr>
          <a:xfrm>
            <a:off x="1259462" y="972980"/>
            <a:ext cx="6555468" cy="145921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70C0"/>
              </a:buClr>
              <a:buSzPct val="120000"/>
            </a:pPr>
            <a:r>
              <a:rPr lang="en-US" sz="1800" dirty="0">
                <a:solidFill>
                  <a:srgbClr val="505050"/>
                </a:solidFill>
              </a:rPr>
              <a:t>A new event data format designed by the CMS collaboration </a:t>
            </a: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70C0"/>
              </a:buClr>
              <a:buSzPct val="120000"/>
            </a:pPr>
            <a:r>
              <a:rPr lang="en-US" sz="1800" dirty="0">
                <a:solidFill>
                  <a:srgbClr val="505050"/>
                </a:solidFill>
              </a:rPr>
              <a:t>Satisfy the needs of a large fraction of physics analyses (at least 50%) with a per event size of order 1 kB. </a:t>
            </a: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70C0"/>
              </a:buClr>
              <a:buSzPct val="120000"/>
            </a:pPr>
            <a:r>
              <a:rPr lang="en-US" sz="1800" dirty="0">
                <a:solidFill>
                  <a:srgbClr val="505050"/>
                </a:solidFill>
              </a:rPr>
              <a:t>More than a factor of 20 smaller than the MINIAOD format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Pct val="120000"/>
              <a:buNone/>
            </a:pPr>
            <a:endParaRPr lang="it-IT" sz="1800" dirty="0">
              <a:solidFill>
                <a:srgbClr val="505050"/>
              </a:solidFill>
            </a:endParaRPr>
          </a:p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Pct val="120000"/>
            </a:pPr>
            <a:endParaRPr lang="it-IT" sz="15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9DCAD4-3769-13F6-BED5-BB78D7016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002" y="2432198"/>
            <a:ext cx="3922820" cy="2216888"/>
          </a:xfrm>
          <a:prstGeom prst="rect">
            <a:avLst/>
          </a:prstGeom>
        </p:spPr>
      </p:pic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4E77E1E3-6410-A37C-7E46-A953F12D53C3}"/>
              </a:ext>
            </a:extLst>
          </p:cNvPr>
          <p:cNvSpPr txBox="1">
            <a:spLocks/>
          </p:cNvSpPr>
          <p:nvPr/>
        </p:nvSpPr>
        <p:spPr>
          <a:xfrm>
            <a:off x="1259462" y="2406349"/>
            <a:ext cx="3557087" cy="178745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70C0"/>
              </a:buClr>
              <a:buSzPct val="120000"/>
            </a:pPr>
            <a:r>
              <a:rPr lang="en-US" sz="1800" dirty="0">
                <a:solidFill>
                  <a:srgbClr val="505050"/>
                </a:solidFill>
              </a:rPr>
              <a:t>Only top level information and physics objects typically used in the last steps of the analysis</a:t>
            </a: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70C0"/>
              </a:buClr>
              <a:buSzPct val="120000"/>
            </a:pPr>
            <a:r>
              <a:rPr lang="en-US" sz="1800" dirty="0">
                <a:solidFill>
                  <a:srgbClr val="505050"/>
                </a:solidFill>
              </a:rPr>
              <a:t>Typical format of user </a:t>
            </a:r>
            <a:r>
              <a:rPr lang="en-US" sz="1800" dirty="0" err="1">
                <a:solidFill>
                  <a:srgbClr val="505050"/>
                </a:solidFill>
              </a:rPr>
              <a:t>ntuples</a:t>
            </a:r>
            <a:r>
              <a:rPr lang="en-US" sz="1800" dirty="0">
                <a:solidFill>
                  <a:srgbClr val="505050"/>
                </a:solidFill>
              </a:rPr>
              <a:t>, containing per event information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Pct val="120000"/>
              <a:buNone/>
            </a:pPr>
            <a:endParaRPr lang="it-IT" sz="1800" dirty="0"/>
          </a:p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Pct val="120000"/>
            </a:pPr>
            <a:endParaRPr lang="it-IT" sz="15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963BE9-A781-1618-BEF8-57DD342A244C}"/>
              </a:ext>
            </a:extLst>
          </p:cNvPr>
          <p:cNvSpPr txBox="1"/>
          <p:nvPr/>
        </p:nvSpPr>
        <p:spPr>
          <a:xfrm>
            <a:off x="4928191" y="4464420"/>
            <a:ext cx="2405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NANOAOD composition</a:t>
            </a:r>
          </a:p>
        </p:txBody>
      </p:sp>
      <p:pic>
        <p:nvPicPr>
          <p:cNvPr id="2" name="Picture 1" descr="A blue logo with text&#10;&#10;Description automatically generated">
            <a:extLst>
              <a:ext uri="{FF2B5EF4-FFF2-40B4-BE49-F238E27FC236}">
                <a16:creationId xmlns:a16="http://schemas.microsoft.com/office/drawing/2014/main" id="{009D4F1F-15F7-F962-30D3-ABA01F27A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48" y="4823143"/>
            <a:ext cx="288000" cy="288000"/>
          </a:xfrm>
          <a:prstGeom prst="rect">
            <a:avLst/>
          </a:prstGeom>
        </p:spPr>
      </p:pic>
      <p:pic>
        <p:nvPicPr>
          <p:cNvPr id="3" name="Picture 2" descr="A close-up of a diagram&#10;&#10;Description automatically generated">
            <a:extLst>
              <a:ext uri="{FF2B5EF4-FFF2-40B4-BE49-F238E27FC236}">
                <a16:creationId xmlns:a16="http://schemas.microsoft.com/office/drawing/2014/main" id="{1AA981B2-E9D5-B42B-490F-A483CA7380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47" y="4823143"/>
            <a:ext cx="288000" cy="28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646018-0627-0C75-DF28-5856A1D9C0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8247" y="4823143"/>
            <a:ext cx="30938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66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21730305-AF3D-B4B5-4236-D9A17EE9FDD3}"/>
              </a:ext>
            </a:extLst>
          </p:cNvPr>
          <p:cNvSpPr txBox="1">
            <a:spLocks/>
          </p:cNvSpPr>
          <p:nvPr/>
        </p:nvSpPr>
        <p:spPr>
          <a:xfrm>
            <a:off x="487279" y="929635"/>
            <a:ext cx="8093794" cy="187735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Pct val="120000"/>
            </a:pPr>
            <a:endParaRPr lang="it-IT" sz="1500" dirty="0"/>
          </a:p>
        </p:txBody>
      </p:sp>
      <p:sp>
        <p:nvSpPr>
          <p:cNvPr id="2" name="Segnaposto testo 3">
            <a:extLst>
              <a:ext uri="{FF2B5EF4-FFF2-40B4-BE49-F238E27FC236}">
                <a16:creationId xmlns:a16="http://schemas.microsoft.com/office/drawing/2014/main" id="{0A96B4BB-F225-7EA1-A83C-5BD0D72184C2}"/>
              </a:ext>
            </a:extLst>
          </p:cNvPr>
          <p:cNvSpPr txBox="1">
            <a:spLocks/>
          </p:cNvSpPr>
          <p:nvPr/>
        </p:nvSpPr>
        <p:spPr>
          <a:xfrm>
            <a:off x="628650" y="972980"/>
            <a:ext cx="7886700" cy="159877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70C0"/>
              </a:buClr>
              <a:buSzPct val="120000"/>
            </a:pPr>
            <a:r>
              <a:rPr lang="en-US" sz="1600" b="1" dirty="0">
                <a:solidFill>
                  <a:srgbClr val="505050"/>
                </a:solidFill>
              </a:rPr>
              <a:t>Columnar Analysis </a:t>
            </a:r>
            <a:r>
              <a:rPr lang="en-US" sz="1600" dirty="0">
                <a:solidFill>
                  <a:srgbClr val="505050"/>
                </a:solidFill>
              </a:rPr>
              <a:t>with Coffea Framework</a:t>
            </a: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70C0"/>
              </a:buClr>
              <a:buSzPct val="120000"/>
            </a:pPr>
            <a:r>
              <a:rPr lang="en-US" sz="1600" dirty="0">
                <a:solidFill>
                  <a:srgbClr val="505050"/>
                </a:solidFill>
              </a:rPr>
              <a:t>While the traditional way of analyzing data in HEP involves the event loop, the columnar approach has no explicit loops: </a:t>
            </a:r>
            <a:r>
              <a:rPr lang="en-US" sz="1600" b="1" dirty="0">
                <a:solidFill>
                  <a:srgbClr val="505050"/>
                </a:solidFill>
              </a:rPr>
              <a:t>100 times faster</a:t>
            </a: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70C0"/>
              </a:buClr>
              <a:buSzPct val="120000"/>
            </a:pPr>
            <a:r>
              <a:rPr lang="en-US" sz="1600" dirty="0">
                <a:solidFill>
                  <a:srgbClr val="505050"/>
                </a:solidFill>
              </a:rPr>
              <a:t>The fields of data are treated as arrays and analysis is done by way of </a:t>
            </a:r>
            <a:r>
              <a:rPr lang="en-US" sz="1600" dirty="0" err="1">
                <a:solidFill>
                  <a:srgbClr val="505050"/>
                </a:solidFill>
              </a:rPr>
              <a:t>numpy</a:t>
            </a:r>
            <a:r>
              <a:rPr lang="en-US" sz="1600" dirty="0">
                <a:solidFill>
                  <a:srgbClr val="505050"/>
                </a:solidFill>
              </a:rPr>
              <a:t>-like array operations.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Pct val="120000"/>
              <a:buNone/>
            </a:pPr>
            <a:endParaRPr lang="it-IT" sz="1600" dirty="0">
              <a:solidFill>
                <a:srgbClr val="505050"/>
              </a:solidFill>
            </a:endParaRPr>
          </a:p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Pct val="120000"/>
            </a:pPr>
            <a:endParaRPr lang="it-IT" sz="15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348999-7343-1ADD-B303-F7E7A85F0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882" y="2294635"/>
            <a:ext cx="3868191" cy="2343884"/>
          </a:xfrm>
          <a:prstGeom prst="rect">
            <a:avLst/>
          </a:prstGeom>
        </p:spPr>
      </p:pic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F66B2A82-246A-8358-C8CE-9D3406D494AC}"/>
              </a:ext>
            </a:extLst>
          </p:cNvPr>
          <p:cNvSpPr txBox="1">
            <a:spLocks/>
          </p:cNvSpPr>
          <p:nvPr/>
        </p:nvSpPr>
        <p:spPr>
          <a:xfrm>
            <a:off x="628650" y="2594614"/>
            <a:ext cx="4028411" cy="201784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70C0"/>
              </a:buClr>
              <a:buSzPct val="120000"/>
            </a:pPr>
            <a:r>
              <a:rPr lang="en-US" sz="1600" dirty="0">
                <a:solidFill>
                  <a:srgbClr val="505050"/>
                </a:solidFill>
              </a:rPr>
              <a:t>Coffea builds upon </a:t>
            </a:r>
            <a:r>
              <a:rPr lang="en-US" sz="1600" b="1" dirty="0">
                <a:solidFill>
                  <a:srgbClr val="505050"/>
                </a:solidFill>
              </a:rPr>
              <a:t>awkward arrays </a:t>
            </a:r>
            <a:r>
              <a:rPr lang="en-US" sz="1600" dirty="0">
                <a:solidFill>
                  <a:srgbClr val="505050"/>
                </a:solidFill>
              </a:rPr>
              <a:t>with a variety of features that better enable us to do analyses</a:t>
            </a: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70C0"/>
              </a:buClr>
              <a:buSzPct val="120000"/>
            </a:pPr>
            <a:r>
              <a:rPr lang="en-US" sz="1600" dirty="0">
                <a:solidFill>
                  <a:srgbClr val="505050"/>
                </a:solidFill>
              </a:rPr>
              <a:t>Array of subarrays, which have arbitrary length (they can even be empty)! </a:t>
            </a: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70C0"/>
              </a:buClr>
              <a:buSzPct val="120000"/>
            </a:pPr>
            <a:r>
              <a:rPr lang="fi-FI" sz="1600" dirty="0">
                <a:solidFill>
                  <a:srgbClr val="505050"/>
                </a:solidFill>
              </a:rPr>
              <a:t>[[Muon, Muon], [], [Muon], [], [Muon, ... [Muon]]</a:t>
            </a:r>
            <a:endParaRPr lang="it-IT" sz="1600" dirty="0">
              <a:solidFill>
                <a:srgbClr val="505050"/>
              </a:solidFill>
            </a:endParaRPr>
          </a:p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Pct val="120000"/>
            </a:pPr>
            <a:endParaRPr lang="it-IT" sz="1500" dirty="0"/>
          </a:p>
        </p:txBody>
      </p:sp>
      <p:pic>
        <p:nvPicPr>
          <p:cNvPr id="4" name="Picture 3" descr="A blue logo with text&#10;&#10;Description automatically generated">
            <a:extLst>
              <a:ext uri="{FF2B5EF4-FFF2-40B4-BE49-F238E27FC236}">
                <a16:creationId xmlns:a16="http://schemas.microsoft.com/office/drawing/2014/main" id="{9E0A03D3-7618-DC02-BC13-B4A02D4EA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48" y="4823143"/>
            <a:ext cx="288000" cy="288000"/>
          </a:xfrm>
          <a:prstGeom prst="rect">
            <a:avLst/>
          </a:prstGeom>
        </p:spPr>
      </p:pic>
      <p:pic>
        <p:nvPicPr>
          <p:cNvPr id="6" name="Picture 5" descr="A close-up of a diagram&#10;&#10;Description automatically generated">
            <a:extLst>
              <a:ext uri="{FF2B5EF4-FFF2-40B4-BE49-F238E27FC236}">
                <a16:creationId xmlns:a16="http://schemas.microsoft.com/office/drawing/2014/main" id="{8AF646BB-4009-66C3-E2C6-BF0157CB8D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47" y="4823143"/>
            <a:ext cx="288000" cy="28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EFAFF8-359E-23DF-B1F9-70FD1AB32C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247" y="4823143"/>
            <a:ext cx="309385" cy="28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4C43CCE-6819-5985-AC62-C9189528D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9749"/>
            <a:ext cx="7886700" cy="385840"/>
          </a:xfrm>
        </p:spPr>
        <p:txBody>
          <a:bodyPr/>
          <a:lstStyle/>
          <a:p>
            <a:pPr algn="ctr"/>
            <a:r>
              <a:rPr lang="it-IT" sz="2400" b="1" dirty="0"/>
              <a:t>Coffea Framework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90511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72516"/>
            <a:ext cx="8165535" cy="320908"/>
          </a:xfrm>
        </p:spPr>
        <p:txBody>
          <a:bodyPr/>
          <a:lstStyle/>
          <a:p>
            <a:pPr algn="ctr"/>
            <a:r>
              <a:rPr lang="en-US" sz="2400" dirty="0"/>
              <a:t>Jet clustering and tagging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" name="Picture 1" descr="A blue logo with text&#10;&#10;Description automatically generated">
            <a:extLst>
              <a:ext uri="{FF2B5EF4-FFF2-40B4-BE49-F238E27FC236}">
                <a16:creationId xmlns:a16="http://schemas.microsoft.com/office/drawing/2014/main" id="{3DAEF1A3-1FAE-AA48-9F67-46EA1CF7D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48" y="4823143"/>
            <a:ext cx="288000" cy="288000"/>
          </a:xfrm>
          <a:prstGeom prst="rect">
            <a:avLst/>
          </a:prstGeom>
        </p:spPr>
      </p:pic>
      <p:pic>
        <p:nvPicPr>
          <p:cNvPr id="8" name="Picture 7" descr="A close-up of a diagram&#10;&#10;Description automatically generated">
            <a:extLst>
              <a:ext uri="{FF2B5EF4-FFF2-40B4-BE49-F238E27FC236}">
                <a16:creationId xmlns:a16="http://schemas.microsoft.com/office/drawing/2014/main" id="{690BFDDF-798C-8733-BF68-92C3429BC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47" y="4823143"/>
            <a:ext cx="28800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D1E9B9-B53A-C2FE-FD87-03811CCF6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247" y="4823143"/>
            <a:ext cx="309385" cy="2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E0F4DB-BBFB-3566-FDE1-ACA818A8D3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0586" y="762915"/>
            <a:ext cx="3816629" cy="1328726"/>
          </a:xfrm>
          <a:prstGeom prst="rect">
            <a:avLst/>
          </a:prstGeom>
        </p:spPr>
      </p:pic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DD493596-CB4E-9375-9A74-265BF9180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495" y="744144"/>
            <a:ext cx="6700429" cy="377976"/>
          </a:xfrm>
        </p:spPr>
        <p:txBody>
          <a:bodyPr/>
          <a:lstStyle/>
          <a:p>
            <a:pPr marL="270272" indent="-270272" algn="just">
              <a:lnSpc>
                <a:spcPct val="100000"/>
              </a:lnSpc>
              <a:spcBef>
                <a:spcPts val="450"/>
              </a:spcBef>
              <a:spcAft>
                <a:spcPts val="1800"/>
              </a:spcAft>
              <a:buClr>
                <a:srgbClr val="0070C0"/>
              </a:buClr>
              <a:buSzPct val="120000"/>
            </a:pPr>
            <a:r>
              <a:rPr lang="it-IT" sz="1600" dirty="0"/>
              <a:t>Jets are signatures of quarks and </a:t>
            </a:r>
            <a:r>
              <a:rPr lang="it-IT" sz="1600" dirty="0" err="1"/>
              <a:t>gluons</a:t>
            </a:r>
            <a:endParaRPr lang="it-IT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5">
                <a:extLst>
                  <a:ext uri="{FF2B5EF4-FFF2-40B4-BE49-F238E27FC236}">
                    <a16:creationId xmlns:a16="http://schemas.microsoft.com/office/drawing/2014/main" id="{34699E1F-E5EF-9758-494F-DA5D2A784F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1994516"/>
                <a:ext cx="8152105" cy="377976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230188" indent="-230188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•"/>
                  <a:defRPr sz="1800" kern="1200">
                    <a:solidFill>
                      <a:srgbClr val="505050"/>
                    </a:solidFill>
                    <a:latin typeface="Helvetica"/>
                    <a:ea typeface="Geneva" charset="0"/>
                    <a:cs typeface="ＭＳ Ｐゴシック" charset="0"/>
                  </a:defRPr>
                </a:lvl1pPr>
                <a:lvl2pPr marL="512763" indent="-230188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2pPr>
                <a:lvl3pPr marL="803275" indent="-230188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•"/>
                  <a:defRPr sz="15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3pPr>
                <a:lvl4pPr marL="1085850" indent="-228600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–"/>
                  <a:defRPr sz="14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4pPr>
                <a:lvl5pPr marL="1370013" indent="-230188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/>
                  <a:buChar char="•"/>
                  <a:defRPr sz="14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spcBef>
                    <a:spcPts val="450"/>
                  </a:spcBef>
                  <a:spcAft>
                    <a:spcPts val="1800"/>
                  </a:spcAft>
                  <a:buClr>
                    <a:srgbClr val="0070C0"/>
                  </a:buClr>
                  <a:buSzPct val="120000"/>
                  <a:buNone/>
                </a:pPr>
                <a:r>
                  <a:rPr lang="it-IT" sz="1600" dirty="0">
                    <a:solidFill>
                      <a:srgbClr val="FF0000"/>
                    </a:solidFill>
                  </a:rPr>
                  <a:t>Parton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Showering</a:t>
                </a:r>
                <a:r>
                  <a:rPr lang="it-IT" sz="1600" dirty="0"/>
                  <a:t> </a:t>
                </a:r>
                <a14:m>
                  <m:oMath xmlns:m="http://schemas.openxmlformats.org/officeDocument/2006/math"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1600" dirty="0"/>
                  <a:t> Hadronization </a:t>
                </a:r>
                <a14:m>
                  <m:oMath xmlns:m="http://schemas.openxmlformats.org/officeDocument/2006/math"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1600" dirty="0"/>
                  <a:t> </a:t>
                </a:r>
                <a:r>
                  <a:rPr lang="it-IT" sz="1600" dirty="0">
                    <a:solidFill>
                      <a:srgbClr val="0070C0"/>
                    </a:solidFill>
                  </a:rPr>
                  <a:t>Jets of </a:t>
                </a:r>
                <a:r>
                  <a:rPr lang="it-IT" sz="1600" dirty="0" err="1">
                    <a:solidFill>
                      <a:srgbClr val="0070C0"/>
                    </a:solidFill>
                  </a:rPr>
                  <a:t>colorless</a:t>
                </a:r>
                <a:r>
                  <a:rPr lang="it-IT" sz="1600" dirty="0">
                    <a:solidFill>
                      <a:srgbClr val="0070C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0070C0"/>
                    </a:solidFill>
                  </a:rPr>
                  <a:t>particles</a:t>
                </a:r>
                <a:endParaRPr lang="it-IT" sz="1600" dirty="0"/>
              </a:p>
            </p:txBody>
          </p:sp>
        </mc:Choice>
        <mc:Fallback xmlns="">
          <p:sp>
            <p:nvSpPr>
              <p:cNvPr id="17" name="Content Placeholder 5">
                <a:extLst>
                  <a:ext uri="{FF2B5EF4-FFF2-40B4-BE49-F238E27FC236}">
                    <a16:creationId xmlns:a16="http://schemas.microsoft.com/office/drawing/2014/main" id="{34699E1F-E5EF-9758-494F-DA5D2A784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94516"/>
                <a:ext cx="8152105" cy="377976"/>
              </a:xfrm>
              <a:prstGeom prst="rect">
                <a:avLst/>
              </a:prstGeom>
              <a:blipFill>
                <a:blip r:embed="rId6"/>
                <a:stretch>
                  <a:fillRect t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4D2D28-B0D9-5FBD-2459-5BE9056443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sz="900" dirty="0"/>
              <a:t>Raffaele Delli Gatti</a:t>
            </a:r>
            <a:r>
              <a:rPr lang="en-US" dirty="0"/>
              <a:t> | </a:t>
            </a:r>
            <a:r>
              <a:rPr lang="en-US" sz="900" dirty="0"/>
              <a:t>Final reports – Summer Trainings </a:t>
            </a:r>
            <a:endParaRPr lang="en-US" b="1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02055C10-A661-985E-9774-A77C6759D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r>
              <a:rPr lang="it-IT" dirty="0"/>
              <a:t>9/27/2023</a:t>
            </a:r>
            <a:endParaRPr lang="en-US" dirty="0"/>
          </a:p>
        </p:txBody>
      </p:sp>
      <p:pic>
        <p:nvPicPr>
          <p:cNvPr id="3" name="Picture 2" descr="A diagram of a diagram of a complex structure&#10;&#10;Description automatically generated with medium confidence">
            <a:extLst>
              <a:ext uri="{FF2B5EF4-FFF2-40B4-BE49-F238E27FC236}">
                <a16:creationId xmlns:a16="http://schemas.microsoft.com/office/drawing/2014/main" id="{E0A10B3D-8DFF-2B0E-80CC-0540E0FF76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527" y="3116073"/>
            <a:ext cx="3151036" cy="1244586"/>
          </a:xfrm>
          <a:prstGeom prst="rect">
            <a:avLst/>
          </a:prstGeom>
        </p:spPr>
      </p:pic>
      <p:pic>
        <p:nvPicPr>
          <p:cNvPr id="10" name="Picture 9" descr="A close-up of a sign&#10;&#10;Description automatically generated">
            <a:extLst>
              <a:ext uri="{FF2B5EF4-FFF2-40B4-BE49-F238E27FC236}">
                <a16:creationId xmlns:a16="http://schemas.microsoft.com/office/drawing/2014/main" id="{9BEC4595-C265-0C8C-7889-6736E762C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60" y="3231467"/>
            <a:ext cx="2060997" cy="1009468"/>
          </a:xfrm>
          <a:prstGeom prst="rect">
            <a:avLst/>
          </a:prstGeom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93CDF2A0-E216-02E9-FF9D-04C3E6285F9B}"/>
              </a:ext>
            </a:extLst>
          </p:cNvPr>
          <p:cNvSpPr txBox="1">
            <a:spLocks/>
          </p:cNvSpPr>
          <p:nvPr/>
        </p:nvSpPr>
        <p:spPr>
          <a:xfrm>
            <a:off x="2227735" y="4353875"/>
            <a:ext cx="1812619" cy="38823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Boosted W boson jet </a:t>
            </a:r>
            <a:endParaRPr lang="en-US" sz="12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1800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87A3FC19-8272-3826-1537-1A475DE448AE}"/>
              </a:ext>
            </a:extLst>
          </p:cNvPr>
          <p:cNvSpPr txBox="1">
            <a:spLocks/>
          </p:cNvSpPr>
          <p:nvPr/>
        </p:nvSpPr>
        <p:spPr>
          <a:xfrm>
            <a:off x="5921808" y="4353874"/>
            <a:ext cx="1826300" cy="388237"/>
          </a:xfrm>
          <a:prstGeom prst="rect">
            <a:avLst/>
          </a:prstGeom>
        </p:spPr>
        <p:txBody>
          <a:bodyPr lIns="0" tIns="0" rIns="0" bIns="0"/>
          <a:lstStyle>
            <a:lvl1pPr marL="230188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276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3275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585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001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50"/>
              </a:spcBef>
              <a:spcAft>
                <a:spcPts val="1350"/>
              </a:spcAft>
              <a:buClr>
                <a:srgbClr val="0070C0"/>
              </a:buClr>
              <a:buSzPct val="120000"/>
              <a:buNone/>
            </a:pP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Boosted background jet</a:t>
            </a:r>
            <a:endParaRPr lang="en-US" dirty="0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B13444C6-53F8-3BA0-8715-D2BC2DD9D730}"/>
              </a:ext>
            </a:extLst>
          </p:cNvPr>
          <p:cNvSpPr txBox="1">
            <a:spLocks/>
          </p:cNvSpPr>
          <p:nvPr/>
        </p:nvSpPr>
        <p:spPr>
          <a:xfrm>
            <a:off x="1273937" y="2309724"/>
            <a:ext cx="6607705" cy="935163"/>
          </a:xfrm>
          <a:prstGeom prst="rect">
            <a:avLst/>
          </a:prstGeom>
        </p:spPr>
        <p:txBody>
          <a:bodyPr lIns="0" tIns="0" rIns="0" bIns="0"/>
          <a:lstStyle>
            <a:lvl1pPr marL="230188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2763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3275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585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0013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20000"/>
            </a:pPr>
            <a:r>
              <a:rPr lang="it-IT" sz="1600" b="1" dirty="0">
                <a:solidFill>
                  <a:schemeClr val="accent6">
                    <a:lumMod val="50000"/>
                  </a:schemeClr>
                </a:solidFill>
              </a:rPr>
              <a:t>Jet tagging</a:t>
            </a:r>
            <a:r>
              <a:rPr lang="it-IT" sz="1600" b="1" dirty="0"/>
              <a:t>: </a:t>
            </a:r>
            <a:r>
              <a:rPr lang="it-IT" sz="1600" dirty="0" err="1"/>
              <a:t>identify</a:t>
            </a:r>
            <a:r>
              <a:rPr lang="it-IT" sz="1600" dirty="0"/>
              <a:t> the </a:t>
            </a:r>
            <a:r>
              <a:rPr lang="it-IT" sz="1600" dirty="0" err="1"/>
              <a:t>particle</a:t>
            </a:r>
            <a:r>
              <a:rPr lang="it-IT" sz="1600" dirty="0"/>
              <a:t> </a:t>
            </a:r>
            <a:r>
              <a:rPr lang="it-IT" sz="1600" dirty="0" err="1"/>
              <a:t>that</a:t>
            </a:r>
            <a:r>
              <a:rPr lang="it-IT" sz="1600" dirty="0"/>
              <a:t> </a:t>
            </a:r>
            <a:r>
              <a:rPr lang="it-IT" sz="1600" dirty="0" err="1"/>
              <a:t>initiated</a:t>
            </a:r>
            <a:r>
              <a:rPr lang="it-IT" sz="1600" dirty="0"/>
              <a:t> a jet</a:t>
            </a:r>
          </a:p>
          <a:p>
            <a:pPr marL="266700" indent="-266700" algn="just">
              <a:spcBef>
                <a:spcPts val="0"/>
              </a:spcBef>
              <a:spcAft>
                <a:spcPts val="900"/>
              </a:spcAft>
              <a:buClr>
                <a:srgbClr val="0070C0"/>
              </a:buClr>
              <a:buSzPct val="120000"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Boosted hadronic objects </a:t>
            </a:r>
            <a:r>
              <a:rPr lang="en-US" sz="1600" dirty="0">
                <a:solidFill>
                  <a:srgbClr val="505050"/>
                </a:solidFill>
              </a:rPr>
              <a:t>have a different energy pattern than background jets of comparable invariant mass</a:t>
            </a:r>
            <a:r>
              <a:rPr lang="it-IT" sz="1600" dirty="0"/>
              <a:t> 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653361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3" y="819645"/>
            <a:ext cx="8152105" cy="1910078"/>
          </a:xfrm>
        </p:spPr>
        <p:txBody>
          <a:bodyPr/>
          <a:lstStyle/>
          <a:p>
            <a:pPr marL="270272" indent="-270272" algn="just">
              <a:lnSpc>
                <a:spcPct val="100000"/>
              </a:lnSpc>
              <a:spcBef>
                <a:spcPts val="450"/>
              </a:spcBef>
              <a:spcAft>
                <a:spcPts val="1350"/>
              </a:spcAft>
              <a:buClr>
                <a:srgbClr val="0070C0"/>
              </a:buClr>
              <a:buSzPct val="120000"/>
            </a:pPr>
            <a:r>
              <a:rPr lang="it-IT" sz="1600" dirty="0" err="1"/>
              <a:t>Traditional</a:t>
            </a:r>
            <a:r>
              <a:rPr lang="it-IT" sz="1600" dirty="0"/>
              <a:t> tagging </a:t>
            </a:r>
            <a:r>
              <a:rPr lang="it-IT" sz="1600" dirty="0" err="1"/>
              <a:t>method</a:t>
            </a:r>
            <a:r>
              <a:rPr lang="it-IT" sz="1600" dirty="0"/>
              <a:t> </a:t>
            </a:r>
            <a:r>
              <a:rPr lang="it-IT" sz="1600" b="1" dirty="0"/>
              <a:t>[JHEP 03 (2011) 015]</a:t>
            </a:r>
          </a:p>
          <a:p>
            <a:pPr marL="270272" indent="-270272" algn="just">
              <a:lnSpc>
                <a:spcPct val="100000"/>
              </a:lnSpc>
              <a:spcBef>
                <a:spcPts val="450"/>
              </a:spcBef>
              <a:spcAft>
                <a:spcPts val="1350"/>
              </a:spcAft>
              <a:buClr>
                <a:srgbClr val="0070C0"/>
              </a:buClr>
              <a:buSzPct val="120000"/>
            </a:pPr>
            <a:r>
              <a:rPr lang="en-US" sz="1600" dirty="0"/>
              <a:t>Effective discriminating variable for tagging boosted objects (at high Lorentz boost) and rejecting the background of QCD jets with large invariant mass</a:t>
            </a:r>
          </a:p>
          <a:p>
            <a:pPr marL="270272" indent="-270272" algn="just">
              <a:lnSpc>
                <a:spcPct val="100000"/>
              </a:lnSpc>
              <a:spcBef>
                <a:spcPts val="450"/>
              </a:spcBef>
              <a:spcAft>
                <a:spcPts val="1350"/>
              </a:spcAft>
              <a:buClr>
                <a:srgbClr val="0070C0"/>
              </a:buClr>
              <a:buSzPct val="120000"/>
            </a:pPr>
            <a:r>
              <a:rPr lang="en-US" sz="1600" dirty="0"/>
              <a:t>For a large enough boost factor, the decay and fragmentation yields a collimated spray of hadrons which a standard jet algorithm would reconstruct as a single jet</a:t>
            </a:r>
          </a:p>
          <a:p>
            <a:pPr marL="0" indent="0"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70C0"/>
              </a:buClr>
              <a:buSzPct val="120000"/>
              <a:buNone/>
            </a:pPr>
            <a:endParaRPr lang="it-IT" sz="1600" b="1" dirty="0"/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72516"/>
            <a:ext cx="8165535" cy="320908"/>
          </a:xfrm>
        </p:spPr>
        <p:txBody>
          <a:bodyPr/>
          <a:lstStyle/>
          <a:p>
            <a:pPr algn="ctr"/>
            <a:r>
              <a:rPr lang="en-US" sz="2400" dirty="0"/>
              <a:t>N-</a:t>
            </a:r>
            <a:r>
              <a:rPr lang="en-US" sz="2400" dirty="0" err="1"/>
              <a:t>subjettiness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" name="Picture 1" descr="A blue logo with text&#10;&#10;Description automatically generated">
            <a:extLst>
              <a:ext uri="{FF2B5EF4-FFF2-40B4-BE49-F238E27FC236}">
                <a16:creationId xmlns:a16="http://schemas.microsoft.com/office/drawing/2014/main" id="{3DAEF1A3-1FAE-AA48-9F67-46EA1CF7D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48" y="4823143"/>
            <a:ext cx="288000" cy="288000"/>
          </a:xfrm>
          <a:prstGeom prst="rect">
            <a:avLst/>
          </a:prstGeom>
        </p:spPr>
      </p:pic>
      <p:pic>
        <p:nvPicPr>
          <p:cNvPr id="8" name="Picture 7" descr="A close-up of a diagram&#10;&#10;Description automatically generated">
            <a:extLst>
              <a:ext uri="{FF2B5EF4-FFF2-40B4-BE49-F238E27FC236}">
                <a16:creationId xmlns:a16="http://schemas.microsoft.com/office/drawing/2014/main" id="{690BFDDF-798C-8733-BF68-92C3429BC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47" y="4823143"/>
            <a:ext cx="28800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D1E9B9-B53A-C2FE-FD87-03811CCF6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247" y="4823143"/>
            <a:ext cx="309385" cy="28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5">
                <a:extLst>
                  <a:ext uri="{FF2B5EF4-FFF2-40B4-BE49-F238E27FC236}">
                    <a16:creationId xmlns:a16="http://schemas.microsoft.com/office/drawing/2014/main" id="{F931F708-FF5A-C000-B79A-A50382F319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1" y="2729723"/>
                <a:ext cx="5251302" cy="1941088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230188" indent="-230188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•"/>
                  <a:defRPr sz="1800" kern="1200">
                    <a:solidFill>
                      <a:srgbClr val="505050"/>
                    </a:solidFill>
                    <a:latin typeface="Helvetica"/>
                    <a:ea typeface="Geneva" charset="0"/>
                    <a:cs typeface="ＭＳ Ｐゴシック" charset="0"/>
                  </a:defRPr>
                </a:lvl1pPr>
                <a:lvl2pPr marL="512763" indent="-230188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2pPr>
                <a:lvl3pPr marL="803275" indent="-230188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•"/>
                  <a:defRPr sz="15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3pPr>
                <a:lvl4pPr marL="1085850" indent="-228600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–"/>
                  <a:defRPr sz="14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4pPr>
                <a:lvl5pPr marL="1370013" indent="-230188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/>
                  <a:buChar char="•"/>
                  <a:defRPr sz="14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70272" indent="-270272" algn="just">
                  <a:lnSpc>
                    <a:spcPct val="100000"/>
                  </a:lnSpc>
                  <a:spcBef>
                    <a:spcPts val="450"/>
                  </a:spcBef>
                  <a:spcAft>
                    <a:spcPts val="1350"/>
                  </a:spcAft>
                  <a:buClr>
                    <a:srgbClr val="0070C0"/>
                  </a:buClr>
                  <a:buSzPct val="120000"/>
                </a:pPr>
                <a:r>
                  <a:rPr lang="en-US" sz="1600" dirty="0"/>
                  <a:t>Jet shape variable (it tells how likely a jet has N </a:t>
                </a:r>
                <a:r>
                  <a:rPr lang="en-US" sz="1600" dirty="0" err="1"/>
                  <a:t>subjets</a:t>
                </a:r>
                <a:r>
                  <a:rPr lang="en-US" sz="1600" dirty="0"/>
                  <a:t>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it-IT" sz="1600" i="1" dirty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it-IT" sz="1600" dirty="0"/>
              </a:p>
              <a:p>
                <a:pPr marL="270272" indent="-270272" algn="just">
                  <a:lnSpc>
                    <a:spcPct val="100000"/>
                  </a:lnSpc>
                  <a:spcBef>
                    <a:spcPts val="450"/>
                  </a:spcBef>
                  <a:spcAft>
                    <a:spcPts val="1350"/>
                  </a:spcAft>
                  <a:buClr>
                    <a:srgbClr val="0070C0"/>
                  </a:buClr>
                  <a:buSzPct val="12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it-IT" sz="16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1600" i="1" dirty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it-IT" sz="16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/>
                  <a:t> is an effective discriminating variable to identify two-prong objects like boosted W, Z, and Higgs bosons</a:t>
                </a:r>
                <a:endParaRPr lang="en-US" dirty="0"/>
              </a:p>
            </p:txBody>
          </p:sp>
        </mc:Choice>
        <mc:Fallback>
          <p:sp>
            <p:nvSpPr>
              <p:cNvPr id="11" name="Content Placeholder 5">
                <a:extLst>
                  <a:ext uri="{FF2B5EF4-FFF2-40B4-BE49-F238E27FC236}">
                    <a16:creationId xmlns:a16="http://schemas.microsoft.com/office/drawing/2014/main" id="{F931F708-FF5A-C000-B79A-A50382F31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2729723"/>
                <a:ext cx="5251302" cy="1941088"/>
              </a:xfrm>
              <a:prstGeom prst="rect">
                <a:avLst/>
              </a:prstGeom>
              <a:blipFill>
                <a:blip r:embed="rId5"/>
                <a:stretch>
                  <a:fillRect l="-2555" t="-5031" r="-2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CFF8F9BE-52CD-202A-CCF3-9823326288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8522" y="2584018"/>
            <a:ext cx="2900806" cy="204720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74D535-4F51-E5AE-40EB-26D9B130C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sz="900" dirty="0"/>
              <a:t>Raffaele Delli Gatti</a:t>
            </a:r>
            <a:r>
              <a:rPr lang="en-US" dirty="0"/>
              <a:t> | </a:t>
            </a:r>
            <a:r>
              <a:rPr lang="en-US" sz="900" dirty="0"/>
              <a:t>Final reports – Summer Trainings </a:t>
            </a:r>
            <a:endParaRPr lang="en-US" b="1" dirty="0"/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4342AD27-4BC1-6BD2-E3C0-674B04C67E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r>
              <a:rPr lang="it-IT" dirty="0"/>
              <a:t>9/27/2023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378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3" y="819645"/>
            <a:ext cx="8152105" cy="3794522"/>
          </a:xfrm>
        </p:spPr>
        <p:txBody>
          <a:bodyPr/>
          <a:lstStyle/>
          <a:p>
            <a:pPr marL="266700" indent="-266700">
              <a:buClr>
                <a:srgbClr val="0070C0"/>
              </a:buClr>
              <a:buSzPct val="120000"/>
            </a:pPr>
            <a:r>
              <a:rPr lang="it-IT" sz="1600" dirty="0" err="1"/>
              <a:t>Improving</a:t>
            </a:r>
            <a:r>
              <a:rPr lang="it-IT" sz="1600" dirty="0"/>
              <a:t> </a:t>
            </a:r>
            <a:r>
              <a:rPr lang="it-IT" sz="1600" dirty="0" err="1"/>
              <a:t>boosted</a:t>
            </a:r>
            <a:r>
              <a:rPr lang="it-IT" sz="1600" dirty="0"/>
              <a:t> </a:t>
            </a:r>
            <a:r>
              <a:rPr lang="en-US" sz="1600" dirty="0"/>
              <a:t>top, W, Z or Higgs </a:t>
            </a:r>
            <a:r>
              <a:rPr lang="it-IT" sz="1600" dirty="0"/>
              <a:t>tagging techniques by </a:t>
            </a:r>
            <a:r>
              <a:rPr lang="it-IT" sz="1600" dirty="0" err="1"/>
              <a:t>using</a:t>
            </a:r>
            <a:r>
              <a:rPr lang="it-IT" sz="1600" dirty="0"/>
              <a:t> machine learning, </a:t>
            </a:r>
            <a:r>
              <a:rPr lang="en-US" sz="1600" dirty="0"/>
              <a:t>most notably deep neural networks (DNNs) [</a:t>
            </a:r>
            <a:r>
              <a:rPr lang="it-IT" sz="1600" b="1" dirty="0"/>
              <a:t>PRD 101 (2020) 056019</a:t>
            </a:r>
            <a:r>
              <a:rPr lang="en-US" sz="1600" dirty="0"/>
              <a:t>]</a:t>
            </a:r>
            <a:endParaRPr lang="it-IT" sz="16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72516"/>
            <a:ext cx="8165535" cy="320908"/>
          </a:xfrm>
        </p:spPr>
        <p:txBody>
          <a:bodyPr/>
          <a:lstStyle/>
          <a:p>
            <a:pPr algn="ctr"/>
            <a:r>
              <a:rPr lang="en-US" sz="2400" dirty="0" err="1"/>
              <a:t>ParticleNET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" name="Picture 1" descr="A blue logo with text&#10;&#10;Description automatically generated">
            <a:extLst>
              <a:ext uri="{FF2B5EF4-FFF2-40B4-BE49-F238E27FC236}">
                <a16:creationId xmlns:a16="http://schemas.microsoft.com/office/drawing/2014/main" id="{3DAEF1A3-1FAE-AA48-9F67-46EA1CF7D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48" y="4823143"/>
            <a:ext cx="288000" cy="288000"/>
          </a:xfrm>
          <a:prstGeom prst="rect">
            <a:avLst/>
          </a:prstGeom>
        </p:spPr>
      </p:pic>
      <p:pic>
        <p:nvPicPr>
          <p:cNvPr id="8" name="Picture 7" descr="A close-up of a diagram&#10;&#10;Description automatically generated">
            <a:extLst>
              <a:ext uri="{FF2B5EF4-FFF2-40B4-BE49-F238E27FC236}">
                <a16:creationId xmlns:a16="http://schemas.microsoft.com/office/drawing/2014/main" id="{690BFDDF-798C-8733-BF68-92C3429BC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47" y="4823143"/>
            <a:ext cx="28800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D1E9B9-B53A-C2FE-FD87-03811CCF6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247" y="4823143"/>
            <a:ext cx="309385" cy="288000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B51A0ED6-8B9E-EC52-1240-33247BAB37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sz="900" dirty="0"/>
              <a:t>Raffaele Delli Gatti</a:t>
            </a:r>
            <a:r>
              <a:rPr lang="en-US" dirty="0"/>
              <a:t> | </a:t>
            </a:r>
            <a:r>
              <a:rPr lang="en-US" sz="900" dirty="0"/>
              <a:t>Final reports – Summer Trainings </a:t>
            </a:r>
            <a:endParaRPr lang="en-US" b="1" dirty="0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3C2F8384-6CC1-3A42-7C2A-7018DEAC69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r>
              <a:rPr lang="it-IT" dirty="0"/>
              <a:t>9/27/2023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B9D7AB-A52B-F1F2-5962-3FA9D1DF3E3C}"/>
                  </a:ext>
                </a:extLst>
              </p:cNvPr>
              <p:cNvSpPr txBox="1"/>
              <p:nvPr/>
            </p:nvSpPr>
            <p:spPr>
              <a:xfrm>
                <a:off x="4769538" y="1614841"/>
                <a:ext cx="4143122" cy="603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1600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Signal</m:t>
                      </m:r>
                      <m:r>
                        <a:rPr lang="it-IT" sz="1600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1600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efficiency</m:t>
                      </m:r>
                      <m:r>
                        <a:rPr lang="it-IT" sz="1600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it-IT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𝑠𝑒𝑙𝑒𝑐𝑡𝑒𝑑</m:t>
                          </m:r>
                          <m:r>
                            <a:rPr lang="it-IT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𝑠𝑖𝑔𝑛𝑎𝑙</m:t>
                          </m:r>
                          <m:r>
                            <a:rPr lang="it-IT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𝑒𝑣𝑒𝑛𝑡𝑠</m:t>
                          </m:r>
                        </m:num>
                        <m:den>
                          <m:r>
                            <a:rPr lang="it-IT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it-IT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𝑠𝑖𝑔𝑛𝑎𝑙</m:t>
                          </m:r>
                          <m:r>
                            <a:rPr lang="it-IT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𝑒𝑣𝑒𝑛𝑡𝑠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B9D7AB-A52B-F1F2-5962-3FA9D1DF3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538" y="1614841"/>
                <a:ext cx="4143122" cy="6030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7BBC2B-16EC-78D9-BCD1-A9A3E8575E9B}"/>
                  </a:ext>
                </a:extLst>
              </p:cNvPr>
              <p:cNvSpPr txBox="1"/>
              <p:nvPr/>
            </p:nvSpPr>
            <p:spPr>
              <a:xfrm>
                <a:off x="4603561" y="2319982"/>
                <a:ext cx="4435243" cy="603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1600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Background</m:t>
                      </m:r>
                      <m:r>
                        <a:rPr lang="it-IT" sz="1600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1600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efficiency</m:t>
                      </m:r>
                      <m:r>
                        <a:rPr lang="it-IT" sz="1600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it-IT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𝑠𝑒𝑙𝑒𝑐𝑡𝑒𝑑</m:t>
                          </m:r>
                          <m:r>
                            <a:rPr lang="it-IT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𝑏𝑘𝑔</m:t>
                          </m:r>
                          <m:r>
                            <a:rPr lang="it-IT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𝑒𝑣𝑒𝑛𝑡𝑠</m:t>
                          </m:r>
                        </m:num>
                        <m:den>
                          <m:r>
                            <a:rPr lang="it-IT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it-IT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𝑏𝑘𝑔</m:t>
                          </m:r>
                          <m:r>
                            <a:rPr lang="it-IT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𝑒𝑣𝑒𝑛𝑡𝑠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7BBC2B-16EC-78D9-BCD1-A9A3E8575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561" y="2319982"/>
                <a:ext cx="4435243" cy="6030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762B06C5-531C-B389-2F71-FC9AC3CBA8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731" y="1366642"/>
            <a:ext cx="3870790" cy="332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13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3" y="819645"/>
                <a:ext cx="5106445" cy="1915463"/>
              </a:xfrm>
            </p:spPr>
            <p:txBody>
              <a:bodyPr/>
              <a:lstStyle/>
              <a:p>
                <a:pPr marL="266700" indent="-266700">
                  <a:lnSpc>
                    <a:spcPct val="100000"/>
                  </a:lnSpc>
                  <a:spcBef>
                    <a:spcPts val="450"/>
                  </a:spcBef>
                  <a:spcAft>
                    <a:spcPts val="450"/>
                  </a:spcAft>
                  <a:buClr>
                    <a:srgbClr val="0070C0"/>
                  </a:buClr>
                  <a:buSzPct val="120000"/>
                </a:pPr>
                <a:r>
                  <a:rPr lang="en-US" sz="1600" dirty="0"/>
                  <a:t>NANOAOD: a </a:t>
                </a:r>
                <a:r>
                  <a:rPr lang="en-US" sz="1600" b="1" dirty="0"/>
                  <a:t>new event data format </a:t>
                </a:r>
                <a:r>
                  <a:rPr lang="en-US" sz="1600" dirty="0"/>
                  <a:t>by CMS</a:t>
                </a:r>
              </a:p>
              <a:p>
                <a:pPr marL="266700" indent="-266700">
                  <a:lnSpc>
                    <a:spcPct val="100000"/>
                  </a:lnSpc>
                  <a:spcBef>
                    <a:spcPts val="450"/>
                  </a:spcBef>
                  <a:spcAft>
                    <a:spcPts val="450"/>
                  </a:spcAft>
                  <a:buClr>
                    <a:srgbClr val="0070C0"/>
                  </a:buClr>
                  <a:buSzPct val="120000"/>
                </a:pPr>
                <a:r>
                  <a:rPr lang="en-US" sz="1600" b="1" dirty="0" err="1"/>
                  <a:t>ntuples</a:t>
                </a:r>
                <a:r>
                  <a:rPr lang="en-US" sz="1600" dirty="0"/>
                  <a:t> with per event information (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dirty="0"/>
                  <a:t>kB per event)  </a:t>
                </a:r>
              </a:p>
              <a:p>
                <a:pPr marL="266700" indent="-266700">
                  <a:lnSpc>
                    <a:spcPct val="100000"/>
                  </a:lnSpc>
                  <a:spcBef>
                    <a:spcPts val="450"/>
                  </a:spcBef>
                  <a:spcAft>
                    <a:spcPts val="450"/>
                  </a:spcAft>
                  <a:buClr>
                    <a:srgbClr val="0070C0"/>
                  </a:buClr>
                  <a:buSzPct val="120000"/>
                </a:pPr>
                <a:r>
                  <a:rPr lang="en-US" sz="1600" dirty="0"/>
                  <a:t>A factor of 20 smaller than the MINIAOD</a:t>
                </a:r>
              </a:p>
              <a:p>
                <a:pPr marL="266700" indent="-266700">
                  <a:lnSpc>
                    <a:spcPct val="100000"/>
                  </a:lnSpc>
                  <a:spcBef>
                    <a:spcPts val="450"/>
                  </a:spcBef>
                  <a:spcAft>
                    <a:spcPts val="450"/>
                  </a:spcAft>
                  <a:buClr>
                    <a:srgbClr val="0070C0"/>
                  </a:buClr>
                  <a:buSzPct val="120000"/>
                </a:pPr>
                <a:r>
                  <a:rPr lang="en-US" sz="1600" dirty="0"/>
                  <a:t>Only </a:t>
                </a:r>
                <a:r>
                  <a:rPr lang="en-US" sz="1600" b="1" dirty="0"/>
                  <a:t>top-level information </a:t>
                </a:r>
                <a:r>
                  <a:rPr lang="en-US" sz="1600" dirty="0"/>
                  <a:t>and physics objects used in the last steps of the analysis</a:t>
                </a:r>
              </a:p>
              <a:p>
                <a:pPr marL="1828800" lvl="4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3" y="819645"/>
                <a:ext cx="5106445" cy="1915463"/>
              </a:xfrm>
              <a:blipFill>
                <a:blip r:embed="rId2"/>
                <a:stretch>
                  <a:fillRect l="-2625" t="-4762" r="-2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72516"/>
            <a:ext cx="8165535" cy="320908"/>
          </a:xfrm>
        </p:spPr>
        <p:txBody>
          <a:bodyPr/>
          <a:lstStyle/>
          <a:p>
            <a:pPr algn="ctr"/>
            <a:r>
              <a:rPr lang="en-US" sz="2400" dirty="0"/>
              <a:t>NANOAOD and Coffea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" name="Picture 1" descr="A blue logo with text&#10;&#10;Description automatically generated">
            <a:extLst>
              <a:ext uri="{FF2B5EF4-FFF2-40B4-BE49-F238E27FC236}">
                <a16:creationId xmlns:a16="http://schemas.microsoft.com/office/drawing/2014/main" id="{3DAEF1A3-1FAE-AA48-9F67-46EA1CF7D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48" y="4823143"/>
            <a:ext cx="288000" cy="288000"/>
          </a:xfrm>
          <a:prstGeom prst="rect">
            <a:avLst/>
          </a:prstGeom>
        </p:spPr>
      </p:pic>
      <p:pic>
        <p:nvPicPr>
          <p:cNvPr id="8" name="Picture 7" descr="A close-up of a diagram&#10;&#10;Description automatically generated">
            <a:extLst>
              <a:ext uri="{FF2B5EF4-FFF2-40B4-BE49-F238E27FC236}">
                <a16:creationId xmlns:a16="http://schemas.microsoft.com/office/drawing/2014/main" id="{690BFDDF-798C-8733-BF68-92C3429BC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47" y="4823143"/>
            <a:ext cx="28800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D1E9B9-B53A-C2FE-FD87-03811CCF6C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247" y="4823143"/>
            <a:ext cx="309385" cy="288000"/>
          </a:xfrm>
          <a:prstGeom prst="rect">
            <a:avLst/>
          </a:prstGeom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EC8C59-F767-E702-0DB9-5289CAFCBC0A}"/>
              </a:ext>
            </a:extLst>
          </p:cNvPr>
          <p:cNvSpPr txBox="1">
            <a:spLocks/>
          </p:cNvSpPr>
          <p:nvPr/>
        </p:nvSpPr>
        <p:spPr>
          <a:xfrm>
            <a:off x="4574925" y="2735108"/>
            <a:ext cx="4322549" cy="1915463"/>
          </a:xfrm>
          <a:prstGeom prst="rect">
            <a:avLst/>
          </a:prstGeom>
        </p:spPr>
        <p:txBody>
          <a:bodyPr lIns="0" tIns="0" rIns="0" bIns="0"/>
          <a:lstStyle>
            <a:lvl1pPr marL="230188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2763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3275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585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0013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70C0"/>
              </a:buClr>
              <a:buSzPct val="120000"/>
            </a:pPr>
            <a:r>
              <a:rPr lang="en-US" sz="1600" b="1" dirty="0"/>
              <a:t>Columnar Analysis </a:t>
            </a:r>
            <a:r>
              <a:rPr lang="en-US" sz="1600" dirty="0"/>
              <a:t>with Coffea Framework</a:t>
            </a:r>
          </a:p>
          <a:p>
            <a:pPr marL="266700" indent="-266700"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70C0"/>
              </a:buClr>
              <a:buSzPct val="120000"/>
            </a:pPr>
            <a:r>
              <a:rPr lang="en-US" sz="1600" dirty="0"/>
              <a:t>The columnar approach has no explicit event loops: </a:t>
            </a:r>
            <a:r>
              <a:rPr lang="en-US" sz="1600" b="1" dirty="0"/>
              <a:t>100 times faster</a:t>
            </a:r>
          </a:p>
          <a:p>
            <a:pPr marL="266700" indent="-266700"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70C0"/>
              </a:buClr>
              <a:buSzPct val="120000"/>
            </a:pPr>
            <a:r>
              <a:rPr lang="en-US" sz="1600" dirty="0"/>
              <a:t>The fields of data are treated as </a:t>
            </a:r>
            <a:r>
              <a:rPr lang="en-US" sz="1600" b="1" dirty="0"/>
              <a:t>awkward arrays: </a:t>
            </a:r>
            <a:r>
              <a:rPr lang="en-US" sz="1600" dirty="0"/>
              <a:t>array of subarrays of arbitrary length </a:t>
            </a:r>
          </a:p>
          <a:p>
            <a:pPr marL="266700" indent="-266700"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70C0"/>
              </a:buClr>
              <a:buSzPct val="120000"/>
            </a:pPr>
            <a:r>
              <a:rPr lang="fi-FI" sz="1600" dirty="0"/>
              <a:t>[[Muon, Muon], [Muon], [], [Muon, ... [Muon]]</a:t>
            </a:r>
            <a:endParaRPr lang="it-IT" sz="1600" dirty="0"/>
          </a:p>
          <a:p>
            <a:pPr marL="1828800" lvl="4" indent="0">
              <a:buFont typeface="Arial"/>
              <a:buNone/>
            </a:pPr>
            <a:endParaRPr lang="en-US" dirty="0"/>
          </a:p>
        </p:txBody>
      </p:sp>
      <p:pic>
        <p:nvPicPr>
          <p:cNvPr id="11" name="Picture 10" descr="A pie chart with different colors&#10;&#10;Description automatically generated">
            <a:extLst>
              <a:ext uri="{FF2B5EF4-FFF2-40B4-BE49-F238E27FC236}">
                <a16:creationId xmlns:a16="http://schemas.microsoft.com/office/drawing/2014/main" id="{E42E2CF3-63C6-2FD0-74E2-40A1960FB5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08" y="849302"/>
            <a:ext cx="2983935" cy="1855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A6F6FC-8980-7DD2-0ED3-017F2983AF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690" y="2453610"/>
            <a:ext cx="3775022" cy="22874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45735E-5208-7610-5FA6-E3ADD373ECCC}"/>
              </a:ext>
            </a:extLst>
          </p:cNvPr>
          <p:cNvSpPr txBox="1"/>
          <p:nvPr/>
        </p:nvSpPr>
        <p:spPr>
          <a:xfrm>
            <a:off x="5953613" y="650175"/>
            <a:ext cx="2098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NANOAOD composition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4E9BEFE5-72AE-013D-5C28-D85CF20266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sz="900" dirty="0"/>
              <a:t>Raffaele Delli Gatti</a:t>
            </a:r>
            <a:r>
              <a:rPr lang="en-US" dirty="0"/>
              <a:t> | </a:t>
            </a:r>
            <a:r>
              <a:rPr lang="en-US" sz="900" dirty="0"/>
              <a:t>Final reports – Summer Trainings </a:t>
            </a:r>
            <a:endParaRPr lang="en-US" b="1" dirty="0"/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267BF6EC-F80B-FED5-DD5A-910133321F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r>
              <a:rPr lang="it-IT" dirty="0"/>
              <a:t>9/27/2023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489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72516"/>
            <a:ext cx="8165535" cy="320908"/>
          </a:xfrm>
        </p:spPr>
        <p:txBody>
          <a:bodyPr/>
          <a:lstStyle/>
          <a:p>
            <a:pPr algn="ctr"/>
            <a:r>
              <a:rPr lang="en-US" sz="2400" dirty="0"/>
              <a:t>Backgrounds contributions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" name="Picture 1" descr="A blue logo with text&#10;&#10;Description automatically generated">
            <a:extLst>
              <a:ext uri="{FF2B5EF4-FFF2-40B4-BE49-F238E27FC236}">
                <a16:creationId xmlns:a16="http://schemas.microsoft.com/office/drawing/2014/main" id="{3DAEF1A3-1FAE-AA48-9F67-46EA1CF7D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48" y="4823143"/>
            <a:ext cx="288000" cy="288000"/>
          </a:xfrm>
          <a:prstGeom prst="rect">
            <a:avLst/>
          </a:prstGeom>
        </p:spPr>
      </p:pic>
      <p:pic>
        <p:nvPicPr>
          <p:cNvPr id="8" name="Picture 7" descr="A close-up of a diagram&#10;&#10;Description automatically generated">
            <a:extLst>
              <a:ext uri="{FF2B5EF4-FFF2-40B4-BE49-F238E27FC236}">
                <a16:creationId xmlns:a16="http://schemas.microsoft.com/office/drawing/2014/main" id="{690BFDDF-798C-8733-BF68-92C3429BC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47" y="4823143"/>
            <a:ext cx="28800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D1E9B9-B53A-C2FE-FD87-03811CCF6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247" y="4823143"/>
            <a:ext cx="309385" cy="288000"/>
          </a:xfrm>
          <a:prstGeom prst="rect">
            <a:avLst/>
          </a:prstGeom>
        </p:spPr>
      </p:pic>
      <p:pic>
        <p:nvPicPr>
          <p:cNvPr id="4" name="Picture 3" descr="A diagram of a molecule&#10;&#10;Description automatically generated with medium confidence">
            <a:extLst>
              <a:ext uri="{FF2B5EF4-FFF2-40B4-BE49-F238E27FC236}">
                <a16:creationId xmlns:a16="http://schemas.microsoft.com/office/drawing/2014/main" id="{F2F4D27B-8EEE-8629-7DF6-787324EE56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98" y="2274265"/>
            <a:ext cx="4502873" cy="20159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74E563-1BC0-8B6A-E7EC-9B4BA8D2A2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0217" y="2457462"/>
            <a:ext cx="1475110" cy="846129"/>
          </a:xfrm>
          <a:prstGeom prst="rect">
            <a:avLst/>
          </a:prstGeom>
        </p:spPr>
      </p:pic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57386A08-B4A8-0E03-345D-FA3840FCD2F2}"/>
              </a:ext>
            </a:extLst>
          </p:cNvPr>
          <p:cNvSpPr txBox="1">
            <a:spLocks/>
          </p:cNvSpPr>
          <p:nvPr/>
        </p:nvSpPr>
        <p:spPr>
          <a:xfrm>
            <a:off x="2026969" y="1546955"/>
            <a:ext cx="1087329" cy="477794"/>
          </a:xfrm>
          <a:prstGeom prst="rect">
            <a:avLst/>
          </a:prstGeom>
        </p:spPr>
        <p:txBody>
          <a:bodyPr lIns="0" tIns="0" rIns="0" bIns="0"/>
          <a:lstStyle>
            <a:lvl1pPr marL="230188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2763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3275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585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0013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3666A"/>
              </a:buClr>
              <a:buSzPct val="120000"/>
              <a:buFont typeface="Cambria Math" panose="02040503050406030204" pitchFamily="18" charset="0"/>
              <a:buChar char="‐"/>
            </a:pPr>
            <a:r>
              <a:rPr lang="en-US" sz="1600" dirty="0"/>
              <a:t>W + jets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5">
                <a:extLst>
                  <a:ext uri="{FF2B5EF4-FFF2-40B4-BE49-F238E27FC236}">
                    <a16:creationId xmlns:a16="http://schemas.microsoft.com/office/drawing/2014/main" id="{A601E5B6-D9A8-AF47-4DD3-3668B859A9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07648" y="1545617"/>
                <a:ext cx="2377921" cy="477794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230188" indent="-230188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•"/>
                  <a:defRPr sz="1800" kern="1200">
                    <a:solidFill>
                      <a:srgbClr val="505050"/>
                    </a:solidFill>
                    <a:latin typeface="Helvetica"/>
                    <a:ea typeface="Geneva" charset="0"/>
                    <a:cs typeface="ＭＳ Ｐゴシック" charset="0"/>
                  </a:defRPr>
                </a:lvl1pPr>
                <a:lvl2pPr marL="512763" indent="-230188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2pPr>
                <a:lvl3pPr marL="803275" indent="-230188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•"/>
                  <a:defRPr sz="15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3pPr>
                <a:lvl4pPr marL="1085850" indent="-228600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–"/>
                  <a:defRPr sz="14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4pPr>
                <a:lvl5pPr marL="1370013" indent="-230188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/>
                  <a:buChar char="•"/>
                  <a:defRPr sz="14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63666A"/>
                  </a:buClr>
                  <a:buSzPct val="120000"/>
                  <a:buFont typeface="Cambria Math" panose="02040503050406030204" pitchFamily="18" charset="0"/>
                  <a:buChar char="‐"/>
                </a:pPr>
                <a:r>
                  <a:rPr lang="en-US" sz="1600" dirty="0"/>
                  <a:t>Top: 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sz="1600" dirty="0"/>
                  <a:t>, single </a:t>
                </a:r>
                <a14:m>
                  <m:oMath xmlns:m="http://schemas.openxmlformats.org/officeDocument/2006/math">
                    <m:r>
                      <a:rPr lang="it-IT" sz="16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r>
                      <a:rPr lang="it-IT" sz="1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r>
                      <a:rPr lang="it-IT" sz="1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17" name="Content Placeholder 5">
                <a:extLst>
                  <a:ext uri="{FF2B5EF4-FFF2-40B4-BE49-F238E27FC236}">
                    <a16:creationId xmlns:a16="http://schemas.microsoft.com/office/drawing/2014/main" id="{A601E5B6-D9A8-AF47-4DD3-3668B859A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648" y="1545617"/>
                <a:ext cx="2377921" cy="477794"/>
              </a:xfrm>
              <a:prstGeom prst="rect">
                <a:avLst/>
              </a:prstGeom>
              <a:blipFill>
                <a:blip r:embed="rId8"/>
                <a:stretch>
                  <a:fillRect l="-6154" t="-24359" r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B8B25DE3-7134-576E-6B2F-5D26726487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sz="900" dirty="0"/>
              <a:t>Raffaele Delli Gatti</a:t>
            </a:r>
            <a:r>
              <a:rPr lang="en-US" dirty="0"/>
              <a:t> | </a:t>
            </a:r>
            <a:r>
              <a:rPr lang="en-US" sz="900" dirty="0"/>
              <a:t>Final reports – Summer Trainings </a:t>
            </a:r>
            <a:endParaRPr lang="en-US" b="1" dirty="0"/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23938B81-8058-0059-36E5-2F4067BC97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r>
              <a:rPr lang="it-IT" dirty="0"/>
              <a:t>9/27/2023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F096A4-9544-0EB1-DDAD-069F9580F2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4606" y="2204262"/>
            <a:ext cx="1743075" cy="2085975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EF9AFA7-D78A-BC7E-216D-629489500E42}"/>
              </a:ext>
            </a:extLst>
          </p:cNvPr>
          <p:cNvCxnSpPr>
            <a:cxnSpLocks/>
          </p:cNvCxnSpPr>
          <p:nvPr/>
        </p:nvCxnSpPr>
        <p:spPr>
          <a:xfrm flipV="1">
            <a:off x="6749808" y="3078127"/>
            <a:ext cx="678449" cy="4777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B68A168E-F5D9-6959-A6EE-E5C8C2907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424" y="819646"/>
            <a:ext cx="7928950" cy="477794"/>
          </a:xfrm>
        </p:spPr>
        <p:txBody>
          <a:bodyPr/>
          <a:lstStyle/>
          <a:p>
            <a:pPr marL="266700" indent="-266700">
              <a:buClr>
                <a:srgbClr val="0070C0"/>
              </a:buClr>
              <a:buSzPct val="120000"/>
            </a:pPr>
            <a:r>
              <a:rPr lang="en-US" sz="1800" b="0" i="0" u="none" strike="noStrike" baseline="0" dirty="0">
                <a:cs typeface="Helvetica" panose="020B0604020202020204"/>
              </a:rPr>
              <a:t>Main sources</a:t>
            </a:r>
          </a:p>
          <a:p>
            <a:pPr marL="266700" indent="-266700">
              <a:buClr>
                <a:srgbClr val="0070C0"/>
              </a:buClr>
              <a:buSzPct val="1200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515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72516"/>
            <a:ext cx="8165535" cy="320908"/>
          </a:xfrm>
        </p:spPr>
        <p:txBody>
          <a:bodyPr/>
          <a:lstStyle/>
          <a:p>
            <a:pPr algn="ctr"/>
            <a:r>
              <a:rPr lang="it-IT" sz="2400" dirty="0"/>
              <a:t>W + jets background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" name="Picture 1" descr="A blue logo with text&#10;&#10;Description automatically generated">
            <a:extLst>
              <a:ext uri="{FF2B5EF4-FFF2-40B4-BE49-F238E27FC236}">
                <a16:creationId xmlns:a16="http://schemas.microsoft.com/office/drawing/2014/main" id="{3DAEF1A3-1FAE-AA48-9F67-46EA1CF7D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48" y="4823143"/>
            <a:ext cx="288000" cy="288000"/>
          </a:xfrm>
          <a:prstGeom prst="rect">
            <a:avLst/>
          </a:prstGeom>
        </p:spPr>
      </p:pic>
      <p:pic>
        <p:nvPicPr>
          <p:cNvPr id="8" name="Picture 7" descr="A close-up of a diagram&#10;&#10;Description automatically generated">
            <a:extLst>
              <a:ext uri="{FF2B5EF4-FFF2-40B4-BE49-F238E27FC236}">
                <a16:creationId xmlns:a16="http://schemas.microsoft.com/office/drawing/2014/main" id="{690BFDDF-798C-8733-BF68-92C3429BC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47" y="4823143"/>
            <a:ext cx="28800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D1E9B9-B53A-C2FE-FD87-03811CCF6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247" y="4823143"/>
            <a:ext cx="309385" cy="288000"/>
          </a:xfrm>
          <a:prstGeom prst="rect">
            <a:avLst/>
          </a:prstGeom>
        </p:spPr>
      </p:pic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713708DE-2CDD-8B89-EE7F-2C0F05D55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424" y="819646"/>
            <a:ext cx="7928950" cy="477794"/>
          </a:xfrm>
        </p:spPr>
        <p:txBody>
          <a:bodyPr/>
          <a:lstStyle/>
          <a:p>
            <a:pPr marL="266700" indent="-266700">
              <a:buClr>
                <a:srgbClr val="0070C0"/>
              </a:buClr>
              <a:buSzPct val="120000"/>
            </a:pPr>
            <a:r>
              <a:rPr lang="en-US" sz="1800" b="0" i="0" u="none" strike="noStrike" baseline="0" dirty="0" err="1">
                <a:cs typeface="Helvetica" panose="020B0604020202020204"/>
              </a:rPr>
              <a:t>W+jets</a:t>
            </a:r>
            <a:r>
              <a:rPr lang="en-US" sz="1800" b="0" i="0" u="none" strike="noStrike" baseline="0" dirty="0">
                <a:cs typeface="Helvetica" panose="020B0604020202020204"/>
              </a:rPr>
              <a:t> HT-binned samples</a:t>
            </a:r>
          </a:p>
          <a:p>
            <a:pPr marL="266700" indent="-266700">
              <a:buClr>
                <a:srgbClr val="0070C0"/>
              </a:buClr>
              <a:buSzPct val="120000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05BDFA-01A2-5E12-93D5-99D6027C6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sz="900" dirty="0"/>
              <a:t>Raffaele Delli Gatti</a:t>
            </a:r>
            <a:r>
              <a:rPr lang="en-US" dirty="0"/>
              <a:t> | </a:t>
            </a:r>
            <a:r>
              <a:rPr lang="en-US" sz="900" dirty="0"/>
              <a:t>Final reports – Summer Trainings </a:t>
            </a:r>
            <a:endParaRPr lang="en-US" b="1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EC463ADB-A57D-8C32-1BCA-D3FD65307A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r>
              <a:rPr lang="it-IT" dirty="0"/>
              <a:t>9/27/2023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5">
                <a:extLst>
                  <a:ext uri="{FF2B5EF4-FFF2-40B4-BE49-F238E27FC236}">
                    <a16:creationId xmlns:a16="http://schemas.microsoft.com/office/drawing/2014/main" id="{9A383D97-48BC-81C4-9243-6D91EB5C5D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59148" y="1465348"/>
                <a:ext cx="3283740" cy="2505879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230188" indent="-230188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•"/>
                  <a:defRPr sz="1800" kern="1200">
                    <a:solidFill>
                      <a:srgbClr val="505050"/>
                    </a:solidFill>
                    <a:latin typeface="Helvetica"/>
                    <a:ea typeface="Geneva" charset="0"/>
                    <a:cs typeface="ＭＳ Ｐゴシック" charset="0"/>
                  </a:defRPr>
                </a:lvl1pPr>
                <a:lvl2pPr marL="512763" indent="-230188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2pPr>
                <a:lvl3pPr marL="803275" indent="-230188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•"/>
                  <a:defRPr sz="15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3pPr>
                <a:lvl4pPr marL="1085850" indent="-228600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–"/>
                  <a:defRPr sz="14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4pPr>
                <a:lvl5pPr marL="1370013" indent="-230188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/>
                  <a:buChar char="•"/>
                  <a:defRPr sz="14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66700" indent="-266700">
                  <a:buClr>
                    <a:srgbClr val="0070C0"/>
                  </a:buClr>
                  <a:buSzPct val="120000"/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𝐻𝑇</m:t>
                    </m:r>
                    <m:r>
                      <a:rPr lang="it-IT" sz="1600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it-IT" sz="16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sz="1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sz="16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it-IT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it-IT" sz="1600" b="0" i="1" dirty="0" smtClean="0">
                                <a:latin typeface="Cambria Math" panose="02040503050406030204" pitchFamily="18" charset="0"/>
                              </a:rPr>
                              <m:t>𝑗𝑒𝑡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it-IT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i="1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it-IT" sz="16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nary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>
                  <a:cs typeface="Helvetica" panose="020B0604020202020204"/>
                </a:endParaRPr>
              </a:p>
              <a:p>
                <a:pPr marL="266700" indent="-266700">
                  <a:buClr>
                    <a:srgbClr val="0070C0"/>
                  </a:buClr>
                  <a:buSzPct val="120000"/>
                </a:pPr>
                <a:r>
                  <a:rPr lang="en-US" sz="1600" dirty="0">
                    <a:cs typeface="Helvetica" panose="020B0604020202020204"/>
                  </a:rPr>
                  <a:t>Variable characterizing the </a:t>
                </a:r>
                <a:r>
                  <a:rPr lang="en-US" sz="1600" b="1" dirty="0">
                    <a:cs typeface="Helvetica" panose="020B0604020202020204"/>
                  </a:rPr>
                  <a:t>visible</a:t>
                </a:r>
                <a:r>
                  <a:rPr lang="en-US" sz="1600" dirty="0">
                    <a:cs typeface="Helvetica" panose="020B0604020202020204"/>
                  </a:rPr>
                  <a:t> </a:t>
                </a:r>
                <a:r>
                  <a:rPr lang="en-US" sz="1600" b="1" dirty="0">
                    <a:cs typeface="Helvetica" panose="020B0604020202020204"/>
                  </a:rPr>
                  <a:t>energy</a:t>
                </a:r>
                <a:r>
                  <a:rPr lang="en-US" sz="1600" dirty="0">
                    <a:cs typeface="Helvetica" panose="020B0604020202020204"/>
                  </a:rPr>
                  <a:t> in the transverse plane</a:t>
                </a:r>
              </a:p>
              <a:p>
                <a:pPr marL="266700" indent="-266700">
                  <a:buClr>
                    <a:srgbClr val="0070C0"/>
                  </a:buClr>
                  <a:buSzPct val="120000"/>
                </a:pPr>
                <a:r>
                  <a:rPr lang="en-US" sz="1600" b="1" dirty="0">
                    <a:cs typeface="Helvetica" panose="020B0604020202020204"/>
                  </a:rPr>
                  <a:t>Increased</a:t>
                </a:r>
                <a:r>
                  <a:rPr lang="en-US" sz="1600" dirty="0">
                    <a:cs typeface="Helvetica" panose="020B0604020202020204"/>
                  </a:rPr>
                  <a:t> </a:t>
                </a:r>
                <a:r>
                  <a:rPr lang="en-US" sz="1600" b="1" dirty="0">
                    <a:cs typeface="Helvetica" panose="020B0604020202020204"/>
                  </a:rPr>
                  <a:t>statistic</a:t>
                </a:r>
                <a:r>
                  <a:rPr lang="en-US" sz="1600" dirty="0">
                    <a:cs typeface="Helvetica" panose="020B0604020202020204"/>
                  </a:rPr>
                  <a:t> in ensured at different scales of energy with respect to inclusive LO generation</a:t>
                </a:r>
              </a:p>
              <a:p>
                <a:pPr marL="266700" indent="-266700">
                  <a:buClr>
                    <a:srgbClr val="0070C0"/>
                  </a:buClr>
                  <a:buSzPct val="120000"/>
                </a:pPr>
                <a:endParaRPr lang="en-US" dirty="0">
                  <a:latin typeface="URWPalladioL-Roma"/>
                </a:endParaRPr>
              </a:p>
              <a:p>
                <a:pPr marL="266700" indent="-266700">
                  <a:buClr>
                    <a:srgbClr val="0070C0"/>
                  </a:buClr>
                  <a:buSzPct val="120000"/>
                </a:pPr>
                <a:endParaRPr lang="en-US" dirty="0"/>
              </a:p>
            </p:txBody>
          </p:sp>
        </mc:Choice>
        <mc:Fallback>
          <p:sp>
            <p:nvSpPr>
              <p:cNvPr id="11" name="Content Placeholder 5">
                <a:extLst>
                  <a:ext uri="{FF2B5EF4-FFF2-40B4-BE49-F238E27FC236}">
                    <a16:creationId xmlns:a16="http://schemas.microsoft.com/office/drawing/2014/main" id="{9A383D97-48BC-81C4-9243-6D91EB5C5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148" y="1465348"/>
                <a:ext cx="3283740" cy="2505879"/>
              </a:xfrm>
              <a:prstGeom prst="rect">
                <a:avLst/>
              </a:prstGeom>
              <a:blipFill>
                <a:blip r:embed="rId5"/>
                <a:stretch>
                  <a:fillRect l="-4267" t="-13869" r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A screen shot of a graph&#10;&#10;Description automatically generated">
            <a:extLst>
              <a:ext uri="{FF2B5EF4-FFF2-40B4-BE49-F238E27FC236}">
                <a16:creationId xmlns:a16="http://schemas.microsoft.com/office/drawing/2014/main" id="{1775F2AE-5D6C-4EDE-8B05-2FEF1839ED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627" y="1172273"/>
            <a:ext cx="4590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67128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2" id="{808DE050-66B1-364F-9DC5-58184CC96A72}" vid="{D6F088E7-0E47-554C-A399-84C9402200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FNAL_Partnership_PowerPoint_16x9-seasons_052121</Template>
  <TotalTime>0</TotalTime>
  <Words>2059</Words>
  <Application>Microsoft Office PowerPoint</Application>
  <PresentationFormat>On-screen Show (16:9)</PresentationFormat>
  <Paragraphs>296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AAAAAG+Arial-BoldMT</vt:lpstr>
      <vt:lpstr>Arial</vt:lpstr>
      <vt:lpstr>Calibri</vt:lpstr>
      <vt:lpstr>Cambria Math</vt:lpstr>
      <vt:lpstr>Helvetica</vt:lpstr>
      <vt:lpstr>URWPalladioL-Roma</vt:lpstr>
      <vt:lpstr>Fermilab_PPT_090915</vt:lpstr>
      <vt:lpstr>PowerPoint Presentation</vt:lpstr>
      <vt:lpstr>The Compact Muon Solenoid at the LHC</vt:lpstr>
      <vt:lpstr>Introduction and motivation</vt:lpstr>
      <vt:lpstr>Jet clustering and tagging</vt:lpstr>
      <vt:lpstr>N-subjettiness</vt:lpstr>
      <vt:lpstr>ParticleNET</vt:lpstr>
      <vt:lpstr>NANOAOD and Coffea</vt:lpstr>
      <vt:lpstr>Backgrounds contributions</vt:lpstr>
      <vt:lpstr>W + jets background</vt:lpstr>
      <vt:lpstr>Characterization of the phase space</vt:lpstr>
      <vt:lpstr>Kinematic distributions</vt:lpstr>
      <vt:lpstr>Kinematic distributions</vt:lpstr>
      <vt:lpstr>Working point of the official analysis</vt:lpstr>
      <vt:lpstr>Efficiency studies for different working points</vt:lpstr>
      <vt:lpstr>Efficiency studies for different working points</vt:lpstr>
      <vt:lpstr>Tagging Efficiency</vt:lpstr>
      <vt:lpstr>Efficiency studies for different working points</vt:lpstr>
      <vt:lpstr>Jet tagging variables</vt:lpstr>
      <vt:lpstr>Efficiency and sensitivity studies</vt:lpstr>
      <vt:lpstr>Conclusions</vt:lpstr>
      <vt:lpstr>PowerPoint Presentation</vt:lpstr>
      <vt:lpstr>PowerPoint Presentation</vt:lpstr>
      <vt:lpstr>Outline</vt:lpstr>
      <vt:lpstr>The Compact Muon Solenoid</vt:lpstr>
      <vt:lpstr>Structure of a proton-proton collision at LHC</vt:lpstr>
      <vt:lpstr>Monte Carlo generation</vt:lpstr>
      <vt:lpstr>Simulated Monte Carlo sample of the signal</vt:lpstr>
      <vt:lpstr>PowerPoint Presentation</vt:lpstr>
      <vt:lpstr>PowerPoint Presentation</vt:lpstr>
      <vt:lpstr>Jet clustering and tagging</vt:lpstr>
      <vt:lpstr>Boosted objects</vt:lpstr>
      <vt:lpstr>PowerPoint Presentation</vt:lpstr>
      <vt:lpstr>NANOAOD data format</vt:lpstr>
      <vt:lpstr>Coffea Framework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DELLI GATTI RAFFAELE [SM2300604]</dc:creator>
  <cp:lastModifiedBy>DELLI GATTI RAFFAELE [DR0400002]</cp:lastModifiedBy>
  <cp:revision>36</cp:revision>
  <cp:lastPrinted>2014-01-20T19:40:21Z</cp:lastPrinted>
  <dcterms:created xsi:type="dcterms:W3CDTF">2023-08-25T21:52:48Z</dcterms:created>
  <dcterms:modified xsi:type="dcterms:W3CDTF">2023-09-27T17:29:18Z</dcterms:modified>
</cp:coreProperties>
</file>