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311" r:id="rId3"/>
    <p:sldId id="284" r:id="rId4"/>
    <p:sldId id="309" r:id="rId5"/>
    <p:sldId id="312" r:id="rId6"/>
    <p:sldId id="318" r:id="rId7"/>
    <p:sldId id="315" r:id="rId8"/>
    <p:sldId id="298" r:id="rId9"/>
    <p:sldId id="319" r:id="rId10"/>
    <p:sldId id="303" r:id="rId11"/>
    <p:sldId id="320" r:id="rId12"/>
    <p:sldId id="302" r:id="rId13"/>
    <p:sldId id="304" r:id="rId14"/>
    <p:sldId id="305" r:id="rId15"/>
    <p:sldId id="306" r:id="rId16"/>
    <p:sldId id="313" r:id="rId17"/>
    <p:sldId id="316" r:id="rId18"/>
    <p:sldId id="314" r:id="rId19"/>
    <p:sldId id="308" r:id="rId20"/>
    <p:sldId id="321" r:id="rId21"/>
    <p:sldId id="301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7C7"/>
    <a:srgbClr val="404040"/>
    <a:srgbClr val="004C97"/>
    <a:srgbClr val="50504E"/>
    <a:srgbClr val="4E4E4E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8" autoAdjust="0"/>
    <p:restoredTop sz="94663"/>
  </p:normalViewPr>
  <p:slideViewPr>
    <p:cSldViewPr snapToGrid="0" snapToObjects="1" showGuides="1">
      <p:cViewPr varScale="1">
        <p:scale>
          <a:sx n="108" d="100"/>
          <a:sy n="108" d="100"/>
        </p:scale>
        <p:origin x="1016" y="5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1: </a:t>
            </a:r>
            <a:r>
              <a:rPr lang="it-IT" dirty="0" err="1"/>
              <a:t>verifying</a:t>
            </a:r>
            <a:r>
              <a:rPr lang="it-IT" dirty="0"/>
              <a:t> the </a:t>
            </a:r>
            <a:r>
              <a:rPr lang="it-IT" dirty="0" err="1"/>
              <a:t>dimensions</a:t>
            </a:r>
            <a:r>
              <a:rPr lang="it-IT" dirty="0"/>
              <a:t> of 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of the </a:t>
            </a:r>
            <a:r>
              <a:rPr lang="it-IT" dirty="0" err="1"/>
              <a:t>Coupler</a:t>
            </a:r>
            <a:r>
              <a:rPr lang="it-IT" dirty="0"/>
              <a:t> Assembly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Bearing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blocks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dimension</a:t>
            </a:r>
            <a:r>
              <a:rPr lang="it-IT" dirty="0">
                <a:sym typeface="Wingdings" panose="05000000000000000000" pitchFamily="2" charset="2"/>
              </a:rPr>
              <a:t> and </a:t>
            </a:r>
            <a:r>
              <a:rPr lang="it-IT" dirty="0" err="1">
                <a:sym typeface="Wingdings" panose="05000000000000000000" pitchFamily="2" charset="2"/>
              </a:rPr>
              <a:t>their</a:t>
            </a:r>
            <a:r>
              <a:rPr lang="it-IT" dirty="0">
                <a:sym typeface="Wingdings" panose="05000000000000000000" pitchFamily="2" charset="2"/>
              </a:rPr>
              <a:t> relative position</a:t>
            </a:r>
          </a:p>
          <a:p>
            <a:r>
              <a:rPr lang="it-IT" dirty="0">
                <a:sym typeface="Wingdings" panose="05000000000000000000" pitchFamily="2" charset="2"/>
              </a:rPr>
              <a:t>2: </a:t>
            </a:r>
            <a:r>
              <a:rPr lang="it-IT" dirty="0" err="1">
                <a:sym typeface="Wingdings" panose="05000000000000000000" pitchFamily="2" charset="2"/>
              </a:rPr>
              <a:t>veryfing</a:t>
            </a:r>
            <a:r>
              <a:rPr lang="it-IT" dirty="0">
                <a:sym typeface="Wingdings" panose="05000000000000000000" pitchFamily="2" charset="2"/>
              </a:rPr>
              <a:t> the position of the North and South </a:t>
            </a:r>
            <a:r>
              <a:rPr lang="it-IT" dirty="0" err="1">
                <a:sym typeface="Wingdings" panose="05000000000000000000" pitchFamily="2" charset="2"/>
              </a:rPr>
              <a:t>rail</a:t>
            </a:r>
            <a:r>
              <a:rPr lang="it-IT" dirty="0">
                <a:sym typeface="Wingdings" panose="05000000000000000000" pitchFamily="2" charset="2"/>
              </a:rPr>
              <a:t> in the Mu2e </a:t>
            </a:r>
            <a:r>
              <a:rPr lang="it-IT" dirty="0" err="1">
                <a:sym typeface="Wingdings" panose="05000000000000000000" pitchFamily="2" charset="2"/>
              </a:rPr>
              <a:t>coord</a:t>
            </a:r>
            <a:r>
              <a:rPr lang="it-IT" dirty="0">
                <a:sym typeface="Wingdings" panose="05000000000000000000" pitchFamily="2" charset="2"/>
              </a:rPr>
              <a:t>. System</a:t>
            </a:r>
          </a:p>
          <a:p>
            <a:r>
              <a:rPr lang="it-IT" dirty="0">
                <a:sym typeface="Wingdings" panose="05000000000000000000" pitchFamily="2" charset="2"/>
              </a:rPr>
              <a:t>3: </a:t>
            </a:r>
            <a:r>
              <a:rPr lang="it-IT" dirty="0" err="1">
                <a:sym typeface="Wingdings" panose="05000000000000000000" pitchFamily="2" charset="2"/>
              </a:rPr>
              <a:t>overlap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Temporany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Hitch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Glides</a:t>
            </a:r>
            <a:r>
              <a:rPr lang="it-IT" dirty="0">
                <a:sym typeface="Wingdings" panose="05000000000000000000" pitchFamily="2" charset="2"/>
              </a:rPr>
              <a:t> with Extension Mount for </a:t>
            </a:r>
            <a:r>
              <a:rPr lang="it-IT" dirty="0" err="1">
                <a:sym typeface="Wingdings" panose="05000000000000000000" pitchFamily="2" charset="2"/>
              </a:rPr>
              <a:t>coupler</a:t>
            </a:r>
            <a:r>
              <a:rPr lang="it-IT" dirty="0">
                <a:sym typeface="Wingdings" panose="05000000000000000000" pitchFamily="2" charset="2"/>
              </a:rPr>
              <a:t> (slave) </a:t>
            </a:r>
          </a:p>
          <a:p>
            <a:r>
              <a:rPr lang="it-IT" dirty="0">
                <a:sym typeface="Wingdings" panose="05000000000000000000" pitchFamily="2" charset="2"/>
              </a:rPr>
              <a:t>4: </a:t>
            </a:r>
            <a:r>
              <a:rPr lang="it-IT" dirty="0" err="1">
                <a:sym typeface="Wingdings" panose="05000000000000000000" pitchFamily="2" charset="2"/>
              </a:rPr>
              <a:t>adjust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lenght</a:t>
            </a:r>
            <a:r>
              <a:rPr lang="it-IT" dirty="0">
                <a:sym typeface="Wingdings" panose="05000000000000000000" pitchFamily="2" charset="2"/>
              </a:rPr>
              <a:t> of the </a:t>
            </a:r>
            <a:r>
              <a:rPr lang="it-IT" dirty="0" err="1">
                <a:sym typeface="Wingdings" panose="05000000000000000000" pitchFamily="2" charset="2"/>
              </a:rPr>
              <a:t>different</a:t>
            </a:r>
            <a:r>
              <a:rPr lang="it-IT" dirty="0">
                <a:sym typeface="Wingdings" panose="05000000000000000000" pitchFamily="2" charset="2"/>
              </a:rPr>
              <a:t> offset </a:t>
            </a:r>
            <a:r>
              <a:rPr lang="it-IT" dirty="0" err="1">
                <a:sym typeface="Wingdings" panose="05000000000000000000" pitchFamily="2" charset="2"/>
              </a:rPr>
              <a:t>bars</a:t>
            </a:r>
            <a:r>
              <a:rPr lang="it-IT" dirty="0">
                <a:sym typeface="Wingdings" panose="05000000000000000000" pitchFamily="2" charset="2"/>
              </a:rPr>
              <a:t> in </a:t>
            </a:r>
            <a:r>
              <a:rPr lang="it-IT" dirty="0" err="1">
                <a:sym typeface="Wingdings" panose="05000000000000000000" pitchFamily="2" charset="2"/>
              </a:rPr>
              <a:t>order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have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proper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dimension</a:t>
            </a:r>
            <a:r>
              <a:rPr lang="it-IT" dirty="0">
                <a:sym typeface="Wingdings" panose="05000000000000000000" pitchFamily="2" charset="2"/>
              </a:rPr>
              <a:t> for the </a:t>
            </a:r>
            <a:r>
              <a:rPr lang="it-IT" dirty="0" err="1">
                <a:sym typeface="Wingdings" panose="05000000000000000000" pitchFamily="2" charset="2"/>
              </a:rPr>
              <a:t>sitting</a:t>
            </a:r>
            <a:r>
              <a:rPr lang="it-IT" dirty="0">
                <a:sym typeface="Wingdings" panose="05000000000000000000" pitchFamily="2" charset="2"/>
              </a:rPr>
              <a:t> of the detector </a:t>
            </a:r>
            <a:r>
              <a:rPr lang="it-IT" dirty="0" err="1">
                <a:sym typeface="Wingdings" panose="05000000000000000000" pitchFamily="2" charset="2"/>
              </a:rPr>
              <a:t>train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1: </a:t>
            </a:r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position in the X,Y,Z Mu2E </a:t>
            </a:r>
            <a:r>
              <a:rPr lang="it-IT" dirty="0" err="1"/>
              <a:t>coord.reference</a:t>
            </a:r>
            <a:endParaRPr lang="it-IT" dirty="0"/>
          </a:p>
          <a:p>
            <a:r>
              <a:rPr lang="it-IT" dirty="0"/>
              <a:t>2: </a:t>
            </a:r>
            <a:r>
              <a:rPr lang="it-IT" dirty="0" err="1"/>
              <a:t>Measure</a:t>
            </a:r>
            <a:r>
              <a:rPr lang="it-IT" dirty="0"/>
              <a:t> relative position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for </a:t>
            </a:r>
            <a:r>
              <a:rPr lang="it-IT" dirty="0" err="1">
                <a:sym typeface="Wingdings" panose="05000000000000000000" pitchFamily="2" charset="2"/>
              </a:rPr>
              <a:t>what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concern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instead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Extracted</a:t>
            </a:r>
            <a:r>
              <a:rPr lang="it-IT" dirty="0">
                <a:sym typeface="Wingdings" panose="05000000000000000000" pitchFamily="2" charset="2"/>
              </a:rPr>
              <a:t> position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had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find</a:t>
            </a:r>
            <a:r>
              <a:rPr lang="it-IT" dirty="0">
                <a:sym typeface="Wingdings" panose="05000000000000000000" pitchFamily="2" charset="2"/>
              </a:rPr>
              <a:t> a position for the IFB and </a:t>
            </a:r>
            <a:r>
              <a:rPr lang="it-IT" dirty="0" err="1">
                <a:sym typeface="Wingdings" panose="05000000000000000000" pitchFamily="2" charset="2"/>
              </a:rPr>
              <a:t>then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move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all</a:t>
            </a:r>
            <a:r>
              <a:rPr lang="it-IT" dirty="0">
                <a:sym typeface="Wingdings" panose="05000000000000000000" pitchFamily="2" charset="2"/>
              </a:rPr>
              <a:t> the </a:t>
            </a:r>
            <a:r>
              <a:rPr lang="it-IT" dirty="0" err="1">
                <a:sym typeface="Wingdings" panose="05000000000000000000" pitchFamily="2" charset="2"/>
              </a:rPr>
              <a:t>pieces</a:t>
            </a:r>
            <a:r>
              <a:rPr lang="it-IT" dirty="0">
                <a:sym typeface="Wingdings" panose="05000000000000000000" pitchFamily="2" charset="2"/>
              </a:rPr>
              <a:t> relative to </a:t>
            </a:r>
            <a:r>
              <a:rPr lang="it-IT" dirty="0" err="1">
                <a:sym typeface="Wingdings" panose="05000000000000000000" pitchFamily="2" charset="2"/>
              </a:rPr>
              <a:t>this</a:t>
            </a:r>
            <a:r>
              <a:rPr lang="it-IT" dirty="0">
                <a:sym typeface="Wingdings" panose="05000000000000000000" pitchFamily="2" charset="2"/>
              </a:rPr>
              <a:t> component, in </a:t>
            </a:r>
            <a:r>
              <a:rPr lang="it-IT" dirty="0" err="1">
                <a:sym typeface="Wingdings" panose="05000000000000000000" pitchFamily="2" charset="2"/>
              </a:rPr>
              <a:t>particular</a:t>
            </a:r>
            <a:r>
              <a:rPr lang="it-IT" dirty="0">
                <a:sym typeface="Wingdings" panose="05000000000000000000" pitchFamily="2" charset="2"/>
              </a:rPr>
              <a:t> to </a:t>
            </a:r>
            <a:r>
              <a:rPr lang="it-IT" dirty="0" err="1">
                <a:sym typeface="Wingdings" panose="05000000000000000000" pitchFamily="2" charset="2"/>
              </a:rPr>
              <a:t>its</a:t>
            </a:r>
            <a:r>
              <a:rPr lang="it-IT" dirty="0">
                <a:sym typeface="Wingdings" panose="05000000000000000000" pitchFamily="2" charset="2"/>
              </a:rPr>
              <a:t> flange</a:t>
            </a:r>
          </a:p>
          <a:p>
            <a:r>
              <a:rPr lang="it-IT" dirty="0">
                <a:sym typeface="Wingdings" panose="05000000000000000000" pitchFamily="2" charset="2"/>
              </a:rPr>
              <a:t>3: Connect the </a:t>
            </a:r>
            <a:r>
              <a:rPr lang="it-IT" dirty="0" err="1">
                <a:sym typeface="Wingdings" panose="05000000000000000000" pitchFamily="2" charset="2"/>
              </a:rPr>
              <a:t>components</a:t>
            </a:r>
            <a:r>
              <a:rPr lang="it-IT" dirty="0">
                <a:sym typeface="Wingdings" panose="05000000000000000000" pitchFamily="2" charset="2"/>
              </a:rPr>
              <a:t> to the </a:t>
            </a:r>
            <a:r>
              <a:rPr lang="it-IT" dirty="0" err="1">
                <a:sym typeface="Wingdings" panose="05000000000000000000" pitchFamily="2" charset="2"/>
              </a:rPr>
              <a:t>coupler</a:t>
            </a:r>
            <a:r>
              <a:rPr lang="it-IT" dirty="0">
                <a:sym typeface="Wingdings" panose="05000000000000000000" pitchFamily="2" charset="2"/>
              </a:rPr>
              <a:t> assembly </a:t>
            </a:r>
            <a:r>
              <a:rPr lang="it-IT" dirty="0" err="1">
                <a:sym typeface="Wingdings" panose="05000000000000000000" pitchFamily="2" charset="2"/>
              </a:rPr>
              <a:t>using</a:t>
            </a:r>
            <a:r>
              <a:rPr lang="it-IT" dirty="0">
                <a:sym typeface="Wingdings" panose="05000000000000000000" pitchFamily="2" charset="2"/>
              </a:rPr>
              <a:t> CUP-HOLE connections.</a:t>
            </a:r>
          </a:p>
          <a:p>
            <a:endParaRPr lang="it-IT" dirty="0"/>
          </a:p>
          <a:p>
            <a:r>
              <a:rPr lang="it-IT" dirty="0"/>
              <a:t>3: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1" dirty="0"/>
              <a:t>Using MARS / GEANT4 </a:t>
            </a:r>
            <a:r>
              <a:rPr lang="it-IT" b="1" i="1" dirty="0" err="1"/>
              <a:t>calculations</a:t>
            </a:r>
            <a:r>
              <a:rPr lang="it-IT" b="1" i="1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5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6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9/27/2023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9420" y="4959989"/>
            <a:ext cx="8499231" cy="1900688"/>
          </a:xfrm>
        </p:spPr>
        <p:txBody>
          <a:bodyPr/>
          <a:lstStyle/>
          <a:p>
            <a:r>
              <a:rPr lang="en-US" sz="16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Marco Commisso</a:t>
            </a:r>
            <a:r>
              <a:rPr lang="en-US" sz="1600" dirty="0"/>
              <a:t>	</a:t>
            </a:r>
          </a:p>
          <a:p>
            <a:endParaRPr lang="en-US" sz="1500" i="1" dirty="0">
              <a:latin typeface="Grandview Display" panose="020B0502040204020203" pitchFamily="34" charset="0"/>
            </a:endParaRPr>
          </a:p>
          <a:p>
            <a:r>
              <a:rPr lang="en-US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Supervisors</a:t>
            </a:r>
            <a:r>
              <a:rPr lang="en-US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: George Ginther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r>
              <a:rPr lang="en-US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 Simone Donati</a:t>
            </a:r>
          </a:p>
          <a:p>
            <a:endParaRPr lang="en-US" sz="1500" b="1" i="1" dirty="0">
              <a:latin typeface="Grandview Display" panose="020B0502040204020203" pitchFamily="34" charset="0"/>
            </a:endParaRPr>
          </a:p>
          <a:p>
            <a:r>
              <a:rPr lang="en-US" sz="1600" i="1" dirty="0">
                <a:latin typeface="Aparajita" panose="02020603050405020304" pitchFamily="18" charset="0"/>
                <a:cs typeface="Aparajita" panose="02020603050405020304" pitchFamily="18" charset="0"/>
              </a:rPr>
              <a:t>Italian Summer Internship</a:t>
            </a:r>
            <a:r>
              <a:rPr lang="en-US" sz="16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, Final Presentation</a:t>
            </a:r>
          </a:p>
          <a:p>
            <a:endParaRPr lang="en-US" sz="1600" b="1" i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US" sz="1600" b="1" i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420" y="3760575"/>
            <a:ext cx="8769850" cy="1003049"/>
          </a:xfrm>
        </p:spPr>
        <p:txBody>
          <a:bodyPr>
            <a:noAutofit/>
          </a:bodyPr>
          <a:lstStyle/>
          <a:p>
            <a:r>
              <a:rPr lang="en-US" sz="2000" i="1" dirty="0">
                <a:latin typeface="Aparajita" panose="02020603050405020304" pitchFamily="18" charset="0"/>
                <a:cs typeface="Aparajita" panose="02020603050405020304" pitchFamily="18" charset="0"/>
              </a:rPr>
              <a:t>“3D CAD Modeling and Mechanical Integration at the Mu2e Experiment at Fermilab”</a:t>
            </a:r>
          </a:p>
        </p:txBody>
      </p:sp>
      <p:pic>
        <p:nvPicPr>
          <p:cNvPr id="4" name="Immagine 3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116996BC-0B10-535E-9C78-8B5669503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78603" r="54642" b="6055"/>
          <a:stretch/>
        </p:blipFill>
        <p:spPr>
          <a:xfrm>
            <a:off x="6694415" y="5045612"/>
            <a:ext cx="2107661" cy="14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800" dirty="0"/>
              <a:t>Detector Support and Installation System </a:t>
            </a:r>
            <a:r>
              <a:rPr lang="en-US" sz="1800" dirty="0">
                <a:sym typeface="Wingdings" panose="05000000000000000000" pitchFamily="2" charset="2"/>
              </a:rPr>
              <a:t> DS cable management system</a:t>
            </a:r>
            <a:endParaRPr lang="en-US" sz="1800" dirty="0"/>
          </a:p>
        </p:txBody>
      </p:sp>
      <p:pic>
        <p:nvPicPr>
          <p:cNvPr id="3" name="Immagine 2" descr="Immagine che contiene strumento, chiave inglese&#10;&#10;Descrizione generata automaticamente">
            <a:extLst>
              <a:ext uri="{FF2B5EF4-FFF2-40B4-BE49-F238E27FC236}">
                <a16:creationId xmlns:a16="http://schemas.microsoft.com/office/drawing/2014/main" id="{5B6B911C-6E04-6A79-F3FD-09116DDCB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8" y="1461935"/>
            <a:ext cx="4811086" cy="18298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117D5F-736B-AE7A-951C-AE0ED592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60" y="2376864"/>
            <a:ext cx="2773532" cy="16272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669258-09B4-8381-685A-A71483ACF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060" y="773693"/>
            <a:ext cx="2773532" cy="1604586"/>
          </a:xfrm>
          <a:prstGeom prst="rect">
            <a:avLst/>
          </a:prstGeom>
        </p:spPr>
      </p:pic>
      <p:pic>
        <p:nvPicPr>
          <p:cNvPr id="12" name="Immagine 11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978D6210-DDD9-E66B-4876-D54F33B945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14" t="25989" r="31298" b="23058"/>
          <a:stretch/>
        </p:blipFill>
        <p:spPr>
          <a:xfrm>
            <a:off x="457200" y="4074099"/>
            <a:ext cx="2809532" cy="2083417"/>
          </a:xfrm>
          <a:prstGeom prst="rect">
            <a:avLst/>
          </a:prstGeom>
        </p:spPr>
      </p:pic>
      <p:pic>
        <p:nvPicPr>
          <p:cNvPr id="14" name="Immagine 13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6890B5A-2FDD-4BCE-9DCE-308869271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798" y="4074098"/>
            <a:ext cx="2783725" cy="208341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2AD2EAB-1A7A-9FA4-976B-3E42D5762622}"/>
              </a:ext>
            </a:extLst>
          </p:cNvPr>
          <p:cNvSpPr/>
          <p:nvPr/>
        </p:nvSpPr>
        <p:spPr>
          <a:xfrm>
            <a:off x="897622" y="4894976"/>
            <a:ext cx="2143387" cy="318782"/>
          </a:xfrm>
          <a:prstGeom prst="rect">
            <a:avLst/>
          </a:prstGeom>
          <a:noFill/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B651293-58A1-24D8-0B9D-C8CEEA8215D1}"/>
              </a:ext>
            </a:extLst>
          </p:cNvPr>
          <p:cNvSpPr/>
          <p:nvPr/>
        </p:nvSpPr>
        <p:spPr>
          <a:xfrm>
            <a:off x="4110606" y="5115808"/>
            <a:ext cx="1279878" cy="1044429"/>
          </a:xfrm>
          <a:prstGeom prst="rect">
            <a:avLst/>
          </a:prstGeom>
          <a:noFill/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228756E-1B7B-60A5-B8CE-71BC6D84F642}"/>
              </a:ext>
            </a:extLst>
          </p:cNvPr>
          <p:cNvSpPr/>
          <p:nvPr/>
        </p:nvSpPr>
        <p:spPr>
          <a:xfrm>
            <a:off x="6148866" y="773693"/>
            <a:ext cx="2783725" cy="3230390"/>
          </a:xfrm>
          <a:prstGeom prst="rect">
            <a:avLst/>
          </a:prstGeom>
          <a:noFill/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o di addizione 14">
            <a:extLst>
              <a:ext uri="{FF2B5EF4-FFF2-40B4-BE49-F238E27FC236}">
                <a16:creationId xmlns:a16="http://schemas.microsoft.com/office/drawing/2014/main" id="{D9C47A45-5FFC-C411-E53C-640832B0A7AC}"/>
              </a:ext>
            </a:extLst>
          </p:cNvPr>
          <p:cNvSpPr/>
          <p:nvPr/>
        </p:nvSpPr>
        <p:spPr>
          <a:xfrm>
            <a:off x="7448772" y="2215873"/>
            <a:ext cx="343948" cy="321982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BCF11B-B0F8-B6B8-6D65-CE4D7906546F}"/>
              </a:ext>
            </a:extLst>
          </p:cNvPr>
          <p:cNvSpPr txBox="1"/>
          <p:nvPr/>
        </p:nvSpPr>
        <p:spPr>
          <a:xfrm>
            <a:off x="8267351" y="2096500"/>
            <a:ext cx="12038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i="1" dirty="0">
                <a:latin typeface="Aparajita" panose="02020603050405020304" pitchFamily="18" charset="0"/>
                <a:cs typeface="Aparajita" panose="02020603050405020304" pitchFamily="18" charset="0"/>
              </a:rPr>
              <a:t>ECHAIN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3BC750-E5BE-9ECF-54A0-49A207BCC101}"/>
              </a:ext>
            </a:extLst>
          </p:cNvPr>
          <p:cNvSpPr txBox="1"/>
          <p:nvPr/>
        </p:nvSpPr>
        <p:spPr>
          <a:xfrm>
            <a:off x="7722066" y="3711695"/>
            <a:ext cx="1782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i="1" dirty="0">
                <a:latin typeface="Aparajita" panose="02020603050405020304" pitchFamily="18" charset="0"/>
                <a:cs typeface="Aparajita" panose="02020603050405020304" pitchFamily="18" charset="0"/>
              </a:rPr>
              <a:t>ECHAIN TROUGH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1715F0C-825E-A0FD-3877-3D00304AF0A1}"/>
              </a:ext>
            </a:extLst>
          </p:cNvPr>
          <p:cNvCxnSpPr/>
          <p:nvPr/>
        </p:nvCxnSpPr>
        <p:spPr>
          <a:xfrm>
            <a:off x="5390484" y="3291793"/>
            <a:ext cx="758382" cy="71229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D8A5D6C1-0EA0-21DA-7D77-B8ECC3F70D0C}"/>
              </a:ext>
            </a:extLst>
          </p:cNvPr>
          <p:cNvCxnSpPr>
            <a:cxnSpLocks/>
          </p:cNvCxnSpPr>
          <p:nvPr/>
        </p:nvCxnSpPr>
        <p:spPr>
          <a:xfrm flipV="1">
            <a:off x="5385387" y="773693"/>
            <a:ext cx="763479" cy="688242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3E4F4D41-77DE-09ED-48F0-EDD39F2BC7B3}"/>
              </a:ext>
            </a:extLst>
          </p:cNvPr>
          <p:cNvSpPr/>
          <p:nvPr/>
        </p:nvSpPr>
        <p:spPr>
          <a:xfrm>
            <a:off x="579398" y="1461935"/>
            <a:ext cx="4811086" cy="18298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8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911124" y="2637958"/>
            <a:ext cx="3169957" cy="427877"/>
          </a:xfrm>
        </p:spPr>
        <p:txBody>
          <a:bodyPr/>
          <a:lstStyle/>
          <a:p>
            <a:r>
              <a:rPr lang="en-US" sz="1800" i="1" dirty="0">
                <a:latin typeface="Aparajita" panose="02020603050405020304" pitchFamily="18" charset="0"/>
                <a:cs typeface="Aparajita" panose="02020603050405020304" pitchFamily="18" charset="0"/>
              </a:rPr>
              <a:t>SHIELDING ENVIRONMENT</a:t>
            </a:r>
          </a:p>
        </p:txBody>
      </p:sp>
      <p:pic>
        <p:nvPicPr>
          <p:cNvPr id="13" name="Immagine 12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5A59A9AF-514B-0FB1-94FD-9A0BF2FC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3287006"/>
            <a:ext cx="4496557" cy="2788594"/>
          </a:xfrm>
          <a:prstGeom prst="rect">
            <a:avLst/>
          </a:prstGeom>
        </p:spPr>
      </p:pic>
      <p:pic>
        <p:nvPicPr>
          <p:cNvPr id="21" name="Immagine 20" descr="Immagine che contiene schermata, Software per la grafica, Modellazione 3D, Software multimediale&#10;&#10;Descrizione generata automaticamente">
            <a:extLst>
              <a:ext uri="{FF2B5EF4-FFF2-40B4-BE49-F238E27FC236}">
                <a16:creationId xmlns:a16="http://schemas.microsoft.com/office/drawing/2014/main" id="{75B20AA7-55EE-E9FB-811C-7CEF79EE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10914"/>
            <a:ext cx="4890178" cy="3092721"/>
          </a:xfrm>
          <a:prstGeom prst="rect">
            <a:avLst/>
          </a:prstGeom>
        </p:spPr>
      </p:pic>
      <p:pic>
        <p:nvPicPr>
          <p:cNvPr id="24" name="Immagine 23" descr="Immagine che contiene tubo, macchina, motore&#10;&#10;Descrizione generata automaticamente">
            <a:extLst>
              <a:ext uri="{FF2B5EF4-FFF2-40B4-BE49-F238E27FC236}">
                <a16:creationId xmlns:a16="http://schemas.microsoft.com/office/drawing/2014/main" id="{08A71BD9-38E9-7B5F-04EE-18DC746E2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254" y="3287145"/>
            <a:ext cx="4085496" cy="2788455"/>
          </a:xfrm>
          <a:prstGeom prst="rect">
            <a:avLst/>
          </a:prstGeom>
        </p:spPr>
      </p:pic>
      <p:pic>
        <p:nvPicPr>
          <p:cNvPr id="26" name="Immagine 25" descr="Immagine che contiene testo, diagramma, linea, Piano&#10;&#10;Descrizione generata automaticamente">
            <a:extLst>
              <a:ext uri="{FF2B5EF4-FFF2-40B4-BE49-F238E27FC236}">
                <a16:creationId xmlns:a16="http://schemas.microsoft.com/office/drawing/2014/main" id="{9293F1A6-8664-9FE4-980B-3DF273054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15" y="184448"/>
            <a:ext cx="3746492" cy="2370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0069037-C001-1737-35C0-9CB1D5972D2A}"/>
              </a:ext>
            </a:extLst>
          </p:cNvPr>
          <p:cNvSpPr/>
          <p:nvPr/>
        </p:nvSpPr>
        <p:spPr>
          <a:xfrm>
            <a:off x="2214033" y="1473200"/>
            <a:ext cx="660400" cy="148167"/>
          </a:xfrm>
          <a:prstGeom prst="rect">
            <a:avLst/>
          </a:prstGeom>
          <a:solidFill>
            <a:srgbClr val="C7C7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3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2853" y="421775"/>
            <a:ext cx="3087149" cy="427877"/>
          </a:xfrm>
        </p:spPr>
        <p:txBody>
          <a:bodyPr/>
          <a:lstStyle/>
          <a:p>
            <a:r>
              <a:rPr lang="en-US" sz="1950" dirty="0"/>
              <a:t>Shielding Assemblies</a:t>
            </a:r>
          </a:p>
        </p:txBody>
      </p:sp>
      <p:pic>
        <p:nvPicPr>
          <p:cNvPr id="3" name="Immagine 2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D1A75D23-8DB0-56D2-8AAF-DC1CF42F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939" y="1799439"/>
            <a:ext cx="6262119" cy="311218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FB4C17F-BFFE-D293-5A49-649486FA6568}"/>
              </a:ext>
            </a:extLst>
          </p:cNvPr>
          <p:cNvSpPr/>
          <p:nvPr/>
        </p:nvSpPr>
        <p:spPr>
          <a:xfrm>
            <a:off x="1577130" y="3561127"/>
            <a:ext cx="784371" cy="8472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5084DF-1AFD-D4ED-048A-4B792AB54EF3}"/>
              </a:ext>
            </a:extLst>
          </p:cNvPr>
          <p:cNvSpPr/>
          <p:nvPr/>
        </p:nvSpPr>
        <p:spPr>
          <a:xfrm>
            <a:off x="2585207" y="1989589"/>
            <a:ext cx="938169" cy="8472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835BA1-27F1-00B7-00BD-E6B2C2335C0D}"/>
              </a:ext>
            </a:extLst>
          </p:cNvPr>
          <p:cNvSpPr/>
          <p:nvPr/>
        </p:nvSpPr>
        <p:spPr>
          <a:xfrm>
            <a:off x="1806428" y="2603383"/>
            <a:ext cx="1347833" cy="124716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FF01CBD-3A0F-E236-BDDC-75C02ACB6476}"/>
              </a:ext>
            </a:extLst>
          </p:cNvPr>
          <p:cNvSpPr/>
          <p:nvPr/>
        </p:nvSpPr>
        <p:spPr>
          <a:xfrm rot="20523948">
            <a:off x="4432320" y="2082114"/>
            <a:ext cx="3503988" cy="1204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35579A8-26E4-6F66-BF65-3E080321EE6E}"/>
              </a:ext>
            </a:extLst>
          </p:cNvPr>
          <p:cNvSpPr/>
          <p:nvPr/>
        </p:nvSpPr>
        <p:spPr>
          <a:xfrm>
            <a:off x="3271706" y="2603383"/>
            <a:ext cx="1823431" cy="1257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07FBE3B-9B6F-D6C6-9512-05B8AFFE48A3}"/>
              </a:ext>
            </a:extLst>
          </p:cNvPr>
          <p:cNvSpPr/>
          <p:nvPr/>
        </p:nvSpPr>
        <p:spPr>
          <a:xfrm rot="20910752">
            <a:off x="3101757" y="2881719"/>
            <a:ext cx="3870830" cy="1723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A5EDB0D-2F30-95CD-2CB2-20E778A55F52}"/>
              </a:ext>
            </a:extLst>
          </p:cNvPr>
          <p:cNvCxnSpPr>
            <a:stCxn id="6" idx="7"/>
          </p:cNvCxnSpPr>
          <p:nvPr/>
        </p:nvCxnSpPr>
        <p:spPr>
          <a:xfrm flipV="1">
            <a:off x="7231817" y="1463879"/>
            <a:ext cx="196634" cy="433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BF0FB0E-0B7C-B3E8-E553-BE60852E1635}"/>
              </a:ext>
            </a:extLst>
          </p:cNvPr>
          <p:cNvCxnSpPr>
            <a:stCxn id="4" idx="0"/>
          </p:cNvCxnSpPr>
          <p:nvPr/>
        </p:nvCxnSpPr>
        <p:spPr>
          <a:xfrm flipV="1">
            <a:off x="3054292" y="1463879"/>
            <a:ext cx="3495" cy="525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47B2921-FC7E-FE02-0DDC-CD53562C4CAA}"/>
              </a:ext>
            </a:extLst>
          </p:cNvPr>
          <p:cNvCxnSpPr>
            <a:cxnSpLocks/>
          </p:cNvCxnSpPr>
          <p:nvPr/>
        </p:nvCxnSpPr>
        <p:spPr>
          <a:xfrm flipH="1" flipV="1">
            <a:off x="1135508" y="2168554"/>
            <a:ext cx="683987" cy="4348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D7ADEB0-88CE-51A8-36A7-07393291E0FB}"/>
              </a:ext>
            </a:extLst>
          </p:cNvPr>
          <p:cNvCxnSpPr>
            <a:cxnSpLocks/>
          </p:cNvCxnSpPr>
          <p:nvPr/>
        </p:nvCxnSpPr>
        <p:spPr>
          <a:xfrm flipH="1">
            <a:off x="1043306" y="4408415"/>
            <a:ext cx="542221" cy="7646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84250B1-F49E-9724-24EA-7E9CE91638F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183422" y="1565273"/>
            <a:ext cx="478239" cy="1038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53F8DFA-0F8D-B06D-6DFA-8B4062FEFBEC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5208830" y="4588329"/>
            <a:ext cx="311126" cy="998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39683C7-28BD-1BF8-448C-20969ED2C83A}"/>
              </a:ext>
            </a:extLst>
          </p:cNvPr>
          <p:cNvSpPr txBox="1"/>
          <p:nvPr/>
        </p:nvSpPr>
        <p:spPr>
          <a:xfrm>
            <a:off x="289420" y="1862356"/>
            <a:ext cx="1089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PS Hatch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E8F3BF1-2642-E0DD-83D6-BDB6A2C57775}"/>
              </a:ext>
            </a:extLst>
          </p:cNvPr>
          <p:cNvSpPr txBox="1"/>
          <p:nvPr/>
        </p:nvSpPr>
        <p:spPr>
          <a:xfrm>
            <a:off x="326662" y="5154594"/>
            <a:ext cx="26094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Extintion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Monitor Hatch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1493AB1-FEFF-0930-41A5-4A11DF12BB87}"/>
              </a:ext>
            </a:extLst>
          </p:cNvPr>
          <p:cNvSpPr txBox="1"/>
          <p:nvPr/>
        </p:nvSpPr>
        <p:spPr>
          <a:xfrm>
            <a:off x="4537503" y="5567754"/>
            <a:ext cx="3704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Upstream + downstream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shielding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2A19F3A-8BCF-1F93-3C63-1A4EADDA7642}"/>
              </a:ext>
            </a:extLst>
          </p:cNvPr>
          <p:cNvSpPr txBox="1"/>
          <p:nvPr/>
        </p:nvSpPr>
        <p:spPr>
          <a:xfrm>
            <a:off x="7105476" y="1205459"/>
            <a:ext cx="2311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DS Hatch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D7A2925-B19A-E6EB-986C-66EC97DDE118}"/>
              </a:ext>
            </a:extLst>
          </p:cNvPr>
          <p:cNvSpPr txBox="1"/>
          <p:nvPr/>
        </p:nvSpPr>
        <p:spPr>
          <a:xfrm>
            <a:off x="3943695" y="856184"/>
            <a:ext cx="2347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TS Hatch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</a:p>
          <a:p>
            <a:pPr algn="ctr"/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+</a:t>
            </a:r>
          </a:p>
          <a:p>
            <a:pPr algn="ctr"/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North west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shield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pile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F1EAC7D-FB00-5FEA-F9CA-731BE1797E40}"/>
              </a:ext>
            </a:extLst>
          </p:cNvPr>
          <p:cNvSpPr txBox="1"/>
          <p:nvPr/>
        </p:nvSpPr>
        <p:spPr>
          <a:xfrm>
            <a:off x="1869190" y="1159423"/>
            <a:ext cx="2746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Remote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handling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hatch</a:t>
            </a:r>
            <a:r>
              <a:rPr lang="it-IT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5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Conventional Construction Assembly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576DA2-448C-96F0-6324-75F824424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54" y="959718"/>
            <a:ext cx="2633773" cy="18150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53255F-FBBA-FFFF-0640-7E25524ADE83}"/>
              </a:ext>
            </a:extLst>
          </p:cNvPr>
          <p:cNvSpPr txBox="1"/>
          <p:nvPr/>
        </p:nvSpPr>
        <p:spPr>
          <a:xfrm>
            <a:off x="685430" y="2487143"/>
            <a:ext cx="1199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/>
              <a:t>DS Hatch </a:t>
            </a:r>
            <a:r>
              <a:rPr lang="it-IT" sz="1200" b="1" i="1" dirty="0" err="1"/>
              <a:t>Blocks</a:t>
            </a:r>
            <a:endParaRPr lang="it-IT" sz="1200" b="1" i="1" dirty="0"/>
          </a:p>
        </p:txBody>
      </p:sp>
      <p:pic>
        <p:nvPicPr>
          <p:cNvPr id="6" name="Immagine 5" descr="Immagine che contiene giallo&#10;&#10;Descrizione generata automaticamente">
            <a:extLst>
              <a:ext uri="{FF2B5EF4-FFF2-40B4-BE49-F238E27FC236}">
                <a16:creationId xmlns:a16="http://schemas.microsoft.com/office/drawing/2014/main" id="{1D4F67B0-7B22-FCA1-23DE-D0AE78A7E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388" y="788565"/>
            <a:ext cx="3528335" cy="11094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EAA94A-42EE-095C-156C-8402F6C6E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389" y="2125905"/>
            <a:ext cx="3535060" cy="810242"/>
          </a:xfrm>
          <a:prstGeom prst="rect">
            <a:avLst/>
          </a:prstGeom>
        </p:spPr>
      </p:pic>
      <p:pic>
        <p:nvPicPr>
          <p:cNvPr id="13" name="Immagine 12" descr="Immagine che contiene grigliata&#10;&#10;Descrizione generata automaticamente con attendibilità media">
            <a:extLst>
              <a:ext uri="{FF2B5EF4-FFF2-40B4-BE49-F238E27FC236}">
                <a16:creationId xmlns:a16="http://schemas.microsoft.com/office/drawing/2014/main" id="{DB6116BB-9DC2-F1B2-6F35-817D591D4F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599"/>
          <a:stretch/>
        </p:blipFill>
        <p:spPr>
          <a:xfrm>
            <a:off x="4458433" y="3582535"/>
            <a:ext cx="4032243" cy="103810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477C36-1F84-4BB4-FD38-FD88989C9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430" y="4751168"/>
            <a:ext cx="4032242" cy="112919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9BF1530-4F90-3EF0-1BF6-E35B4AB11A2B}"/>
              </a:ext>
            </a:extLst>
          </p:cNvPr>
          <p:cNvSpPr/>
          <p:nvPr/>
        </p:nvSpPr>
        <p:spPr>
          <a:xfrm>
            <a:off x="4710390" y="788565"/>
            <a:ext cx="3528333" cy="2147582"/>
          </a:xfrm>
          <a:prstGeom prst="rect">
            <a:avLst/>
          </a:prstGeom>
          <a:noFill/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CF408C2D-BC47-229E-F0A2-A0252E01D904}"/>
              </a:ext>
            </a:extLst>
          </p:cNvPr>
          <p:cNvCxnSpPr>
            <a:cxnSpLocks/>
          </p:cNvCxnSpPr>
          <p:nvPr/>
        </p:nvCxnSpPr>
        <p:spPr>
          <a:xfrm flipV="1">
            <a:off x="3327527" y="788565"/>
            <a:ext cx="1376135" cy="167949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72E59EF-A6CE-6205-4897-E555228C95DC}"/>
              </a:ext>
            </a:extLst>
          </p:cNvPr>
          <p:cNvCxnSpPr>
            <a:cxnSpLocks/>
          </p:cNvCxnSpPr>
          <p:nvPr/>
        </p:nvCxnSpPr>
        <p:spPr>
          <a:xfrm>
            <a:off x="3327527" y="2774739"/>
            <a:ext cx="1376135" cy="153659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7F0EA25A-0949-5C73-7589-E5C7EF9F2B3B}"/>
              </a:ext>
            </a:extLst>
          </p:cNvPr>
          <p:cNvSpPr/>
          <p:nvPr/>
        </p:nvSpPr>
        <p:spPr>
          <a:xfrm>
            <a:off x="700479" y="959718"/>
            <a:ext cx="2620321" cy="18150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77E9BF3-46F3-4EF7-11C5-AA459749D588}"/>
              </a:ext>
            </a:extLst>
          </p:cNvPr>
          <p:cNvSpPr/>
          <p:nvPr/>
        </p:nvSpPr>
        <p:spPr>
          <a:xfrm>
            <a:off x="4458432" y="3582534"/>
            <a:ext cx="4032242" cy="2303510"/>
          </a:xfrm>
          <a:prstGeom prst="rect">
            <a:avLst/>
          </a:prstGeom>
          <a:noFill/>
          <a:ln w="12700">
            <a:solidFill>
              <a:srgbClr val="004C97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2756A75-5DCF-21B2-F758-106E6CC9F0AF}"/>
              </a:ext>
            </a:extLst>
          </p:cNvPr>
          <p:cNvCxnSpPr>
            <a:cxnSpLocks/>
          </p:cNvCxnSpPr>
          <p:nvPr/>
        </p:nvCxnSpPr>
        <p:spPr>
          <a:xfrm flipV="1">
            <a:off x="4458433" y="2936147"/>
            <a:ext cx="251957" cy="646387"/>
          </a:xfrm>
          <a:prstGeom prst="line">
            <a:avLst/>
          </a:prstGeom>
          <a:ln w="9525">
            <a:solidFill>
              <a:srgbClr val="004C97"/>
            </a:solidFill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0065BC5A-AA95-FA43-00E7-601ED21D8457}"/>
              </a:ext>
            </a:extLst>
          </p:cNvPr>
          <p:cNvCxnSpPr>
            <a:cxnSpLocks/>
          </p:cNvCxnSpPr>
          <p:nvPr/>
        </p:nvCxnSpPr>
        <p:spPr>
          <a:xfrm flipH="1" flipV="1">
            <a:off x="8245449" y="2936147"/>
            <a:ext cx="245225" cy="646387"/>
          </a:xfrm>
          <a:prstGeom prst="line">
            <a:avLst/>
          </a:prstGeom>
          <a:ln w="9525">
            <a:solidFill>
              <a:srgbClr val="004C97"/>
            </a:solidFill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DBF38618-EED0-FC91-1EAC-33B836CE3A7F}"/>
              </a:ext>
            </a:extLst>
          </p:cNvPr>
          <p:cNvSpPr/>
          <p:nvPr/>
        </p:nvSpPr>
        <p:spPr>
          <a:xfrm>
            <a:off x="4743974" y="2125905"/>
            <a:ext cx="3456265" cy="7682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2E1D4C-83BF-FAFD-CDD3-C2FD7AED740C}"/>
              </a:ext>
            </a:extLst>
          </p:cNvPr>
          <p:cNvSpPr txBox="1"/>
          <p:nvPr/>
        </p:nvSpPr>
        <p:spPr>
          <a:xfrm>
            <a:off x="8305102" y="1267088"/>
            <a:ext cx="74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Upper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E0B217E-20CE-644C-BAAB-678C25FBA0D5}"/>
              </a:ext>
            </a:extLst>
          </p:cNvPr>
          <p:cNvSpPr txBox="1"/>
          <p:nvPr/>
        </p:nvSpPr>
        <p:spPr>
          <a:xfrm>
            <a:off x="8305102" y="2223448"/>
            <a:ext cx="74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Lower</a:t>
            </a:r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73FFF2-33B7-BF9A-D25B-A9C33B358CF2}"/>
              </a:ext>
            </a:extLst>
          </p:cNvPr>
          <p:cNvSpPr txBox="1"/>
          <p:nvPr/>
        </p:nvSpPr>
        <p:spPr>
          <a:xfrm>
            <a:off x="3835255" y="3937060"/>
            <a:ext cx="102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L-East</a:t>
            </a:r>
            <a:r>
              <a:rPr lang="it-IT" i="1" dirty="0"/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89A25BF-57CD-17BB-CAA1-D2214B79947D}"/>
              </a:ext>
            </a:extLst>
          </p:cNvPr>
          <p:cNvSpPr txBox="1"/>
          <p:nvPr/>
        </p:nvSpPr>
        <p:spPr>
          <a:xfrm>
            <a:off x="3820954" y="4980887"/>
            <a:ext cx="113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L-West</a:t>
            </a:r>
            <a:r>
              <a:rPr lang="it-IT" dirty="0"/>
              <a:t>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5961727-216A-F226-A7BB-BAE8EB906852}"/>
              </a:ext>
            </a:extLst>
          </p:cNvPr>
          <p:cNvSpPr txBox="1"/>
          <p:nvPr/>
        </p:nvSpPr>
        <p:spPr>
          <a:xfrm>
            <a:off x="386948" y="4083262"/>
            <a:ext cx="2073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 Reconfigure </a:t>
            </a:r>
          </a:p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the </a:t>
            </a:r>
          </a:p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DS Hatch Block Shielding Assembly 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36" name="Immagine 35" descr="Immagine che contiene clipart, simbolo, Elementi grafici, logo&#10;&#10;Descrizione generata automaticamente">
            <a:extLst>
              <a:ext uri="{FF2B5EF4-FFF2-40B4-BE49-F238E27FC236}">
                <a16:creationId xmlns:a16="http://schemas.microsoft.com/office/drawing/2014/main" id="{0DC93CB7-B7A8-4A67-7644-71F30A321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15" y="5108886"/>
            <a:ext cx="1242221" cy="11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8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Immagine 3" descr="Immagine che contiene edificio, design&#10;&#10;Descrizione generata automaticamente con attendibilità bassa">
            <a:extLst>
              <a:ext uri="{FF2B5EF4-FFF2-40B4-BE49-F238E27FC236}">
                <a16:creationId xmlns:a16="http://schemas.microsoft.com/office/drawing/2014/main" id="{EE93D8BD-ECFC-4F16-4500-EDE461D5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33"/>
          <a:stretch/>
        </p:blipFill>
        <p:spPr>
          <a:xfrm>
            <a:off x="429453" y="2279677"/>
            <a:ext cx="3829575" cy="15717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63FCBD-F07C-B15E-7585-A2B41F36E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90"/>
          <a:stretch/>
        </p:blipFill>
        <p:spPr>
          <a:xfrm>
            <a:off x="5181259" y="1868737"/>
            <a:ext cx="3591324" cy="1265847"/>
          </a:xfrm>
          <a:prstGeom prst="rect">
            <a:avLst/>
          </a:prstGeom>
        </p:spPr>
      </p:pic>
      <p:pic>
        <p:nvPicPr>
          <p:cNvPr id="11" name="Immagine 10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364E3DA9-1C6D-CC55-02B8-BF0D1D4A3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085"/>
          <a:stretch/>
        </p:blipFill>
        <p:spPr>
          <a:xfrm>
            <a:off x="5181259" y="3278259"/>
            <a:ext cx="3591324" cy="13537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F5CC2D-143B-AF29-8529-FB6EC94E7190}"/>
              </a:ext>
            </a:extLst>
          </p:cNvPr>
          <p:cNvSpPr txBox="1"/>
          <p:nvPr/>
        </p:nvSpPr>
        <p:spPr>
          <a:xfrm>
            <a:off x="429453" y="3366900"/>
            <a:ext cx="269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/>
              <a:t>TS Hatch </a:t>
            </a:r>
            <a:r>
              <a:rPr lang="it-IT" sz="1200" b="1" i="1" dirty="0" err="1"/>
              <a:t>Blocks</a:t>
            </a:r>
            <a:endParaRPr lang="it-IT" sz="1200" b="1" i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05538AC-65A2-9BB9-A884-D4DAC92838AA}"/>
              </a:ext>
            </a:extLst>
          </p:cNvPr>
          <p:cNvSpPr/>
          <p:nvPr/>
        </p:nvSpPr>
        <p:spPr>
          <a:xfrm>
            <a:off x="429452" y="2275926"/>
            <a:ext cx="3829575" cy="15660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1A6901E-D738-5180-3BD4-F5BBD414B35A}"/>
              </a:ext>
            </a:extLst>
          </p:cNvPr>
          <p:cNvSpPr/>
          <p:nvPr/>
        </p:nvSpPr>
        <p:spPr>
          <a:xfrm>
            <a:off x="5177035" y="1868737"/>
            <a:ext cx="3591324" cy="2763282"/>
          </a:xfrm>
          <a:prstGeom prst="rect">
            <a:avLst/>
          </a:prstGeom>
          <a:noFill/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3503BFF-B663-B598-5FDF-08F51B54666F}"/>
              </a:ext>
            </a:extLst>
          </p:cNvPr>
          <p:cNvCxnSpPr>
            <a:cxnSpLocks/>
          </p:cNvCxnSpPr>
          <p:nvPr/>
        </p:nvCxnSpPr>
        <p:spPr>
          <a:xfrm flipV="1">
            <a:off x="4259027" y="1868737"/>
            <a:ext cx="918008" cy="407189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120BDFA-4D9F-B0AD-626F-6D12A9CD671D}"/>
              </a:ext>
            </a:extLst>
          </p:cNvPr>
          <p:cNvCxnSpPr>
            <a:cxnSpLocks/>
          </p:cNvCxnSpPr>
          <p:nvPr/>
        </p:nvCxnSpPr>
        <p:spPr>
          <a:xfrm>
            <a:off x="4259027" y="3841973"/>
            <a:ext cx="918008" cy="790046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9DC8C8-6BE2-37CC-4691-BD7FCD019C60}"/>
              </a:ext>
            </a:extLst>
          </p:cNvPr>
          <p:cNvSpPr txBox="1"/>
          <p:nvPr/>
        </p:nvSpPr>
        <p:spPr>
          <a:xfrm>
            <a:off x="6975145" y="1537732"/>
            <a:ext cx="180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Upper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DDE8A0-D4D1-8779-D1D4-23B20B81F9B3}"/>
              </a:ext>
            </a:extLst>
          </p:cNvPr>
          <p:cNvSpPr txBox="1"/>
          <p:nvPr/>
        </p:nvSpPr>
        <p:spPr>
          <a:xfrm>
            <a:off x="6975145" y="4611127"/>
            <a:ext cx="180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Lower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E3094C7A-BEC6-6430-2815-BE957823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Conventional Construction Assembly</a:t>
            </a:r>
          </a:p>
        </p:txBody>
      </p:sp>
      <p:pic>
        <p:nvPicPr>
          <p:cNvPr id="17" name="Immagine 16" descr="Immagine che contiene clipart, simbolo, Elementi grafici, logo&#10;&#10;Descrizione generata automaticamente">
            <a:extLst>
              <a:ext uri="{FF2B5EF4-FFF2-40B4-BE49-F238E27FC236}">
                <a16:creationId xmlns:a16="http://schemas.microsoft.com/office/drawing/2014/main" id="{811903A0-F457-005C-3F95-EF52E48CD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15" y="5108886"/>
            <a:ext cx="1242221" cy="114135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45973E-C01F-9A10-A0E9-7544D5243B54}"/>
              </a:ext>
            </a:extLst>
          </p:cNvPr>
          <p:cNvSpPr txBox="1"/>
          <p:nvPr/>
        </p:nvSpPr>
        <p:spPr>
          <a:xfrm>
            <a:off x="2149032" y="5167653"/>
            <a:ext cx="2073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 Reconfigure </a:t>
            </a:r>
          </a:p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the </a:t>
            </a:r>
          </a:p>
          <a:p>
            <a:pPr algn="ctr"/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TS Hatch Block Shielding Assembly 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700" dirty="0"/>
              <a:t>Remote Handling Hatch Blocks-Assembly</a:t>
            </a:r>
          </a:p>
        </p:txBody>
      </p:sp>
      <p:pic>
        <p:nvPicPr>
          <p:cNvPr id="3" name="Immagine 2" descr="Immagine che contiene cubo, Puzzle meccanico&#10;&#10;Descrizione generata automaticamente">
            <a:extLst>
              <a:ext uri="{FF2B5EF4-FFF2-40B4-BE49-F238E27FC236}">
                <a16:creationId xmlns:a16="http://schemas.microsoft.com/office/drawing/2014/main" id="{6176B1E1-2FE3-6CF7-E740-AB14CC1E6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205" y="803135"/>
            <a:ext cx="2936147" cy="2358057"/>
          </a:xfrm>
          <a:prstGeom prst="rect">
            <a:avLst/>
          </a:prstGeom>
        </p:spPr>
      </p:pic>
      <p:pic>
        <p:nvPicPr>
          <p:cNvPr id="2" name="Picture 60">
            <a:extLst>
              <a:ext uri="{FF2B5EF4-FFF2-40B4-BE49-F238E27FC236}">
                <a16:creationId xmlns:a16="http://schemas.microsoft.com/office/drawing/2014/main" id="{B0BF9F71-D49E-5419-D75A-D8575A746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07" b="47355"/>
          <a:stretch/>
        </p:blipFill>
        <p:spPr>
          <a:xfrm>
            <a:off x="757108" y="1319908"/>
            <a:ext cx="2878719" cy="160365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C50E3F6-D656-F2C5-C941-D1B31F3FE5AD}"/>
              </a:ext>
            </a:extLst>
          </p:cNvPr>
          <p:cNvSpPr/>
          <p:nvPr/>
        </p:nvSpPr>
        <p:spPr>
          <a:xfrm>
            <a:off x="757109" y="1182756"/>
            <a:ext cx="2878718" cy="1740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8428DE9-9EAD-15A6-0A79-C0EF8B30D2D6}"/>
              </a:ext>
            </a:extLst>
          </p:cNvPr>
          <p:cNvCxnSpPr>
            <a:cxnSpLocks/>
          </p:cNvCxnSpPr>
          <p:nvPr/>
        </p:nvCxnSpPr>
        <p:spPr>
          <a:xfrm flipV="1">
            <a:off x="3635827" y="793607"/>
            <a:ext cx="2246378" cy="389149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668CD27-A32B-832D-7CD4-663FF16393D3}"/>
              </a:ext>
            </a:extLst>
          </p:cNvPr>
          <p:cNvCxnSpPr>
            <a:cxnSpLocks/>
          </p:cNvCxnSpPr>
          <p:nvPr/>
        </p:nvCxnSpPr>
        <p:spPr>
          <a:xfrm>
            <a:off x="3635827" y="2923563"/>
            <a:ext cx="2246378" cy="218327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BE99F32F-EEC1-FD72-58BD-23365EC262A4}"/>
              </a:ext>
            </a:extLst>
          </p:cNvPr>
          <p:cNvSpPr/>
          <p:nvPr/>
        </p:nvSpPr>
        <p:spPr>
          <a:xfrm>
            <a:off x="5882205" y="801777"/>
            <a:ext cx="2922040" cy="2340113"/>
          </a:xfrm>
          <a:prstGeom prst="rect">
            <a:avLst/>
          </a:prstGeom>
          <a:noFill/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3EF79B73-A5CA-7560-5D7A-CA255E14D3B5}"/>
              </a:ext>
            </a:extLst>
          </p:cNvPr>
          <p:cNvSpPr txBox="1">
            <a:spLocks/>
          </p:cNvSpPr>
          <p:nvPr/>
        </p:nvSpPr>
        <p:spPr>
          <a:xfrm>
            <a:off x="457200" y="3233815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err="1"/>
              <a:t>Extintion</a:t>
            </a:r>
            <a:r>
              <a:rPr lang="en-US" sz="1700" dirty="0"/>
              <a:t> Monitor Hatch Blocks-Assembly</a:t>
            </a:r>
          </a:p>
        </p:txBody>
      </p:sp>
      <p:pic>
        <p:nvPicPr>
          <p:cNvPr id="15" name="Immagine 14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DAC4B1A4-FE2C-19E9-2C19-C7E213506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048" y="3644689"/>
            <a:ext cx="2806193" cy="245831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8FD5159-4333-3C74-F156-FA3B9CD71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39" y="3875470"/>
            <a:ext cx="1595927" cy="2131063"/>
          </a:xfrm>
          <a:prstGeom prst="rect">
            <a:avLst/>
          </a:prstGeom>
        </p:spPr>
      </p:pic>
      <p:pic>
        <p:nvPicPr>
          <p:cNvPr id="17" name="Immagine 16" descr="Immagine che contiene bus&#10;&#10;Descrizione generata automaticamente">
            <a:extLst>
              <a:ext uri="{FF2B5EF4-FFF2-40B4-BE49-F238E27FC236}">
                <a16:creationId xmlns:a16="http://schemas.microsoft.com/office/drawing/2014/main" id="{3D370B57-897E-76E9-F272-8A39C2DF4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966" y="3875470"/>
            <a:ext cx="1540552" cy="2131063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2E8FF8E-5A1E-48C1-7062-14A125BC5889}"/>
              </a:ext>
            </a:extLst>
          </p:cNvPr>
          <p:cNvSpPr/>
          <p:nvPr/>
        </p:nvSpPr>
        <p:spPr>
          <a:xfrm>
            <a:off x="753039" y="3875469"/>
            <a:ext cx="3132409" cy="21310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7850A14-5943-9221-D4ED-5AC968200AF8}"/>
              </a:ext>
            </a:extLst>
          </p:cNvPr>
          <p:cNvSpPr/>
          <p:nvPr/>
        </p:nvSpPr>
        <p:spPr>
          <a:xfrm>
            <a:off x="5849047" y="3653538"/>
            <a:ext cx="2806193" cy="2458318"/>
          </a:xfrm>
          <a:prstGeom prst="rect">
            <a:avLst/>
          </a:prstGeom>
          <a:noFill/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505824A-1852-A557-7A24-0180D4C2502B}"/>
              </a:ext>
            </a:extLst>
          </p:cNvPr>
          <p:cNvCxnSpPr>
            <a:cxnSpLocks/>
          </p:cNvCxnSpPr>
          <p:nvPr/>
        </p:nvCxnSpPr>
        <p:spPr>
          <a:xfrm flipV="1">
            <a:off x="3885448" y="3644689"/>
            <a:ext cx="1963598" cy="230779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7E98852-69B9-D89A-035F-7E1DCACFC55D}"/>
              </a:ext>
            </a:extLst>
          </p:cNvPr>
          <p:cNvCxnSpPr>
            <a:cxnSpLocks/>
          </p:cNvCxnSpPr>
          <p:nvPr/>
        </p:nvCxnSpPr>
        <p:spPr>
          <a:xfrm>
            <a:off x="3889518" y="6006533"/>
            <a:ext cx="1959530" cy="105323"/>
          </a:xfrm>
          <a:prstGeom prst="line">
            <a:avLst/>
          </a:prstGeom>
          <a:ln w="6350"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6FFE43-89B1-9DB9-610A-0C4BDA0A74F2}"/>
              </a:ext>
            </a:extLst>
          </p:cNvPr>
          <p:cNvSpPr txBox="1"/>
          <p:nvPr/>
        </p:nvSpPr>
        <p:spPr>
          <a:xfrm>
            <a:off x="3787107" y="1365713"/>
            <a:ext cx="172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Rotation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of 12 bottom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shield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A98862-14FF-E700-DBAF-F32E7160F311}"/>
              </a:ext>
            </a:extLst>
          </p:cNvPr>
          <p:cNvSpPr txBox="1"/>
          <p:nvPr/>
        </p:nvSpPr>
        <p:spPr>
          <a:xfrm>
            <a:off x="3787107" y="1992334"/>
            <a:ext cx="172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More </a:t>
            </a:r>
            <a:r>
              <a:rPr lang="it-IT" sz="1500" b="1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advantageous</a:t>
            </a:r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b="1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Orientation</a:t>
            </a:r>
            <a:endParaRPr lang="it-IT" sz="1500" b="1" i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E1CA0-3A72-C0F6-DDEF-269711434016}"/>
              </a:ext>
            </a:extLst>
          </p:cNvPr>
          <p:cNvSpPr txBox="1"/>
          <p:nvPr/>
        </p:nvSpPr>
        <p:spPr>
          <a:xfrm>
            <a:off x="4004678" y="3987553"/>
            <a:ext cx="1721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Rotation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of 4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upper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shield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7B12484-493B-FEAC-E75D-037E0716AC91}"/>
              </a:ext>
            </a:extLst>
          </p:cNvPr>
          <p:cNvSpPr txBox="1"/>
          <p:nvPr/>
        </p:nvSpPr>
        <p:spPr>
          <a:xfrm>
            <a:off x="3984454" y="4653636"/>
            <a:ext cx="17210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it-IT" sz="1200" b="1" dirty="0">
                <a:latin typeface="Aparajita" panose="02020603050405020304" pitchFamily="18" charset="0"/>
                <a:cs typeface="Aparajita" panose="02020603050405020304" pitchFamily="18" charset="0"/>
              </a:rPr>
              <a:t>IMPROVED</a:t>
            </a:r>
          </a:p>
          <a:p>
            <a:r>
              <a:rPr lang="it-IT" sz="12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CRACKED</a:t>
            </a:r>
          </a:p>
          <a:p>
            <a:r>
              <a:rPr lang="it-IT" sz="12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17662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Downstream External Shield -Assembly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2EB675-0037-2F67-13AB-845767A7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51" y="3373024"/>
            <a:ext cx="4323025" cy="2707087"/>
          </a:xfrm>
          <a:prstGeom prst="rect">
            <a:avLst/>
          </a:prstGeom>
        </p:spPr>
      </p:pic>
      <p:pic>
        <p:nvPicPr>
          <p:cNvPr id="6" name="Immagine 5" descr="Immagine che contiene contenitore, container&#10;&#10;Descrizione generata automaticamente con attendibilità media">
            <a:extLst>
              <a:ext uri="{FF2B5EF4-FFF2-40B4-BE49-F238E27FC236}">
                <a16:creationId xmlns:a16="http://schemas.microsoft.com/office/drawing/2014/main" id="{5DBAB6B2-41F8-348D-7F2B-E40901061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26" y="898526"/>
            <a:ext cx="4322868" cy="24744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F226822-CC83-C6B7-55A6-580D8321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250" y="898526"/>
            <a:ext cx="4222523" cy="247449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45889E-1398-2B6C-7CB7-A01B76F163DF}"/>
              </a:ext>
            </a:extLst>
          </p:cNvPr>
          <p:cNvSpPr txBox="1"/>
          <p:nvPr/>
        </p:nvSpPr>
        <p:spPr>
          <a:xfrm>
            <a:off x="290760" y="3458543"/>
            <a:ext cx="418468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Purpose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:</a:t>
            </a:r>
          </a:p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-Reduce the rates of </a:t>
            </a:r>
            <a:r>
              <a:rPr lang="it-IT" sz="1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Neutrons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and </a:t>
            </a:r>
            <a:r>
              <a:rPr lang="it-IT" sz="1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Gammas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incident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on the CRV counters</a:t>
            </a:r>
          </a:p>
          <a:p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Allow a line of sight to the Muon Stopping Target Monitor (STM) and reduce the neutron and gamma background incident upon the STM.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it-IT" sz="1500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Constituents:</a:t>
            </a:r>
          </a:p>
          <a:p>
            <a:r>
              <a:rPr lang="it-IT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Reinforced</a:t>
            </a:r>
            <a:r>
              <a:rPr lang="it-IT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concrete T </a:t>
            </a:r>
            <a:r>
              <a:rPr lang="it-IT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blocks</a:t>
            </a:r>
            <a:r>
              <a:rPr lang="it-IT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assembled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in 2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independend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but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matched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zones 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  <a:sym typeface="Wingdings" panose="05000000000000000000" pitchFamily="2" charset="2"/>
              </a:rPr>
              <a:t> Downstream cave + End Cup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  <a:sym typeface="Wingdings" panose="05000000000000000000" pitchFamily="2" charset="2"/>
              </a:rPr>
              <a:t>Shielding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  <a:sym typeface="Wingdings" panose="05000000000000000000" pitchFamily="2" charset="2"/>
              </a:rPr>
              <a:t> 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5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Upstream External Shield - Assembly</a:t>
            </a:r>
          </a:p>
        </p:txBody>
      </p:sp>
      <p:pic>
        <p:nvPicPr>
          <p:cNvPr id="3" name="Immagine 2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6D077977-A87E-1A83-19C5-4805FD45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3625"/>
            <a:ext cx="3133287" cy="2058474"/>
          </a:xfrm>
          <a:prstGeom prst="rect">
            <a:avLst/>
          </a:prstGeom>
        </p:spPr>
      </p:pic>
      <p:pic>
        <p:nvPicPr>
          <p:cNvPr id="5" name="Immagine 4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5C091769-AAFA-CF66-AFCF-FC8A8F6CA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87" y="2892099"/>
            <a:ext cx="5213757" cy="32760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572E15-D0D5-ADEC-E919-5FF390621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892099"/>
            <a:ext cx="3133288" cy="327601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307D1F-4919-B2A4-F087-3E34BCE9560C}"/>
              </a:ext>
            </a:extLst>
          </p:cNvPr>
          <p:cNvSpPr txBox="1"/>
          <p:nvPr/>
        </p:nvSpPr>
        <p:spPr>
          <a:xfrm>
            <a:off x="3762460" y="1290671"/>
            <a:ext cx="5041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Purpose:</a:t>
            </a:r>
          </a:p>
          <a:p>
            <a:endParaRPr lang="en-US" sz="1500" i="1" u="sng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en-U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Isolates the primary proton beamline </a:t>
            </a:r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from the Detector Solenoid (DS) hall</a:t>
            </a:r>
          </a:p>
          <a:p>
            <a:r>
              <a:rPr lang="en-US" sz="1500" dirty="0">
                <a:latin typeface="Aparajita" panose="02020603050405020304" pitchFamily="18" charset="0"/>
                <a:cs typeface="Aparajita" panose="02020603050405020304" pitchFamily="18" charset="0"/>
              </a:rPr>
              <a:t>-Shielding the Cosmic Ray Veto (CRV) from primary target (in PS)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7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Shield Blocks Alignment Guides</a:t>
            </a:r>
          </a:p>
        </p:txBody>
      </p:sp>
      <p:pic>
        <p:nvPicPr>
          <p:cNvPr id="4" name="Immagine 3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5A595D97-895C-AF87-42DB-75B7348AC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0"/>
          <a:stretch/>
        </p:blipFill>
        <p:spPr>
          <a:xfrm>
            <a:off x="4114133" y="880844"/>
            <a:ext cx="4957558" cy="2253143"/>
          </a:xfrm>
          <a:prstGeom prst="rect">
            <a:avLst/>
          </a:prstGeom>
        </p:spPr>
      </p:pic>
      <p:pic>
        <p:nvPicPr>
          <p:cNvPr id="11" name="Immagine 10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807E62ED-4341-2815-8690-387BB3B8F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8"/>
          <a:stretch/>
        </p:blipFill>
        <p:spPr>
          <a:xfrm>
            <a:off x="4138799" y="3335202"/>
            <a:ext cx="4908226" cy="2706475"/>
          </a:xfrm>
          <a:prstGeom prst="rect">
            <a:avLst/>
          </a:prstGeom>
        </p:spPr>
      </p:pic>
      <p:pic>
        <p:nvPicPr>
          <p:cNvPr id="6" name="Immagine 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F0EA20EA-7574-9995-80C1-356C2715E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76" y="718936"/>
            <a:ext cx="3270996" cy="327099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01402FC-71A8-072E-4B08-22EF49181EB0}"/>
              </a:ext>
            </a:extLst>
          </p:cNvPr>
          <p:cNvSpPr/>
          <p:nvPr/>
        </p:nvSpPr>
        <p:spPr>
          <a:xfrm>
            <a:off x="8598716" y="2831284"/>
            <a:ext cx="406866" cy="1132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54DA409-3E01-A7DC-0D29-AABBA0215669}"/>
              </a:ext>
            </a:extLst>
          </p:cNvPr>
          <p:cNvSpPr/>
          <p:nvPr/>
        </p:nvSpPr>
        <p:spPr>
          <a:xfrm>
            <a:off x="8598716" y="5706117"/>
            <a:ext cx="406866" cy="1132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F3161E-ED8D-4504-FBE0-2630A8613E7D}"/>
              </a:ext>
            </a:extLst>
          </p:cNvPr>
          <p:cNvSpPr/>
          <p:nvPr/>
        </p:nvSpPr>
        <p:spPr>
          <a:xfrm>
            <a:off x="4163465" y="2042718"/>
            <a:ext cx="2022915" cy="788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A1F214E-DE23-4F05-8F7D-895C65822DAF}"/>
              </a:ext>
            </a:extLst>
          </p:cNvPr>
          <p:cNvSpPr/>
          <p:nvPr/>
        </p:nvSpPr>
        <p:spPr>
          <a:xfrm>
            <a:off x="4219391" y="4934329"/>
            <a:ext cx="2022915" cy="788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F57306C6-C1AA-F7A5-5A32-635079BFC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5838" b="19042"/>
          <a:stretch/>
        </p:blipFill>
        <p:spPr>
          <a:xfrm>
            <a:off x="285675" y="3846931"/>
            <a:ext cx="3270996" cy="2130105"/>
          </a:xfrm>
          <a:prstGeom prst="rect">
            <a:avLst/>
          </a:prstGeom>
        </p:spPr>
      </p:pic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885CFC0D-3964-D439-DEDC-A5ADF3125499}"/>
              </a:ext>
            </a:extLst>
          </p:cNvPr>
          <p:cNvSpPr/>
          <p:nvPr/>
        </p:nvSpPr>
        <p:spPr>
          <a:xfrm>
            <a:off x="1830991" y="3389731"/>
            <a:ext cx="180363" cy="51172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3B57064-9CAD-B285-BE14-B7A0323CA08D}"/>
              </a:ext>
            </a:extLst>
          </p:cNvPr>
          <p:cNvSpPr/>
          <p:nvPr/>
        </p:nvSpPr>
        <p:spPr>
          <a:xfrm>
            <a:off x="1405156" y="5427677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B9029486-B276-2411-A56C-3402C6047F3A}"/>
              </a:ext>
            </a:extLst>
          </p:cNvPr>
          <p:cNvSpPr/>
          <p:nvPr/>
        </p:nvSpPr>
        <p:spPr>
          <a:xfrm>
            <a:off x="1737919" y="5197807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C8AF19D-2BB2-20FE-0DE8-125C4EB7ADE7}"/>
              </a:ext>
            </a:extLst>
          </p:cNvPr>
          <p:cNvSpPr/>
          <p:nvPr/>
        </p:nvSpPr>
        <p:spPr>
          <a:xfrm>
            <a:off x="2259435" y="4811315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18C47440-61F3-88D4-47C7-022B013F08DC}"/>
              </a:ext>
            </a:extLst>
          </p:cNvPr>
          <p:cNvSpPr/>
          <p:nvPr/>
        </p:nvSpPr>
        <p:spPr>
          <a:xfrm>
            <a:off x="2017739" y="4981091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9FB95FF8-D584-D89F-3C46-90E746D6EE65}"/>
              </a:ext>
            </a:extLst>
          </p:cNvPr>
          <p:cNvSpPr/>
          <p:nvPr/>
        </p:nvSpPr>
        <p:spPr>
          <a:xfrm>
            <a:off x="2502016" y="4638105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23C6DB9-A23F-214E-054B-B1F20EF060F3}"/>
              </a:ext>
            </a:extLst>
          </p:cNvPr>
          <p:cNvSpPr/>
          <p:nvPr/>
        </p:nvSpPr>
        <p:spPr>
          <a:xfrm>
            <a:off x="2744597" y="4444824"/>
            <a:ext cx="180363" cy="1006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FE283FE-8BD4-2E71-4CFD-599858BC1093}"/>
              </a:ext>
            </a:extLst>
          </p:cNvPr>
          <p:cNvCxnSpPr>
            <a:endCxn id="17" idx="0"/>
          </p:cNvCxnSpPr>
          <p:nvPr/>
        </p:nvCxnSpPr>
        <p:spPr>
          <a:xfrm>
            <a:off x="1495337" y="5248141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BE609E-7D19-4912-F08A-3ECFC6610D96}"/>
              </a:ext>
            </a:extLst>
          </p:cNvPr>
          <p:cNvCxnSpPr/>
          <p:nvPr/>
        </p:nvCxnSpPr>
        <p:spPr>
          <a:xfrm>
            <a:off x="1828099" y="5047633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A85038AF-23C5-7E1B-6D8D-24204837BF40}"/>
              </a:ext>
            </a:extLst>
          </p:cNvPr>
          <p:cNvCxnSpPr/>
          <p:nvPr/>
        </p:nvCxnSpPr>
        <p:spPr>
          <a:xfrm>
            <a:off x="2107919" y="4824726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2AACE905-02AE-AC61-AB3C-6E11F7B6A016}"/>
              </a:ext>
            </a:extLst>
          </p:cNvPr>
          <p:cNvCxnSpPr/>
          <p:nvPr/>
        </p:nvCxnSpPr>
        <p:spPr>
          <a:xfrm>
            <a:off x="2356607" y="4679574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C3B91CB-35AF-401B-B631-113DCBDD2F2C}"/>
              </a:ext>
            </a:extLst>
          </p:cNvPr>
          <p:cNvCxnSpPr/>
          <p:nvPr/>
        </p:nvCxnSpPr>
        <p:spPr>
          <a:xfrm>
            <a:off x="2598488" y="4518293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C90622C-7B6D-B130-33AF-781AC1169803}"/>
              </a:ext>
            </a:extLst>
          </p:cNvPr>
          <p:cNvCxnSpPr/>
          <p:nvPr/>
        </p:nvCxnSpPr>
        <p:spPr>
          <a:xfrm>
            <a:off x="2834778" y="4306585"/>
            <a:ext cx="1" cy="17953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341AAE-8112-D6FF-E04F-5F4B9B4D69F8}"/>
              </a:ext>
            </a:extLst>
          </p:cNvPr>
          <p:cNvSpPr txBox="1"/>
          <p:nvPr/>
        </p:nvSpPr>
        <p:spPr>
          <a:xfrm>
            <a:off x="566257" y="1254732"/>
            <a:ext cx="1445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6’’x3’’x3/8’’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430361E-C1AD-75D2-F79C-B266E60BC6A1}"/>
              </a:ext>
            </a:extLst>
          </p:cNvPr>
          <p:cNvCxnSpPr/>
          <p:nvPr/>
        </p:nvCxnSpPr>
        <p:spPr>
          <a:xfrm>
            <a:off x="687897" y="2202110"/>
            <a:ext cx="37751" cy="8724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D522D76-6E00-CE46-C47D-2DF1C61ED5A7}"/>
              </a:ext>
            </a:extLst>
          </p:cNvPr>
          <p:cNvCxnSpPr>
            <a:cxnSpLocks/>
          </p:cNvCxnSpPr>
          <p:nvPr/>
        </p:nvCxnSpPr>
        <p:spPr>
          <a:xfrm flipH="1" flipV="1">
            <a:off x="830510" y="3226965"/>
            <a:ext cx="826316" cy="696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89869D3-D452-4390-1203-51E9A3085F20}"/>
              </a:ext>
            </a:extLst>
          </p:cNvPr>
          <p:cNvCxnSpPr>
            <a:cxnSpLocks/>
          </p:cNvCxnSpPr>
          <p:nvPr/>
        </p:nvCxnSpPr>
        <p:spPr>
          <a:xfrm flipH="1" flipV="1">
            <a:off x="728444" y="2121013"/>
            <a:ext cx="204132" cy="90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BD1478D-387F-12CD-95BB-35F9193D7F3F}"/>
              </a:ext>
            </a:extLst>
          </p:cNvPr>
          <p:cNvSpPr txBox="1"/>
          <p:nvPr/>
        </p:nvSpPr>
        <p:spPr>
          <a:xfrm rot="21382450">
            <a:off x="387357" y="2438869"/>
            <a:ext cx="225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6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948F4C-244F-D6CC-CE72-7F874B2956C7}"/>
              </a:ext>
            </a:extLst>
          </p:cNvPr>
          <p:cNvSpPr txBox="1"/>
          <p:nvPr/>
        </p:nvSpPr>
        <p:spPr>
          <a:xfrm rot="21382450">
            <a:off x="1130904" y="3241802"/>
            <a:ext cx="225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3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75B098C-2F3F-7B23-1C55-5A2369B67A64}"/>
              </a:ext>
            </a:extLst>
          </p:cNvPr>
          <p:cNvSpPr txBox="1"/>
          <p:nvPr/>
        </p:nvSpPr>
        <p:spPr>
          <a:xfrm rot="21382450">
            <a:off x="632671" y="1846181"/>
            <a:ext cx="4248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3/8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1FB778-2A83-07F2-86DA-28F3BCCB5320}"/>
              </a:ext>
            </a:extLst>
          </p:cNvPr>
          <p:cNvSpPr txBox="1"/>
          <p:nvPr/>
        </p:nvSpPr>
        <p:spPr>
          <a:xfrm>
            <a:off x="1288805" y="5896210"/>
            <a:ext cx="31838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Not implemented yet</a:t>
            </a:r>
          </a:p>
        </p:txBody>
      </p:sp>
    </p:spTree>
    <p:extLst>
      <p:ext uri="{BB962C8B-B14F-4D97-AF65-F5344CB8AC3E}">
        <p14:creationId xmlns:p14="http://schemas.microsoft.com/office/powerpoint/2010/main" val="156716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Shield Blocks Alignment Guides</a:t>
            </a:r>
          </a:p>
        </p:txBody>
      </p:sp>
      <p:pic>
        <p:nvPicPr>
          <p:cNvPr id="3" name="Immagine 2" descr="Immagine che contiene schermata, linea, Parallelo, Rettangolo&#10;&#10;Descrizione generata automaticamente">
            <a:extLst>
              <a:ext uri="{FF2B5EF4-FFF2-40B4-BE49-F238E27FC236}">
                <a16:creationId xmlns:a16="http://schemas.microsoft.com/office/drawing/2014/main" id="{AFC42C48-8855-1547-A020-7ECEDE7D2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79629"/>
            <a:ext cx="3808601" cy="2451767"/>
          </a:xfrm>
          <a:prstGeom prst="rect">
            <a:avLst/>
          </a:prstGeom>
        </p:spPr>
      </p:pic>
      <p:pic>
        <p:nvPicPr>
          <p:cNvPr id="5" name="Immagine 4" descr="Immagine che contiene schermata, Rettangolo, design&#10;&#10;Descrizione generata automaticamente">
            <a:extLst>
              <a:ext uri="{FF2B5EF4-FFF2-40B4-BE49-F238E27FC236}">
                <a16:creationId xmlns:a16="http://schemas.microsoft.com/office/drawing/2014/main" id="{7E4FE2D8-C1C3-6415-93A7-494B4291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95" y="694466"/>
            <a:ext cx="3728906" cy="2436929"/>
          </a:xfrm>
          <a:prstGeom prst="rect">
            <a:avLst/>
          </a:prstGeom>
        </p:spPr>
      </p:pic>
      <p:pic>
        <p:nvPicPr>
          <p:cNvPr id="9" name="Immagine 8" descr="Immagine che contiene Modello in scala, schermata&#10;&#10;Descrizione generata automaticamente">
            <a:extLst>
              <a:ext uri="{FF2B5EF4-FFF2-40B4-BE49-F238E27FC236}">
                <a16:creationId xmlns:a16="http://schemas.microsoft.com/office/drawing/2014/main" id="{9DEA76D6-3CD6-029B-5BF3-A2CD8D09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95" y="3349527"/>
            <a:ext cx="3728906" cy="2814007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F0CB813-7354-B176-D626-C648D933C191}"/>
              </a:ext>
            </a:extLst>
          </p:cNvPr>
          <p:cNvSpPr/>
          <p:nvPr/>
        </p:nvSpPr>
        <p:spPr>
          <a:xfrm rot="20707437">
            <a:off x="430946" y="2094597"/>
            <a:ext cx="2336750" cy="5046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E972A40F-C974-CADD-8674-872CCDC9C9F7}"/>
              </a:ext>
            </a:extLst>
          </p:cNvPr>
          <p:cNvSpPr/>
          <p:nvPr/>
        </p:nvSpPr>
        <p:spPr>
          <a:xfrm rot="20932112">
            <a:off x="4386476" y="1524150"/>
            <a:ext cx="4539898" cy="58262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AFE133E-F4D8-B5B7-542A-3F63BC327EEB}"/>
              </a:ext>
            </a:extLst>
          </p:cNvPr>
          <p:cNvSpPr/>
          <p:nvPr/>
        </p:nvSpPr>
        <p:spPr>
          <a:xfrm rot="2565496">
            <a:off x="1550386" y="5351809"/>
            <a:ext cx="1857123" cy="5046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2B03F2E-262C-6787-C12C-D6C26B69BB4A}"/>
              </a:ext>
            </a:extLst>
          </p:cNvPr>
          <p:cNvSpPr/>
          <p:nvPr/>
        </p:nvSpPr>
        <p:spPr>
          <a:xfrm rot="19589422">
            <a:off x="317551" y="4115815"/>
            <a:ext cx="1953768" cy="50465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99B926F-558E-821D-B8CA-8A0CE9CD536A}"/>
              </a:ext>
            </a:extLst>
          </p:cNvPr>
          <p:cNvSpPr/>
          <p:nvPr/>
        </p:nvSpPr>
        <p:spPr>
          <a:xfrm>
            <a:off x="5796793" y="3967993"/>
            <a:ext cx="511728" cy="1879134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orma a L 12">
            <a:extLst>
              <a:ext uri="{FF2B5EF4-FFF2-40B4-BE49-F238E27FC236}">
                <a16:creationId xmlns:a16="http://schemas.microsoft.com/office/drawing/2014/main" id="{4BEA1A3C-5F7E-D3B9-776D-EB1335C7B10C}"/>
              </a:ext>
            </a:extLst>
          </p:cNvPr>
          <p:cNvSpPr/>
          <p:nvPr/>
        </p:nvSpPr>
        <p:spPr>
          <a:xfrm>
            <a:off x="6308521" y="5604253"/>
            <a:ext cx="100668" cy="242874"/>
          </a:xfrm>
          <a:prstGeom prst="corner">
            <a:avLst/>
          </a:prstGeom>
          <a:solidFill>
            <a:srgbClr val="00B050"/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4904B8C-5B75-E84C-FA4B-9F7EE9F77362}"/>
              </a:ext>
            </a:extLst>
          </p:cNvPr>
          <p:cNvCxnSpPr/>
          <p:nvPr/>
        </p:nvCxnSpPr>
        <p:spPr>
          <a:xfrm flipV="1">
            <a:off x="6471440" y="5341195"/>
            <a:ext cx="329655" cy="317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0336F4-769B-B1AE-35EA-33BDFA2C2032}"/>
              </a:ext>
            </a:extLst>
          </p:cNvPr>
          <p:cNvSpPr txBox="1"/>
          <p:nvPr/>
        </p:nvSpPr>
        <p:spPr>
          <a:xfrm>
            <a:off x="6777008" y="5147061"/>
            <a:ext cx="25959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Alignment</a:t>
            </a:r>
            <a:r>
              <a:rPr lang="it-IT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guides</a:t>
            </a:r>
            <a:endParaRPr lang="it-IT" sz="1500" i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A691B51-C94F-8D21-DA27-A14B1FD1568A}"/>
              </a:ext>
            </a:extLst>
          </p:cNvPr>
          <p:cNvSpPr txBox="1"/>
          <p:nvPr/>
        </p:nvSpPr>
        <p:spPr>
          <a:xfrm>
            <a:off x="6471440" y="4258043"/>
            <a:ext cx="2087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i="1" dirty="0">
                <a:latin typeface="Aparajita" panose="02020603050405020304" pitchFamily="18" charset="0"/>
                <a:cs typeface="Aparajita" panose="02020603050405020304" pitchFamily="18" charset="0"/>
              </a:rPr>
              <a:t>Shield </a:t>
            </a:r>
            <a:r>
              <a:rPr lang="it-IT" sz="1500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block</a:t>
            </a:r>
            <a:endParaRPr lang="it-IT" sz="1500" i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68EA446-B54E-7DEC-74A3-8BDE0677368D}"/>
              </a:ext>
            </a:extLst>
          </p:cNvPr>
          <p:cNvCxnSpPr>
            <a:cxnSpLocks/>
          </p:cNvCxnSpPr>
          <p:nvPr/>
        </p:nvCxnSpPr>
        <p:spPr>
          <a:xfrm flipV="1">
            <a:off x="6409189" y="4528831"/>
            <a:ext cx="144665" cy="136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688B1ECB-BD10-218B-10DE-D53C7CEE6F2F}"/>
              </a:ext>
            </a:extLst>
          </p:cNvPr>
          <p:cNvSpPr/>
          <p:nvPr/>
        </p:nvSpPr>
        <p:spPr>
          <a:xfrm>
            <a:off x="6486498" y="4258043"/>
            <a:ext cx="934663" cy="264707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2534F323-F149-A448-9AE1-51002492BD2F}"/>
              </a:ext>
            </a:extLst>
          </p:cNvPr>
          <p:cNvSpPr/>
          <p:nvPr/>
        </p:nvSpPr>
        <p:spPr>
          <a:xfrm>
            <a:off x="6827250" y="5147062"/>
            <a:ext cx="1178656" cy="31788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42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C0F593C9-D04E-7FA1-C6F3-6205CC8AD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5" y="938377"/>
            <a:ext cx="8247998" cy="223288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Intro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A75424-BE3D-6FE1-A49D-7B6A2F4804A6}"/>
              </a:ext>
            </a:extLst>
          </p:cNvPr>
          <p:cNvSpPr txBox="1"/>
          <p:nvPr/>
        </p:nvSpPr>
        <p:spPr>
          <a:xfrm>
            <a:off x="3503449" y="838286"/>
            <a:ext cx="1769530" cy="369332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µ </a:t>
            </a:r>
            <a:r>
              <a:rPr lang="chr-Cher-US" sz="1800" dirty="0">
                <a:latin typeface="Plantagenet Cherokee" panose="02020602070100000000" pitchFamily="18" charset="0"/>
                <a:cs typeface="Aparajita" panose="02020603050405020304" pitchFamily="18" charset="0"/>
              </a:rPr>
              <a:t>¯</a:t>
            </a:r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 + Al —› e</a:t>
            </a:r>
            <a:r>
              <a:rPr lang="chr-Cher-US" sz="1800" dirty="0">
                <a:latin typeface="Plantagenet Cherokee" panose="02020602070100000000" pitchFamily="18" charset="0"/>
                <a:cs typeface="Aparajita" panose="02020603050405020304" pitchFamily="18" charset="0"/>
              </a:rPr>
              <a:t> ¯</a:t>
            </a:r>
            <a:r>
              <a:rPr lang="it-IT" sz="1800" dirty="0">
                <a:latin typeface="Aparajita" panose="02020603050405020304" pitchFamily="18" charset="0"/>
                <a:cs typeface="Aparajita" panose="02020603050405020304" pitchFamily="18" charset="0"/>
              </a:rPr>
              <a:t> + Al</a:t>
            </a:r>
          </a:p>
        </p:txBody>
      </p:sp>
      <p:pic>
        <p:nvPicPr>
          <p:cNvPr id="5" name="Immagine 4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43653223-7029-641D-B78B-FBD427D23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11" y="3943888"/>
            <a:ext cx="3381547" cy="206584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DE41E4-F634-9D05-C7E8-5BDD6137073C}"/>
              </a:ext>
            </a:extLst>
          </p:cNvPr>
          <p:cNvSpPr txBox="1"/>
          <p:nvPr/>
        </p:nvSpPr>
        <p:spPr>
          <a:xfrm>
            <a:off x="535921" y="4012581"/>
            <a:ext cx="45720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Physics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beyond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the Standard Model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5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500" b="1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it-IT" sz="1500" b="1" dirty="0">
                <a:latin typeface="Plantagenet Cherokee" panose="02020602070100000000" pitchFamily="18" charset="0"/>
              </a:rPr>
              <a:t>—›</a:t>
            </a:r>
            <a:r>
              <a:rPr lang="it-IT" sz="1500" dirty="0">
                <a:latin typeface="Plantagenet Cherokee" panose="02020602070100000000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Lepton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Flavor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Violation</a:t>
            </a:r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15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Muon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(Neutrino-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less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  <a:r>
              <a:rPr lang="it-IT" sz="1500" dirty="0"/>
              <a:t> </a:t>
            </a:r>
            <a:r>
              <a:rPr lang="it-IT" sz="1500" dirty="0" err="1">
                <a:latin typeface="Aparajita" panose="02020603050405020304" pitchFamily="18" charset="0"/>
                <a:cs typeface="Aparajita" panose="02020603050405020304" pitchFamily="18" charset="0"/>
              </a:rPr>
              <a:t>conversion</a:t>
            </a:r>
            <a:r>
              <a:rPr lang="it-IT" sz="1500" dirty="0">
                <a:latin typeface="Aparajita" panose="02020603050405020304" pitchFamily="18" charset="0"/>
                <a:cs typeface="Aparajita" panose="02020603050405020304" pitchFamily="18" charset="0"/>
              </a:rPr>
              <a:t> in Electron</a:t>
            </a:r>
          </a:p>
        </p:txBody>
      </p:sp>
    </p:spTree>
    <p:extLst>
      <p:ext uri="{BB962C8B-B14F-4D97-AF65-F5344CB8AC3E}">
        <p14:creationId xmlns:p14="http://schemas.microsoft.com/office/powerpoint/2010/main" val="360208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Conclusions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C6690E-A676-CB9D-4DD2-26E0CE066BD8}"/>
              </a:ext>
            </a:extLst>
          </p:cNvPr>
          <p:cNvSpPr txBox="1"/>
          <p:nvPr/>
        </p:nvSpPr>
        <p:spPr>
          <a:xfrm>
            <a:off x="429419" y="1428505"/>
            <a:ext cx="82158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Get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access to the 3D Model of the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experiment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learned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how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to:</a:t>
            </a:r>
          </a:p>
          <a:p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Make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measurements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Verifying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components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positions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Import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pieces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into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Design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components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Participate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to:</a:t>
            </a:r>
          </a:p>
          <a:p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Mechanical Integration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Muon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Beamline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Few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Electrical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 Integration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450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D4B93130-6483-53AE-D902-704DE01394D9}"/>
              </a:ext>
            </a:extLst>
          </p:cNvPr>
          <p:cNvSpPr/>
          <p:nvPr/>
        </p:nvSpPr>
        <p:spPr>
          <a:xfrm>
            <a:off x="142613" y="6082018"/>
            <a:ext cx="8875552" cy="616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8776AC-EC3F-DD5F-62DA-039A4258B5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C97"/>
          </a:solidFill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96646F-A283-B5F8-E124-320F693E3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3736" y="1712827"/>
            <a:ext cx="6096528" cy="34323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3617B3-99A0-7018-55F8-53DEB5A660B3}"/>
              </a:ext>
            </a:extLst>
          </p:cNvPr>
          <p:cNvSpPr txBox="1"/>
          <p:nvPr/>
        </p:nvSpPr>
        <p:spPr>
          <a:xfrm>
            <a:off x="2328246" y="5105253"/>
            <a:ext cx="4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4113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8261" y="215160"/>
            <a:ext cx="8686800" cy="427877"/>
          </a:xfrm>
        </p:spPr>
        <p:txBody>
          <a:bodyPr/>
          <a:lstStyle/>
          <a:p>
            <a:r>
              <a:rPr lang="en-US" sz="1950" dirty="0"/>
              <a:t>Brief review of the previous episode</a:t>
            </a:r>
          </a:p>
        </p:txBody>
      </p:sp>
      <p:pic>
        <p:nvPicPr>
          <p:cNvPr id="3" name="Immagine 2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2F3E94BC-E926-3BE3-501E-4B61C1B37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34" y="795497"/>
            <a:ext cx="4377749" cy="2796425"/>
          </a:xfrm>
          <a:prstGeom prst="rect">
            <a:avLst/>
          </a:prstGeom>
        </p:spPr>
      </p:pic>
      <p:pic>
        <p:nvPicPr>
          <p:cNvPr id="4" name="Deformazioni-VID">
            <a:hlinkClick r:id="" action="ppaction://media"/>
            <a:extLst>
              <a:ext uri="{FF2B5EF4-FFF2-40B4-BE49-F238E27FC236}">
                <a16:creationId xmlns:a16="http://schemas.microsoft.com/office/drawing/2014/main" id="{51F66B80-8BD2-F3FA-41C9-608FF2AFE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30436" y="795497"/>
            <a:ext cx="3529505" cy="1735453"/>
          </a:xfrm>
          <a:prstGeom prst="rect">
            <a:avLst/>
          </a:prstGeom>
        </p:spPr>
      </p:pic>
      <p:pic>
        <p:nvPicPr>
          <p:cNvPr id="5" name="Frontale-Deformata">
            <a:hlinkClick r:id="" action="ppaction://media"/>
            <a:extLst>
              <a:ext uri="{FF2B5EF4-FFF2-40B4-BE49-F238E27FC236}">
                <a16:creationId xmlns:a16="http://schemas.microsoft.com/office/drawing/2014/main" id="{F8E9E106-E846-B963-2827-84DFE883EF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36106"/>
          <a:stretch/>
        </p:blipFill>
        <p:spPr>
          <a:xfrm>
            <a:off x="5130436" y="2390689"/>
            <a:ext cx="1575378" cy="1321833"/>
          </a:xfrm>
          <a:prstGeom prst="rect">
            <a:avLst/>
          </a:prstGeom>
        </p:spPr>
      </p:pic>
      <p:pic>
        <p:nvPicPr>
          <p:cNvPr id="9" name="Immagine 8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7B84ED6E-5BCB-1020-A089-2C1608669A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49" y="3771760"/>
            <a:ext cx="4321833" cy="2384834"/>
          </a:xfrm>
          <a:prstGeom prst="rect">
            <a:avLst/>
          </a:prstGeom>
        </p:spPr>
      </p:pic>
      <p:pic>
        <p:nvPicPr>
          <p:cNvPr id="11" name="Tensioni-VID">
            <a:hlinkClick r:id="" action="ppaction://media"/>
            <a:extLst>
              <a:ext uri="{FF2B5EF4-FFF2-40B4-BE49-F238E27FC236}">
                <a16:creationId xmlns:a16="http://schemas.microsoft.com/office/drawing/2014/main" id="{F4C2B2E3-58B2-3E41-A7CD-B6A44A4BE7D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05814" y="2390689"/>
            <a:ext cx="1954127" cy="13218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F223A50-961E-560F-6769-B45EBF1D34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753" y="3800799"/>
            <a:ext cx="3513188" cy="24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Immagine 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768CA6C-C6FB-0E44-837F-6F15B235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4" y="1077985"/>
            <a:ext cx="8499246" cy="4141497"/>
          </a:xfrm>
          <a:prstGeom prst="rect">
            <a:avLst/>
          </a:prstGeom>
          <a:ln w="28575">
            <a:solidFill>
              <a:srgbClr val="004C97"/>
            </a:solidFill>
            <a:prstDash val="sysDash"/>
          </a:ln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CB7DDD3-91FA-7BC9-DCAC-1E142730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4" y="197471"/>
            <a:ext cx="8686800" cy="427877"/>
          </a:xfrm>
        </p:spPr>
        <p:txBody>
          <a:bodyPr/>
          <a:lstStyle/>
          <a:p>
            <a:r>
              <a:rPr lang="it-IT" sz="1950" dirty="0" err="1"/>
              <a:t>Calculations</a:t>
            </a:r>
            <a:r>
              <a:rPr lang="it-IT" sz="1950" dirty="0"/>
              <a:t> </a:t>
            </a:r>
            <a:r>
              <a:rPr lang="it-IT" sz="1950" dirty="0" err="1"/>
              <a:t>revealed</a:t>
            </a:r>
            <a:r>
              <a:rPr lang="it-IT" sz="1950" dirty="0"/>
              <a:t> </a:t>
            </a:r>
            <a:r>
              <a:rPr lang="en-US" sz="1950" dirty="0"/>
              <a:t>feasibility in terms of weight</a:t>
            </a:r>
            <a:endParaRPr lang="it-IT" sz="1950" dirty="0"/>
          </a:p>
        </p:txBody>
      </p:sp>
    </p:spTree>
    <p:extLst>
      <p:ext uri="{BB962C8B-B14F-4D97-AF65-F5344CB8AC3E}">
        <p14:creationId xmlns:p14="http://schemas.microsoft.com/office/powerpoint/2010/main" val="100025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gegneria, interno, macchina, acciaio&#10;&#10;Descrizione generata automaticamente">
            <a:extLst>
              <a:ext uri="{FF2B5EF4-FFF2-40B4-BE49-F238E27FC236}">
                <a16:creationId xmlns:a16="http://schemas.microsoft.com/office/drawing/2014/main" id="{593D3E40-AAA4-824B-A709-785D85FB55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097" y="3248"/>
            <a:ext cx="9144000" cy="685475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A5445FFC-DD35-0EBF-A301-9CC42DD7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2413"/>
            <a:ext cx="8686800" cy="427037"/>
          </a:xfrm>
        </p:spPr>
        <p:txBody>
          <a:bodyPr/>
          <a:lstStyle/>
          <a:p>
            <a:r>
              <a:rPr lang="en-US" sz="1950" dirty="0"/>
              <a:t>New episode</a:t>
            </a:r>
          </a:p>
        </p:txBody>
      </p:sp>
      <p:pic>
        <p:nvPicPr>
          <p:cNvPr id="6" name="Immagine 5" descr="Immagine che contiene disegno, illustrazione, clipart, schizzo&#10;&#10;Descrizione generata automaticamente">
            <a:extLst>
              <a:ext uri="{FF2B5EF4-FFF2-40B4-BE49-F238E27FC236}">
                <a16:creationId xmlns:a16="http://schemas.microsoft.com/office/drawing/2014/main" id="{13EB850F-DA8C-D9AC-78C3-2123EC616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09"/>
          <a:stretch/>
        </p:blipFill>
        <p:spPr>
          <a:xfrm>
            <a:off x="2739799" y="707941"/>
            <a:ext cx="3372374" cy="1951247"/>
          </a:xfrm>
          <a:prstGeom prst="rect">
            <a:avLst/>
          </a:prstGeom>
        </p:spPr>
      </p:pic>
      <p:pic>
        <p:nvPicPr>
          <p:cNvPr id="9" name="Immagine 8" descr="Immagine che contiene Elementi grafici, schermata, testo, Carattere&#10;&#10;Descrizione generata automaticamente">
            <a:extLst>
              <a:ext uri="{FF2B5EF4-FFF2-40B4-BE49-F238E27FC236}">
                <a16:creationId xmlns:a16="http://schemas.microsoft.com/office/drawing/2014/main" id="{CFA77C0C-A647-EF91-2653-FFD3E60B4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05" y="1839358"/>
            <a:ext cx="2604782" cy="10458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A2AD94-5AE7-5746-108F-170D8B9E79FA}"/>
              </a:ext>
            </a:extLst>
          </p:cNvPr>
          <p:cNvSpPr txBox="1"/>
          <p:nvPr/>
        </p:nvSpPr>
        <p:spPr>
          <a:xfrm>
            <a:off x="2705449" y="3048721"/>
            <a:ext cx="4428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Surgical</a:t>
            </a:r>
            <a:r>
              <a:rPr lang="it-IT" sz="26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 3D-CAD interventions 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F75E451-FEB3-49C3-C231-BB5593678F69}"/>
              </a:ext>
            </a:extLst>
          </p:cNvPr>
          <p:cNvCxnSpPr>
            <a:cxnSpLocks/>
          </p:cNvCxnSpPr>
          <p:nvPr/>
        </p:nvCxnSpPr>
        <p:spPr>
          <a:xfrm>
            <a:off x="4514326" y="3447553"/>
            <a:ext cx="0" cy="2257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C0A58F-79E9-3E5F-30C7-E83E5247A17F}"/>
              </a:ext>
            </a:extLst>
          </p:cNvPr>
          <p:cNvSpPr txBox="1"/>
          <p:nvPr/>
        </p:nvSpPr>
        <p:spPr>
          <a:xfrm>
            <a:off x="1020971" y="3710846"/>
            <a:ext cx="101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Heart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C71BC8E-DFD9-C8C7-5E37-C92471ACCD60}"/>
              </a:ext>
            </a:extLst>
          </p:cNvPr>
          <p:cNvCxnSpPr>
            <a:cxnSpLocks/>
          </p:cNvCxnSpPr>
          <p:nvPr/>
        </p:nvCxnSpPr>
        <p:spPr>
          <a:xfrm>
            <a:off x="7308210" y="3289680"/>
            <a:ext cx="0" cy="421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0BB9B31-970B-8452-218A-C93DC30857CF}"/>
              </a:ext>
            </a:extLst>
          </p:cNvPr>
          <p:cNvSpPr txBox="1"/>
          <p:nvPr/>
        </p:nvSpPr>
        <p:spPr>
          <a:xfrm>
            <a:off x="6920392" y="3663150"/>
            <a:ext cx="1019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 err="1">
                <a:latin typeface="Aparajita" panose="02020603050405020304" pitchFamily="18" charset="0"/>
                <a:cs typeface="Aparajita" panose="02020603050405020304" pitchFamily="18" charset="0"/>
              </a:rPr>
              <a:t>Skin</a:t>
            </a:r>
            <a:endParaRPr lang="it-IT" i="1" u="sng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5DE2F37-9981-8E29-46E9-4BC19AECA661}"/>
              </a:ext>
            </a:extLst>
          </p:cNvPr>
          <p:cNvCxnSpPr>
            <a:cxnSpLocks/>
          </p:cNvCxnSpPr>
          <p:nvPr/>
        </p:nvCxnSpPr>
        <p:spPr>
          <a:xfrm>
            <a:off x="1512115" y="3294943"/>
            <a:ext cx="0" cy="526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8A3390-E032-5E79-82F4-327F443898C1}"/>
              </a:ext>
            </a:extLst>
          </p:cNvPr>
          <p:cNvSpPr txBox="1"/>
          <p:nvPr/>
        </p:nvSpPr>
        <p:spPr>
          <a:xfrm>
            <a:off x="4091207" y="3690198"/>
            <a:ext cx="8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Brain</a:t>
            </a:r>
          </a:p>
        </p:txBody>
      </p:sp>
      <p:pic>
        <p:nvPicPr>
          <p:cNvPr id="31" name="Immagine 30" descr="Immagine che contiene cartone animato, arte&#10;&#10;Descrizione generata automaticamente">
            <a:extLst>
              <a:ext uri="{FF2B5EF4-FFF2-40B4-BE49-F238E27FC236}">
                <a16:creationId xmlns:a16="http://schemas.microsoft.com/office/drawing/2014/main" id="{4386B280-946A-CCA8-5075-31DDAFD28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75" y="4090906"/>
            <a:ext cx="1216404" cy="912303"/>
          </a:xfrm>
          <a:prstGeom prst="rect">
            <a:avLst/>
          </a:prstGeom>
        </p:spPr>
      </p:pic>
      <p:sp>
        <p:nvSpPr>
          <p:cNvPr id="33" name="Freccia a gallone 32">
            <a:extLst>
              <a:ext uri="{FF2B5EF4-FFF2-40B4-BE49-F238E27FC236}">
                <a16:creationId xmlns:a16="http://schemas.microsoft.com/office/drawing/2014/main" id="{DDB7469B-93EE-6C6E-FE6F-AA47E5626A2B}"/>
              </a:ext>
            </a:extLst>
          </p:cNvPr>
          <p:cNvSpPr/>
          <p:nvPr/>
        </p:nvSpPr>
        <p:spPr>
          <a:xfrm rot="5400000">
            <a:off x="1430849" y="5162917"/>
            <a:ext cx="109056" cy="176676"/>
          </a:xfrm>
          <a:prstGeom prst="chevron">
            <a:avLst/>
          </a:prstGeom>
          <a:noFill/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615F9CD-CA86-EC3D-46DA-0FA7E13D0C7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512115" y="3294943"/>
            <a:ext cx="119333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2" name="Immagine 41" descr="Immagine che contiene arte, Arte frattale, Policromia, Elementi grafici&#10;&#10;Descrizione generata automaticamente">
            <a:extLst>
              <a:ext uri="{FF2B5EF4-FFF2-40B4-BE49-F238E27FC236}">
                <a16:creationId xmlns:a16="http://schemas.microsoft.com/office/drawing/2014/main" id="{BCE2C8D9-3FA4-17C3-F581-D7A7FC2E9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891" y="4084212"/>
            <a:ext cx="1632867" cy="918760"/>
          </a:xfrm>
          <a:prstGeom prst="rect">
            <a:avLst/>
          </a:prstGeom>
        </p:spPr>
      </p:pic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C282B21A-F77D-35FE-7AAB-AABBA89DACCE}"/>
              </a:ext>
            </a:extLst>
          </p:cNvPr>
          <p:cNvCxnSpPr/>
          <p:nvPr/>
        </p:nvCxnSpPr>
        <p:spPr>
          <a:xfrm flipH="1" flipV="1">
            <a:off x="6328794" y="3289679"/>
            <a:ext cx="979416" cy="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E43C0FE-658C-8318-E999-D0EC28A8B80B}"/>
              </a:ext>
            </a:extLst>
          </p:cNvPr>
          <p:cNvSpPr txBox="1"/>
          <p:nvPr/>
        </p:nvSpPr>
        <p:spPr>
          <a:xfrm>
            <a:off x="373310" y="5406773"/>
            <a:ext cx="2588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/>
              <a:t>Detector Train</a:t>
            </a:r>
            <a:r>
              <a:rPr lang="it-IT" sz="1200" dirty="0"/>
              <a:t>: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the support </a:t>
            </a:r>
            <a:r>
              <a:rPr lang="it-IT" sz="1200" dirty="0" err="1"/>
              <a:t>structure</a:t>
            </a:r>
            <a:r>
              <a:rPr lang="it-IT" sz="1200" dirty="0"/>
              <a:t> of the </a:t>
            </a:r>
            <a:r>
              <a:rPr lang="it-IT" sz="1200" dirty="0" err="1"/>
              <a:t>muon</a:t>
            </a:r>
            <a:r>
              <a:rPr lang="it-IT" sz="1200" dirty="0"/>
              <a:t> </a:t>
            </a:r>
            <a:r>
              <a:rPr lang="it-IT" sz="1200" dirty="0" err="1"/>
              <a:t>beamline</a:t>
            </a:r>
            <a:r>
              <a:rPr lang="it-IT" sz="1200" dirty="0"/>
              <a:t> and the </a:t>
            </a:r>
            <a:r>
              <a:rPr lang="it-IT" sz="1200" dirty="0" err="1"/>
              <a:t>muon</a:t>
            </a:r>
            <a:r>
              <a:rPr lang="it-IT" sz="1200" dirty="0"/>
              <a:t> </a:t>
            </a:r>
            <a:r>
              <a:rPr lang="it-IT" sz="1200" dirty="0" err="1"/>
              <a:t>beamline</a:t>
            </a:r>
            <a:r>
              <a:rPr lang="it-IT" sz="1200" dirty="0"/>
              <a:t> </a:t>
            </a:r>
            <a:r>
              <a:rPr lang="it-IT" sz="1200" dirty="0" err="1"/>
              <a:t>itself</a:t>
            </a:r>
            <a:r>
              <a:rPr lang="it-IT" sz="1200" dirty="0"/>
              <a:t>.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the </a:t>
            </a:r>
            <a:r>
              <a:rPr lang="it-IT" sz="1200" dirty="0" err="1"/>
              <a:t>beating</a:t>
            </a:r>
            <a:r>
              <a:rPr lang="it-IT" sz="1200" dirty="0"/>
              <a:t> </a:t>
            </a:r>
            <a:r>
              <a:rPr lang="it-IT" sz="1200" dirty="0" err="1"/>
              <a:t>heart</a:t>
            </a:r>
            <a:r>
              <a:rPr lang="it-IT" sz="1200" dirty="0"/>
              <a:t> of the </a:t>
            </a:r>
            <a:r>
              <a:rPr lang="it-IT" sz="1200" dirty="0" err="1"/>
              <a:t>experiment</a:t>
            </a:r>
            <a:endParaRPr lang="it-IT" sz="1200" dirty="0"/>
          </a:p>
        </p:txBody>
      </p:sp>
      <p:sp>
        <p:nvSpPr>
          <p:cNvPr id="47" name="Freccia a gallone 46">
            <a:extLst>
              <a:ext uri="{FF2B5EF4-FFF2-40B4-BE49-F238E27FC236}">
                <a16:creationId xmlns:a16="http://schemas.microsoft.com/office/drawing/2014/main" id="{E68CA5A5-2EF7-0448-EB06-2B024FC227C2}"/>
              </a:ext>
            </a:extLst>
          </p:cNvPr>
          <p:cNvSpPr/>
          <p:nvPr/>
        </p:nvSpPr>
        <p:spPr>
          <a:xfrm rot="5400000">
            <a:off x="4459796" y="5162917"/>
            <a:ext cx="109056" cy="176676"/>
          </a:xfrm>
          <a:prstGeom prst="chevron">
            <a:avLst/>
          </a:prstGeom>
          <a:noFill/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8" name="Freccia a gallone 47">
            <a:extLst>
              <a:ext uri="{FF2B5EF4-FFF2-40B4-BE49-F238E27FC236}">
                <a16:creationId xmlns:a16="http://schemas.microsoft.com/office/drawing/2014/main" id="{1A8D6846-2AA4-21E0-F688-159F48DD8FC4}"/>
              </a:ext>
            </a:extLst>
          </p:cNvPr>
          <p:cNvSpPr/>
          <p:nvPr/>
        </p:nvSpPr>
        <p:spPr>
          <a:xfrm rot="5400000">
            <a:off x="7253681" y="5166858"/>
            <a:ext cx="109056" cy="176676"/>
          </a:xfrm>
          <a:prstGeom prst="chevron">
            <a:avLst/>
          </a:prstGeom>
          <a:noFill/>
          <a:ln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6C73370-57E1-C44C-7DA5-B22D59F46993}"/>
              </a:ext>
            </a:extLst>
          </p:cNvPr>
          <p:cNvSpPr txBox="1"/>
          <p:nvPr/>
        </p:nvSpPr>
        <p:spPr>
          <a:xfrm>
            <a:off x="3326235" y="5406774"/>
            <a:ext cx="248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/>
              <a:t>DS Trench and Cables</a:t>
            </a:r>
            <a:r>
              <a:rPr lang="it-IT" sz="1200" dirty="0"/>
              <a:t>: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the brain of the </a:t>
            </a:r>
            <a:r>
              <a:rPr lang="it-IT" sz="1200" dirty="0" err="1"/>
              <a:t>experiment</a:t>
            </a:r>
            <a:r>
              <a:rPr lang="it-IT" sz="1200" dirty="0"/>
              <a:t>, cables </a:t>
            </a:r>
            <a:r>
              <a:rPr lang="it-IT" sz="1200" dirty="0" err="1"/>
              <a:t>send</a:t>
            </a:r>
            <a:r>
              <a:rPr lang="it-IT" sz="1200" dirty="0"/>
              <a:t> tons of data to the DAQ system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9492736-9477-DA38-5F0B-2C3F1CC60ACA}"/>
              </a:ext>
            </a:extLst>
          </p:cNvPr>
          <p:cNvSpPr txBox="1"/>
          <p:nvPr/>
        </p:nvSpPr>
        <p:spPr>
          <a:xfrm>
            <a:off x="6047599" y="5385108"/>
            <a:ext cx="2811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err="1"/>
              <a:t>Shielding</a:t>
            </a:r>
            <a:r>
              <a:rPr lang="it-IT" sz="1200" dirty="0"/>
              <a:t>: </a:t>
            </a:r>
            <a:r>
              <a:rPr lang="it-IT" sz="1200" dirty="0" err="1"/>
              <a:t>main</a:t>
            </a:r>
            <a:r>
              <a:rPr lang="it-IT" sz="1200" dirty="0"/>
              <a:t> </a:t>
            </a:r>
            <a:r>
              <a:rPr lang="it-IT" sz="1200" dirty="0" err="1"/>
              <a:t>protection</a:t>
            </a:r>
            <a:r>
              <a:rPr lang="it-IT" sz="1200" dirty="0"/>
              <a:t> of the </a:t>
            </a:r>
            <a:r>
              <a:rPr lang="it-IT" sz="1200" dirty="0" err="1"/>
              <a:t>experiment</a:t>
            </a:r>
            <a:r>
              <a:rPr lang="it-IT" sz="1200" dirty="0"/>
              <a:t>. </a:t>
            </a:r>
            <a:r>
              <a:rPr lang="it-IT" sz="1200" dirty="0" err="1"/>
              <a:t>It</a:t>
            </a:r>
            <a:r>
              <a:rPr lang="it-IT" sz="1200" dirty="0"/>
              <a:t> </a:t>
            </a:r>
            <a:r>
              <a:rPr lang="it-IT" sz="1200" dirty="0" err="1"/>
              <a:t>ensures</a:t>
            </a:r>
            <a:r>
              <a:rPr lang="it-IT" sz="1200" dirty="0"/>
              <a:t> the </a:t>
            </a:r>
            <a:r>
              <a:rPr lang="it-IT" sz="1200" dirty="0" err="1"/>
              <a:t>isolation</a:t>
            </a:r>
            <a:r>
              <a:rPr lang="it-IT" sz="1200" dirty="0"/>
              <a:t> of the </a:t>
            </a:r>
            <a:r>
              <a:rPr lang="it-IT" sz="1200" dirty="0" err="1"/>
              <a:t>whole</a:t>
            </a:r>
            <a:r>
              <a:rPr lang="it-IT" sz="1200" dirty="0"/>
              <a:t> system from </a:t>
            </a:r>
            <a:r>
              <a:rPr lang="it-IT" sz="1200" dirty="0" err="1"/>
              <a:t>external</a:t>
            </a:r>
            <a:r>
              <a:rPr lang="it-IT" sz="1200" dirty="0"/>
              <a:t> background + </a:t>
            </a:r>
            <a:r>
              <a:rPr lang="it-IT" sz="1200" dirty="0" err="1"/>
              <a:t>internal</a:t>
            </a:r>
            <a:r>
              <a:rPr lang="it-IT" sz="1200" dirty="0"/>
              <a:t> </a:t>
            </a:r>
            <a:r>
              <a:rPr lang="it-IT" sz="1200" dirty="0" err="1"/>
              <a:t>radioactive</a:t>
            </a:r>
            <a:r>
              <a:rPr lang="it-IT" sz="1200" dirty="0"/>
              <a:t> </a:t>
            </a:r>
            <a:r>
              <a:rPr lang="it-IT" sz="1200" dirty="0" err="1"/>
              <a:t>environment</a:t>
            </a:r>
            <a:endParaRPr lang="it-IT" sz="1200" dirty="0"/>
          </a:p>
        </p:txBody>
      </p:sp>
      <p:pic>
        <p:nvPicPr>
          <p:cNvPr id="55" name="Immagine 54" descr="Immagine che contiene Danza, articolazione, persona, arte&#10;&#10;Descrizione generata automaticamente">
            <a:extLst>
              <a:ext uri="{FF2B5EF4-FFF2-40B4-BE49-F238E27FC236}">
                <a16:creationId xmlns:a16="http://schemas.microsoft.com/office/drawing/2014/main" id="{F6330A7B-15C2-DBE9-BE5A-76A9D70EA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715" y="4063644"/>
            <a:ext cx="1814989" cy="9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0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B590CCE-FA12-50F9-3D4F-6EC00593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367" y="2907236"/>
            <a:ext cx="4218805" cy="614838"/>
          </a:xfrm>
        </p:spPr>
        <p:txBody>
          <a:bodyPr/>
          <a:lstStyle/>
          <a:p>
            <a:pPr algn="ctr"/>
            <a:r>
              <a:rPr lang="it-IT" sz="1800" i="1" dirty="0">
                <a:latin typeface="Aparajita" panose="02020603050405020304" pitchFamily="18" charset="0"/>
                <a:cs typeface="Aparajita" panose="02020603050405020304" pitchFamily="18" charset="0"/>
              </a:rPr>
              <a:t>DETECTOR TRAIN IN </a:t>
            </a:r>
            <a:br>
              <a:rPr lang="it-IT" sz="1800" i="1" dirty="0"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it-IT" sz="1800" i="1" dirty="0">
                <a:latin typeface="Aparajita" panose="02020603050405020304" pitchFamily="18" charset="0"/>
                <a:cs typeface="Aparajita" panose="02020603050405020304" pitchFamily="18" charset="0"/>
              </a:rPr>
              <a:t>EXTRACTED / INSERTED POSITION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A19C9C-A2F0-699E-5EF8-B11485E91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57" y="268899"/>
            <a:ext cx="2971576" cy="26140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9124C02-CE72-209F-160C-42D77DDED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04" y="268899"/>
            <a:ext cx="5816080" cy="26140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09AD61F-0109-0C55-37F3-7D7FF76EC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4" y="3014504"/>
            <a:ext cx="5113829" cy="30020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BB7598-8904-8364-8518-E4A16BC80A38}"/>
              </a:ext>
            </a:extLst>
          </p:cNvPr>
          <p:cNvSpPr txBox="1"/>
          <p:nvPr/>
        </p:nvSpPr>
        <p:spPr>
          <a:xfrm>
            <a:off x="8288467" y="287557"/>
            <a:ext cx="770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Extracted</a:t>
            </a:r>
            <a:endParaRPr lang="it-IT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C42D00-AE3A-8A40-3DF4-E4A152C4BF31}"/>
              </a:ext>
            </a:extLst>
          </p:cNvPr>
          <p:cNvSpPr txBox="1"/>
          <p:nvPr/>
        </p:nvSpPr>
        <p:spPr>
          <a:xfrm>
            <a:off x="93534" y="3050925"/>
            <a:ext cx="770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Inserted</a:t>
            </a:r>
            <a:endParaRPr lang="it-IT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3959C-CB40-60E5-FB2E-5EB6C21CDA0D}"/>
              </a:ext>
            </a:extLst>
          </p:cNvPr>
          <p:cNvSpPr txBox="1"/>
          <p:nvPr/>
        </p:nvSpPr>
        <p:spPr>
          <a:xfrm>
            <a:off x="93534" y="252189"/>
            <a:ext cx="770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20603050405020304" pitchFamily="18" charset="0"/>
                <a:cs typeface="Aparajita" panose="02020603050405020304" pitchFamily="18" charset="0"/>
              </a:rPr>
              <a:t>Inserted</a:t>
            </a:r>
            <a:endParaRPr lang="it-IT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12" name="Immagine 11" descr="Immagine che contiene ingegneria, macchina&#10;&#10;Descrizione generata automaticamente">
            <a:extLst>
              <a:ext uri="{FF2B5EF4-FFF2-40B4-BE49-F238E27FC236}">
                <a16:creationId xmlns:a16="http://schemas.microsoft.com/office/drawing/2014/main" id="{D151F960-6E4B-B83B-898C-65828FE22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760" y="3546411"/>
            <a:ext cx="3626337" cy="24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1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6E8198B3-2919-9204-6E1B-2FAFB559A193}"/>
              </a:ext>
            </a:extLst>
          </p:cNvPr>
          <p:cNvSpPr txBox="1">
            <a:spLocks/>
          </p:cNvSpPr>
          <p:nvPr/>
        </p:nvSpPr>
        <p:spPr>
          <a:xfrm>
            <a:off x="4572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Detector Train in Inserted/Extracted Position </a:t>
            </a:r>
            <a:r>
              <a:rPr lang="en-US" sz="1950" dirty="0">
                <a:sym typeface="Wingdings" panose="05000000000000000000" pitchFamily="2" charset="2"/>
              </a:rPr>
              <a:t> Supports</a:t>
            </a:r>
            <a:endParaRPr lang="en-US" sz="1950" dirty="0"/>
          </a:p>
        </p:txBody>
      </p:sp>
      <p:pic>
        <p:nvPicPr>
          <p:cNvPr id="3" name="Immagine 2" descr="Immagine che contiene Accessorio di moda&#10;&#10;Descrizione generata automaticamente">
            <a:extLst>
              <a:ext uri="{FF2B5EF4-FFF2-40B4-BE49-F238E27FC236}">
                <a16:creationId xmlns:a16="http://schemas.microsoft.com/office/drawing/2014/main" id="{C460A044-580A-6226-5805-C10D69391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16407"/>
            <a:ext cx="4299358" cy="2549989"/>
          </a:xfrm>
          <a:prstGeom prst="rect">
            <a:avLst/>
          </a:prstGeom>
        </p:spPr>
      </p:pic>
      <p:pic>
        <p:nvPicPr>
          <p:cNvPr id="9" name="Immagine 8" descr="Immagine che contiene Rettangolo, design&#10;&#10;Descrizione generata automaticamente">
            <a:extLst>
              <a:ext uri="{FF2B5EF4-FFF2-40B4-BE49-F238E27FC236}">
                <a16:creationId xmlns:a16="http://schemas.microsoft.com/office/drawing/2014/main" id="{16AA8780-B8C7-9D60-32AD-738FCDB21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074" y="816407"/>
            <a:ext cx="2546059" cy="1577634"/>
          </a:xfrm>
          <a:prstGeom prst="rect">
            <a:avLst/>
          </a:prstGeom>
        </p:spPr>
      </p:pic>
      <p:pic>
        <p:nvPicPr>
          <p:cNvPr id="12" name="Immagine 11" descr="Immagine che contiene design&#10;&#10;Descrizione generata automaticamente con attendibilità bassa">
            <a:extLst>
              <a:ext uri="{FF2B5EF4-FFF2-40B4-BE49-F238E27FC236}">
                <a16:creationId xmlns:a16="http://schemas.microsoft.com/office/drawing/2014/main" id="{C946E03B-E53C-D7B5-B74B-2CD4875F1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073" y="2394042"/>
            <a:ext cx="2546061" cy="1556204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E9D02BE8-EB45-E272-4F8F-FD0A57F84C70}"/>
              </a:ext>
            </a:extLst>
          </p:cNvPr>
          <p:cNvSpPr/>
          <p:nvPr/>
        </p:nvSpPr>
        <p:spPr>
          <a:xfrm>
            <a:off x="3217178" y="1283516"/>
            <a:ext cx="306198" cy="3271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16C857F-4384-4C77-318E-04E481534304}"/>
              </a:ext>
            </a:extLst>
          </p:cNvPr>
          <p:cNvSpPr/>
          <p:nvPr/>
        </p:nvSpPr>
        <p:spPr>
          <a:xfrm>
            <a:off x="2727820" y="1553361"/>
            <a:ext cx="306198" cy="3271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 descr="Immagine che contiene strumento&#10;&#10;Descrizione generata automaticamente">
            <a:extLst>
              <a:ext uri="{FF2B5EF4-FFF2-40B4-BE49-F238E27FC236}">
                <a16:creationId xmlns:a16="http://schemas.microsoft.com/office/drawing/2014/main" id="{304AFF65-F288-4A60-017B-B8C127496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10" y="4048168"/>
            <a:ext cx="2340048" cy="177427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273CC07-176B-3E44-C10C-59051B128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018" y="4048168"/>
            <a:ext cx="2856839" cy="1774272"/>
          </a:xfrm>
          <a:prstGeom prst="rect">
            <a:avLst/>
          </a:prstGeom>
        </p:spPr>
      </p:pic>
      <p:sp>
        <p:nvSpPr>
          <p:cNvPr id="24" name="Ovale 23">
            <a:extLst>
              <a:ext uri="{FF2B5EF4-FFF2-40B4-BE49-F238E27FC236}">
                <a16:creationId xmlns:a16="http://schemas.microsoft.com/office/drawing/2014/main" id="{204022C2-9AA3-A997-9FA0-8B0F87C5D626}"/>
              </a:ext>
            </a:extLst>
          </p:cNvPr>
          <p:cNvSpPr/>
          <p:nvPr/>
        </p:nvSpPr>
        <p:spPr>
          <a:xfrm>
            <a:off x="1799439" y="1764231"/>
            <a:ext cx="897622" cy="6298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A13A3250-30C9-A65C-0DE4-FC861E8CC076}"/>
              </a:ext>
            </a:extLst>
          </p:cNvPr>
          <p:cNvSpPr/>
          <p:nvPr/>
        </p:nvSpPr>
        <p:spPr>
          <a:xfrm>
            <a:off x="3217178" y="1705761"/>
            <a:ext cx="390088" cy="3271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8260891-4645-FEB2-21CB-5CE41CA8EC44}"/>
              </a:ext>
            </a:extLst>
          </p:cNvPr>
          <p:cNvSpPr/>
          <p:nvPr/>
        </p:nvSpPr>
        <p:spPr>
          <a:xfrm>
            <a:off x="519510" y="4048168"/>
            <a:ext cx="2340048" cy="1774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B5F1F76-A00B-003A-1A1A-AF5C02B2D5EC}"/>
              </a:ext>
            </a:extLst>
          </p:cNvPr>
          <p:cNvSpPr/>
          <p:nvPr/>
        </p:nvSpPr>
        <p:spPr>
          <a:xfrm>
            <a:off x="3033240" y="4048168"/>
            <a:ext cx="2856839" cy="1774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E3F49CF-98F9-79AF-87DC-4AEAC021ECB7}"/>
              </a:ext>
            </a:extLst>
          </p:cNvPr>
          <p:cNvSpPr/>
          <p:nvPr/>
        </p:nvSpPr>
        <p:spPr>
          <a:xfrm>
            <a:off x="6191072" y="2394042"/>
            <a:ext cx="2546062" cy="15562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E96EE93-3A92-50DB-559E-07906DFAB40B}"/>
              </a:ext>
            </a:extLst>
          </p:cNvPr>
          <p:cNvSpPr/>
          <p:nvPr/>
        </p:nvSpPr>
        <p:spPr>
          <a:xfrm>
            <a:off x="6191073" y="816406"/>
            <a:ext cx="2546059" cy="15776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D52A7896-6BF4-CA74-35CE-9642E6E7BB5F}"/>
              </a:ext>
            </a:extLst>
          </p:cNvPr>
          <p:cNvCxnSpPr>
            <a:stCxn id="25" idx="4"/>
          </p:cNvCxnSpPr>
          <p:nvPr/>
        </p:nvCxnSpPr>
        <p:spPr>
          <a:xfrm>
            <a:off x="3412222" y="2032931"/>
            <a:ext cx="442519" cy="2015237"/>
          </a:xfrm>
          <a:prstGeom prst="straightConnector1">
            <a:avLst/>
          </a:prstGeom>
          <a:ln w="6350">
            <a:prstDash val="sys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92A4A230-33F2-CB15-E489-5B9B80BD7C3A}"/>
              </a:ext>
            </a:extLst>
          </p:cNvPr>
          <p:cNvCxnSpPr>
            <a:cxnSpLocks/>
            <a:stCxn id="24" idx="3"/>
            <a:endCxn id="26" idx="0"/>
          </p:cNvCxnSpPr>
          <p:nvPr/>
        </p:nvCxnSpPr>
        <p:spPr>
          <a:xfrm flipH="1">
            <a:off x="1689534" y="2301807"/>
            <a:ext cx="241359" cy="1746361"/>
          </a:xfrm>
          <a:prstGeom prst="straightConnector1">
            <a:avLst/>
          </a:prstGeom>
          <a:ln w="6350">
            <a:prstDash val="sys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737028A8-2468-1F90-5204-FA93B61FE6E9}"/>
              </a:ext>
            </a:extLst>
          </p:cNvPr>
          <p:cNvCxnSpPr>
            <a:stCxn id="14" idx="6"/>
            <a:endCxn id="29" idx="1"/>
          </p:cNvCxnSpPr>
          <p:nvPr/>
        </p:nvCxnSpPr>
        <p:spPr>
          <a:xfrm>
            <a:off x="3523376" y="1447101"/>
            <a:ext cx="2667697" cy="158123"/>
          </a:xfrm>
          <a:prstGeom prst="straightConnector1">
            <a:avLst/>
          </a:prstGeom>
          <a:ln w="3175">
            <a:prstDash val="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ttore curvo 38">
            <a:extLst>
              <a:ext uri="{FF2B5EF4-FFF2-40B4-BE49-F238E27FC236}">
                <a16:creationId xmlns:a16="http://schemas.microsoft.com/office/drawing/2014/main" id="{C67020F3-81BB-E2A8-C22B-35B66D4D9CB8}"/>
              </a:ext>
            </a:extLst>
          </p:cNvPr>
          <p:cNvCxnSpPr>
            <a:cxnSpLocks/>
            <a:stCxn id="19" idx="1"/>
            <a:endCxn id="14" idx="1"/>
          </p:cNvCxnSpPr>
          <p:nvPr/>
        </p:nvCxnSpPr>
        <p:spPr>
          <a:xfrm rot="5400000" flipH="1" flipV="1">
            <a:off x="2882419" y="1221673"/>
            <a:ext cx="269845" cy="489358"/>
          </a:xfrm>
          <a:prstGeom prst="curvedConnector3">
            <a:avLst>
              <a:gd name="adj1" fmla="val 114225"/>
            </a:avLst>
          </a:prstGeom>
          <a:ln w="3175">
            <a:prstDash val="dash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DAF1191-A320-BBBC-7F25-B97DAC3A5860}"/>
              </a:ext>
            </a:extLst>
          </p:cNvPr>
          <p:cNvSpPr txBox="1"/>
          <p:nvPr/>
        </p:nvSpPr>
        <p:spPr>
          <a:xfrm>
            <a:off x="6673533" y="3886585"/>
            <a:ext cx="3292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Calorimeter bypass bar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2EDA423-3C4A-5888-DDE8-5593D47A5FB0}"/>
              </a:ext>
            </a:extLst>
          </p:cNvPr>
          <p:cNvSpPr txBox="1"/>
          <p:nvPr/>
        </p:nvSpPr>
        <p:spPr>
          <a:xfrm>
            <a:off x="3470337" y="5824308"/>
            <a:ext cx="3292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Offset bar MBS to Calorimeter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EC1DF72-CC76-67A4-741C-3BD7A2E4AECC}"/>
              </a:ext>
            </a:extLst>
          </p:cNvPr>
          <p:cNvSpPr txBox="1"/>
          <p:nvPr/>
        </p:nvSpPr>
        <p:spPr>
          <a:xfrm>
            <a:off x="1050721" y="5822440"/>
            <a:ext cx="3292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1" dirty="0">
                <a:latin typeface="Aparajita" panose="02020603050405020304" pitchFamily="18" charset="0"/>
                <a:cs typeface="Aparajita" panose="02020603050405020304" pitchFamily="18" charset="0"/>
              </a:rPr>
              <a:t>Offset bar Tracker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A00725-5DF4-0094-6C81-E039C424CF5A}"/>
              </a:ext>
            </a:extLst>
          </p:cNvPr>
          <p:cNvSpPr txBox="1"/>
          <p:nvPr/>
        </p:nvSpPr>
        <p:spPr>
          <a:xfrm>
            <a:off x="73120" y="2681647"/>
            <a:ext cx="2856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parajita" panose="02020603050405020304" pitchFamily="18" charset="0"/>
                <a:cs typeface="Aparajita" panose="02020603050405020304" pitchFamily="18" charset="0"/>
              </a:rPr>
              <a:t>NORTH RAIL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76F50D-6173-DD1A-0E9F-15909FA20A59}"/>
              </a:ext>
            </a:extLst>
          </p:cNvPr>
          <p:cNvSpPr txBox="1"/>
          <p:nvPr/>
        </p:nvSpPr>
        <p:spPr>
          <a:xfrm>
            <a:off x="519510" y="3290500"/>
            <a:ext cx="2856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parajita" panose="02020603050405020304" pitchFamily="18" charset="0"/>
                <a:cs typeface="Aparajita" panose="02020603050405020304" pitchFamily="18" charset="0"/>
              </a:rPr>
              <a:t>SOUTH RAIL</a:t>
            </a:r>
          </a:p>
        </p:txBody>
      </p:sp>
    </p:spTree>
    <p:extLst>
      <p:ext uri="{BB962C8B-B14F-4D97-AF65-F5344CB8AC3E}">
        <p14:creationId xmlns:p14="http://schemas.microsoft.com/office/powerpoint/2010/main" val="6787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1950" dirty="0"/>
              <a:t>Detector Train in Inserted/Extracted Position </a:t>
            </a:r>
            <a:r>
              <a:rPr lang="en-US" sz="1950" dirty="0">
                <a:sym typeface="Wingdings" panose="05000000000000000000" pitchFamily="2" charset="2"/>
              </a:rPr>
              <a:t> Muon Beamline</a:t>
            </a:r>
            <a:endParaRPr lang="en-US" sz="1950" dirty="0"/>
          </a:p>
        </p:txBody>
      </p:sp>
      <p:pic>
        <p:nvPicPr>
          <p:cNvPr id="9" name="Immagine 8" descr="Immagine che contiene ingegneria, razzo&#10;&#10;Descrizione generata automaticamente">
            <a:extLst>
              <a:ext uri="{FF2B5EF4-FFF2-40B4-BE49-F238E27FC236}">
                <a16:creationId xmlns:a16="http://schemas.microsoft.com/office/drawing/2014/main" id="{9305D11D-D881-1B27-6282-8E753280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8" y="1673111"/>
            <a:ext cx="5192844" cy="2528037"/>
          </a:xfrm>
          <a:prstGeom prst="rect">
            <a:avLst/>
          </a:prstGeom>
        </p:spPr>
      </p:pic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5EC2FC9-04B8-86C8-ED77-C3BDE27F2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8" y="809046"/>
            <a:ext cx="5192844" cy="1403926"/>
          </a:xfrm>
          <a:prstGeom prst="rect">
            <a:avLst/>
          </a:prstGeom>
        </p:spPr>
      </p:pic>
      <p:pic>
        <p:nvPicPr>
          <p:cNvPr id="12" name="Immagine 11" descr="Immagine che contiene schermata, Modello in scala&#10;&#10;Descrizione generata automaticamente">
            <a:extLst>
              <a:ext uri="{FF2B5EF4-FFF2-40B4-BE49-F238E27FC236}">
                <a16:creationId xmlns:a16="http://schemas.microsoft.com/office/drawing/2014/main" id="{B11721BB-192E-7756-0061-E2FE9F064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854" y="809045"/>
            <a:ext cx="2246280" cy="16525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BB0CEC1-9498-1F2E-FD4C-FE3120808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555" y="4428356"/>
            <a:ext cx="2253174" cy="1648892"/>
          </a:xfrm>
          <a:prstGeom prst="rect">
            <a:avLst/>
          </a:prstGeom>
        </p:spPr>
      </p:pic>
      <p:pic>
        <p:nvPicPr>
          <p:cNvPr id="16" name="Immagine 1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58D37FDB-2F1A-3435-EFBA-C0DA6C63A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38" y="4377577"/>
            <a:ext cx="2181488" cy="1701823"/>
          </a:xfrm>
          <a:prstGeom prst="rect">
            <a:avLst/>
          </a:prstGeom>
        </p:spPr>
      </p:pic>
      <p:pic>
        <p:nvPicPr>
          <p:cNvPr id="18" name="Immagine 17" descr="Immagine che contiene schermata, ingegneria, Parallelo&#10;&#10;Descrizione generata automaticamente">
            <a:extLst>
              <a:ext uri="{FF2B5EF4-FFF2-40B4-BE49-F238E27FC236}">
                <a16:creationId xmlns:a16="http://schemas.microsoft.com/office/drawing/2014/main" id="{171B95D7-316C-33A4-554E-267AAFC3A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041" y="4428354"/>
            <a:ext cx="2253175" cy="1648893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FDF281C0-73E1-6EFB-E8DA-535C741AFB35}"/>
              </a:ext>
            </a:extLst>
          </p:cNvPr>
          <p:cNvSpPr/>
          <p:nvPr/>
        </p:nvSpPr>
        <p:spPr>
          <a:xfrm>
            <a:off x="494850" y="3802671"/>
            <a:ext cx="436227" cy="39847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E44FEB65-EE03-C9A2-A02F-BC085DAA5529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222250" y="3861027"/>
            <a:ext cx="336484" cy="51655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5F23DA8-40CD-C40F-E6B5-27E6197454E6}"/>
              </a:ext>
            </a:extLst>
          </p:cNvPr>
          <p:cNvCxnSpPr>
            <a:cxnSpLocks/>
            <a:stCxn id="2" idx="7"/>
          </p:cNvCxnSpPr>
          <p:nvPr/>
        </p:nvCxnSpPr>
        <p:spPr>
          <a:xfrm>
            <a:off x="867193" y="3861027"/>
            <a:ext cx="1536249" cy="510003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1085AB58-DCF3-66DE-044A-C9F20DADEC32}"/>
              </a:ext>
            </a:extLst>
          </p:cNvPr>
          <p:cNvSpPr/>
          <p:nvPr/>
        </p:nvSpPr>
        <p:spPr>
          <a:xfrm>
            <a:off x="212596" y="4373182"/>
            <a:ext cx="2181488" cy="170406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9EE4C9BB-5F22-97D6-8839-E84CB1B9720D}"/>
              </a:ext>
            </a:extLst>
          </p:cNvPr>
          <p:cNvSpPr/>
          <p:nvPr/>
        </p:nvSpPr>
        <p:spPr>
          <a:xfrm>
            <a:off x="1681280" y="3651077"/>
            <a:ext cx="436227" cy="39847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6E75276-07DC-CA5D-993A-037256FDAE3C}"/>
              </a:ext>
            </a:extLst>
          </p:cNvPr>
          <p:cNvSpPr/>
          <p:nvPr/>
        </p:nvSpPr>
        <p:spPr>
          <a:xfrm>
            <a:off x="3132556" y="4428355"/>
            <a:ext cx="2253175" cy="164889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EDF09E0-6F8A-989F-0EF9-AA20B0C237C2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1899394" y="3651077"/>
            <a:ext cx="3486335" cy="777279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7C7BEBA8-99B3-094D-8BB2-3928ACC3FA14}"/>
              </a:ext>
            </a:extLst>
          </p:cNvPr>
          <p:cNvSpPr/>
          <p:nvPr/>
        </p:nvSpPr>
        <p:spPr>
          <a:xfrm>
            <a:off x="4842484" y="3206923"/>
            <a:ext cx="543247" cy="48252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5C5B86DB-AFF3-4877-EC39-3D4CD302497F}"/>
              </a:ext>
            </a:extLst>
          </p:cNvPr>
          <p:cNvCxnSpPr>
            <a:cxnSpLocks/>
            <a:stCxn id="32" idx="1"/>
          </p:cNvCxnSpPr>
          <p:nvPr/>
        </p:nvCxnSpPr>
        <p:spPr>
          <a:xfrm flipV="1">
            <a:off x="4922041" y="798048"/>
            <a:ext cx="1436812" cy="247954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A8D5B6C7-D35C-1AFE-2DDE-635B8BFD832D}"/>
              </a:ext>
            </a:extLst>
          </p:cNvPr>
          <p:cNvCxnSpPr>
            <a:cxnSpLocks/>
          </p:cNvCxnSpPr>
          <p:nvPr/>
        </p:nvCxnSpPr>
        <p:spPr>
          <a:xfrm flipV="1">
            <a:off x="5351278" y="2440179"/>
            <a:ext cx="1007575" cy="113758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ttangolo 40">
            <a:extLst>
              <a:ext uri="{FF2B5EF4-FFF2-40B4-BE49-F238E27FC236}">
                <a16:creationId xmlns:a16="http://schemas.microsoft.com/office/drawing/2014/main" id="{ABA4CFCF-7EDE-7524-7C90-1659A56764D1}"/>
              </a:ext>
            </a:extLst>
          </p:cNvPr>
          <p:cNvSpPr/>
          <p:nvPr/>
        </p:nvSpPr>
        <p:spPr>
          <a:xfrm>
            <a:off x="6358854" y="803236"/>
            <a:ext cx="2253175" cy="164889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60B0397-7670-725F-32DC-5229177C5DD8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1899394" y="4049554"/>
            <a:ext cx="1223804" cy="383197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e 56">
            <a:extLst>
              <a:ext uri="{FF2B5EF4-FFF2-40B4-BE49-F238E27FC236}">
                <a16:creationId xmlns:a16="http://schemas.microsoft.com/office/drawing/2014/main" id="{92D4C16B-4543-167C-5C38-4D7799DCD5FA}"/>
              </a:ext>
            </a:extLst>
          </p:cNvPr>
          <p:cNvSpPr/>
          <p:nvPr/>
        </p:nvSpPr>
        <p:spPr>
          <a:xfrm>
            <a:off x="3458167" y="3451838"/>
            <a:ext cx="436227" cy="39847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83029FB2-6172-5109-2EF5-C5758AC7CFA7}"/>
              </a:ext>
            </a:extLst>
          </p:cNvPr>
          <p:cNvCxnSpPr>
            <a:cxnSpLocks/>
            <a:stCxn id="57" idx="4"/>
          </p:cNvCxnSpPr>
          <p:nvPr/>
        </p:nvCxnSpPr>
        <p:spPr>
          <a:xfrm>
            <a:off x="3676281" y="3850315"/>
            <a:ext cx="2686760" cy="578039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23BAA21F-E0CD-0406-C8E4-7449E53745AC}"/>
              </a:ext>
            </a:extLst>
          </p:cNvPr>
          <p:cNvCxnSpPr>
            <a:cxnSpLocks/>
            <a:stCxn id="57" idx="0"/>
          </p:cNvCxnSpPr>
          <p:nvPr/>
        </p:nvCxnSpPr>
        <p:spPr>
          <a:xfrm>
            <a:off x="3676281" y="3451838"/>
            <a:ext cx="4935748" cy="96706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ttangolo 63">
            <a:extLst>
              <a:ext uri="{FF2B5EF4-FFF2-40B4-BE49-F238E27FC236}">
                <a16:creationId xmlns:a16="http://schemas.microsoft.com/office/drawing/2014/main" id="{3653C9C0-54FD-2177-5296-43EEEAFF753A}"/>
              </a:ext>
            </a:extLst>
          </p:cNvPr>
          <p:cNvSpPr/>
          <p:nvPr/>
        </p:nvSpPr>
        <p:spPr>
          <a:xfrm>
            <a:off x="6363041" y="4428356"/>
            <a:ext cx="2253175" cy="164889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25F22045-CCD0-8F83-AAF9-826707574423}"/>
              </a:ext>
            </a:extLst>
          </p:cNvPr>
          <p:cNvSpPr txBox="1"/>
          <p:nvPr/>
        </p:nvSpPr>
        <p:spPr>
          <a:xfrm>
            <a:off x="6867647" y="2706848"/>
            <a:ext cx="2253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Stopping</a:t>
            </a:r>
            <a:r>
              <a:rPr lang="it-IT" sz="1400" i="1" dirty="0">
                <a:latin typeface="Aparajita" panose="02020603050405020304" pitchFamily="18" charset="0"/>
                <a:cs typeface="Aparajita" panose="02020603050405020304" pitchFamily="18" charset="0"/>
              </a:rPr>
              <a:t>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>
                <a:latin typeface="Aparajita" panose="02020603050405020304" pitchFamily="18" charset="0"/>
                <a:cs typeface="Aparajita" panose="02020603050405020304" pitchFamily="18" charset="0"/>
              </a:rPr>
              <a:t>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>
                <a:latin typeface="Aparajita" panose="02020603050405020304" pitchFamily="18" charset="0"/>
                <a:cs typeface="Aparajita" panose="02020603050405020304" pitchFamily="18" charset="0"/>
              </a:rPr>
              <a:t>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>
                <a:latin typeface="Aparajita" panose="02020603050405020304" pitchFamily="18" charset="0"/>
                <a:cs typeface="Aparajita" panose="02020603050405020304" pitchFamily="18" charset="0"/>
              </a:rPr>
              <a:t>Calorimeter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i="1" dirty="0">
                <a:latin typeface="Aparajita" panose="02020603050405020304" pitchFamily="18" charset="0"/>
                <a:cs typeface="Aparajita" panose="02020603050405020304" pitchFamily="18" charset="0"/>
              </a:rPr>
              <a:t>MBS</a:t>
            </a:r>
          </a:p>
        </p:txBody>
      </p:sp>
    </p:spTree>
    <p:extLst>
      <p:ext uri="{BB962C8B-B14F-4D97-AF65-F5344CB8AC3E}">
        <p14:creationId xmlns:p14="http://schemas.microsoft.com/office/powerpoint/2010/main" val="95145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Commisso | Final Presentation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970475" y="1637017"/>
            <a:ext cx="3758266" cy="1883328"/>
          </a:xfrm>
        </p:spPr>
        <p:txBody>
          <a:bodyPr/>
          <a:lstStyle/>
          <a:p>
            <a:pPr algn="ctr"/>
            <a:r>
              <a:rPr lang="en-US" sz="1800" i="1" dirty="0">
                <a:latin typeface="Aparajita" panose="02020603050405020304" pitchFamily="18" charset="0"/>
                <a:cs typeface="Aparajita" panose="02020603050405020304" pitchFamily="18" charset="0"/>
              </a:rPr>
              <a:t>DETECTOR SUPPORT AND INSTALLATION SYSTEM – DS TRENCH </a:t>
            </a:r>
            <a:br>
              <a:rPr lang="en-US" sz="1950" dirty="0"/>
            </a:br>
            <a:endParaRPr lang="en-US" sz="1950" dirty="0"/>
          </a:p>
        </p:txBody>
      </p:sp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85EE81A-56E5-0294-5501-F09F25A4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250287"/>
            <a:ext cx="4418900" cy="2951922"/>
          </a:xfrm>
          <a:prstGeom prst="rect">
            <a:avLst/>
          </a:prstGeom>
        </p:spPr>
      </p:pic>
      <p:pic>
        <p:nvPicPr>
          <p:cNvPr id="5" name="Immagine 4" descr="Immagine che contiene Rettangolo, schermata, quadrato, Policromia&#10;&#10;Descrizione generata automaticamente">
            <a:extLst>
              <a:ext uri="{FF2B5EF4-FFF2-40B4-BE49-F238E27FC236}">
                <a16:creationId xmlns:a16="http://schemas.microsoft.com/office/drawing/2014/main" id="{6588060B-4E83-6893-222E-EBB503A58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21" y="3250287"/>
            <a:ext cx="4139968" cy="2951922"/>
          </a:xfrm>
          <a:prstGeom prst="rect">
            <a:avLst/>
          </a:prstGeom>
        </p:spPr>
      </p:pic>
      <p:pic>
        <p:nvPicPr>
          <p:cNvPr id="12" name="Immagine 11" descr="Immagine che contiene Rettangolo, Parallelo, blu, Policromia&#10;&#10;Descrizione generata automaticamente">
            <a:extLst>
              <a:ext uri="{FF2B5EF4-FFF2-40B4-BE49-F238E27FC236}">
                <a16:creationId xmlns:a16="http://schemas.microsoft.com/office/drawing/2014/main" id="{A11A0355-219C-0565-05B8-C7D238594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70" y="180878"/>
            <a:ext cx="4538444" cy="2985966"/>
          </a:xfrm>
          <a:prstGeom prst="rect">
            <a:avLst/>
          </a:prstGeom>
        </p:spPr>
      </p:pic>
      <p:pic>
        <p:nvPicPr>
          <p:cNvPr id="14" name="Immagine 13" descr="Immagine che contiene schermata, linea, Rettangolo, grafica&#10;&#10;Descrizione generata automaticamente">
            <a:extLst>
              <a:ext uri="{FF2B5EF4-FFF2-40B4-BE49-F238E27FC236}">
                <a16:creationId xmlns:a16="http://schemas.microsoft.com/office/drawing/2014/main" id="{18FD3DB0-9730-D454-B2F9-4AAD1D6A1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32" y="180879"/>
            <a:ext cx="4062367" cy="2397802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58DA37F-12CD-2059-FAB9-2D1CEE19288B}"/>
              </a:ext>
            </a:extLst>
          </p:cNvPr>
          <p:cNvCxnSpPr/>
          <p:nvPr/>
        </p:nvCxnSpPr>
        <p:spPr>
          <a:xfrm flipH="1" flipV="1">
            <a:off x="1809178" y="1510918"/>
            <a:ext cx="196223" cy="3806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C99DC33-B9FA-8861-7D8A-65B50A4F7BA6}"/>
              </a:ext>
            </a:extLst>
          </p:cNvPr>
          <p:cNvCxnSpPr>
            <a:cxnSpLocks/>
          </p:cNvCxnSpPr>
          <p:nvPr/>
        </p:nvCxnSpPr>
        <p:spPr>
          <a:xfrm flipV="1">
            <a:off x="6459281" y="1362797"/>
            <a:ext cx="606528" cy="2602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F648F9-6B8F-9A27-F3F7-293F006C21B5}"/>
              </a:ext>
            </a:extLst>
          </p:cNvPr>
          <p:cNvCxnSpPr>
            <a:cxnSpLocks/>
          </p:cNvCxnSpPr>
          <p:nvPr/>
        </p:nvCxnSpPr>
        <p:spPr>
          <a:xfrm>
            <a:off x="7755850" y="4452233"/>
            <a:ext cx="218660" cy="559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57AF5856-6C24-0930-5F85-BF05F016C6AE}"/>
              </a:ext>
            </a:extLst>
          </p:cNvPr>
          <p:cNvSpPr/>
          <p:nvPr/>
        </p:nvSpPr>
        <p:spPr>
          <a:xfrm>
            <a:off x="5137123" y="1510918"/>
            <a:ext cx="784892" cy="510181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E5AEF83-FB13-1ED3-7C1A-7888937B3E4E}"/>
              </a:ext>
            </a:extLst>
          </p:cNvPr>
          <p:cNvCxnSpPr/>
          <p:nvPr/>
        </p:nvCxnSpPr>
        <p:spPr>
          <a:xfrm flipH="1" flipV="1">
            <a:off x="863382" y="3896992"/>
            <a:ext cx="545500" cy="368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9C34B1-58CB-12BA-4F0E-5BBA229B6E66}"/>
              </a:ext>
            </a:extLst>
          </p:cNvPr>
          <p:cNvSpPr txBox="1"/>
          <p:nvPr/>
        </p:nvSpPr>
        <p:spPr>
          <a:xfrm>
            <a:off x="429419" y="3673337"/>
            <a:ext cx="1306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latin typeface="Aparajita" panose="02020603050405020304" pitchFamily="18" charset="0"/>
                <a:cs typeface="Aparajita" panose="02020603050405020304" pitchFamily="18" charset="0"/>
              </a:rPr>
              <a:t>Grates</a:t>
            </a:r>
            <a:endParaRPr lang="it-IT" sz="1400" i="1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576999F-E6E3-8BF9-B3EF-4F0CCAF9C8D5}"/>
              </a:ext>
            </a:extLst>
          </p:cNvPr>
          <p:cNvCxnSpPr/>
          <p:nvPr/>
        </p:nvCxnSpPr>
        <p:spPr>
          <a:xfrm flipH="1">
            <a:off x="2354678" y="4783921"/>
            <a:ext cx="82414" cy="553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D55D4FC-5D25-3E1E-6AAF-B8AE1E718427}"/>
              </a:ext>
            </a:extLst>
          </p:cNvPr>
          <p:cNvCxnSpPr>
            <a:cxnSpLocks/>
          </p:cNvCxnSpPr>
          <p:nvPr/>
        </p:nvCxnSpPr>
        <p:spPr>
          <a:xfrm flipH="1" flipV="1">
            <a:off x="1966156" y="3786720"/>
            <a:ext cx="331618" cy="194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5410CDC-9E4A-CA1C-1B2A-B72444A97293}"/>
              </a:ext>
            </a:extLst>
          </p:cNvPr>
          <p:cNvSpPr txBox="1"/>
          <p:nvPr/>
        </p:nvSpPr>
        <p:spPr>
          <a:xfrm>
            <a:off x="2072116" y="5288217"/>
            <a:ext cx="9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parajita" panose="02020603050405020304" pitchFamily="18" charset="0"/>
                <a:cs typeface="Aparajita" panose="02020603050405020304" pitchFamily="18" charset="0"/>
              </a:rPr>
              <a:t>High </a:t>
            </a:r>
            <a:r>
              <a:rPr lang="it-IT" sz="1000" dirty="0" err="1">
                <a:latin typeface="Aparajita" panose="02020603050405020304" pitchFamily="18" charset="0"/>
                <a:cs typeface="Aparajita" panose="02020603050405020304" pitchFamily="18" charset="0"/>
              </a:rPr>
              <a:t>capacity</a:t>
            </a:r>
            <a:r>
              <a:rPr lang="it-IT" sz="1000" dirty="0">
                <a:latin typeface="Aparajita" panose="02020603050405020304" pitchFamily="18" charset="0"/>
                <a:cs typeface="Aparajita" panose="02020603050405020304" pitchFamily="18" charset="0"/>
              </a:rPr>
              <a:t> trench </a:t>
            </a:r>
            <a:r>
              <a:rPr lang="it-IT" sz="1000" dirty="0" err="1">
                <a:latin typeface="Aparajita" panose="02020603050405020304" pitchFamily="18" charset="0"/>
                <a:cs typeface="Aparajita" panose="02020603050405020304" pitchFamily="18" charset="0"/>
              </a:rPr>
              <a:t>plate</a:t>
            </a:r>
            <a:endParaRPr lang="it-IT" sz="10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8A7D4D-E68F-6FDE-54C7-D5022103A7EB}"/>
              </a:ext>
            </a:extLst>
          </p:cNvPr>
          <p:cNvSpPr txBox="1"/>
          <p:nvPr/>
        </p:nvSpPr>
        <p:spPr>
          <a:xfrm>
            <a:off x="1367569" y="3268413"/>
            <a:ext cx="767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parajita" panose="02020603050405020304" pitchFamily="18" charset="0"/>
                <a:cs typeface="Aparajita" panose="02020603050405020304" pitchFamily="18" charset="0"/>
              </a:rPr>
              <a:t>DS Trench Grating Corner Plate</a:t>
            </a:r>
            <a:endParaRPr lang="it-IT" sz="10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6671397-5AE1-6742-BD90-928DD00502BF}"/>
              </a:ext>
            </a:extLst>
          </p:cNvPr>
          <p:cNvSpPr txBox="1"/>
          <p:nvPr/>
        </p:nvSpPr>
        <p:spPr>
          <a:xfrm>
            <a:off x="1621798" y="1265892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A276389-2904-242A-3492-74914267F3B7}"/>
              </a:ext>
            </a:extLst>
          </p:cNvPr>
          <p:cNvSpPr txBox="1"/>
          <p:nvPr/>
        </p:nvSpPr>
        <p:spPr>
          <a:xfrm>
            <a:off x="1909483" y="1825366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W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52343AC-7F88-3B88-A0EA-E9FFFE57102D}"/>
              </a:ext>
            </a:extLst>
          </p:cNvPr>
          <p:cNvSpPr txBox="1"/>
          <p:nvPr/>
        </p:nvSpPr>
        <p:spPr>
          <a:xfrm>
            <a:off x="6160242" y="1483544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W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44B8CDD-F9D2-2F72-DEDA-FC4501C70AC4}"/>
              </a:ext>
            </a:extLst>
          </p:cNvPr>
          <p:cNvSpPr txBox="1"/>
          <p:nvPr/>
        </p:nvSpPr>
        <p:spPr>
          <a:xfrm>
            <a:off x="7012486" y="1145212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5608484-0364-3AD5-0EDC-2161BE9EE87C}"/>
              </a:ext>
            </a:extLst>
          </p:cNvPr>
          <p:cNvSpPr txBox="1"/>
          <p:nvPr/>
        </p:nvSpPr>
        <p:spPr>
          <a:xfrm>
            <a:off x="7542173" y="4169851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W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D8592B6-41F8-4F1C-1B96-E9F6068C5B1F}"/>
              </a:ext>
            </a:extLst>
          </p:cNvPr>
          <p:cNvSpPr txBox="1"/>
          <p:nvPr/>
        </p:nvSpPr>
        <p:spPr>
          <a:xfrm>
            <a:off x="7862921" y="4965052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E</a:t>
            </a:r>
          </a:p>
        </p:txBody>
      </p: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EE140BC9-DC03-65FE-AF92-B0A098C0858E}"/>
              </a:ext>
            </a:extLst>
          </p:cNvPr>
          <p:cNvCxnSpPr>
            <a:cxnSpLocks/>
          </p:cNvCxnSpPr>
          <p:nvPr/>
        </p:nvCxnSpPr>
        <p:spPr>
          <a:xfrm flipV="1">
            <a:off x="1708051" y="1652738"/>
            <a:ext cx="398476" cy="712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4D3B044-E890-DE76-9D6A-41DACEA5EB04}"/>
              </a:ext>
            </a:extLst>
          </p:cNvPr>
          <p:cNvSpPr txBox="1"/>
          <p:nvPr/>
        </p:nvSpPr>
        <p:spPr>
          <a:xfrm>
            <a:off x="2037791" y="1472314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709A60C-B8BC-0A0F-46E9-E7C82EB353E4}"/>
              </a:ext>
            </a:extLst>
          </p:cNvPr>
          <p:cNvSpPr txBox="1"/>
          <p:nvPr/>
        </p:nvSpPr>
        <p:spPr>
          <a:xfrm>
            <a:off x="1487769" y="1539671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N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F767806-E5EE-6F6E-49EF-D73F16498D4D}"/>
              </a:ext>
            </a:extLst>
          </p:cNvPr>
          <p:cNvCxnSpPr>
            <a:cxnSpLocks/>
          </p:cNvCxnSpPr>
          <p:nvPr/>
        </p:nvCxnSpPr>
        <p:spPr>
          <a:xfrm>
            <a:off x="6637493" y="1390642"/>
            <a:ext cx="359051" cy="194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E857A78-049C-D0E6-6220-0B893B9F270D}"/>
              </a:ext>
            </a:extLst>
          </p:cNvPr>
          <p:cNvCxnSpPr>
            <a:cxnSpLocks/>
          </p:cNvCxnSpPr>
          <p:nvPr/>
        </p:nvCxnSpPr>
        <p:spPr>
          <a:xfrm flipV="1">
            <a:off x="7666503" y="4682279"/>
            <a:ext cx="359051" cy="52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F199E5F-3461-6DA4-B0A5-9F103349DEA9}"/>
              </a:ext>
            </a:extLst>
          </p:cNvPr>
          <p:cNvSpPr txBox="1"/>
          <p:nvPr/>
        </p:nvSpPr>
        <p:spPr>
          <a:xfrm>
            <a:off x="6916682" y="1462497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0265AC3-7BED-8A46-6E77-55D135336266}"/>
              </a:ext>
            </a:extLst>
          </p:cNvPr>
          <p:cNvSpPr txBox="1"/>
          <p:nvPr/>
        </p:nvSpPr>
        <p:spPr>
          <a:xfrm>
            <a:off x="6445109" y="1159493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N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A805331-1159-EFCD-D7EE-91EFEC46311F}"/>
              </a:ext>
            </a:extLst>
          </p:cNvPr>
          <p:cNvSpPr txBox="1"/>
          <p:nvPr/>
        </p:nvSpPr>
        <p:spPr>
          <a:xfrm>
            <a:off x="7969760" y="4520696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N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6894480-2369-9710-505A-3ABC7996621F}"/>
              </a:ext>
            </a:extLst>
          </p:cNvPr>
          <p:cNvSpPr txBox="1"/>
          <p:nvPr/>
        </p:nvSpPr>
        <p:spPr>
          <a:xfrm>
            <a:off x="7454821" y="4581503"/>
            <a:ext cx="3252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61011639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 (1)</Template>
  <TotalTime>1591</TotalTime>
  <Words>788</Words>
  <Application>Microsoft Office PowerPoint</Application>
  <PresentationFormat>Presentazione su schermo (4:3)</PresentationFormat>
  <Paragraphs>188</Paragraphs>
  <Slides>21</Slides>
  <Notes>6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Aparajita</vt:lpstr>
      <vt:lpstr>Arial</vt:lpstr>
      <vt:lpstr>Calibri</vt:lpstr>
      <vt:lpstr>Grandview Display</vt:lpstr>
      <vt:lpstr>Helvetica</vt:lpstr>
      <vt:lpstr>Plantagenet Cherokee</vt:lpstr>
      <vt:lpstr>Wingdings</vt:lpstr>
      <vt:lpstr>Fermilab_PPT_090815</vt:lpstr>
      <vt:lpstr>Presentazione standard di PowerPoint</vt:lpstr>
      <vt:lpstr>Intro</vt:lpstr>
      <vt:lpstr>Brief review of the previous episode</vt:lpstr>
      <vt:lpstr>Calculations revealed feasibility in terms of weight</vt:lpstr>
      <vt:lpstr>New episode</vt:lpstr>
      <vt:lpstr>DETECTOR TRAIN IN  EXTRACTED / INSERTED POSITION</vt:lpstr>
      <vt:lpstr>Presentazione standard di PowerPoint</vt:lpstr>
      <vt:lpstr>Detector Train in Inserted/Extracted Position  Muon Beamline</vt:lpstr>
      <vt:lpstr>DETECTOR SUPPORT AND INSTALLATION SYSTEM – DS TRENCH  </vt:lpstr>
      <vt:lpstr>Detector Support and Installation System  DS cable management system</vt:lpstr>
      <vt:lpstr>SHIELDING ENVIRONMENT</vt:lpstr>
      <vt:lpstr>Shielding Assemblies</vt:lpstr>
      <vt:lpstr>Conventional Construction Assembly</vt:lpstr>
      <vt:lpstr>Conventional Construction Assembly</vt:lpstr>
      <vt:lpstr>Remote Handling Hatch Blocks-Assembly</vt:lpstr>
      <vt:lpstr>Downstream External Shield -Assembly</vt:lpstr>
      <vt:lpstr>Upstream External Shield - Assembly</vt:lpstr>
      <vt:lpstr>Shield Blocks Alignment Guides</vt:lpstr>
      <vt:lpstr>Shield Blocks Alignment Guides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Commisso</dc:creator>
  <cp:lastModifiedBy>Marco Commisso</cp:lastModifiedBy>
  <cp:revision>58</cp:revision>
  <cp:lastPrinted>2014-01-20T19:40:21Z</cp:lastPrinted>
  <dcterms:created xsi:type="dcterms:W3CDTF">2023-09-21T19:52:33Z</dcterms:created>
  <dcterms:modified xsi:type="dcterms:W3CDTF">2023-09-27T17:21:55Z</dcterms:modified>
</cp:coreProperties>
</file>