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32" autoAdjust="0"/>
    <p:restoredTop sz="94660"/>
  </p:normalViewPr>
  <p:slideViewPr>
    <p:cSldViewPr snapToGrid="0">
      <p:cViewPr varScale="1">
        <p:scale>
          <a:sx n="82" d="100"/>
          <a:sy n="82" d="100"/>
        </p:scale>
        <p:origin x="28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8BD29-C543-2459-1729-60AB81D63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746D9-D0D7-6F7D-87AE-C6F996CCC0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B37FD-CB22-C1FC-BBD7-369445B4E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29EC-7F84-4FDD-A977-A3BA4101EAB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C9374-5BEF-5E0B-191F-607E5C4BE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2B120-8C31-D5B4-B03C-79646BA46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66637-10E0-4674-B8E1-F3AAB2BC4D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BD4D8A-39CE-CAFB-6F58-17F822E8D6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10974" y="23813"/>
            <a:ext cx="4258041" cy="8915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0C42B5-4B36-D95C-E5F0-F3137B39D285}"/>
              </a:ext>
            </a:extLst>
          </p:cNvPr>
          <p:cNvSpPr/>
          <p:nvPr userDrawn="1"/>
        </p:nvSpPr>
        <p:spPr>
          <a:xfrm>
            <a:off x="-1" y="357159"/>
            <a:ext cx="7379855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6B09C1-3017-1CD1-F99E-BC21F85B7D7C}"/>
              </a:ext>
            </a:extLst>
          </p:cNvPr>
          <p:cNvSpPr txBox="1"/>
          <p:nvPr userDrawn="1"/>
        </p:nvSpPr>
        <p:spPr>
          <a:xfrm>
            <a:off x="158905" y="0"/>
            <a:ext cx="6613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University of New Mexico Collider Physics Group (UNM-HEP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05603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00FA7-9E60-DBDA-82DE-4A4A3F3DC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3F1DF9-965A-45EE-243F-7E9B2D367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13DE5-02A5-2FB6-E1EC-E2C7D5FD6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29EC-7F84-4FDD-A977-A3BA4101EAB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9CC17-2A53-4D5E-C2B1-796114B46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2D644-452F-B20D-09E5-78DF56F56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66637-10E0-4674-B8E1-F3AAB2BC4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98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C8BC29-D0C5-EFEE-4B66-C03BBB2F96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B17ADB-F8FC-EE4D-1AEE-9AFD5CBF8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8AAC6-0536-E541-6972-755B8A789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29EC-7F84-4FDD-A977-A3BA4101EAB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6048A-68C2-3FB6-194F-A9A3B26FE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F7644-68D3-858E-14C4-44D52209E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66637-10E0-4674-B8E1-F3AAB2BC4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6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26B93-B848-F05C-62C2-CE143AD0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5779A-9E67-CAF2-8F65-DE20E0A6D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6B033-8B42-ED77-B264-E939588EC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29EC-7F84-4FDD-A977-A3BA4101EAB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A4659-E328-E95C-9D5D-543B6E54D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02B5C-6025-A965-0EC0-57669B34C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66637-10E0-4674-B8E1-F3AAB2BC4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51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1FA4E-542E-CFE6-3F11-F180C78CF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DFC4D-FA43-EB1A-555C-32F8D8B98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EE7C7-9219-F533-5404-6B63C94E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29EC-7F84-4FDD-A977-A3BA4101EAB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331A5-85F5-D304-22A5-326807586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C8A38-3059-1C27-8F50-BB9FFEEDB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66637-10E0-4674-B8E1-F3AAB2BC4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1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3A276-AEDB-C3E4-EFEF-394B75CE3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451D0-6430-5CDB-89C2-9A8D57B795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628B29-E521-BEAC-9CC4-0AAC657BA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F82614-3594-B5E4-C527-EA009CD8B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29EC-7F84-4FDD-A977-A3BA4101EAB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8BDBE-1775-7EBB-C29F-2F15D2C5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0957-A1BC-B816-3366-53197696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66637-10E0-4674-B8E1-F3AAB2BC4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3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A7467-8DF4-6357-151A-BA29A78F0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11DDC-D97B-3495-0790-845773312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857D1A-32C7-22C8-08CD-54ACC8EEC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11C577-7F58-E2BD-C4DD-F9A987266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80E60C-33CF-C7DF-635D-FF79808E5D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3EF8E1-756B-594E-9F38-B9824CB84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29EC-7F84-4FDD-A977-A3BA4101EAB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175B94-D4DE-F7DF-6283-28846CE43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27C145-06DD-EA33-3437-5575241DD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66637-10E0-4674-B8E1-F3AAB2BC4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3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5D3A2-6E4D-8380-1B00-EF104572D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B05156-BEFC-0C27-66E4-8A2F323CC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29EC-7F84-4FDD-A977-A3BA4101EAB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1427EA-8F28-10F9-4D64-F3C309AD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F38D48-9C67-E04B-47AC-CC1D07792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66637-10E0-4674-B8E1-F3AAB2BC4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1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3C2F62-73DB-B607-F42D-A43713C87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29EC-7F84-4FDD-A977-A3BA4101EAB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C90ABC-357D-C67C-A29E-376275892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A4F54-29E0-AFAE-A535-B99AA4D3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66637-10E0-4674-B8E1-F3AAB2BC4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56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0B922-2888-88A1-A2F5-06F1B667B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9B8D7-E45E-614C-F116-215E19871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AAD3E4-9E50-78B3-7D71-B714147B0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319B0-B09C-0C01-E1E4-1B3909A66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29EC-7F84-4FDD-A977-A3BA4101EAB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D5CFA-D183-DB2C-E3EF-E25525E7A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6B5E0D-E14A-D56D-C6F5-557B20839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66637-10E0-4674-B8E1-F3AAB2BC4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9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28C5A-13A3-55E6-F2EB-8997862D1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5B069A-3AA8-2B3C-3D62-60D04609A3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408D5F-6B1A-E5F0-D954-137BF04B7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55E69-3444-D89A-2099-E9028F4F5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29EC-7F84-4FDD-A977-A3BA4101EAB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E35D2-F6EA-834C-885A-1D0E8FBD3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A3848-ED32-69A1-107D-C001B8DA4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66637-10E0-4674-B8E1-F3AAB2BC4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5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98B260-642E-975A-D696-B1B5DAB76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37EC7-9C0B-1601-C679-1334C9E0D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60F53-13E8-F275-7407-107E417860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D29EC-7F84-4FDD-A977-A3BA4101EAB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531CC-9E16-BF0E-D1FA-7A70AC3764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144B3-90D7-055B-B272-7089A479CC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66637-10E0-4674-B8E1-F3AAB2BC4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1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indoor&#10;&#10;Description automatically generated">
            <a:extLst>
              <a:ext uri="{FF2B5EF4-FFF2-40B4-BE49-F238E27FC236}">
                <a16:creationId xmlns:a16="http://schemas.microsoft.com/office/drawing/2014/main" id="{CA268C6F-73C1-8417-3C06-2FDFCF344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247" y="3605299"/>
            <a:ext cx="4224455" cy="3167769"/>
          </a:xfrm>
          <a:prstGeom prst="rect">
            <a:avLst/>
          </a:prstGeom>
        </p:spPr>
      </p:pic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5963E3B0-B80D-E43A-6D33-FAFA56FC3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4" y="3604725"/>
            <a:ext cx="4224455" cy="31683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7BF3A4-2F32-17A5-5B97-22CD5E5B5692}"/>
              </a:ext>
            </a:extLst>
          </p:cNvPr>
          <p:cNvSpPr txBox="1"/>
          <p:nvPr/>
        </p:nvSpPr>
        <p:spPr>
          <a:xfrm>
            <a:off x="9090050" y="4088570"/>
            <a:ext cx="27033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 irradiate samples using protons, neutrons, and gammas using facilities at LANSCE, FNAL, and Sandia and evaluate the changes in characteristics that these induce.</a:t>
            </a:r>
          </a:p>
        </p:txBody>
      </p:sp>
      <p:pic>
        <p:nvPicPr>
          <p:cNvPr id="16" name="Picture 15" descr="A piece of paper with a square object in it&#10;&#10;Description automatically generated">
            <a:extLst>
              <a:ext uri="{FF2B5EF4-FFF2-40B4-BE49-F238E27FC236}">
                <a16:creationId xmlns:a16="http://schemas.microsoft.com/office/drawing/2014/main" id="{C7CC3D7E-57E3-142E-D026-2B768B0B92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052" y="3604724"/>
            <a:ext cx="2376257" cy="31683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7E0C64-1943-0A49-A636-4522FF3A6DD4}"/>
              </a:ext>
            </a:extLst>
          </p:cNvPr>
          <p:cNvSpPr txBox="1"/>
          <p:nvPr/>
        </p:nvSpPr>
        <p:spPr>
          <a:xfrm>
            <a:off x="167950" y="786768"/>
            <a:ext cx="11915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People: Sally Seidel (Professor), Jiahe Si (Electrical Engineer), Martin </a:t>
            </a:r>
            <a:r>
              <a:rPr lang="en-US" sz="2000" b="1" dirty="0" err="1"/>
              <a:t>Hoeferkamp</a:t>
            </a:r>
            <a:r>
              <a:rPr lang="en-US" sz="2000" b="1" dirty="0"/>
              <a:t>(retired Electrical Engineer, still actively contributing), </a:t>
            </a:r>
            <a:r>
              <a:rPr lang="en-US" sz="2000" b="1" i="0" dirty="0">
                <a:effectLst/>
              </a:rPr>
              <a:t>Radek Novotny (Postdoc), Josef Sorenson (Grad), Easwar Narayanan (Grad), Andrew Gentry (Grad), </a:t>
            </a:r>
            <a:r>
              <a:rPr lang="en-US" sz="2000" b="1" i="0" dirty="0" err="1">
                <a:effectLst/>
              </a:rPr>
              <a:t>Hijas</a:t>
            </a:r>
            <a:r>
              <a:rPr lang="en-US" sz="2000" b="1" i="0" dirty="0">
                <a:effectLst/>
              </a:rPr>
              <a:t> Farook (Grad), Jordan Hernandez (undergrad)</a:t>
            </a:r>
          </a:p>
          <a:p>
            <a:endParaRPr lang="en-US" sz="2000" b="1" dirty="0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9C703638-0AF1-4BB9-E3F2-C06B7EDB41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19052" y="1707688"/>
            <a:ext cx="3608560" cy="1797149"/>
          </a:xfrm>
          <a:prstGeom prst="rect">
            <a:avLst/>
          </a:prstGeom>
        </p:spPr>
      </p:pic>
      <p:pic>
        <p:nvPicPr>
          <p:cNvPr id="10" name="Picture 9" descr="A close-up of a computer generated image&#10;&#10;Description automatically generated">
            <a:extLst>
              <a:ext uri="{FF2B5EF4-FFF2-40B4-BE49-F238E27FC236}">
                <a16:creationId xmlns:a16="http://schemas.microsoft.com/office/drawing/2014/main" id="{026ECCA3-1B4F-28EE-8596-1243DD876D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783" y="1707686"/>
            <a:ext cx="2682269" cy="1788179"/>
          </a:xfrm>
          <a:prstGeom prst="rect">
            <a:avLst/>
          </a:prstGeom>
        </p:spPr>
      </p:pic>
      <p:pic>
        <p:nvPicPr>
          <p:cNvPr id="14" name="Picture 13" descr="A close-up of a square&#10;&#10;Description automatically generated">
            <a:extLst>
              <a:ext uri="{FF2B5EF4-FFF2-40B4-BE49-F238E27FC236}">
                <a16:creationId xmlns:a16="http://schemas.microsoft.com/office/drawing/2014/main" id="{0FF14345-19DC-987B-853F-209A98D925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613" y="1719694"/>
            <a:ext cx="1780600" cy="177617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A26D8B4-E9D7-F406-D601-E038CEFEF885}"/>
              </a:ext>
            </a:extLst>
          </p:cNvPr>
          <p:cNvSpPr txBox="1"/>
          <p:nvPr/>
        </p:nvSpPr>
        <p:spPr>
          <a:xfrm>
            <a:off x="771231" y="2173693"/>
            <a:ext cx="3004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We are currently studying 3D, LGADs, and AC-LGADs</a:t>
            </a:r>
          </a:p>
        </p:txBody>
      </p:sp>
    </p:spTree>
    <p:extLst>
      <p:ext uri="{BB962C8B-B14F-4D97-AF65-F5344CB8AC3E}">
        <p14:creationId xmlns:p14="http://schemas.microsoft.com/office/powerpoint/2010/main" val="2418698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omputer desk with a chair and a computer&#10;&#10;Description automatically generated">
            <a:extLst>
              <a:ext uri="{FF2B5EF4-FFF2-40B4-BE49-F238E27FC236}">
                <a16:creationId xmlns:a16="http://schemas.microsoft.com/office/drawing/2014/main" id="{D694FE9D-D172-1AAA-66F9-3972F6972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91" y="858515"/>
            <a:ext cx="5858710" cy="32963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5EB733-D69E-C4B1-E542-FE69CD360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583" y="841346"/>
            <a:ext cx="2376257" cy="1620485"/>
          </a:xfrm>
          <a:prstGeom prst="rect">
            <a:avLst/>
          </a:prstGeom>
        </p:spPr>
      </p:pic>
      <p:pic>
        <p:nvPicPr>
          <p:cNvPr id="18" name="Picture 17" descr="Graphical user interface&#10;&#10;Description automatically generated">
            <a:extLst>
              <a:ext uri="{FF2B5EF4-FFF2-40B4-BE49-F238E27FC236}">
                <a16:creationId xmlns:a16="http://schemas.microsoft.com/office/drawing/2014/main" id="{E81B48ED-DC7A-D695-802E-05F8BE71F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6583" y="2461830"/>
            <a:ext cx="2380816" cy="1811093"/>
          </a:xfrm>
          <a:prstGeom prst="rect">
            <a:avLst/>
          </a:prstGeom>
        </p:spPr>
      </p:pic>
      <p:pic>
        <p:nvPicPr>
          <p:cNvPr id="58" name="Picture 57" descr="A picture containing text, indoor, kitchen appliance&#10;&#10;Description automatically generated">
            <a:extLst>
              <a:ext uri="{FF2B5EF4-FFF2-40B4-BE49-F238E27FC236}">
                <a16:creationId xmlns:a16="http://schemas.microsoft.com/office/drawing/2014/main" id="{A5D2629D-D34D-AD1B-C330-80D4DE2DE4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605" y="1470606"/>
            <a:ext cx="4467513" cy="2512976"/>
          </a:xfrm>
          <a:prstGeom prst="rect">
            <a:avLst/>
          </a:prstGeom>
        </p:spPr>
      </p:pic>
      <p:pic>
        <p:nvPicPr>
          <p:cNvPr id="60" name="Picture 59" descr="A machine on a glass table&#10;&#10;Description automatically generated">
            <a:extLst>
              <a:ext uri="{FF2B5EF4-FFF2-40B4-BE49-F238E27FC236}">
                <a16:creationId xmlns:a16="http://schemas.microsoft.com/office/drawing/2014/main" id="{FF3887BE-5FEC-ECE1-BF82-6FF1BEC223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814" y="1464883"/>
            <a:ext cx="1416768" cy="25186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8DF845-2148-45EF-6E0B-8266CB9F1001}"/>
              </a:ext>
            </a:extLst>
          </p:cNvPr>
          <p:cNvSpPr txBox="1"/>
          <p:nvPr/>
        </p:nvSpPr>
        <p:spPr>
          <a:xfrm>
            <a:off x="93306" y="4172728"/>
            <a:ext cx="10362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We are acquiring a TCT system, and we also develop software and hardware tools for particle sensor study.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3FF48B-9A56-4DDD-190D-0F31069B5545}"/>
              </a:ext>
            </a:extLst>
          </p:cNvPr>
          <p:cNvSpPr txBox="1"/>
          <p:nvPr/>
        </p:nvSpPr>
        <p:spPr>
          <a:xfrm>
            <a:off x="4706717" y="4504979"/>
            <a:ext cx="174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Recent activities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9B86B8-7B13-809B-8729-8EE074027EA6}"/>
              </a:ext>
            </a:extLst>
          </p:cNvPr>
          <p:cNvSpPr txBox="1"/>
          <p:nvPr/>
        </p:nvSpPr>
        <p:spPr>
          <a:xfrm>
            <a:off x="93305" y="4812881"/>
            <a:ext cx="119991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J. Si, et al, </a:t>
            </a:r>
            <a:r>
              <a:rPr lang="en-US" i="1" dirty="0"/>
              <a:t>Hadron damage investigation of FBK and HPK Low Gain Avalanche Detectors</a:t>
            </a:r>
            <a:r>
              <a:rPr lang="en-US" dirty="0"/>
              <a:t>, CPAD Workshop 2022</a:t>
            </a:r>
          </a:p>
          <a:p>
            <a:r>
              <a:rPr lang="en-US" dirty="0"/>
              <a:t>A. Gentry, et al, </a:t>
            </a:r>
            <a:r>
              <a:rPr lang="en-US" i="1" dirty="0"/>
              <a:t>Characterization Measurements of Small-Pitch 3D Silicon Sensors for Particle Physics Applications</a:t>
            </a:r>
            <a:r>
              <a:rPr lang="en-US" dirty="0"/>
              <a:t>, CPAD Workshop 2022</a:t>
            </a:r>
          </a:p>
          <a:p>
            <a:r>
              <a:rPr lang="en-US" dirty="0"/>
              <a:t>M.R. Hoeferkamp, et al. </a:t>
            </a:r>
            <a:r>
              <a:rPr lang="en-US" i="1" dirty="0"/>
              <a:t>Characteristics of Low Gain Avalanche Detectors Prototypes’ Response to Gamma Radiation</a:t>
            </a:r>
            <a:r>
              <a:rPr lang="en-US" dirty="0"/>
              <a:t>, Front. Phys. 10.3389 (2022) </a:t>
            </a:r>
          </a:p>
          <a:p>
            <a:r>
              <a:rPr lang="en-US" dirty="0"/>
              <a:t>J. Sorenson, et al. </a:t>
            </a:r>
            <a:r>
              <a:rPr lang="en-US" i="1" dirty="0"/>
              <a:t>Investigation of low gain avalanche detectors exposed to proton fluences beyond 10</a:t>
            </a:r>
            <a:r>
              <a:rPr lang="en-US" i="1" baseline="30000" dirty="0"/>
              <a:t>15</a:t>
            </a:r>
            <a:r>
              <a:rPr lang="en-US" i="1" dirty="0"/>
              <a:t> </a:t>
            </a:r>
            <a:r>
              <a:rPr lang="en-US" i="1" dirty="0" err="1"/>
              <a:t>neq</a:t>
            </a:r>
            <a:r>
              <a:rPr lang="en-US" i="1" dirty="0"/>
              <a:t>/cm</a:t>
            </a:r>
            <a:r>
              <a:rPr lang="en-US" i="1" baseline="30000" dirty="0"/>
              <a:t>2 </a:t>
            </a:r>
            <a:r>
              <a:rPr lang="en-US" dirty="0"/>
              <a:t>(prepared for submission to JINST)</a:t>
            </a:r>
            <a:endParaRPr lang="en-US" baseline="30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5EF2BC-C9FB-635C-1D89-38078A3BFF91}"/>
              </a:ext>
            </a:extLst>
          </p:cNvPr>
          <p:cNvSpPr txBox="1"/>
          <p:nvPr/>
        </p:nvSpPr>
        <p:spPr>
          <a:xfrm>
            <a:off x="0" y="463073"/>
            <a:ext cx="6114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We study the sensors by measuring IV and CV characteristics.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CDE255-6E3D-AFE9-7A3B-18017CA3C7C9}"/>
              </a:ext>
            </a:extLst>
          </p:cNvPr>
          <p:cNvSpPr txBox="1"/>
          <p:nvPr/>
        </p:nvSpPr>
        <p:spPr>
          <a:xfrm>
            <a:off x="6398945" y="800365"/>
            <a:ext cx="5693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 study the sensors’ timing and charge </a:t>
            </a:r>
            <a:r>
              <a:rPr lang="en-US" b="1"/>
              <a:t>collection characteristics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7909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240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Jiahe Si</dc:creator>
  <cp:lastModifiedBy>Jiahe Si</cp:lastModifiedBy>
  <cp:revision>15</cp:revision>
  <dcterms:created xsi:type="dcterms:W3CDTF">2023-10-02T03:25:58Z</dcterms:created>
  <dcterms:modified xsi:type="dcterms:W3CDTF">2023-10-04T18:49:24Z</dcterms:modified>
</cp:coreProperties>
</file>