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3" r:id="rId1"/>
  </p:sldMasterIdLst>
  <p:notesMasterIdLst>
    <p:notesMasterId r:id="rId5"/>
  </p:notesMasterIdLst>
  <p:sldIdLst>
    <p:sldId id="1251" r:id="rId2"/>
    <p:sldId id="1281" r:id="rId3"/>
    <p:sldId id="1282" r:id="rId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852" userDrawn="1">
          <p15:clr>
            <a:srgbClr val="A4A3A4"/>
          </p15:clr>
        </p15:guide>
        <p15:guide id="6" pos="5568" userDrawn="1">
          <p15:clr>
            <a:srgbClr val="A4A3A4"/>
          </p15:clr>
        </p15:guide>
        <p15:guide id="8" pos="144" userDrawn="1">
          <p15:clr>
            <a:srgbClr val="A4A3A4"/>
          </p15:clr>
        </p15:guide>
        <p15:guide id="11" orient="horz" pos="468" userDrawn="1">
          <p15:clr>
            <a:srgbClr val="A4A3A4"/>
          </p15:clr>
        </p15:guide>
        <p15:guide id="12" orient="horz" pos="2916" userDrawn="1">
          <p15:clr>
            <a:srgbClr val="A4A3A4"/>
          </p15:clr>
        </p15:guide>
        <p15:guide id="13" orient="horz" pos="2628" userDrawn="1">
          <p15:clr>
            <a:srgbClr val="A4A3A4"/>
          </p15:clr>
        </p15:guide>
        <p15:guide id="14" orient="horz" pos="10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Hotz, Cara Carpenter" initials="HCC" lastIdx="1" clrIdx="1">
    <p:extLst>
      <p:ext uri="{19B8F6BF-5375-455C-9EA6-DF929625EA0E}">
        <p15:presenceInfo xmlns:p15="http://schemas.microsoft.com/office/powerpoint/2012/main" userId="S::chotz@anl.gov::33414e8c-15b9-45dc-a1d3-d646a0d47c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B1D8A"/>
    <a:srgbClr val="0B1F8F"/>
    <a:srgbClr val="F1AD02"/>
    <a:srgbClr val="222327"/>
    <a:srgbClr val="01516D"/>
    <a:srgbClr val="000000"/>
    <a:srgbClr val="00AFAC"/>
    <a:srgbClr val="131604"/>
    <a:srgbClr val="006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90" autoAdjust="0"/>
    <p:restoredTop sz="97710" autoAdjust="0"/>
  </p:normalViewPr>
  <p:slideViewPr>
    <p:cSldViewPr snapToGrid="0" showGuides="1">
      <p:cViewPr varScale="1">
        <p:scale>
          <a:sx n="178" d="100"/>
          <a:sy n="178" d="100"/>
        </p:scale>
        <p:origin x="1234" y="82"/>
      </p:cViewPr>
      <p:guideLst>
        <p:guide orient="horz" pos="852"/>
        <p:guide pos="5568"/>
        <p:guide pos="144"/>
        <p:guide orient="horz" pos="468"/>
        <p:guide orient="horz" pos="2916"/>
        <p:guide orient="horz" pos="2628"/>
        <p:guide orient="horz" pos="10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4" d="100"/>
        <a:sy n="64" d="100"/>
      </p:scale>
      <p:origin x="0" y="-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8080A489-9093-C54A-B1C3-374F661A0010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3EAA7A1A-8011-3A42-91B8-EE1BD44E44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9143999" cy="4488688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A0AD6-33FE-814B-87A9-4E608B8F74A5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308E4-C478-8B4F-9CF3-FE905CC5EAE2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C047F-7504-6040-9A50-9037B6706A1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28104-5CD7-CF40-A1CE-EA92AC64A19C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2CC85-1438-5F42-9179-3C81994D43C3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48071-63C1-4747-86E2-6482665F5BC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9CC6B-2983-0D4D-82B9-F1A10E59F7C8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864AA-5B21-8540-84EC-C73D123264E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949AAE-F040-DC4F-B49E-873371F2F03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382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744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5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228" y="369832"/>
            <a:ext cx="2592519" cy="673172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6F20EC-1191-F34E-9A74-6242A6193671}"/>
              </a:ext>
            </a:extLst>
          </p:cNvPr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E42203-03B0-9B44-A4A6-421ACB9CC571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16" y="58557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88" y="139139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0B74B2-E6E3-1F42-960D-D93F5F6DFFD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37AC7-5779-EA49-A0D7-9D1B49DA1F3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64664-6AC5-4D43-A5BA-3C65A0CD272B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D6018-DDBA-E84D-A7DB-865142558636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7FFC8-1032-3A40-A0C9-227A67AABE6E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15DA8-4650-8A4E-B3B2-622DC8056A60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9143999" cy="4478002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024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61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419099" y="1390650"/>
            <a:ext cx="8269876" cy="33147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1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457200" y="1518245"/>
          <a:ext cx="8372900" cy="320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0681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9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076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6271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033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65" y="4794647"/>
            <a:ext cx="1044942" cy="2983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6" r:id="rId2"/>
    <p:sldLayoutId id="2147483827" r:id="rId3"/>
    <p:sldLayoutId id="2147483828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564">
          <p15:clr>
            <a:srgbClr val="F26B43"/>
          </p15:clr>
        </p15:guide>
        <p15:guide id="4" pos="5568">
          <p15:clr>
            <a:srgbClr val="F26B43"/>
          </p15:clr>
        </p15:guide>
        <p15:guide id="5" orient="horz" pos="2964">
          <p15:clr>
            <a:srgbClr val="F26B43"/>
          </p15:clr>
        </p15:guide>
        <p15:guide id="6" orient="horz" pos="1720">
          <p15:clr>
            <a:srgbClr val="F26B43"/>
          </p15:clr>
        </p15:guide>
        <p15:guide id="7" orient="horz" pos="876">
          <p15:clr>
            <a:srgbClr val="F26B43"/>
          </p15:clr>
        </p15:guide>
        <p15:guide id="8" orient="horz" pos="3180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orient="horz" pos="3156" userDrawn="1">
          <p15:clr>
            <a:srgbClr val="F26B43"/>
          </p15:clr>
        </p15:guide>
        <p15:guide id="11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os.sissa.it/444/644/pdf" TargetMode="External"/><Relationship Id="rId13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hyperlink" Target="https://arxiv.org/abs/2302.00101" TargetMode="External"/><Relationship Id="rId12" Type="http://schemas.openxmlformats.org/officeDocument/2006/relationships/image" Target="../media/image15.png"/><Relationship Id="rId2" Type="http://schemas.openxmlformats.org/officeDocument/2006/relationships/hyperlink" Target="https://iopscience.iop.org/article/10.1088/1748-0221/16/06/P0600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2209.02631" TargetMode="External"/><Relationship Id="rId11" Type="http://schemas.openxmlformats.org/officeDocument/2006/relationships/image" Target="../media/image14.jpg"/><Relationship Id="rId5" Type="http://schemas.openxmlformats.org/officeDocument/2006/relationships/hyperlink" Target="https://arxiv.org/abs/2109.13409" TargetMode="External"/><Relationship Id="rId10" Type="http://schemas.openxmlformats.org/officeDocument/2006/relationships/hyperlink" Target="https://www.researchgate.net/publication/372738974_Thin_film_charged_particle_detectors" TargetMode="External"/><Relationship Id="rId4" Type="http://schemas.openxmlformats.org/officeDocument/2006/relationships/hyperlink" Target="https://arxiv.org/abs/2101.02665" TargetMode="External"/><Relationship Id="rId9" Type="http://schemas.openxmlformats.org/officeDocument/2006/relationships/hyperlink" Target="https://pos.sissa.it/444/579/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702E-9796-CC4D-BA4E-E0C572E4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6825"/>
            <a:ext cx="6381329" cy="2029968"/>
          </a:xfrm>
        </p:spPr>
        <p:txBody>
          <a:bodyPr/>
          <a:lstStyle/>
          <a:p>
            <a:r>
              <a:rPr lang="en-US" dirty="0"/>
              <a:t>RDC3: solid state tracking</a:t>
            </a:r>
            <a:br>
              <a:rPr lang="en-US" dirty="0"/>
            </a:br>
            <a:r>
              <a:rPr lang="en-US" dirty="0"/>
              <a:t>Interests at Argonne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C86D6-875F-5F43-8E6C-A29B5D4363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3ECF8B-4113-334A-987F-CDBC7E6114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9901" y="3437210"/>
            <a:ext cx="4243415" cy="295275"/>
          </a:xfrm>
        </p:spPr>
        <p:txBody>
          <a:bodyPr>
            <a:normAutofit/>
          </a:bodyPr>
          <a:lstStyle/>
          <a:p>
            <a:r>
              <a:rPr lang="en-US" dirty="0"/>
              <a:t>Jessica Metcalfe, Christine </a:t>
            </a:r>
            <a:r>
              <a:rPr lang="en-US" dirty="0" err="1"/>
              <a:t>MClean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6A6959-41B1-2F43-BC0E-D451A083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90" r="24385" b="23440"/>
          <a:stretch/>
        </p:blipFill>
        <p:spPr>
          <a:xfrm>
            <a:off x="6381330" y="1266825"/>
            <a:ext cx="2762669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015C7-4AA9-9646-F606-570FE516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95" y="93892"/>
            <a:ext cx="8372901" cy="621711"/>
          </a:xfrm>
        </p:spPr>
        <p:txBody>
          <a:bodyPr/>
          <a:lstStyle/>
          <a:p>
            <a:r>
              <a:rPr lang="en-US" dirty="0"/>
              <a:t>Current/past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7D35-1C3B-D413-DA4F-689B6BF2DC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D11CC1-12B3-48F4-8705-A40F3523728A}"/>
              </a:ext>
            </a:extLst>
          </p:cNvPr>
          <p:cNvSpPr txBox="1"/>
          <p:nvPr/>
        </p:nvSpPr>
        <p:spPr>
          <a:xfrm>
            <a:off x="6064766" y="3282716"/>
            <a:ext cx="290008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LGADS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With UCSC/BNL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Test beam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Aimed at EIC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CMOS sensor design in TCAD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2021 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JINST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 </a:t>
            </a:r>
            <a:r>
              <a:rPr lang="en-US" sz="1200" b="1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16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 P06008</a:t>
            </a:r>
            <a:endParaRPr lang="en-US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86A1D7-820B-5A78-C5CF-F0F22D54A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986" y="1116336"/>
            <a:ext cx="914769" cy="128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A88CC-F9D3-099E-B712-C3BE2CA89892}"/>
              </a:ext>
            </a:extLst>
          </p:cNvPr>
          <p:cNvSpPr txBox="1"/>
          <p:nvPr/>
        </p:nvSpPr>
        <p:spPr>
          <a:xfrm>
            <a:off x="270139" y="1106840"/>
            <a:ext cx="20148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ATLAS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Building 1,000+ modules @ANL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Inner System cooling &amp; mechanics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966D9F-D6A3-9302-78E8-D0288F49F74A}"/>
              </a:ext>
            </a:extLst>
          </p:cNvPr>
          <p:cNvSpPr txBox="1"/>
          <p:nvPr/>
        </p:nvSpPr>
        <p:spPr>
          <a:xfrm>
            <a:off x="2576137" y="2402730"/>
            <a:ext cx="26359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CMOS: </a:t>
            </a:r>
            <a:r>
              <a:rPr lang="en-US" sz="1600" b="1" dirty="0" err="1"/>
              <a:t>AstroPix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Leverage </a:t>
            </a:r>
            <a:r>
              <a:rPr lang="en-US" sz="1400" dirty="0" err="1"/>
              <a:t>ATLASPix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Large pixel 500 um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power &lt;1 </a:t>
            </a:r>
            <a:r>
              <a:rPr lang="en-US" sz="1400" dirty="0" err="1"/>
              <a:t>mW</a:t>
            </a:r>
            <a:r>
              <a:rPr lang="en-US" sz="1400" dirty="0"/>
              <a:t>/cm</a:t>
            </a:r>
            <a:r>
              <a:rPr lang="en-US" sz="1400" baseline="30000" dirty="0"/>
              <a:t>2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AMEGO-X (proposed)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EIC barrel </a:t>
            </a:r>
            <a:r>
              <a:rPr lang="en-US" sz="1400" dirty="0" err="1"/>
              <a:t>Ecal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~100 m^2 silicon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sng" strike="noStrike" dirty="0">
                <a:solidFill>
                  <a:srgbClr val="4DD0E1"/>
                </a:solidFill>
                <a:effectLst/>
                <a:latin typeface="Arial" panose="020B0604020202020204" pitchFamily="34" charset="0"/>
                <a:hlinkClick r:id="rId4"/>
              </a:rPr>
              <a:t>https://arxiv.org/abs/2101.02665</a:t>
            </a:r>
            <a:r>
              <a:rPr lang="en-US" sz="1100" b="0" i="0" u="none" strike="noStrike" dirty="0">
                <a:solidFill>
                  <a:srgbClr val="ADADAD"/>
                </a:solidFill>
                <a:effectLst/>
                <a:latin typeface="Arial" panose="020B0604020202020204" pitchFamily="34" charset="0"/>
                <a:hlinkClick r:id="rId4"/>
              </a:rPr>
              <a:t> </a:t>
            </a:r>
            <a:endParaRPr lang="en-US" sz="1100" b="0" i="0" u="none" strike="noStrike" dirty="0">
              <a:solidFill>
                <a:srgbClr val="ADADAD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sng" strike="noStrike" dirty="0">
                <a:solidFill>
                  <a:srgbClr val="4DD0E1"/>
                </a:solidFill>
                <a:effectLst/>
                <a:latin typeface="Arial" panose="020B0604020202020204" pitchFamily="34" charset="0"/>
                <a:hlinkClick r:id="rId5"/>
              </a:rPr>
              <a:t>https://arxiv.org/abs/2109.13409</a:t>
            </a:r>
            <a:r>
              <a:rPr lang="en-US" sz="1100" b="0" i="0" u="none" strike="noStrike" dirty="0">
                <a:solidFill>
                  <a:srgbClr val="ADADAD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sng" strike="noStrike" dirty="0">
                <a:solidFill>
                  <a:srgbClr val="4DD0E1"/>
                </a:solidFill>
                <a:effectLst/>
                <a:latin typeface="Arial" panose="020B0604020202020204" pitchFamily="34" charset="0"/>
                <a:hlinkClick r:id="rId6"/>
              </a:rPr>
              <a:t>https://arxiv.org/abs/2209.02631</a:t>
            </a:r>
            <a:r>
              <a:rPr lang="en-US" sz="1100" b="0" i="0" u="none" strike="noStrike" dirty="0">
                <a:solidFill>
                  <a:srgbClr val="ADADAD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sng" strike="noStrike" dirty="0">
                <a:solidFill>
                  <a:srgbClr val="4DD0E1"/>
                </a:solidFill>
                <a:effectLst/>
                <a:latin typeface="Arial" panose="020B0604020202020204" pitchFamily="34" charset="0"/>
                <a:hlinkClick r:id="rId7"/>
              </a:rPr>
              <a:t>https://arxiv.org/abs/2302.00101</a:t>
            </a:r>
            <a:r>
              <a:rPr lang="en-US" sz="1100" b="0" i="0" u="none" strike="noStrike" dirty="0">
                <a:solidFill>
                  <a:srgbClr val="ADADAD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sng" strike="noStrike" dirty="0">
                <a:solidFill>
                  <a:srgbClr val="4DD0E1"/>
                </a:solidFill>
                <a:effectLst/>
                <a:latin typeface="Arial" panose="020B0604020202020204" pitchFamily="34" charset="0"/>
                <a:hlinkClick r:id="rId8"/>
              </a:rPr>
              <a:t>https://pos.sissa.it/444/644/pdf</a:t>
            </a:r>
            <a:r>
              <a:rPr lang="en-US" sz="1100" b="0" i="0" u="none" strike="noStrike" dirty="0">
                <a:solidFill>
                  <a:srgbClr val="ADADAD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sng" strike="noStrike" dirty="0">
                <a:solidFill>
                  <a:srgbClr val="4DD0E1"/>
                </a:solidFill>
                <a:effectLst/>
                <a:latin typeface="Arial" panose="020B0604020202020204" pitchFamily="34" charset="0"/>
                <a:hlinkClick r:id="rId9"/>
              </a:rPr>
              <a:t>https://pos.sissa.it/444/579/pdf</a:t>
            </a:r>
            <a:r>
              <a:rPr lang="en-US" sz="1100" b="0" i="0" u="none" strike="noStrike" dirty="0">
                <a:solidFill>
                  <a:srgbClr val="ADADAD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761F94-0A28-83EA-C376-7E15AA689C3E}"/>
              </a:ext>
            </a:extLst>
          </p:cNvPr>
          <p:cNvSpPr txBox="1"/>
          <p:nvPr/>
        </p:nvSpPr>
        <p:spPr>
          <a:xfrm>
            <a:off x="5318929" y="1152898"/>
            <a:ext cx="21958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Thin Film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novel approach to solid state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Crystalline </a:t>
            </a:r>
            <a:r>
              <a:rPr lang="en-US" sz="1400" dirty="0" err="1"/>
              <a:t>InP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JINST</a:t>
            </a:r>
            <a:r>
              <a:rPr lang="en-US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 18 P07047</a:t>
            </a:r>
            <a:r>
              <a:rPr lang="en-US" sz="12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  <a:hlinkClick r:id="rId10"/>
              </a:rPr>
              <a:t>, July 2023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54CE9-AD14-E1AC-D820-F1AEB6B2B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240" r="8965"/>
          <a:stretch/>
        </p:blipFill>
        <p:spPr>
          <a:xfrm>
            <a:off x="449495" y="2707278"/>
            <a:ext cx="1467152" cy="143083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3562F4-AADD-19DA-F3B4-E9FA38DD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49" y="1161787"/>
            <a:ext cx="1200727" cy="124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BD0A2D0-BC3F-C4AA-57D0-486033B64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4" t="36992" r="24822" b="13794"/>
          <a:stretch/>
        </p:blipFill>
        <p:spPr bwMode="auto">
          <a:xfrm>
            <a:off x="7514811" y="809576"/>
            <a:ext cx="1512346" cy="18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C4AB-8839-0FBA-1E25-ACEF54C3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84451"/>
            <a:ext cx="8372901" cy="621711"/>
          </a:xfrm>
        </p:spPr>
        <p:txBody>
          <a:bodyPr/>
          <a:lstStyle/>
          <a:p>
            <a:r>
              <a:rPr lang="en-US" dirty="0"/>
              <a:t>Interests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4882D-909C-3C19-E2BE-AAA6846286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6" descr="Rapid Transfer From Lab To Roll – Continuous Coating On The Pilot Scale -  The Independent Global Source for the Flexible and Printed Electronics  Industry.">
            <a:extLst>
              <a:ext uri="{FF2B5EF4-FFF2-40B4-BE49-F238E27FC236}">
                <a16:creationId xmlns:a16="http://schemas.microsoft.com/office/drawing/2014/main" id="{5B8FB5FA-D8F2-4B8E-4F2F-37B1EBA5B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64" y="3327396"/>
            <a:ext cx="2431546" cy="131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80AE336-82FC-09EC-7BE6-988D2B5F8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30" y="1990002"/>
            <a:ext cx="2234480" cy="122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34368-6147-D737-BB4C-98FFD7612F6A}"/>
              </a:ext>
            </a:extLst>
          </p:cNvPr>
          <p:cNvSpPr txBox="1"/>
          <p:nvPr/>
        </p:nvSpPr>
        <p:spPr>
          <a:xfrm>
            <a:off x="5740959" y="483064"/>
            <a:ext cx="3214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Thin Film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Integrated vertical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Printable ‘roll-to-roll’ technologies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21030-2164-1616-B45D-5DCFC199A9D8}"/>
              </a:ext>
            </a:extLst>
          </p:cNvPr>
          <p:cNvSpPr txBox="1"/>
          <p:nvPr/>
        </p:nvSpPr>
        <p:spPr>
          <a:xfrm>
            <a:off x="457201" y="109760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Fast Timing CMOS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LGAD sensor implemented in a CMOS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D4C5E9-73EF-8481-2401-B8D06C759DB7}"/>
              </a:ext>
            </a:extLst>
          </p:cNvPr>
          <p:cNvSpPr txBox="1"/>
          <p:nvPr/>
        </p:nvSpPr>
        <p:spPr>
          <a:xfrm>
            <a:off x="544946" y="2993246"/>
            <a:ext cx="4396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Integrated Mechanics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Synergy with RDC3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mass cooling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Additive manufacturing or printing of complex objects—services integrated into carbon fiber supports</a:t>
            </a:r>
          </a:p>
        </p:txBody>
      </p:sp>
    </p:spTree>
    <p:extLst>
      <p:ext uri="{BB962C8B-B14F-4D97-AF65-F5344CB8AC3E}">
        <p14:creationId xmlns:p14="http://schemas.microsoft.com/office/powerpoint/2010/main" val="3710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presentation_16x9_DOE only</Template>
  <TotalTime>37558</TotalTime>
  <Words>216</Words>
  <Application>Microsoft Office PowerPoint</Application>
  <PresentationFormat>On-screen Show (16:9)</PresentationFormat>
  <Paragraphs>42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PMingLiU</vt:lpstr>
      <vt:lpstr>-apple-system</vt:lpstr>
      <vt:lpstr>Arial</vt:lpstr>
      <vt:lpstr>Arial Regular</vt:lpstr>
      <vt:lpstr>Calibri</vt:lpstr>
      <vt:lpstr>Times New Roman</vt:lpstr>
      <vt:lpstr>Wingdings</vt:lpstr>
      <vt:lpstr>1_presentation_16x9</vt:lpstr>
      <vt:lpstr>RDC3: solid state tracking Interests at Argonne</vt:lpstr>
      <vt:lpstr>Current/past projects</vt:lpstr>
      <vt:lpstr>Interests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Tony Affolder</cp:lastModifiedBy>
  <cp:revision>1976</cp:revision>
  <cp:lastPrinted>2020-10-21T19:23:01Z</cp:lastPrinted>
  <dcterms:created xsi:type="dcterms:W3CDTF">2018-05-02T14:57:07Z</dcterms:created>
  <dcterms:modified xsi:type="dcterms:W3CDTF">2023-10-04T19:57:44Z</dcterms:modified>
</cp:coreProperties>
</file>