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63" r:id="rId5"/>
    <p:sldId id="613" r:id="rId6"/>
    <p:sldId id="683" r:id="rId7"/>
    <p:sldId id="688" r:id="rId8"/>
    <p:sldId id="686" r:id="rId9"/>
    <p:sldId id="705" r:id="rId10"/>
    <p:sldId id="674" r:id="rId11"/>
    <p:sldId id="714" r:id="rId12"/>
    <p:sldId id="713" r:id="rId13"/>
    <p:sldId id="712" r:id="rId14"/>
    <p:sldId id="711" r:id="rId15"/>
    <p:sldId id="710" r:id="rId16"/>
    <p:sldId id="715" r:id="rId17"/>
    <p:sldId id="646" r:id="rId18"/>
    <p:sldId id="647" r:id="rId19"/>
    <p:sldId id="648" r:id="rId20"/>
    <p:sldId id="649" r:id="rId21"/>
    <p:sldId id="654" r:id="rId22"/>
    <p:sldId id="655" r:id="rId23"/>
    <p:sldId id="656" r:id="rId24"/>
    <p:sldId id="672" r:id="rId25"/>
    <p:sldId id="706" r:id="rId26"/>
    <p:sldId id="707" r:id="rId27"/>
    <p:sldId id="708" r:id="rId28"/>
    <p:sldId id="709" r:id="rId29"/>
    <p:sldId id="700" r:id="rId30"/>
    <p:sldId id="701" r:id="rId31"/>
    <p:sldId id="586" r:id="rId32"/>
    <p:sldId id="658" r:id="rId33"/>
    <p:sldId id="702" r:id="rId34"/>
    <p:sldId id="703" r:id="rId35"/>
    <p:sldId id="588" r:id="rId36"/>
    <p:sldId id="370" r:id="rId37"/>
    <p:sldId id="371" r:id="rId38"/>
    <p:sldId id="372" r:id="rId3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 userDrawn="1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D3E7F1"/>
    <a:srgbClr val="EAF4F8"/>
    <a:srgbClr val="FFE699"/>
    <a:srgbClr val="5A5A5A"/>
    <a:srgbClr val="B4C6E7"/>
    <a:srgbClr val="FFCC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70" autoAdjust="0"/>
    <p:restoredTop sz="96684" autoAdjust="0"/>
  </p:normalViewPr>
  <p:slideViewPr>
    <p:cSldViewPr snapToObjects="1" showGuides="1">
      <p:cViewPr varScale="1">
        <p:scale>
          <a:sx n="117" d="100"/>
          <a:sy n="117" d="100"/>
        </p:scale>
        <p:origin x="288" y="114"/>
      </p:cViewPr>
      <p:guideLst>
        <p:guide orient="horz" pos="4065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dserver1\project\HFM\LARP\QXF%20Coils\QXFA%20Coils\QXFA%20Coils%20Pole%20Gap%20during%20Fabric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166686780402233E-2"/>
          <c:y val="0.14766146816393716"/>
          <c:w val="0.90039243149194292"/>
          <c:h val="0.72377282288866429"/>
        </c:manualLayout>
      </c:layout>
      <c:barChart>
        <c:barDir val="col"/>
        <c:grouping val="clustered"/>
        <c:varyColors val="0"/>
        <c:ser>
          <c:idx val="1"/>
          <c:order val="0"/>
          <c:tx>
            <c:v>Original Gap</c:v>
          </c:tx>
          <c:spPr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'Pole Gap Measurement'!$A$50:$A$60</c:f>
              <c:numCache>
                <c:formatCode>General</c:formatCode>
                <c:ptCount val="11"/>
                <c:pt idx="0">
                  <c:v>150</c:v>
                </c:pt>
                <c:pt idx="1">
                  <c:v>151</c:v>
                </c:pt>
                <c:pt idx="2">
                  <c:v>152</c:v>
                </c:pt>
                <c:pt idx="3">
                  <c:v>153</c:v>
                </c:pt>
                <c:pt idx="4">
                  <c:v>154</c:v>
                </c:pt>
                <c:pt idx="5">
                  <c:v>155</c:v>
                </c:pt>
                <c:pt idx="6">
                  <c:v>156</c:v>
                </c:pt>
                <c:pt idx="7">
                  <c:v>157</c:v>
                </c:pt>
                <c:pt idx="8">
                  <c:v>158</c:v>
                </c:pt>
                <c:pt idx="9">
                  <c:v>159</c:v>
                </c:pt>
                <c:pt idx="10">
                  <c:v>160</c:v>
                </c:pt>
              </c:numCache>
              <c:extLst/>
            </c:numRef>
          </c:cat>
          <c:val>
            <c:numRef>
              <c:f>'Pole Gap Measurement'!$B$50:$B$52</c:f>
              <c:numCache>
                <c:formatCode>General</c:formatCode>
                <c:ptCount val="3"/>
                <c:pt idx="0">
                  <c:v>12.7</c:v>
                </c:pt>
                <c:pt idx="1">
                  <c:v>12.7</c:v>
                </c:pt>
                <c:pt idx="2">
                  <c:v>12.7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930-41C3-B645-AF236F0B43BF}"/>
            </c:ext>
          </c:extLst>
        </c:ser>
        <c:ser>
          <c:idx val="4"/>
          <c:order val="1"/>
          <c:tx>
            <c:v>After Curing L1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'Pole Gap Measurement'!$A$50:$A$60</c:f>
              <c:numCache>
                <c:formatCode>General</c:formatCode>
                <c:ptCount val="11"/>
                <c:pt idx="0">
                  <c:v>150</c:v>
                </c:pt>
                <c:pt idx="1">
                  <c:v>151</c:v>
                </c:pt>
                <c:pt idx="2">
                  <c:v>152</c:v>
                </c:pt>
                <c:pt idx="3">
                  <c:v>153</c:v>
                </c:pt>
                <c:pt idx="4">
                  <c:v>154</c:v>
                </c:pt>
                <c:pt idx="5">
                  <c:v>155</c:v>
                </c:pt>
                <c:pt idx="6">
                  <c:v>156</c:v>
                </c:pt>
                <c:pt idx="7">
                  <c:v>157</c:v>
                </c:pt>
                <c:pt idx="8">
                  <c:v>158</c:v>
                </c:pt>
                <c:pt idx="9">
                  <c:v>159</c:v>
                </c:pt>
                <c:pt idx="10">
                  <c:v>160</c:v>
                </c:pt>
              </c:numCache>
              <c:extLst/>
            </c:numRef>
          </c:cat>
          <c:val>
            <c:numRef>
              <c:f>'Pole Gap Measurement'!$C$50:$C$52</c:f>
              <c:numCache>
                <c:formatCode>General</c:formatCode>
                <c:ptCount val="3"/>
                <c:pt idx="0">
                  <c:v>11.34</c:v>
                </c:pt>
                <c:pt idx="1">
                  <c:v>12.32</c:v>
                </c:pt>
                <c:pt idx="2">
                  <c:v>11.2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930-41C3-B645-AF236F0B43BF}"/>
            </c:ext>
          </c:extLst>
        </c:ser>
        <c:ser>
          <c:idx val="0"/>
          <c:order val="2"/>
          <c:tx>
            <c:v>After release tension</c:v>
          </c:tx>
          <c:spPr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'Pole Gap Measurement'!$A$50:$A$60</c:f>
              <c:numCache>
                <c:formatCode>General</c:formatCode>
                <c:ptCount val="11"/>
                <c:pt idx="0">
                  <c:v>150</c:v>
                </c:pt>
                <c:pt idx="1">
                  <c:v>151</c:v>
                </c:pt>
                <c:pt idx="2">
                  <c:v>152</c:v>
                </c:pt>
                <c:pt idx="3">
                  <c:v>153</c:v>
                </c:pt>
                <c:pt idx="4">
                  <c:v>154</c:v>
                </c:pt>
                <c:pt idx="5">
                  <c:v>155</c:v>
                </c:pt>
                <c:pt idx="6">
                  <c:v>156</c:v>
                </c:pt>
                <c:pt idx="7">
                  <c:v>157</c:v>
                </c:pt>
                <c:pt idx="8">
                  <c:v>158</c:v>
                </c:pt>
                <c:pt idx="9">
                  <c:v>159</c:v>
                </c:pt>
                <c:pt idx="10">
                  <c:v>160</c:v>
                </c:pt>
              </c:numCache>
              <c:extLst/>
            </c:numRef>
          </c:cat>
          <c:val>
            <c:numRef>
              <c:f>'Pole Gap Measurement'!$D$50:$D$52</c:f>
              <c:numCache>
                <c:formatCode>General</c:formatCode>
                <c:ptCount val="3"/>
                <c:pt idx="0">
                  <c:v>7.52</c:v>
                </c:pt>
                <c:pt idx="1">
                  <c:v>7.38</c:v>
                </c:pt>
                <c:pt idx="2">
                  <c:v>6.17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930-41C3-B645-AF236F0B43BF}"/>
            </c:ext>
          </c:extLst>
        </c:ser>
        <c:ser>
          <c:idx val="3"/>
          <c:order val="3"/>
          <c:tx>
            <c:v>Before Reaction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'Pole Gap Measurement'!$A$50:$A$60</c:f>
              <c:numCache>
                <c:formatCode>General</c:formatCode>
                <c:ptCount val="11"/>
                <c:pt idx="0">
                  <c:v>150</c:v>
                </c:pt>
                <c:pt idx="1">
                  <c:v>151</c:v>
                </c:pt>
                <c:pt idx="2">
                  <c:v>152</c:v>
                </c:pt>
                <c:pt idx="3">
                  <c:v>153</c:v>
                </c:pt>
                <c:pt idx="4">
                  <c:v>154</c:v>
                </c:pt>
                <c:pt idx="5">
                  <c:v>155</c:v>
                </c:pt>
                <c:pt idx="6">
                  <c:v>156</c:v>
                </c:pt>
                <c:pt idx="7">
                  <c:v>157</c:v>
                </c:pt>
                <c:pt idx="8">
                  <c:v>158</c:v>
                </c:pt>
                <c:pt idx="9">
                  <c:v>159</c:v>
                </c:pt>
                <c:pt idx="10">
                  <c:v>160</c:v>
                </c:pt>
              </c:numCache>
              <c:extLst/>
            </c:numRef>
          </c:cat>
          <c:val>
            <c:numRef>
              <c:f>'Pole Gap Measurement'!$E$50:$E$52</c:f>
              <c:numCache>
                <c:formatCode>General</c:formatCode>
                <c:ptCount val="3"/>
                <c:pt idx="0">
                  <c:v>5.52</c:v>
                </c:pt>
                <c:pt idx="1">
                  <c:v>6.41</c:v>
                </c:pt>
                <c:pt idx="2">
                  <c:v>4.55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E930-41C3-B645-AF236F0B43BF}"/>
            </c:ext>
          </c:extLst>
        </c:ser>
        <c:ser>
          <c:idx val="2"/>
          <c:order val="4"/>
          <c:tx>
            <c:v>After reaction</c:v>
          </c:tx>
          <c:spPr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'Pole Gap Measurement'!$A$50:$A$60</c:f>
              <c:numCache>
                <c:formatCode>General</c:formatCode>
                <c:ptCount val="11"/>
                <c:pt idx="0">
                  <c:v>150</c:v>
                </c:pt>
                <c:pt idx="1">
                  <c:v>151</c:v>
                </c:pt>
                <c:pt idx="2">
                  <c:v>152</c:v>
                </c:pt>
                <c:pt idx="3">
                  <c:v>153</c:v>
                </c:pt>
                <c:pt idx="4">
                  <c:v>154</c:v>
                </c:pt>
                <c:pt idx="5">
                  <c:v>155</c:v>
                </c:pt>
                <c:pt idx="6">
                  <c:v>156</c:v>
                </c:pt>
                <c:pt idx="7">
                  <c:v>157</c:v>
                </c:pt>
                <c:pt idx="8">
                  <c:v>158</c:v>
                </c:pt>
                <c:pt idx="9">
                  <c:v>159</c:v>
                </c:pt>
                <c:pt idx="10">
                  <c:v>160</c:v>
                </c:pt>
              </c:numCache>
              <c:extLst/>
            </c:numRef>
          </c:cat>
          <c:val>
            <c:numRef>
              <c:f>'Pole Gap Measurement'!$F$50:$F$52</c:f>
              <c:numCache>
                <c:formatCode>General</c:formatCode>
                <c:ptCount val="3"/>
                <c:pt idx="0">
                  <c:v>2.2799999999999998</c:v>
                </c:pt>
                <c:pt idx="1">
                  <c:v>2.34</c:v>
                </c:pt>
                <c:pt idx="2">
                  <c:v>1.49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E930-41C3-B645-AF236F0B4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2342800"/>
        <c:axId val="441901288"/>
      </c:barChart>
      <c:dateAx>
        <c:axId val="44234280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/>
                  <a:t>Coil</a:t>
                </a:r>
                <a:r>
                  <a:rPr lang="en-US"/>
                  <a:t> #</a:t>
                </a:r>
              </a:p>
            </c:rich>
          </c:tx>
          <c:layout>
            <c:manualLayout>
              <c:xMode val="edge"/>
              <c:yMode val="edge"/>
              <c:x val="0.49812767252951035"/>
              <c:y val="0.9366121078085578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41901288"/>
        <c:crosses val="autoZero"/>
        <c:auto val="0"/>
        <c:lblOffset val="100"/>
        <c:baseTimeUnit val="days"/>
        <c:majorUnit val="1"/>
      </c:dateAx>
      <c:valAx>
        <c:axId val="441901288"/>
        <c:scaling>
          <c:orientation val="minMax"/>
        </c:scaling>
        <c:delete val="0"/>
        <c:axPos val="l"/>
        <c:majorGridlines/>
        <c:minorGridlines>
          <c:spPr>
            <a:ln>
              <a:noFill/>
            </a:ln>
          </c:spPr>
        </c:minorGridlines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Pole Gap [mm]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42342800"/>
        <c:crosses val="autoZero"/>
        <c:crossBetween val="between"/>
      </c:valAx>
      <c:spPr>
        <a:ln>
          <a:solidFill>
            <a:schemeClr val="bg1">
              <a:lumMod val="75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10513634914514354"/>
          <c:y val="8.4609901131368376E-2"/>
          <c:w val="0.78697844843067233"/>
          <c:h val="4.1421299610275991E-2"/>
        </c:manualLayout>
      </c:layout>
      <c:overlay val="1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05/10/2023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05/10/2023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454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62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57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AF289B4-A20D-8546-820F-224929B92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MQXFA17 Coils Acceptance Review  – October 6,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243A9A-9BE1-474F-94E0-BE7B890B8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MQXFA17 Coils Acceptance Review  – October 6,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2158561-15A4-6C46-8971-CBB5B9C53BF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MQXFA17 Coils Acceptance Review  – October 6,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409759-FF9E-CD40-BCA2-05AD3452F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MQXFA17 Coils Acceptance Review  – October 6,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C0678-C4FF-EE4B-808D-948246C40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MQXFA17 Coils Acceptance Review  – October 6,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B84FB2-61C3-0F49-99A3-609B4E15E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MQXFA17 Coils Acceptance Review  – October 6, 2023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MQXFA17 Coils Acceptance Review  – October 6, 2023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F1A5C2-C27E-4B0A-AB73-E6C304C909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672" y="6228601"/>
            <a:ext cx="639919" cy="5915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ector-onsite.fnal.gov/Tools/DiscrepancyReport/SelectDiscrepancyReportDRNoAsc.asp?sDRNo=all&amp;sSerialNoID=21383" TargetMode="External"/><Relationship Id="rId2" Type="http://schemas.openxmlformats.org/officeDocument/2006/relationships/hyperlink" Target="https://vector-onsite.fnal.gov/Tools/DiscrepancyReport/SelectDiscrepancyReportDRNoAsc.asp?sDRNo=all&amp;sSerialNoID=2125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ector-onsite.fnal.gov/Tools/DiscrepancyReport/SelectDiscrepancyReportDRNoAsc.asp?sDRNo=all&amp;sSerialNoID=21435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ector-onsite.fnal.gov/Tools/DiscrepancyReport/DisplayDiscrepancyReportReadOnly.asp?qsDRNo=13001" TargetMode="External"/><Relationship Id="rId2" Type="http://schemas.openxmlformats.org/officeDocument/2006/relationships/hyperlink" Target="https://vector-onsite.fnal.gov/Tools/DiscrepancyReport/DisplayDiscrepancyReportReadOnly.asp?qsDRNo=1297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ector-onsite.fnal.gov/Tools/DiscrepancyReport/DisplayDiscrepancyReportReadOnly.asp?qsDRNo=1319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vector-onsite.fnal.gov/Tools/DiscrepancyReport/DisplayDiscrepancyReportReadOnly.asp?qsDRNo=1315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ector-onsite.fnal.gov/Tools/DiscrepancyReport/DisplayDiscrepancyReportReadOnly.asp?qsDRNo=13063" TargetMode="External"/><Relationship Id="rId2" Type="http://schemas.openxmlformats.org/officeDocument/2006/relationships/hyperlink" Target="https://vector-onsite.fnal.gov/Tools/DiscrepancyReport/DisplayDiscrepancyReportReadOnly.asp?qsDRNo=1302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ector-onsite.fnal.gov/Tools/DiscrepancyReport/DisplayDiscrepancyReportReadOnly.asp?qsDRNo=1334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8" y="2634656"/>
            <a:ext cx="7869223" cy="1658439"/>
          </a:xfrm>
        </p:spPr>
        <p:txBody>
          <a:bodyPr/>
          <a:lstStyle/>
          <a:p>
            <a:r>
              <a:rPr lang="en-GB" sz="3600" dirty="0"/>
              <a:t>MQXFA17 Coils Acceptance Review</a:t>
            </a:r>
            <a:br>
              <a:rPr lang="en-GB" sz="3600" dirty="0"/>
            </a:br>
            <a:r>
              <a:rPr lang="en-GB" sz="3600" dirty="0"/>
              <a:t>QXFA150, QXFA151, and QXFA152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307161"/>
            <a:ext cx="6480000" cy="121007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Fred Nobrega, L3/CAM, Coil Fabrication at FNAL</a:t>
            </a:r>
          </a:p>
          <a:p>
            <a:r>
              <a:rPr lang="en-GB" dirty="0"/>
              <a:t>Miao Yu, Deputy L3</a:t>
            </a:r>
          </a:p>
          <a:p>
            <a:r>
              <a:rPr lang="en-GB" dirty="0"/>
              <a:t>Vittorio Marinozzi, Electrical Measurements &amp; Testing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5589240"/>
            <a:ext cx="6480000" cy="5040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MQXFA17 Coils Acceptance Review </a:t>
            </a:r>
          </a:p>
          <a:p>
            <a:r>
              <a:rPr lang="en-US" dirty="0"/>
              <a:t>October 6, 2023</a:t>
            </a:r>
            <a:endParaRPr lang="en-GB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9AFD1-083C-F93D-8730-9466BB1C6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QXFA150, DR13194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46BA7-D746-9E64-9308-DB4AAB1D3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DD1EA-12A0-2F59-9D43-1C37A8513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Coils Acceptance Review  – October 6, 2023</a:t>
            </a:r>
            <a:endParaRPr lang="en-GB" dirty="0"/>
          </a:p>
        </p:txBody>
      </p:sp>
      <p:pic>
        <p:nvPicPr>
          <p:cNvPr id="7" name="Picture 6" descr="A picture containing text, indoor, measuring stick, close&#10;&#10;Description automatically generated">
            <a:extLst>
              <a:ext uri="{FF2B5EF4-FFF2-40B4-BE49-F238E27FC236}">
                <a16:creationId xmlns:a16="http://schemas.microsoft.com/office/drawing/2014/main" id="{C019C7B7-7DFA-3C56-C95E-80E9C2791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343" y="1340768"/>
            <a:ext cx="2505425" cy="3781953"/>
          </a:xfrm>
          <a:prstGeom prst="rect">
            <a:avLst/>
          </a:prstGeom>
        </p:spPr>
      </p:pic>
      <p:pic>
        <p:nvPicPr>
          <p:cNvPr id="9" name="Picture 8" descr="A picture containing text, measuring stick&#10;&#10;Description automatically generated">
            <a:extLst>
              <a:ext uri="{FF2B5EF4-FFF2-40B4-BE49-F238E27FC236}">
                <a16:creationId xmlns:a16="http://schemas.microsoft.com/office/drawing/2014/main" id="{B5523E8A-0B76-07A0-F81E-27B1F6D80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856" y="1412776"/>
            <a:ext cx="2524659" cy="3709945"/>
          </a:xfrm>
          <a:prstGeom prst="rect">
            <a:avLst/>
          </a:prstGeom>
        </p:spPr>
      </p:pic>
      <p:pic>
        <p:nvPicPr>
          <p:cNvPr id="11" name="Picture 10" descr="A picture containing text, indoor, measuring stick, wooden&#10;&#10;Description automatically generated">
            <a:extLst>
              <a:ext uri="{FF2B5EF4-FFF2-40B4-BE49-F238E27FC236}">
                <a16:creationId xmlns:a16="http://schemas.microsoft.com/office/drawing/2014/main" id="{C3F57E34-C624-5E31-48D4-6A0D419B3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412775"/>
            <a:ext cx="2700277" cy="370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90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C29B4-4439-65D5-26AF-753EF8E75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QXFA152, DR13020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AA2B76-B8D7-98F5-DE24-3E2F67A18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907" y="1219200"/>
            <a:ext cx="3682185" cy="4906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72556-359B-185C-5A01-E1C243A56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32743-4B4F-3A56-98CE-110F3AA83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Coils Acceptance Review  – October 6,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282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F2E87-637E-B02E-BEEB-1C5B4B50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QXFA152, DR13063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B43458-9FFC-11B8-9ACF-2CE893DBE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691" y="1951037"/>
            <a:ext cx="6542617" cy="4906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58233-EB4B-D7F8-C83D-21ECF443E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16F84-C158-7795-228C-6238E3813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Coils Acceptance Review  – October 6, 2023</a:t>
            </a:r>
            <a:endParaRPr lang="en-GB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C5995528-0380-41F4-1706-7F4D831481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5" y="742091"/>
            <a:ext cx="4469675" cy="262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17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7F866-6889-FCFC-863F-42533413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Data for Magnet Fabrication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47EFE-76CE-1F52-782F-9A1AE261F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8B154-0A8D-73AF-D053-7A31B732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045BC-2822-4292-5AE8-8C10DF11C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Coils Acceptance Review  – October 6,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140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26E8B-947A-4D70-9DD8-684E8A0F8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QXFA150 Average Temperature &amp; Dwell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A1588-3759-49AD-9D0B-E49E805A7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7FAB7-F5F8-415B-BD82-E760C9660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Coils Acceptance Review  – October 6, 2023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1B2DF81-FC17-6C48-6146-FB67978D4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018" y="1219200"/>
            <a:ext cx="6755963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79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CFAC-87BA-45F0-9E65-5BBA9F9F2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QXFA150 210° C Plateau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29A06-8EE9-4B73-B2F3-C3290262A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701EB-412E-4A6B-9B6F-000683364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Coils Acceptance Review  – October 6, 2023</a:t>
            </a:r>
            <a:endParaRPr lang="en-GB" dirty="0"/>
          </a:p>
        </p:txBody>
      </p:sp>
      <p:pic>
        <p:nvPicPr>
          <p:cNvPr id="8" name="Content Placeholder 2">
            <a:extLst>
              <a:ext uri="{FF2B5EF4-FFF2-40B4-BE49-F238E27FC236}">
                <a16:creationId xmlns:a16="http://schemas.microsoft.com/office/drawing/2014/main" id="{2001226D-9ABB-004D-C05E-618C8B4C3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018" y="1219200"/>
            <a:ext cx="6755963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32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93C63-8180-4012-9BEF-6F9B3374F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QXFA150 395° C Plateau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7FBC4-C4B1-453F-9CAF-A639CBFB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E2640-2426-4E9E-AD6E-846177A8D2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Coils Acceptance Review  – October 6, 2023</a:t>
            </a:r>
            <a:endParaRPr lang="en-GB" dirty="0"/>
          </a:p>
        </p:txBody>
      </p:sp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530C45CE-A23E-30E9-E0B9-A80A2BA521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018" y="1219200"/>
            <a:ext cx="6755963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01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16E1D-C063-48DE-BB0C-4936501A5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QXFA150 665° C Plateau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01F23-7DD0-43BF-9833-CA3EDE094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2652F-CCEF-46B4-B4FF-84436BAEE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Coils Acceptance Review  – October 6, 2023</a:t>
            </a:r>
            <a:endParaRPr lang="en-GB" dirty="0"/>
          </a:p>
        </p:txBody>
      </p:sp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AF460B60-77AA-73F0-7F02-4BC32324A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018" y="1219200"/>
            <a:ext cx="6755963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2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26E8B-947A-4D70-9DD8-684E8A0F8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QXFA151 Average Temperature &amp; Dwell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A1588-3759-49AD-9D0B-E49E805A7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7FAB7-F5F8-415B-BD82-E760C9660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Coils Acceptance Review  – October 6, 2023</a:t>
            </a:r>
            <a:endParaRPr lang="en-GB" dirty="0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AA573889-D17E-EE6A-C937-299E47A14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389" y="1219200"/>
            <a:ext cx="6751222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79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CFAC-87BA-45F0-9E65-5BBA9F9F2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QXFA151 210° C Plateau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29A06-8EE9-4B73-B2F3-C3290262A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701EB-412E-4A6B-9B6F-000683364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Coils Acceptance Review  – October 6, 2023</a:t>
            </a:r>
            <a:endParaRPr lang="en-GB" dirty="0"/>
          </a:p>
        </p:txBody>
      </p:sp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ABBE0553-AF21-94CD-B92A-33F62E05D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018" y="1219200"/>
            <a:ext cx="6755963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2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1652C-D892-4470-97F7-31936B8F5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44624"/>
            <a:ext cx="7920000" cy="7200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6EA3B-FBF9-48C8-9F38-DFE9595C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85143"/>
            <a:ext cx="8208472" cy="55712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prerequisite for coils selected for MQXFA17 is that they have no critical DR’s.</a:t>
            </a:r>
          </a:p>
          <a:p>
            <a:endParaRPr lang="en-US" dirty="0"/>
          </a:p>
          <a:p>
            <a:r>
              <a:rPr lang="en-US" dirty="0"/>
              <a:t>DR’s written against specific step in traveler which conforms to the following documents: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QXFA Series Coil Production Specification, US-HiLumi-doc-2986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MQXFA </a:t>
            </a:r>
            <a:r>
              <a:rPr lang="en-US" i="1" dirty="0"/>
              <a:t>Final Design Report</a:t>
            </a:r>
            <a:r>
              <a:rPr lang="en-US" dirty="0"/>
              <a:t>, US-HiLumi-doc-948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QXFA Series Coil Fabrication Electrical QC Plan, US-HiLumi-doc-521</a:t>
            </a: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Appendix</a:t>
            </a:r>
          </a:p>
          <a:p>
            <a:pPr lvl="1"/>
            <a:r>
              <a:rPr lang="en-US" dirty="0"/>
              <a:t>Coil data for the magnet fabrication report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4DC9F4-938C-4CE4-BF15-86628B354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Coils Acceptance Review  – October 6, 2023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F6A16F-B6D5-41DB-B970-56B0982D8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070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93C63-8180-4012-9BEF-6F9B3374F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QXFA151 395° C Plateau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7FBC4-C4B1-453F-9CAF-A639CBFB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E2640-2426-4E9E-AD6E-846177A8D2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Coils Acceptance Review  – October 6, 2023</a:t>
            </a:r>
            <a:endParaRPr lang="en-GB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06B35D80-77A5-4C01-91D5-3F4008097DDA}"/>
              </a:ext>
            </a:extLst>
          </p:cNvPr>
          <p:cNvSpPr txBox="1"/>
          <p:nvPr/>
        </p:nvSpPr>
        <p:spPr>
          <a:xfrm>
            <a:off x="6723275" y="1778597"/>
            <a:ext cx="593994" cy="276469"/>
          </a:xfrm>
          <a:prstGeom prst="rect">
            <a:avLst/>
          </a:prstGeom>
          <a:noFill/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T/C #4</a:t>
            </a:r>
          </a:p>
        </p:txBody>
      </p:sp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9AB6DF56-B18A-218C-87B8-69F45F6C2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018" y="1219200"/>
            <a:ext cx="6755963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02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16E1D-C063-48DE-BB0C-4936501A5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QXFA151 665° C Plateau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01F23-7DD0-43BF-9833-CA3EDE094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2652F-CCEF-46B4-B4FF-84436BAEE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Coils Acceptance Review  – October 6, 2023</a:t>
            </a:r>
            <a:endParaRPr lang="en-GB" dirty="0"/>
          </a:p>
        </p:txBody>
      </p:sp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886C0C37-0AB1-1E89-5717-0F27F2B47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018" y="1219200"/>
            <a:ext cx="6755963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14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26E8B-947A-4D70-9DD8-684E8A0F8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QXFA152 Average Temperature &amp; Dwell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A1588-3759-49AD-9D0B-E49E805A7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7FAB7-F5F8-415B-BD82-E760C9660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Coils Acceptance Review  – October 6, 2023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C8E59C1-A096-EF9A-33A2-40ABB1E4B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018" y="1219200"/>
            <a:ext cx="6755963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01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CFAC-87BA-45F0-9E65-5BBA9F9F2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QXFA152 210° C Plateau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29A06-8EE9-4B73-B2F3-C3290262A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701EB-412E-4A6B-9B6F-000683364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Coils Acceptance Review  – October 6, 2023</a:t>
            </a:r>
            <a:endParaRPr lang="en-GB" dirty="0"/>
          </a:p>
        </p:txBody>
      </p:sp>
      <p:pic>
        <p:nvPicPr>
          <p:cNvPr id="8" name="Content Placeholder 2">
            <a:extLst>
              <a:ext uri="{FF2B5EF4-FFF2-40B4-BE49-F238E27FC236}">
                <a16:creationId xmlns:a16="http://schemas.microsoft.com/office/drawing/2014/main" id="{4EB1475C-F832-B0C9-29F6-B1FE8F95E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018" y="1219200"/>
            <a:ext cx="6755963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19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93C63-8180-4012-9BEF-6F9B3374F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QXFA152 395° C Plateau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7FBC4-C4B1-453F-9CAF-A639CBFB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E2640-2426-4E9E-AD6E-846177A8D2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Coils Acceptance Review  – October 6, 2023</a:t>
            </a:r>
            <a:endParaRPr lang="en-GB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06B35D80-77A5-4C01-91D5-3F4008097DDA}"/>
              </a:ext>
            </a:extLst>
          </p:cNvPr>
          <p:cNvSpPr txBox="1"/>
          <p:nvPr/>
        </p:nvSpPr>
        <p:spPr>
          <a:xfrm>
            <a:off x="6723275" y="1778597"/>
            <a:ext cx="593994" cy="276469"/>
          </a:xfrm>
          <a:prstGeom prst="rect">
            <a:avLst/>
          </a:prstGeom>
          <a:noFill/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T/C #4</a:t>
            </a:r>
          </a:p>
        </p:txBody>
      </p:sp>
      <p:pic>
        <p:nvPicPr>
          <p:cNvPr id="9" name="Content Placeholder 2">
            <a:extLst>
              <a:ext uri="{FF2B5EF4-FFF2-40B4-BE49-F238E27FC236}">
                <a16:creationId xmlns:a16="http://schemas.microsoft.com/office/drawing/2014/main" id="{AE86D887-65F2-B703-B418-C9006C409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018" y="1219200"/>
            <a:ext cx="6755963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21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16E1D-C063-48DE-BB0C-4936501A5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QXFA152 665° C Plateau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01F23-7DD0-43BF-9833-CA3EDE094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2652F-CCEF-46B4-B4FF-84436BAEE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Coils Acceptance Review  – October 6, 2023</a:t>
            </a:r>
            <a:endParaRPr lang="en-GB" dirty="0"/>
          </a:p>
        </p:txBody>
      </p:sp>
      <p:pic>
        <p:nvPicPr>
          <p:cNvPr id="8" name="Content Placeholder 2">
            <a:extLst>
              <a:ext uri="{FF2B5EF4-FFF2-40B4-BE49-F238E27FC236}">
                <a16:creationId xmlns:a16="http://schemas.microsoft.com/office/drawing/2014/main" id="{8DF08AF2-7CC3-B30C-B82F-393544A0F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018" y="1219200"/>
            <a:ext cx="6755963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70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36715-3ED9-414A-BBDC-2909D72DA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QXFA150 Hi-pot &amp; Electrical Checks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EFEF0-9CBB-469F-89AB-B08B2E9BA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DFF6FD1-F1DD-0A40-A993-BB1F35775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MQXFA17 Coils Acceptance Review  – October 6, 2023</a:t>
            </a: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788A4E5-102E-85CD-15AA-6BF21ED94C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611391"/>
              </p:ext>
            </p:extLst>
          </p:nvPr>
        </p:nvGraphicFramePr>
        <p:xfrm>
          <a:off x="5165623" y="931971"/>
          <a:ext cx="3527953" cy="5251002"/>
        </p:xfrm>
        <a:graphic>
          <a:graphicData uri="http://schemas.openxmlformats.org/drawingml/2006/table">
            <a:tbl>
              <a:tblPr/>
              <a:tblGrid>
                <a:gridCol w="700338">
                  <a:extLst>
                    <a:ext uri="{9D8B030D-6E8A-4147-A177-3AD203B41FA5}">
                      <a16:colId xmlns:a16="http://schemas.microsoft.com/office/drawing/2014/main" val="3148371581"/>
                    </a:ext>
                  </a:extLst>
                </a:gridCol>
                <a:gridCol w="542762">
                  <a:extLst>
                    <a:ext uri="{9D8B030D-6E8A-4147-A177-3AD203B41FA5}">
                      <a16:colId xmlns:a16="http://schemas.microsoft.com/office/drawing/2014/main" val="3458153509"/>
                    </a:ext>
                  </a:extLst>
                </a:gridCol>
                <a:gridCol w="447142">
                  <a:extLst>
                    <a:ext uri="{9D8B030D-6E8A-4147-A177-3AD203B41FA5}">
                      <a16:colId xmlns:a16="http://schemas.microsoft.com/office/drawing/2014/main" val="3427935824"/>
                    </a:ext>
                  </a:extLst>
                </a:gridCol>
                <a:gridCol w="527495">
                  <a:extLst>
                    <a:ext uri="{9D8B030D-6E8A-4147-A177-3AD203B41FA5}">
                      <a16:colId xmlns:a16="http://schemas.microsoft.com/office/drawing/2014/main" val="953110568"/>
                    </a:ext>
                  </a:extLst>
                </a:gridCol>
                <a:gridCol w="548598">
                  <a:extLst>
                    <a:ext uri="{9D8B030D-6E8A-4147-A177-3AD203B41FA5}">
                      <a16:colId xmlns:a16="http://schemas.microsoft.com/office/drawing/2014/main" val="2692749707"/>
                    </a:ext>
                  </a:extLst>
                </a:gridCol>
                <a:gridCol w="380809">
                  <a:extLst>
                    <a:ext uri="{9D8B030D-6E8A-4147-A177-3AD203B41FA5}">
                      <a16:colId xmlns:a16="http://schemas.microsoft.com/office/drawing/2014/main" val="1930411260"/>
                    </a:ext>
                  </a:extLst>
                </a:gridCol>
                <a:gridCol w="380809">
                  <a:extLst>
                    <a:ext uri="{9D8B030D-6E8A-4147-A177-3AD203B41FA5}">
                      <a16:colId xmlns:a16="http://schemas.microsoft.com/office/drawing/2014/main" val="2385246978"/>
                    </a:ext>
                  </a:extLst>
                </a:gridCol>
              </a:tblGrid>
              <a:tr h="18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Measurement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 150</a:t>
                      </a:r>
                    </a:p>
                  </a:txBody>
                  <a:tcPr marL="4333" marR="4333" marT="43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4333" marR="4333" marT="43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STD</a:t>
                      </a:r>
                    </a:p>
                  </a:txBody>
                  <a:tcPr marL="4333" marR="4333" marT="43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STD/AVG</a:t>
                      </a:r>
                    </a:p>
                  </a:txBody>
                  <a:tcPr marL="4333" marR="4333" marT="43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</a:p>
                  </a:txBody>
                  <a:tcPr marL="4333" marR="4333" marT="43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4333" marR="4333" marT="433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960293"/>
                  </a:ext>
                </a:extLst>
              </a:tr>
              <a:tr h="199703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3" marR="4333" marT="43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3" marR="4333" marT="43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3" marR="4333" marT="43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3" marR="4333" marT="43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3" marR="4333" marT="43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3" marR="4333" marT="43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3" marR="4333" marT="43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4442653"/>
                  </a:ext>
                </a:extLst>
              </a:tr>
              <a:tr h="3524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Coil R @1 A (m</a:t>
                      </a: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Ω)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604.4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605.90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595.73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853905"/>
                  </a:ext>
                </a:extLst>
              </a:tr>
              <a:tr h="264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 @ 20 Hz (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mH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851614"/>
                  </a:ext>
                </a:extLst>
              </a:tr>
              <a:tr h="264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980781"/>
                  </a:ext>
                </a:extLst>
              </a:tr>
              <a:tr h="264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 @ 100 Hz (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mH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738621"/>
                  </a:ext>
                </a:extLst>
              </a:tr>
              <a:tr h="264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625576"/>
                  </a:ext>
                </a:extLst>
              </a:tr>
              <a:tr h="264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 @ 1 kHz (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mH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043502"/>
                  </a:ext>
                </a:extLst>
              </a:tr>
              <a:tr h="2701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681729"/>
                  </a:ext>
                </a:extLst>
              </a:tr>
              <a:tr h="264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VTA1 (m</a:t>
                      </a: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Ω)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124626"/>
                  </a:ext>
                </a:extLst>
              </a:tr>
              <a:tr h="264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VTA2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518327"/>
                  </a:ext>
                </a:extLst>
              </a:tr>
              <a:tr h="264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VTB2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604.32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604.94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593.70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334232"/>
                  </a:ext>
                </a:extLst>
              </a:tr>
              <a:tr h="264312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VTB1</a:t>
                      </a:r>
                    </a:p>
                    <a:p>
                      <a:pPr algn="ctr" rtl="0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604.36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605.54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595.61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636103"/>
                  </a:ext>
                </a:extLst>
              </a:tr>
              <a:tr h="264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VTA01 – VTA02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913323"/>
                  </a:ext>
                </a:extLst>
              </a:tr>
              <a:tr h="264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VTB02 – VTB01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193735"/>
                  </a:ext>
                </a:extLst>
              </a:tr>
              <a:tr h="2701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VTB01-VTA01</a:t>
                      </a:r>
                    </a:p>
                    <a:p>
                      <a:pPr algn="ctr" rtl="0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603.67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605.52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610.22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354621"/>
                  </a:ext>
                </a:extLst>
              </a:tr>
              <a:tr h="264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QHB1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217558"/>
                  </a:ext>
                </a:extLst>
              </a:tr>
              <a:tr h="264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QHB2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903228"/>
                  </a:ext>
                </a:extLst>
              </a:tr>
              <a:tr h="264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QHB3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069630"/>
                  </a:ext>
                </a:extLst>
              </a:tr>
              <a:tr h="2701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QHB4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65505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53C2B2A-81FB-A743-536B-DBF9CD6F3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045370"/>
              </p:ext>
            </p:extLst>
          </p:nvPr>
        </p:nvGraphicFramePr>
        <p:xfrm>
          <a:off x="505493" y="931971"/>
          <a:ext cx="4464496" cy="4373548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val="2440943247"/>
                    </a:ext>
                  </a:extLst>
                </a:gridCol>
                <a:gridCol w="1047409">
                  <a:extLst>
                    <a:ext uri="{9D8B030D-6E8A-4147-A177-3AD203B41FA5}">
                      <a16:colId xmlns:a16="http://schemas.microsoft.com/office/drawing/2014/main" val="2678009671"/>
                    </a:ext>
                  </a:extLst>
                </a:gridCol>
                <a:gridCol w="962930">
                  <a:extLst>
                    <a:ext uri="{9D8B030D-6E8A-4147-A177-3AD203B41FA5}">
                      <a16:colId xmlns:a16="http://schemas.microsoft.com/office/drawing/2014/main" val="2202308458"/>
                    </a:ext>
                  </a:extLst>
                </a:gridCol>
                <a:gridCol w="1013997">
                  <a:extLst>
                    <a:ext uri="{9D8B030D-6E8A-4147-A177-3AD203B41FA5}">
                      <a16:colId xmlns:a16="http://schemas.microsoft.com/office/drawing/2014/main" val="3072777390"/>
                    </a:ext>
                  </a:extLst>
                </a:gridCol>
              </a:tblGrid>
              <a:tr h="2019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Hipot: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Test Voltage [V]</a:t>
                      </a:r>
                    </a:p>
                  </a:txBody>
                  <a:tcPr marL="3758" marR="3758" marT="3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 Leakage (µA)</a:t>
                      </a:r>
                    </a:p>
                  </a:txBody>
                  <a:tcPr marL="3758" marR="3758" marT="3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Leakage (µA)</a:t>
                      </a:r>
                    </a:p>
                  </a:txBody>
                  <a:tcPr marL="3758" marR="3758" marT="375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782261"/>
                  </a:ext>
                </a:extLst>
              </a:tr>
              <a:tr h="206696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2934631"/>
                  </a:ext>
                </a:extLst>
              </a:tr>
              <a:tr h="2161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Coil to Pole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94584"/>
                  </a:ext>
                </a:extLst>
              </a:tr>
              <a:tr h="1503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PHB01 to Coil 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0.0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523093"/>
                  </a:ext>
                </a:extLst>
              </a:tr>
              <a:tr h="159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PHB02 to Coil 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0.0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560213"/>
                  </a:ext>
                </a:extLst>
              </a:tr>
              <a:tr h="2818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PHB03 to Coil 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0.0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9444087"/>
                  </a:ext>
                </a:extLst>
              </a:tr>
              <a:tr h="211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PHB04 to Coil 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0.0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429056"/>
                  </a:ext>
                </a:extLst>
              </a:tr>
              <a:tr h="211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IL Endshoe  to Coil 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0.0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111423"/>
                  </a:ext>
                </a:extLst>
              </a:tr>
              <a:tr h="211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OL Endshoe  to Coil 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0.0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433424"/>
                  </a:ext>
                </a:extLst>
              </a:tr>
              <a:tr h="211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 IL Endshoe to Coil 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0.0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89433"/>
                  </a:ext>
                </a:extLst>
              </a:tr>
              <a:tr h="211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 OL Endshoe to Coil 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0.0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772001"/>
                  </a:ext>
                </a:extLst>
              </a:tr>
              <a:tr h="216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OL Endshoe to PHB01 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0.0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4540031"/>
                  </a:ext>
                </a:extLst>
              </a:tr>
              <a:tr h="211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OL Endshoe to PHB02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0.0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610939"/>
                  </a:ext>
                </a:extLst>
              </a:tr>
              <a:tr h="211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OL Endshoe to PHB03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593131"/>
                  </a:ext>
                </a:extLst>
              </a:tr>
              <a:tr h="211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OL Endshoe to PHB04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0.0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471774"/>
                  </a:ext>
                </a:extLst>
              </a:tr>
              <a:tr h="216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 OL Endshoe to PHB01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363249"/>
                  </a:ext>
                </a:extLst>
              </a:tr>
              <a:tr h="211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 OL Endshoe to PHB02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287957"/>
                  </a:ext>
                </a:extLst>
              </a:tr>
              <a:tr h="211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 OL Endshoe to PHB03 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0.0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828167"/>
                  </a:ext>
                </a:extLst>
              </a:tr>
              <a:tr h="211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 OL Endshoe to PHB04 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188994"/>
                  </a:ext>
                </a:extLst>
              </a:tr>
              <a:tr h="216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IL Endshoe to LE OL Endshoe 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163527"/>
                  </a:ext>
                </a:extLst>
              </a:tr>
              <a:tr h="1832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 IL Endshoe to RE OL Endshoe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352570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DC513F5-5648-F7FB-1591-A44EB1991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160070"/>
              </p:ext>
            </p:extLst>
          </p:nvPr>
        </p:nvGraphicFramePr>
        <p:xfrm>
          <a:off x="505493" y="5492850"/>
          <a:ext cx="1944216" cy="628552"/>
        </p:xfrm>
        <a:graphic>
          <a:graphicData uri="http://schemas.openxmlformats.org/drawingml/2006/table">
            <a:tbl>
              <a:tblPr/>
              <a:tblGrid>
                <a:gridCol w="1338769">
                  <a:extLst>
                    <a:ext uri="{9D8B030D-6E8A-4147-A177-3AD203B41FA5}">
                      <a16:colId xmlns:a16="http://schemas.microsoft.com/office/drawing/2014/main" val="175163155"/>
                    </a:ext>
                  </a:extLst>
                </a:gridCol>
                <a:gridCol w="605447">
                  <a:extLst>
                    <a:ext uri="{9D8B030D-6E8A-4147-A177-3AD203B41FA5}">
                      <a16:colId xmlns:a16="http://schemas.microsoft.com/office/drawing/2014/main" val="3390220157"/>
                    </a:ext>
                  </a:extLst>
                </a:gridCol>
              </a:tblGrid>
              <a:tr h="2095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 Time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05/15/23 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pm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508246"/>
                  </a:ext>
                </a:extLst>
              </a:tr>
              <a:tr h="2241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Room Temperature [F] 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776043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Relative Humidity [%]: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38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840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33F9D-CCE9-441E-BD6B-DE6A60297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 anchor="ctr">
            <a:normAutofit/>
          </a:bodyPr>
          <a:lstStyle/>
          <a:p>
            <a:r>
              <a:rPr lang="en-US" dirty="0"/>
              <a:t>QXFA150 Impulse Test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0AA8D-BBCA-48DC-A3A9-CD808CC0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BFDCA1C4-9514-7B4F-976F-D92F7E296653}" type="slidenum">
              <a:rPr lang="fr-FR" smtClean="0"/>
              <a:pPr>
                <a:spcAft>
                  <a:spcPts val="600"/>
                </a:spcAft>
              </a:pPr>
              <a:t>27</a:t>
            </a:fld>
            <a:endParaRPr lang="fr-FR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10D3314-1A51-4D44-9FA1-83E6BC718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MQXFA17 Coils Acceptance Review  – October 6, 2023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92BFF9-B6DE-D82F-9F7F-853BED2602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07750"/>
            <a:ext cx="9144000" cy="34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0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36715-3ED9-414A-BBDC-2909D72DA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QXFA151 Hi-pot &amp; Electrical Checks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EFEF0-9CBB-469F-89AB-B08B2E9BA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DFF6FD1-F1DD-0A40-A993-BB1F35775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MQXFA17 Coils Acceptance Review  – October 6, 2023</a:t>
            </a: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B45E051-9828-7583-F2B8-DA47E131D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516786"/>
              </p:ext>
            </p:extLst>
          </p:nvPr>
        </p:nvGraphicFramePr>
        <p:xfrm>
          <a:off x="5165623" y="931971"/>
          <a:ext cx="3527953" cy="5251002"/>
        </p:xfrm>
        <a:graphic>
          <a:graphicData uri="http://schemas.openxmlformats.org/drawingml/2006/table">
            <a:tbl>
              <a:tblPr/>
              <a:tblGrid>
                <a:gridCol w="700338">
                  <a:extLst>
                    <a:ext uri="{9D8B030D-6E8A-4147-A177-3AD203B41FA5}">
                      <a16:colId xmlns:a16="http://schemas.microsoft.com/office/drawing/2014/main" val="3148371581"/>
                    </a:ext>
                  </a:extLst>
                </a:gridCol>
                <a:gridCol w="542762">
                  <a:extLst>
                    <a:ext uri="{9D8B030D-6E8A-4147-A177-3AD203B41FA5}">
                      <a16:colId xmlns:a16="http://schemas.microsoft.com/office/drawing/2014/main" val="3458153509"/>
                    </a:ext>
                  </a:extLst>
                </a:gridCol>
                <a:gridCol w="447142">
                  <a:extLst>
                    <a:ext uri="{9D8B030D-6E8A-4147-A177-3AD203B41FA5}">
                      <a16:colId xmlns:a16="http://schemas.microsoft.com/office/drawing/2014/main" val="3427935824"/>
                    </a:ext>
                  </a:extLst>
                </a:gridCol>
                <a:gridCol w="527495">
                  <a:extLst>
                    <a:ext uri="{9D8B030D-6E8A-4147-A177-3AD203B41FA5}">
                      <a16:colId xmlns:a16="http://schemas.microsoft.com/office/drawing/2014/main" val="953110568"/>
                    </a:ext>
                  </a:extLst>
                </a:gridCol>
                <a:gridCol w="548598">
                  <a:extLst>
                    <a:ext uri="{9D8B030D-6E8A-4147-A177-3AD203B41FA5}">
                      <a16:colId xmlns:a16="http://schemas.microsoft.com/office/drawing/2014/main" val="2692749707"/>
                    </a:ext>
                  </a:extLst>
                </a:gridCol>
                <a:gridCol w="380809">
                  <a:extLst>
                    <a:ext uri="{9D8B030D-6E8A-4147-A177-3AD203B41FA5}">
                      <a16:colId xmlns:a16="http://schemas.microsoft.com/office/drawing/2014/main" val="1930411260"/>
                    </a:ext>
                  </a:extLst>
                </a:gridCol>
                <a:gridCol w="380809">
                  <a:extLst>
                    <a:ext uri="{9D8B030D-6E8A-4147-A177-3AD203B41FA5}">
                      <a16:colId xmlns:a16="http://schemas.microsoft.com/office/drawing/2014/main" val="2385246978"/>
                    </a:ext>
                  </a:extLst>
                </a:gridCol>
              </a:tblGrid>
              <a:tr h="18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Measurement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 151</a:t>
                      </a:r>
                    </a:p>
                  </a:txBody>
                  <a:tcPr marL="4333" marR="4333" marT="43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4333" marR="4333" marT="43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STD</a:t>
                      </a:r>
                    </a:p>
                  </a:txBody>
                  <a:tcPr marL="4333" marR="4333" marT="43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STD/AVG</a:t>
                      </a:r>
                    </a:p>
                  </a:txBody>
                  <a:tcPr marL="4333" marR="4333" marT="43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</a:p>
                  </a:txBody>
                  <a:tcPr marL="4333" marR="4333" marT="43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4333" marR="4333" marT="433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960293"/>
                  </a:ext>
                </a:extLst>
              </a:tr>
              <a:tr h="199703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3" marR="4333" marT="43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3" marR="4333" marT="43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3" marR="4333" marT="43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3" marR="4333" marT="43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3" marR="4333" marT="43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3" marR="4333" marT="43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3" marR="4333" marT="43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4442653"/>
                  </a:ext>
                </a:extLst>
              </a:tr>
              <a:tr h="3524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Coil R @1 A (m</a:t>
                      </a: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Ω)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604.5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605.90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595.73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853905"/>
                  </a:ext>
                </a:extLst>
              </a:tr>
              <a:tr h="264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 @ 20 Hz (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mH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851614"/>
                  </a:ext>
                </a:extLst>
              </a:tr>
              <a:tr h="264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980781"/>
                  </a:ext>
                </a:extLst>
              </a:tr>
              <a:tr h="264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 @ 100 Hz (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mH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738621"/>
                  </a:ext>
                </a:extLst>
              </a:tr>
              <a:tr h="264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625576"/>
                  </a:ext>
                </a:extLst>
              </a:tr>
              <a:tr h="264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 @ 1 kHz (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mH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043502"/>
                  </a:ext>
                </a:extLst>
              </a:tr>
              <a:tr h="2701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681729"/>
                  </a:ext>
                </a:extLst>
              </a:tr>
              <a:tr h="264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VTA1 (m</a:t>
                      </a: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Ω)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124626"/>
                  </a:ext>
                </a:extLst>
              </a:tr>
              <a:tr h="264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VTA2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518327"/>
                  </a:ext>
                </a:extLst>
              </a:tr>
              <a:tr h="264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VTB2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605.63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604.94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593.70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334232"/>
                  </a:ext>
                </a:extLst>
              </a:tr>
              <a:tr h="264312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VTB1</a:t>
                      </a:r>
                    </a:p>
                    <a:p>
                      <a:pPr algn="ctr" rtl="0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605.75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605.54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595.61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636103"/>
                  </a:ext>
                </a:extLst>
              </a:tr>
              <a:tr h="264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VTA01 – VTA02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913323"/>
                  </a:ext>
                </a:extLst>
              </a:tr>
              <a:tr h="264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VTB02 – VTB01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193735"/>
                  </a:ext>
                </a:extLst>
              </a:tr>
              <a:tr h="2701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VTB01-VTA01</a:t>
                      </a:r>
                    </a:p>
                    <a:p>
                      <a:pPr algn="ctr" rtl="0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605.61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605.52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610.22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354621"/>
                  </a:ext>
                </a:extLst>
              </a:tr>
              <a:tr h="264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QHB1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217558"/>
                  </a:ext>
                </a:extLst>
              </a:tr>
              <a:tr h="264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QHB2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903228"/>
                  </a:ext>
                </a:extLst>
              </a:tr>
              <a:tr h="264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QHB3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069630"/>
                  </a:ext>
                </a:extLst>
              </a:tr>
              <a:tr h="2701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QHB4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65505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A830486-CC41-BE43-3E65-F3D115BC4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097748"/>
              </p:ext>
            </p:extLst>
          </p:nvPr>
        </p:nvGraphicFramePr>
        <p:xfrm>
          <a:off x="505493" y="931971"/>
          <a:ext cx="4464496" cy="4373548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val="2440943247"/>
                    </a:ext>
                  </a:extLst>
                </a:gridCol>
                <a:gridCol w="1047409">
                  <a:extLst>
                    <a:ext uri="{9D8B030D-6E8A-4147-A177-3AD203B41FA5}">
                      <a16:colId xmlns:a16="http://schemas.microsoft.com/office/drawing/2014/main" val="2678009671"/>
                    </a:ext>
                  </a:extLst>
                </a:gridCol>
                <a:gridCol w="962930">
                  <a:extLst>
                    <a:ext uri="{9D8B030D-6E8A-4147-A177-3AD203B41FA5}">
                      <a16:colId xmlns:a16="http://schemas.microsoft.com/office/drawing/2014/main" val="2202308458"/>
                    </a:ext>
                  </a:extLst>
                </a:gridCol>
                <a:gridCol w="1013997">
                  <a:extLst>
                    <a:ext uri="{9D8B030D-6E8A-4147-A177-3AD203B41FA5}">
                      <a16:colId xmlns:a16="http://schemas.microsoft.com/office/drawing/2014/main" val="3072777390"/>
                    </a:ext>
                  </a:extLst>
                </a:gridCol>
              </a:tblGrid>
              <a:tr h="2019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Hipot: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Test Voltage [V]</a:t>
                      </a:r>
                    </a:p>
                  </a:txBody>
                  <a:tcPr marL="3758" marR="3758" marT="3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 Leakage (µA)</a:t>
                      </a:r>
                    </a:p>
                  </a:txBody>
                  <a:tcPr marL="3758" marR="3758" marT="3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Leakage (µA)</a:t>
                      </a:r>
                    </a:p>
                  </a:txBody>
                  <a:tcPr marL="3758" marR="3758" marT="375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782261"/>
                  </a:ext>
                </a:extLst>
              </a:tr>
              <a:tr h="206696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2934631"/>
                  </a:ext>
                </a:extLst>
              </a:tr>
              <a:tr h="2161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Pole to Coil 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94584"/>
                  </a:ext>
                </a:extLst>
              </a:tr>
              <a:tr h="1503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PHB01 to Coil 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523093"/>
                  </a:ext>
                </a:extLst>
              </a:tr>
              <a:tr h="159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PHB02 to Coil 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560213"/>
                  </a:ext>
                </a:extLst>
              </a:tr>
              <a:tr h="2818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PHB03 to Coil 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9444087"/>
                  </a:ext>
                </a:extLst>
              </a:tr>
              <a:tr h="211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PHB04 to Coil 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429056"/>
                  </a:ext>
                </a:extLst>
              </a:tr>
              <a:tr h="211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IL 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Endshoe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to Coil 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111423"/>
                  </a:ext>
                </a:extLst>
              </a:tr>
              <a:tr h="211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OL Endshoe  to Coil 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433424"/>
                  </a:ext>
                </a:extLst>
              </a:tr>
              <a:tr h="211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 IL Endshoe to Coil 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89433"/>
                  </a:ext>
                </a:extLst>
              </a:tr>
              <a:tr h="211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 OL Endshoe to Coil 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772001"/>
                  </a:ext>
                </a:extLst>
              </a:tr>
              <a:tr h="216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OL Endshoe to PHB01 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4540031"/>
                  </a:ext>
                </a:extLst>
              </a:tr>
              <a:tr h="211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OL Endshoe to PHB02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610939"/>
                  </a:ext>
                </a:extLst>
              </a:tr>
              <a:tr h="211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OL Endshoe to PHB03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593131"/>
                  </a:ext>
                </a:extLst>
              </a:tr>
              <a:tr h="211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OL Endshoe to PHB04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471774"/>
                  </a:ext>
                </a:extLst>
              </a:tr>
              <a:tr h="216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 OL Endshoe to PHB01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363249"/>
                  </a:ext>
                </a:extLst>
              </a:tr>
              <a:tr h="211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 OL Endshoe to PHB02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287957"/>
                  </a:ext>
                </a:extLst>
              </a:tr>
              <a:tr h="211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 OL Endshoe to PHB03 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828167"/>
                  </a:ext>
                </a:extLst>
              </a:tr>
              <a:tr h="211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 OL Endshoe to PHB04 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188994"/>
                  </a:ext>
                </a:extLst>
              </a:tr>
              <a:tr h="216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IL Endshoe to LE OL Endshoe 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163527"/>
                  </a:ext>
                </a:extLst>
              </a:tr>
              <a:tr h="1832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 IL Endshoe to RE OL Endshoe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352570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3D4CE83-F48E-5E8A-C540-9EA9C47C5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970868"/>
              </p:ext>
            </p:extLst>
          </p:nvPr>
        </p:nvGraphicFramePr>
        <p:xfrm>
          <a:off x="505493" y="5492850"/>
          <a:ext cx="1944216" cy="628552"/>
        </p:xfrm>
        <a:graphic>
          <a:graphicData uri="http://schemas.openxmlformats.org/drawingml/2006/table">
            <a:tbl>
              <a:tblPr/>
              <a:tblGrid>
                <a:gridCol w="1338769">
                  <a:extLst>
                    <a:ext uri="{9D8B030D-6E8A-4147-A177-3AD203B41FA5}">
                      <a16:colId xmlns:a16="http://schemas.microsoft.com/office/drawing/2014/main" val="175163155"/>
                    </a:ext>
                  </a:extLst>
                </a:gridCol>
                <a:gridCol w="605447">
                  <a:extLst>
                    <a:ext uri="{9D8B030D-6E8A-4147-A177-3AD203B41FA5}">
                      <a16:colId xmlns:a16="http://schemas.microsoft.com/office/drawing/2014/main" val="3390220157"/>
                    </a:ext>
                  </a:extLst>
                </a:gridCol>
              </a:tblGrid>
              <a:tr h="2095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 Time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08/08/23 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am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508246"/>
                  </a:ext>
                </a:extLst>
              </a:tr>
              <a:tr h="2241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Room Temperature [F] 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776043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Relative Humidity [%]: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38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227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33F9D-CCE9-441E-BD6B-DE6A60297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 anchor="ctr">
            <a:normAutofit/>
          </a:bodyPr>
          <a:lstStyle/>
          <a:p>
            <a:r>
              <a:rPr lang="en-US" dirty="0"/>
              <a:t>QXFA151 Impulse Test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0AA8D-BBCA-48DC-A3A9-CD808CC0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BFDCA1C4-9514-7B4F-976F-D92F7E296653}" type="slidenum">
              <a:rPr lang="fr-FR" smtClean="0"/>
              <a:pPr>
                <a:spcAft>
                  <a:spcPts val="600"/>
                </a:spcAft>
              </a:pPr>
              <a:t>29</a:t>
            </a:fld>
            <a:endParaRPr lang="fr-FR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10D3314-1A51-4D44-9FA1-83E6BC718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MQXFA17 Coils Acceptance Review  – October 6, 2023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43F889-188C-D9B7-D3CC-0E257B8B09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93228"/>
            <a:ext cx="9144000" cy="347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92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37B6A-2E10-4AB2-8B16-77178317C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3D907-DC2F-4CFE-A954-95C860315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109D2-19C0-41C9-8BAC-BE68823F3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Coils Acceptance Review  – October 6, 2023</a:t>
            </a:r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E0CA40F-4C89-477D-A94C-6F309BB00002}"/>
              </a:ext>
            </a:extLst>
          </p:cNvPr>
          <p:cNvGraphicFramePr>
            <a:graphicFrameLocks noGrp="1"/>
          </p:cNvGraphicFramePr>
          <p:nvPr/>
        </p:nvGraphicFramePr>
        <p:xfrm>
          <a:off x="7956376" y="59472"/>
          <a:ext cx="1115616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616">
                  <a:extLst>
                    <a:ext uri="{9D8B030D-6E8A-4147-A177-3AD203B41FA5}">
                      <a16:colId xmlns:a16="http://schemas.microsoft.com/office/drawing/2014/main" val="510827217"/>
                    </a:ext>
                  </a:extLst>
                </a:gridCol>
              </a:tblGrid>
              <a:tr h="23590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Legend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494601"/>
                  </a:ext>
                </a:extLst>
              </a:tr>
              <a:tr h="24818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Noncritical DR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551399"/>
                  </a:ext>
                </a:extLst>
              </a:tr>
              <a:tr h="23590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Critical DR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16286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3874396-E13A-42B8-B674-5D0948421141}"/>
              </a:ext>
            </a:extLst>
          </p:cNvPr>
          <p:cNvSpPr/>
          <p:nvPr/>
        </p:nvSpPr>
        <p:spPr>
          <a:xfrm>
            <a:off x="5004048" y="908720"/>
            <a:ext cx="40916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accent5"/>
                </a:solidFill>
              </a:rPr>
              <a:t>Critical DR – affects form/fit/function and needs L2 review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A49583-9071-49EC-93F7-5F3B7C2FBD57}"/>
              </a:ext>
            </a:extLst>
          </p:cNvPr>
          <p:cNvSpPr/>
          <p:nvPr/>
        </p:nvSpPr>
        <p:spPr>
          <a:xfrm>
            <a:off x="612000" y="3747517"/>
            <a:ext cx="7910388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accent5"/>
                </a:solidFill>
              </a:rPr>
              <a:t>Links to all DR’s: </a:t>
            </a:r>
            <a:r>
              <a:rPr lang="en-US" sz="1200" dirty="0">
                <a:solidFill>
                  <a:schemeClr val="accent6"/>
                </a:solidFill>
              </a:rPr>
              <a:t>(FNAL services account required)</a:t>
            </a:r>
            <a:r>
              <a:rPr lang="en-US" sz="1200" dirty="0">
                <a:solidFill>
                  <a:schemeClr val="accent5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Discrepancy Reports </a:t>
            </a:r>
            <a:r>
              <a:rPr lang="en-US" sz="1400" dirty="0">
                <a:solidFill>
                  <a:schemeClr val="accent5"/>
                </a:solidFill>
              </a:rPr>
              <a:t>– </a:t>
            </a:r>
            <a:r>
              <a:rPr lang="en-US" sz="1400" dirty="0">
                <a:solidFill>
                  <a:schemeClr val="accent5"/>
                </a:solidFill>
                <a:hlinkClick r:id="rId2"/>
              </a:rPr>
              <a:t>QXFA150</a:t>
            </a:r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/>
              <a:t>Discrepancy Reports </a:t>
            </a:r>
            <a:r>
              <a:rPr lang="en-US" sz="1400" dirty="0">
                <a:solidFill>
                  <a:schemeClr val="accent5"/>
                </a:solidFill>
              </a:rPr>
              <a:t>– </a:t>
            </a:r>
            <a:r>
              <a:rPr lang="en-US" sz="1400" dirty="0">
                <a:solidFill>
                  <a:schemeClr val="accent5"/>
                </a:solidFill>
                <a:hlinkClick r:id="rId3"/>
              </a:rPr>
              <a:t>QXFA151</a:t>
            </a:r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/>
              <a:t>Discrepancy Reports </a:t>
            </a:r>
            <a:r>
              <a:rPr lang="en-US" sz="1400" dirty="0">
                <a:solidFill>
                  <a:schemeClr val="accent5"/>
                </a:solidFill>
              </a:rPr>
              <a:t>– </a:t>
            </a:r>
            <a:r>
              <a:rPr lang="en-US" sz="1400" dirty="0">
                <a:solidFill>
                  <a:schemeClr val="accent5"/>
                </a:solidFill>
                <a:hlinkClick r:id="rId4"/>
              </a:rPr>
              <a:t>QXFA152</a:t>
            </a:r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  <a:p>
            <a:pPr algn="ctr"/>
            <a:endParaRPr lang="en-US" sz="1200" dirty="0">
              <a:solidFill>
                <a:schemeClr val="accent5"/>
              </a:solidFill>
            </a:endParaRPr>
          </a:p>
        </p:txBody>
      </p:sp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E29F339C-133F-71B9-C49F-A9AA6231A8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111739"/>
              </p:ext>
            </p:extLst>
          </p:nvPr>
        </p:nvGraphicFramePr>
        <p:xfrm>
          <a:off x="404207" y="1792489"/>
          <a:ext cx="8424936" cy="1838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769546005"/>
                    </a:ext>
                  </a:extLst>
                </a:gridCol>
                <a:gridCol w="882098">
                  <a:extLst>
                    <a:ext uri="{9D8B030D-6E8A-4147-A177-3AD203B41FA5}">
                      <a16:colId xmlns:a16="http://schemas.microsoft.com/office/drawing/2014/main" val="314634793"/>
                    </a:ext>
                  </a:extLst>
                </a:gridCol>
                <a:gridCol w="1053117">
                  <a:extLst>
                    <a:ext uri="{9D8B030D-6E8A-4147-A177-3AD203B41FA5}">
                      <a16:colId xmlns:a16="http://schemas.microsoft.com/office/drawing/2014/main" val="2477958233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841958088"/>
                    </a:ext>
                  </a:extLst>
                </a:gridCol>
                <a:gridCol w="1161129">
                  <a:extLst>
                    <a:ext uri="{9D8B030D-6E8A-4147-A177-3AD203B41FA5}">
                      <a16:colId xmlns:a16="http://schemas.microsoft.com/office/drawing/2014/main" val="4197285505"/>
                    </a:ext>
                  </a:extLst>
                </a:gridCol>
                <a:gridCol w="1215135">
                  <a:extLst>
                    <a:ext uri="{9D8B030D-6E8A-4147-A177-3AD203B41FA5}">
                      <a16:colId xmlns:a16="http://schemas.microsoft.com/office/drawing/2014/main" val="1436985001"/>
                    </a:ext>
                  </a:extLst>
                </a:gridCol>
                <a:gridCol w="891099">
                  <a:extLst>
                    <a:ext uri="{9D8B030D-6E8A-4147-A177-3AD203B41FA5}">
                      <a16:colId xmlns:a16="http://schemas.microsoft.com/office/drawing/2014/main" val="1259239574"/>
                    </a:ext>
                  </a:extLst>
                </a:gridCol>
                <a:gridCol w="1053117">
                  <a:extLst>
                    <a:ext uri="{9D8B030D-6E8A-4147-A177-3AD203B41FA5}">
                      <a16:colId xmlns:a16="http://schemas.microsoft.com/office/drawing/2014/main" val="1982426345"/>
                    </a:ext>
                  </a:extLst>
                </a:gridCol>
              </a:tblGrid>
              <a:tr h="399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Coil 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W&amp;C</a:t>
                      </a:r>
                    </a:p>
                    <a:p>
                      <a:pPr algn="ctr"/>
                      <a:r>
                        <a:rPr lang="en-US" dirty="0"/>
                        <a:t>Prep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Impreg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CMM   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Electrical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DR’s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Critical DR’s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0714490"/>
                  </a:ext>
                </a:extLst>
              </a:tr>
              <a:tr h="39945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QXFA150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solidFill>
                      <a:srgbClr val="D3E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120728"/>
                  </a:ext>
                </a:extLst>
              </a:tr>
              <a:tr h="39945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QXFA151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>
                    <a:solidFill>
                      <a:srgbClr val="EA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</a:t>
                      </a:r>
                    </a:p>
                  </a:txBody>
                  <a:tcPr anchor="ctr">
                    <a:solidFill>
                      <a:srgbClr val="EAF4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211895"/>
                  </a:ext>
                </a:extLst>
              </a:tr>
              <a:tr h="39945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QXFA152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>
                    <a:solidFill>
                      <a:srgbClr val="D3E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</a:t>
                      </a:r>
                    </a:p>
                  </a:txBody>
                  <a:tcPr anchor="ctr">
                    <a:solidFill>
                      <a:srgbClr val="D3E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667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975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36715-3ED9-414A-BBDC-2909D72DA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QXFA152 Hi-pot &amp; Electrical Checks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EFEF0-9CBB-469F-89AB-B08B2E9BA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DFF6FD1-F1DD-0A40-A993-BB1F35775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MQXFA17 Coils Acceptance Review  – October 6, 2023</a:t>
            </a: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26172D0-AA13-BBD8-7485-0B15D2B379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515380"/>
              </p:ext>
            </p:extLst>
          </p:nvPr>
        </p:nvGraphicFramePr>
        <p:xfrm>
          <a:off x="5165623" y="931971"/>
          <a:ext cx="3527953" cy="5251002"/>
        </p:xfrm>
        <a:graphic>
          <a:graphicData uri="http://schemas.openxmlformats.org/drawingml/2006/table">
            <a:tbl>
              <a:tblPr/>
              <a:tblGrid>
                <a:gridCol w="700338">
                  <a:extLst>
                    <a:ext uri="{9D8B030D-6E8A-4147-A177-3AD203B41FA5}">
                      <a16:colId xmlns:a16="http://schemas.microsoft.com/office/drawing/2014/main" val="3148371581"/>
                    </a:ext>
                  </a:extLst>
                </a:gridCol>
                <a:gridCol w="542762">
                  <a:extLst>
                    <a:ext uri="{9D8B030D-6E8A-4147-A177-3AD203B41FA5}">
                      <a16:colId xmlns:a16="http://schemas.microsoft.com/office/drawing/2014/main" val="3458153509"/>
                    </a:ext>
                  </a:extLst>
                </a:gridCol>
                <a:gridCol w="447142">
                  <a:extLst>
                    <a:ext uri="{9D8B030D-6E8A-4147-A177-3AD203B41FA5}">
                      <a16:colId xmlns:a16="http://schemas.microsoft.com/office/drawing/2014/main" val="3427935824"/>
                    </a:ext>
                  </a:extLst>
                </a:gridCol>
                <a:gridCol w="527495">
                  <a:extLst>
                    <a:ext uri="{9D8B030D-6E8A-4147-A177-3AD203B41FA5}">
                      <a16:colId xmlns:a16="http://schemas.microsoft.com/office/drawing/2014/main" val="953110568"/>
                    </a:ext>
                  </a:extLst>
                </a:gridCol>
                <a:gridCol w="548598">
                  <a:extLst>
                    <a:ext uri="{9D8B030D-6E8A-4147-A177-3AD203B41FA5}">
                      <a16:colId xmlns:a16="http://schemas.microsoft.com/office/drawing/2014/main" val="2692749707"/>
                    </a:ext>
                  </a:extLst>
                </a:gridCol>
                <a:gridCol w="380809">
                  <a:extLst>
                    <a:ext uri="{9D8B030D-6E8A-4147-A177-3AD203B41FA5}">
                      <a16:colId xmlns:a16="http://schemas.microsoft.com/office/drawing/2014/main" val="1930411260"/>
                    </a:ext>
                  </a:extLst>
                </a:gridCol>
                <a:gridCol w="380809">
                  <a:extLst>
                    <a:ext uri="{9D8B030D-6E8A-4147-A177-3AD203B41FA5}">
                      <a16:colId xmlns:a16="http://schemas.microsoft.com/office/drawing/2014/main" val="2385246978"/>
                    </a:ext>
                  </a:extLst>
                </a:gridCol>
              </a:tblGrid>
              <a:tr h="18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Measurement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 152</a:t>
                      </a:r>
                    </a:p>
                  </a:txBody>
                  <a:tcPr marL="4333" marR="4333" marT="43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4333" marR="4333" marT="43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STD</a:t>
                      </a:r>
                    </a:p>
                  </a:txBody>
                  <a:tcPr marL="4333" marR="4333" marT="43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STD/AVG</a:t>
                      </a:r>
                    </a:p>
                  </a:txBody>
                  <a:tcPr marL="4333" marR="4333" marT="43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</a:p>
                  </a:txBody>
                  <a:tcPr marL="4333" marR="4333" marT="43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4333" marR="4333" marT="433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960293"/>
                  </a:ext>
                </a:extLst>
              </a:tr>
              <a:tr h="199703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3" marR="4333" marT="43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3" marR="4333" marT="43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3" marR="4333" marT="43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3" marR="4333" marT="43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3" marR="4333" marT="43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3" marR="4333" marT="43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3" marR="4333" marT="43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4442653"/>
                  </a:ext>
                </a:extLst>
              </a:tr>
              <a:tr h="3524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Coil R @1 A (m</a:t>
                      </a: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Ω)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603.7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605.90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595.73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853905"/>
                  </a:ext>
                </a:extLst>
              </a:tr>
              <a:tr h="264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 @ 20 Hz (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mH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851614"/>
                  </a:ext>
                </a:extLst>
              </a:tr>
              <a:tr h="264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980781"/>
                  </a:ext>
                </a:extLst>
              </a:tr>
              <a:tr h="264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 @ 100 Hz (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mH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738621"/>
                  </a:ext>
                </a:extLst>
              </a:tr>
              <a:tr h="264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625576"/>
                  </a:ext>
                </a:extLst>
              </a:tr>
              <a:tr h="264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 @ 1 kHz (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mH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043502"/>
                  </a:ext>
                </a:extLst>
              </a:tr>
              <a:tr h="2701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681729"/>
                  </a:ext>
                </a:extLst>
              </a:tr>
              <a:tr h="264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VTA1 (m</a:t>
                      </a: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Ω)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124626"/>
                  </a:ext>
                </a:extLst>
              </a:tr>
              <a:tr h="264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VTA2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518327"/>
                  </a:ext>
                </a:extLst>
              </a:tr>
              <a:tr h="264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VTB2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604.2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604.94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593.70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334232"/>
                  </a:ext>
                </a:extLst>
              </a:tr>
              <a:tr h="264312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VTB1</a:t>
                      </a:r>
                    </a:p>
                    <a:p>
                      <a:pPr algn="ctr" rtl="0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604.3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605.54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595.61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636103"/>
                  </a:ext>
                </a:extLst>
              </a:tr>
              <a:tr h="264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VTA01 – VTA02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913323"/>
                  </a:ext>
                </a:extLst>
              </a:tr>
              <a:tr h="264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VTB02 – VTB01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193735"/>
                  </a:ext>
                </a:extLst>
              </a:tr>
              <a:tr h="2701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VTB01-VTA01</a:t>
                      </a:r>
                    </a:p>
                    <a:p>
                      <a:pPr algn="ctr" rtl="0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603.63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605.52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610.22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354621"/>
                  </a:ext>
                </a:extLst>
              </a:tr>
              <a:tr h="264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QHB1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217558"/>
                  </a:ext>
                </a:extLst>
              </a:tr>
              <a:tr h="264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QHB2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903228"/>
                  </a:ext>
                </a:extLst>
              </a:tr>
              <a:tr h="264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QHB3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069630"/>
                  </a:ext>
                </a:extLst>
              </a:tr>
              <a:tr h="2701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QHB4</a:t>
                      </a:r>
                    </a:p>
                  </a:txBody>
                  <a:tcPr marL="4333" marR="4333" marT="4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65505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D9331CC-A2A0-5A02-BAD1-C6668E43D3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813539"/>
              </p:ext>
            </p:extLst>
          </p:nvPr>
        </p:nvGraphicFramePr>
        <p:xfrm>
          <a:off x="505493" y="931971"/>
          <a:ext cx="4464496" cy="4373548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val="2440943247"/>
                    </a:ext>
                  </a:extLst>
                </a:gridCol>
                <a:gridCol w="1047409">
                  <a:extLst>
                    <a:ext uri="{9D8B030D-6E8A-4147-A177-3AD203B41FA5}">
                      <a16:colId xmlns:a16="http://schemas.microsoft.com/office/drawing/2014/main" val="2678009671"/>
                    </a:ext>
                  </a:extLst>
                </a:gridCol>
                <a:gridCol w="962930">
                  <a:extLst>
                    <a:ext uri="{9D8B030D-6E8A-4147-A177-3AD203B41FA5}">
                      <a16:colId xmlns:a16="http://schemas.microsoft.com/office/drawing/2014/main" val="2202308458"/>
                    </a:ext>
                  </a:extLst>
                </a:gridCol>
                <a:gridCol w="1013997">
                  <a:extLst>
                    <a:ext uri="{9D8B030D-6E8A-4147-A177-3AD203B41FA5}">
                      <a16:colId xmlns:a16="http://schemas.microsoft.com/office/drawing/2014/main" val="3072777390"/>
                    </a:ext>
                  </a:extLst>
                </a:gridCol>
              </a:tblGrid>
              <a:tr h="2019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Hipot: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Test Voltage [V]</a:t>
                      </a:r>
                    </a:p>
                  </a:txBody>
                  <a:tcPr marL="3758" marR="3758" marT="3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 Leakage (µA)</a:t>
                      </a:r>
                    </a:p>
                  </a:txBody>
                  <a:tcPr marL="3758" marR="3758" marT="3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Leakage (µA)</a:t>
                      </a:r>
                    </a:p>
                  </a:txBody>
                  <a:tcPr marL="3758" marR="3758" marT="375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782261"/>
                  </a:ext>
                </a:extLst>
              </a:tr>
              <a:tr h="206696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2934631"/>
                  </a:ext>
                </a:extLst>
              </a:tr>
              <a:tr h="2161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Pole to Coil 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94584"/>
                  </a:ext>
                </a:extLst>
              </a:tr>
              <a:tr h="1503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PHB01 to Coil 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523093"/>
                  </a:ext>
                </a:extLst>
              </a:tr>
              <a:tr h="159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PHB02 to Coil 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560213"/>
                  </a:ext>
                </a:extLst>
              </a:tr>
              <a:tr h="2818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PHB03 to Coil 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9444087"/>
                  </a:ext>
                </a:extLst>
              </a:tr>
              <a:tr h="211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PHB04 to Coil 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429056"/>
                  </a:ext>
                </a:extLst>
              </a:tr>
              <a:tr h="211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IL Endshoe  to Coil 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111423"/>
                  </a:ext>
                </a:extLst>
              </a:tr>
              <a:tr h="211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OL Endshoe  to Coil 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433424"/>
                  </a:ext>
                </a:extLst>
              </a:tr>
              <a:tr h="211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 IL Endshoe to Coil 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89433"/>
                  </a:ext>
                </a:extLst>
              </a:tr>
              <a:tr h="211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 OL Endshoe to Coil 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772001"/>
                  </a:ext>
                </a:extLst>
              </a:tr>
              <a:tr h="216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OL Endshoe to PHB01 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4540031"/>
                  </a:ext>
                </a:extLst>
              </a:tr>
              <a:tr h="211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OL Endshoe to PHB02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610939"/>
                  </a:ext>
                </a:extLst>
              </a:tr>
              <a:tr h="211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OL Endshoe to PHB03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593131"/>
                  </a:ext>
                </a:extLst>
              </a:tr>
              <a:tr h="211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OL Endshoe to PHB04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471774"/>
                  </a:ext>
                </a:extLst>
              </a:tr>
              <a:tr h="216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 OL Endshoe to PHB01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363249"/>
                  </a:ext>
                </a:extLst>
              </a:tr>
              <a:tr h="211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 OL Endshoe to PHB02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287957"/>
                  </a:ext>
                </a:extLst>
              </a:tr>
              <a:tr h="211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 OL Endshoe to PHB03 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828167"/>
                  </a:ext>
                </a:extLst>
              </a:tr>
              <a:tr h="211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 OL Endshoe to PHB04 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188994"/>
                  </a:ext>
                </a:extLst>
              </a:tr>
              <a:tr h="216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IL Endshoe to LE OL Endshoe 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163527"/>
                  </a:ext>
                </a:extLst>
              </a:tr>
              <a:tr h="1832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 IL Endshoe to RE OL Endshoe</a:t>
                      </a:r>
                    </a:p>
                  </a:txBody>
                  <a:tcPr marL="3758" marR="3758" marT="3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352570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F463544-0AF7-D8B7-96E4-58019DF4B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121205"/>
              </p:ext>
            </p:extLst>
          </p:nvPr>
        </p:nvGraphicFramePr>
        <p:xfrm>
          <a:off x="505493" y="5492850"/>
          <a:ext cx="1944216" cy="628552"/>
        </p:xfrm>
        <a:graphic>
          <a:graphicData uri="http://schemas.openxmlformats.org/drawingml/2006/table">
            <a:tbl>
              <a:tblPr/>
              <a:tblGrid>
                <a:gridCol w="1338769">
                  <a:extLst>
                    <a:ext uri="{9D8B030D-6E8A-4147-A177-3AD203B41FA5}">
                      <a16:colId xmlns:a16="http://schemas.microsoft.com/office/drawing/2014/main" val="175163155"/>
                    </a:ext>
                  </a:extLst>
                </a:gridCol>
                <a:gridCol w="605447">
                  <a:extLst>
                    <a:ext uri="{9D8B030D-6E8A-4147-A177-3AD203B41FA5}">
                      <a16:colId xmlns:a16="http://schemas.microsoft.com/office/drawing/2014/main" val="3390220157"/>
                    </a:ext>
                  </a:extLst>
                </a:gridCol>
              </a:tblGrid>
              <a:tr h="2095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 Time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08/10/23 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pm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508246"/>
                  </a:ext>
                </a:extLst>
              </a:tr>
              <a:tr h="2241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Room Temperature [F] 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776043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Relative Humidity [%]: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38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9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33F9D-CCE9-441E-BD6B-DE6A60297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 anchor="ctr">
            <a:normAutofit/>
          </a:bodyPr>
          <a:lstStyle/>
          <a:p>
            <a:r>
              <a:rPr lang="en-US" dirty="0"/>
              <a:t>QXFA152 Impulse Test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0AA8D-BBCA-48DC-A3A9-CD808CC0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BFDCA1C4-9514-7B4F-976F-D92F7E296653}" type="slidenum">
              <a:rPr lang="fr-FR" smtClean="0"/>
              <a:pPr>
                <a:spcAft>
                  <a:spcPts val="600"/>
                </a:spcAft>
              </a:pPr>
              <a:t>31</a:t>
            </a:fld>
            <a:endParaRPr lang="fr-FR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10D3314-1A51-4D44-9FA1-83E6BC718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MQXFA17 Coils Acceptance Review  – October 6, 2023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FF40FD-E3E1-7009-0644-804980D799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87177"/>
            <a:ext cx="9144000" cy="348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36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FD9728A5-F489-4240-AEC4-008E9537D9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351242"/>
              </p:ext>
            </p:extLst>
          </p:nvPr>
        </p:nvGraphicFramePr>
        <p:xfrm>
          <a:off x="1835696" y="1860064"/>
          <a:ext cx="507837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180">
                  <a:extLst>
                    <a:ext uri="{9D8B030D-6E8A-4147-A177-3AD203B41FA5}">
                      <a16:colId xmlns:a16="http://schemas.microsoft.com/office/drawing/2014/main" val="1915285823"/>
                    </a:ext>
                  </a:extLst>
                </a:gridCol>
                <a:gridCol w="3141192">
                  <a:extLst>
                    <a:ext uri="{9D8B030D-6E8A-4147-A177-3AD203B41FA5}">
                      <a16:colId xmlns:a16="http://schemas.microsoft.com/office/drawing/2014/main" val="12958038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Overall Coil Length (mm)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078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Pre-Series Requirement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4532 ± 5.0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9432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Series Requirement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4529 ± 5.0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23892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QXFA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4530.2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961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QXFA 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4530.6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006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QXFA 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4529.5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93240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5E7BC62-EC32-43AF-85D1-BD86633E3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Length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D3B43-4540-447A-9312-4B48B007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9D1AD-1D44-456D-B621-9781DEF750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Coils Acceptance Review  – October 6,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9099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04032-2E42-45FE-BB03-8B0D367D6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Preparation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77B89-AAAB-49F8-A113-2D4DAA221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3231D63-230E-438B-8E44-827076485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MQXFA17 Coils Acceptance Review  – October 6, 2023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7BBFB9-4AA4-44C1-AE3C-45F0CBA9B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8103740" cy="4906963"/>
          </a:xfrm>
        </p:spPr>
        <p:txBody>
          <a:bodyPr/>
          <a:lstStyle/>
          <a:p>
            <a:r>
              <a:rPr lang="en-US" sz="1800" dirty="0"/>
              <a:t>Re-spool the insulated cable to verify the total length (min. 441 m including the winding lead).</a:t>
            </a:r>
          </a:p>
          <a:p>
            <a:r>
              <a:rPr lang="en-US" sz="1800" dirty="0"/>
              <a:t>Split into two reels for L1 coil (min. 195 m) and L2 coil (min. 246 m).</a:t>
            </a:r>
          </a:p>
          <a:p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0E5422-4631-D068-02A6-287A30F221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020" y="3017336"/>
            <a:ext cx="3704780" cy="321997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91F8C57-E989-438D-FF1C-5B65B5BAB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676173"/>
              </p:ext>
            </p:extLst>
          </p:nvPr>
        </p:nvGraphicFramePr>
        <p:xfrm>
          <a:off x="428260" y="2517002"/>
          <a:ext cx="4252425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490">
                  <a:extLst>
                    <a:ext uri="{9D8B030D-6E8A-4147-A177-3AD203B41FA5}">
                      <a16:colId xmlns:a16="http://schemas.microsoft.com/office/drawing/2014/main" val="2825759123"/>
                    </a:ext>
                  </a:extLst>
                </a:gridCol>
                <a:gridCol w="962695">
                  <a:extLst>
                    <a:ext uri="{9D8B030D-6E8A-4147-A177-3AD203B41FA5}">
                      <a16:colId xmlns:a16="http://schemas.microsoft.com/office/drawing/2014/main" val="1310288497"/>
                    </a:ext>
                  </a:extLst>
                </a:gridCol>
                <a:gridCol w="895970">
                  <a:extLst>
                    <a:ext uri="{9D8B030D-6E8A-4147-A177-3AD203B41FA5}">
                      <a16:colId xmlns:a16="http://schemas.microsoft.com/office/drawing/2014/main" val="1732694108"/>
                    </a:ext>
                  </a:extLst>
                </a:gridCol>
                <a:gridCol w="699135">
                  <a:extLst>
                    <a:ext uri="{9D8B030D-6E8A-4147-A177-3AD203B41FA5}">
                      <a16:colId xmlns:a16="http://schemas.microsoft.com/office/drawing/2014/main" val="991832459"/>
                    </a:ext>
                  </a:extLst>
                </a:gridCol>
                <a:gridCol w="699135">
                  <a:extLst>
                    <a:ext uri="{9D8B030D-6E8A-4147-A177-3AD203B41FA5}">
                      <a16:colId xmlns:a16="http://schemas.microsoft.com/office/drawing/2014/main" val="222045840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Cable ID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Total (m)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 (m)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 (m)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95355945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r>
                        <a:rPr lang="en-US" sz="1400" dirty="0"/>
                        <a:t>QXFA 150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1186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451.1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196.1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255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81213665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r>
                        <a:rPr lang="en-US" sz="1400" dirty="0"/>
                        <a:t>QXFA 151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1190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448.3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202.3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80539186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QXFA 152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1193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446.7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200.7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127500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2BDF187-34B3-784C-B3B8-3F0FBCB09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162664"/>
              </p:ext>
            </p:extLst>
          </p:nvPr>
        </p:nvGraphicFramePr>
        <p:xfrm>
          <a:off x="321429" y="4202006"/>
          <a:ext cx="4568721" cy="1623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496">
                  <a:extLst>
                    <a:ext uri="{9D8B030D-6E8A-4147-A177-3AD203B41FA5}">
                      <a16:colId xmlns:a16="http://schemas.microsoft.com/office/drawing/2014/main" val="2825759123"/>
                    </a:ext>
                  </a:extLst>
                </a:gridCol>
                <a:gridCol w="895985">
                  <a:extLst>
                    <a:ext uri="{9D8B030D-6E8A-4147-A177-3AD203B41FA5}">
                      <a16:colId xmlns:a16="http://schemas.microsoft.com/office/drawing/2014/main" val="1310288497"/>
                    </a:ext>
                  </a:extLst>
                </a:gridCol>
                <a:gridCol w="895970">
                  <a:extLst>
                    <a:ext uri="{9D8B030D-6E8A-4147-A177-3AD203B41FA5}">
                      <a16:colId xmlns:a16="http://schemas.microsoft.com/office/drawing/2014/main" val="1732694108"/>
                    </a:ext>
                  </a:extLst>
                </a:gridCol>
                <a:gridCol w="699135">
                  <a:extLst>
                    <a:ext uri="{9D8B030D-6E8A-4147-A177-3AD203B41FA5}">
                      <a16:colId xmlns:a16="http://schemas.microsoft.com/office/drawing/2014/main" val="991832459"/>
                    </a:ext>
                  </a:extLst>
                </a:gridCol>
                <a:gridCol w="699135">
                  <a:extLst>
                    <a:ext uri="{9D8B030D-6E8A-4147-A177-3AD203B41FA5}">
                      <a16:colId xmlns:a16="http://schemas.microsoft.com/office/drawing/2014/main" val="222045840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Cable ID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Total (m)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 (m)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 (m)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953559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Average (QXFA 104-160)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426.9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187.6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239.3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81213665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r>
                        <a:rPr lang="en-US" sz="1400" dirty="0"/>
                        <a:t>QXFA 150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1186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427.4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187.8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239.6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0111711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r>
                        <a:rPr lang="en-US" sz="1400" dirty="0"/>
                        <a:t>QXFA 151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1190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427.2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188.0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239.2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22909515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QXFA 152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1193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427.2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187.9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239.3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0576493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828AC3F-E51D-1D0D-C037-58F442068363}"/>
              </a:ext>
            </a:extLst>
          </p:cNvPr>
          <p:cNvSpPr txBox="1"/>
          <p:nvPr/>
        </p:nvSpPr>
        <p:spPr>
          <a:xfrm>
            <a:off x="755576" y="3782016"/>
            <a:ext cx="256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Cable length in coil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7BA84A-AFD5-4856-834B-DAFE0BA41263}"/>
              </a:ext>
            </a:extLst>
          </p:cNvPr>
          <p:cNvSpPr txBox="1"/>
          <p:nvPr/>
        </p:nvSpPr>
        <p:spPr>
          <a:xfrm>
            <a:off x="755576" y="219957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Cable respooling</a:t>
            </a:r>
          </a:p>
        </p:txBody>
      </p:sp>
    </p:spTree>
    <p:extLst>
      <p:ext uri="{BB962C8B-B14F-4D97-AF65-F5344CB8AC3E}">
        <p14:creationId xmlns:p14="http://schemas.microsoft.com/office/powerpoint/2010/main" val="3227101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77C34-0F39-4482-9DB3-808AA25A2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Wedge Length and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A0F8A-8C4A-4865-B7D1-4D301B8B4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34</a:t>
            </a:fld>
            <a:endParaRPr lang="fr-FR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762CD6A1-8426-4D78-94B8-DFEF85D14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078" y="1469788"/>
            <a:ext cx="5607844" cy="13858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729D93-8B12-4CA3-A47E-5755D76247A1}"/>
              </a:ext>
            </a:extLst>
          </p:cNvPr>
          <p:cNvSpPr txBox="1"/>
          <p:nvPr/>
        </p:nvSpPr>
        <p:spPr>
          <a:xfrm>
            <a:off x="35496" y="4542301"/>
            <a:ext cx="83702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               Wedge gap:   2 mm        3.75 mm               3.75 mm                 3.75 mm                3.75 mm               3.75 mm                   2 mm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44A3EA-56A3-4976-B58E-8591CB2826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3527265"/>
            <a:ext cx="5814314" cy="95011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2C21CA6-01A1-49F9-8887-0E80A1834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MQXFA17 Coils Acceptance Review  – October 6, 2023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A10177-9D4D-6C35-9628-D79EA85967EA}"/>
              </a:ext>
            </a:extLst>
          </p:cNvPr>
          <p:cNvSpPr txBox="1"/>
          <p:nvPr/>
        </p:nvSpPr>
        <p:spPr>
          <a:xfrm>
            <a:off x="539552" y="3150596"/>
            <a:ext cx="19775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QXFA 150, 151 &amp; 152</a:t>
            </a:r>
          </a:p>
        </p:txBody>
      </p:sp>
    </p:spTree>
    <p:extLst>
      <p:ext uri="{BB962C8B-B14F-4D97-AF65-F5344CB8AC3E}">
        <p14:creationId xmlns:p14="http://schemas.microsoft.com/office/powerpoint/2010/main" val="3576439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79DD7-08AC-493E-B2EE-DDF0E3C3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44040"/>
            <a:ext cx="7920000" cy="720000"/>
          </a:xfrm>
        </p:spPr>
        <p:txBody>
          <a:bodyPr/>
          <a:lstStyle/>
          <a:p>
            <a:r>
              <a:rPr lang="en-US" dirty="0"/>
              <a:t>Pole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B5309-62EE-45B9-8496-E04B8F156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B1B2770-BC36-414A-9DA7-9E8955E8E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MQXFA17 Coils Acceptance Review  – October 6, 2023</a:t>
            </a:r>
            <a:endParaRPr lang="en-GB" dirty="0"/>
          </a:p>
        </p:txBody>
      </p:sp>
      <p:graphicFrame>
        <p:nvGraphicFramePr>
          <p:cNvPr id="6" name="Content Placeholder 9">
            <a:extLst>
              <a:ext uri="{FF2B5EF4-FFF2-40B4-BE49-F238E27FC236}">
                <a16:creationId xmlns:a16="http://schemas.microsoft.com/office/drawing/2014/main" id="{DFC86461-A24E-6DB9-8A40-D85C53A4F4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691066"/>
              </p:ext>
            </p:extLst>
          </p:nvPr>
        </p:nvGraphicFramePr>
        <p:xfrm>
          <a:off x="612775" y="1219200"/>
          <a:ext cx="791845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6212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1261D-E904-4C5C-B3BA-EB9D5DFD6B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Coils Acceptance Review  – October 6, 2023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14E457-3F24-45FA-95DC-0957EB93A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QXFA150 DR’s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B55BD07-B5F5-4D55-B791-ED07C54AB6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579422"/>
              </p:ext>
            </p:extLst>
          </p:nvPr>
        </p:nvGraphicFramePr>
        <p:xfrm>
          <a:off x="612000" y="1219201"/>
          <a:ext cx="8208472" cy="3840351"/>
        </p:xfrm>
        <a:graphic>
          <a:graphicData uri="http://schemas.openxmlformats.org/drawingml/2006/table">
            <a:tbl>
              <a:tblPr/>
              <a:tblGrid>
                <a:gridCol w="1343012">
                  <a:extLst>
                    <a:ext uri="{9D8B030D-6E8A-4147-A177-3AD203B41FA5}">
                      <a16:colId xmlns:a16="http://schemas.microsoft.com/office/drawing/2014/main" val="1010575230"/>
                    </a:ext>
                  </a:extLst>
                </a:gridCol>
                <a:gridCol w="2761224">
                  <a:extLst>
                    <a:ext uri="{9D8B030D-6E8A-4147-A177-3AD203B41FA5}">
                      <a16:colId xmlns:a16="http://schemas.microsoft.com/office/drawing/2014/main" val="25379173"/>
                    </a:ext>
                  </a:extLst>
                </a:gridCol>
                <a:gridCol w="1943996">
                  <a:extLst>
                    <a:ext uri="{9D8B030D-6E8A-4147-A177-3AD203B41FA5}">
                      <a16:colId xmlns:a16="http://schemas.microsoft.com/office/drawing/2014/main" val="2863937579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717843156"/>
                    </a:ext>
                  </a:extLst>
                </a:gridCol>
              </a:tblGrid>
              <a:tr h="19969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DR Number</a:t>
                      </a:r>
                      <a:endParaRPr lang="en-US" sz="1400" dirty="0"/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Description</a:t>
                      </a:r>
                      <a:endParaRPr lang="en-US" sz="1400" dirty="0"/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Disposition</a:t>
                      </a:r>
                      <a:endParaRPr lang="en-US" sz="1400" dirty="0"/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Impact/Corrective Action</a:t>
                      </a: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986574"/>
                  </a:ext>
                </a:extLst>
              </a:tr>
              <a:tr h="891675"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2"/>
                        </a:rPr>
                        <a:t>12979</a:t>
                      </a:r>
                      <a:r>
                        <a:rPr lang="en-US" sz="1400" dirty="0"/>
                        <a:t> Electrical Testing </a:t>
                      </a: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Hipot failure of trace 221-49-20-3 due to a pin hole.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/>
                        <a:t>Replace failed trace with trace number 221-49-32-2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impact to coil. No corrective action</a:t>
                      </a:r>
                      <a:endParaRPr lang="en-US" sz="1400" i="0" dirty="0">
                        <a:solidFill>
                          <a:schemeClr val="tx1"/>
                        </a:solidFill>
                      </a:endParaRP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692344"/>
                  </a:ext>
                </a:extLst>
              </a:tr>
              <a:tr h="89167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hlinkClick r:id="rId3"/>
                        </a:rPr>
                        <a:t>13001</a:t>
                      </a:r>
                      <a:r>
                        <a:rPr lang="en-US" sz="1400" dirty="0"/>
                        <a:t> Splice / Epoxy Impreg</a:t>
                      </a: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 glass bead was found on the LE transition side under 2nd heater over an end part.</a:t>
                      </a:r>
                      <a:endParaRPr lang="en-US" sz="1400" i="0" dirty="0">
                        <a:solidFill>
                          <a:schemeClr val="tx1"/>
                        </a:solidFill>
                      </a:endParaRP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As a precaution, lightly sand the bead surface with 600 grit sandpaper. </a:t>
                      </a:r>
                      <a:endParaRPr lang="en-US" sz="1400" i="0" dirty="0">
                        <a:solidFill>
                          <a:schemeClr val="tx1"/>
                        </a:solidFill>
                      </a:endParaRP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dirty="0">
                          <a:solidFill>
                            <a:schemeClr val="tx1"/>
                          </a:solidFill>
                        </a:rPr>
                        <a:t>Impact none.</a:t>
                      </a:r>
                      <a:r>
                        <a:rPr lang="en-US" sz="1400" dirty="0"/>
                        <a:t> The bead is in a non-critical area of the coil. Corrective action: inspect for beads on the end filler S2 parts before installation.</a:t>
                      </a:r>
                      <a:endParaRPr lang="en-US" sz="1400" i="0" dirty="0">
                        <a:solidFill>
                          <a:schemeClr val="tx1"/>
                        </a:solidFill>
                      </a:endParaRP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738642"/>
                  </a:ext>
                </a:extLst>
              </a:tr>
              <a:tr h="7801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hlinkClick r:id="rId4"/>
                        </a:rPr>
                        <a:t>13194</a:t>
                      </a:r>
                      <a:r>
                        <a:rPr lang="en-US" sz="1400" dirty="0"/>
                        <a:t> Splice / Epoxy Impreg</a:t>
                      </a: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While doing the pre-shipment inspection, we noticed that there were beads underneath the trace at 3 locations.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240 mm from the LE of the coil T side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182 mm from the LE of the coil NT side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4410 mm from the LE of the coil NT side</a:t>
                      </a:r>
                      <a:endParaRPr lang="en-US" sz="1100" i="0" dirty="0">
                        <a:solidFill>
                          <a:schemeClr val="tx1"/>
                        </a:solidFill>
                      </a:endParaRP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Use small Dremel bit and cut relief above the bead into the S2 glass above the trace.</a:t>
                      </a:r>
                      <a:endParaRPr lang="en-US" sz="1400" i="0" dirty="0">
                        <a:solidFill>
                          <a:schemeClr val="tx1"/>
                        </a:solidFill>
                      </a:endParaRP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dirty="0">
                          <a:solidFill>
                            <a:schemeClr val="tx1"/>
                          </a:solidFill>
                        </a:rPr>
                        <a:t>Repair impact none. </a:t>
                      </a:r>
                      <a:r>
                        <a:rPr lang="en-US" sz="1400" dirty="0"/>
                        <a:t>Corrective action: inspect for beads on the end filler S2 parts before installation.</a:t>
                      </a:r>
                      <a:endParaRPr lang="en-US" sz="1400" i="0" dirty="0">
                        <a:solidFill>
                          <a:schemeClr val="tx1"/>
                        </a:solidFill>
                      </a:endParaRP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49838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F4A69-BEA0-4AC4-923A-66011EDEC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8B6E40C-C91E-4856-AE3C-12C6E7BAB3F9}"/>
              </a:ext>
            </a:extLst>
          </p:cNvPr>
          <p:cNvGraphicFramePr>
            <a:graphicFrameLocks noGrp="1"/>
          </p:cNvGraphicFramePr>
          <p:nvPr/>
        </p:nvGraphicFramePr>
        <p:xfrm>
          <a:off x="7956376" y="59472"/>
          <a:ext cx="1115616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616">
                  <a:extLst>
                    <a:ext uri="{9D8B030D-6E8A-4147-A177-3AD203B41FA5}">
                      <a16:colId xmlns:a16="http://schemas.microsoft.com/office/drawing/2014/main" val="510827217"/>
                    </a:ext>
                  </a:extLst>
                </a:gridCol>
              </a:tblGrid>
              <a:tr h="23590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Legend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494601"/>
                  </a:ext>
                </a:extLst>
              </a:tr>
              <a:tr h="24818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Minor DR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551399"/>
                  </a:ext>
                </a:extLst>
              </a:tr>
              <a:tr h="23590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Critical DR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16286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AF3B74B-FC32-4B81-97BB-51D1B05DE567}"/>
              </a:ext>
            </a:extLst>
          </p:cNvPr>
          <p:cNvSpPr/>
          <p:nvPr/>
        </p:nvSpPr>
        <p:spPr>
          <a:xfrm>
            <a:off x="5004048" y="847745"/>
            <a:ext cx="40916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accent5"/>
                </a:solidFill>
              </a:rPr>
              <a:t>Critical DR – affects form/fit/function and needs L2 review</a:t>
            </a:r>
          </a:p>
        </p:txBody>
      </p:sp>
    </p:spTree>
    <p:extLst>
      <p:ext uri="{BB962C8B-B14F-4D97-AF65-F5344CB8AC3E}">
        <p14:creationId xmlns:p14="http://schemas.microsoft.com/office/powerpoint/2010/main" val="307960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1261D-E904-4C5C-B3BA-EB9D5DFD6B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Coils Acceptance Review  – October 6, 2023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14E457-3F24-45FA-95DC-0957EB93A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QXFA151 DR’s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B55BD07-B5F5-4D55-B791-ED07C54AB6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581100"/>
              </p:ext>
            </p:extLst>
          </p:nvPr>
        </p:nvGraphicFramePr>
        <p:xfrm>
          <a:off x="612000" y="1219201"/>
          <a:ext cx="8208472" cy="1137967"/>
        </p:xfrm>
        <a:graphic>
          <a:graphicData uri="http://schemas.openxmlformats.org/drawingml/2006/table">
            <a:tbl>
              <a:tblPr/>
              <a:tblGrid>
                <a:gridCol w="1343012">
                  <a:extLst>
                    <a:ext uri="{9D8B030D-6E8A-4147-A177-3AD203B41FA5}">
                      <a16:colId xmlns:a16="http://schemas.microsoft.com/office/drawing/2014/main" val="1010575230"/>
                    </a:ext>
                  </a:extLst>
                </a:gridCol>
                <a:gridCol w="1896908">
                  <a:extLst>
                    <a:ext uri="{9D8B030D-6E8A-4147-A177-3AD203B41FA5}">
                      <a16:colId xmlns:a16="http://schemas.microsoft.com/office/drawing/2014/main" val="25379173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863937579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717843156"/>
                    </a:ext>
                  </a:extLst>
                </a:gridCol>
              </a:tblGrid>
              <a:tr h="19969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DR Number</a:t>
                      </a:r>
                      <a:endParaRPr lang="en-US" sz="1400" dirty="0"/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Description</a:t>
                      </a:r>
                      <a:endParaRPr lang="en-US" sz="1400" dirty="0"/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Disposition</a:t>
                      </a:r>
                      <a:endParaRPr lang="en-US" sz="1400" dirty="0"/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Impact/Corrective Action</a:t>
                      </a: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986574"/>
                  </a:ext>
                </a:extLst>
              </a:tr>
              <a:tr h="89167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hlinkClick r:id="rId2"/>
                        </a:rPr>
                        <a:t>13159</a:t>
                      </a:r>
                      <a:r>
                        <a:rPr lang="en-US" sz="1400" dirty="0"/>
                        <a:t> Electrical Testing </a:t>
                      </a: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/>
                        <a:t>Q @ 20 Hz is 0.9, minimum acceptance is 1.1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/>
                        <a:t>Continue production, check Q is conform in following steps.</a:t>
                      </a:r>
                      <a:endParaRPr lang="en-US" sz="1400" i="0" dirty="0">
                        <a:solidFill>
                          <a:schemeClr val="tx1"/>
                        </a:solidFill>
                      </a:endParaRP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</a:rPr>
                        <a:t>Impact none.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</a:rPr>
                        <a:t>No corrective action.</a:t>
                      </a: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69234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F4A69-BEA0-4AC4-923A-66011EDEC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8B6E40C-C91E-4856-AE3C-12C6E7BAB3F9}"/>
              </a:ext>
            </a:extLst>
          </p:cNvPr>
          <p:cNvGraphicFramePr>
            <a:graphicFrameLocks noGrp="1"/>
          </p:cNvGraphicFramePr>
          <p:nvPr/>
        </p:nvGraphicFramePr>
        <p:xfrm>
          <a:off x="7956376" y="59472"/>
          <a:ext cx="1115616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616">
                  <a:extLst>
                    <a:ext uri="{9D8B030D-6E8A-4147-A177-3AD203B41FA5}">
                      <a16:colId xmlns:a16="http://schemas.microsoft.com/office/drawing/2014/main" val="510827217"/>
                    </a:ext>
                  </a:extLst>
                </a:gridCol>
              </a:tblGrid>
              <a:tr h="23590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Legend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494601"/>
                  </a:ext>
                </a:extLst>
              </a:tr>
              <a:tr h="24818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Minor DR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551399"/>
                  </a:ext>
                </a:extLst>
              </a:tr>
              <a:tr h="23590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Critical DR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16286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AF3B74B-FC32-4B81-97BB-51D1B05DE567}"/>
              </a:ext>
            </a:extLst>
          </p:cNvPr>
          <p:cNvSpPr/>
          <p:nvPr/>
        </p:nvSpPr>
        <p:spPr>
          <a:xfrm>
            <a:off x="5004048" y="847745"/>
            <a:ext cx="40916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accent5"/>
                </a:solidFill>
              </a:rPr>
              <a:t>Critical DR – affects form/fit/function and needs L2 review</a:t>
            </a:r>
          </a:p>
        </p:txBody>
      </p:sp>
    </p:spTree>
    <p:extLst>
      <p:ext uri="{BB962C8B-B14F-4D97-AF65-F5344CB8AC3E}">
        <p14:creationId xmlns:p14="http://schemas.microsoft.com/office/powerpoint/2010/main" val="2441080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1261D-E904-4C5C-B3BA-EB9D5DFD6B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Coils Acceptance Review  – October 6, 2023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14E457-3F24-45FA-95DC-0957EB93A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QXFA152 DR’s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B55BD07-B5F5-4D55-B791-ED07C54AB6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7050971"/>
              </p:ext>
            </p:extLst>
          </p:nvPr>
        </p:nvGraphicFramePr>
        <p:xfrm>
          <a:off x="612000" y="1219201"/>
          <a:ext cx="8208472" cy="3337431"/>
        </p:xfrm>
        <a:graphic>
          <a:graphicData uri="http://schemas.openxmlformats.org/drawingml/2006/table">
            <a:tbl>
              <a:tblPr/>
              <a:tblGrid>
                <a:gridCol w="1343012">
                  <a:extLst>
                    <a:ext uri="{9D8B030D-6E8A-4147-A177-3AD203B41FA5}">
                      <a16:colId xmlns:a16="http://schemas.microsoft.com/office/drawing/2014/main" val="1010575230"/>
                    </a:ext>
                  </a:extLst>
                </a:gridCol>
                <a:gridCol w="1896908">
                  <a:extLst>
                    <a:ext uri="{9D8B030D-6E8A-4147-A177-3AD203B41FA5}">
                      <a16:colId xmlns:a16="http://schemas.microsoft.com/office/drawing/2014/main" val="25379173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863937579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717843156"/>
                    </a:ext>
                  </a:extLst>
                </a:gridCol>
              </a:tblGrid>
              <a:tr h="19969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DR Number</a:t>
                      </a:r>
                      <a:endParaRPr lang="en-US" sz="1400" dirty="0"/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Description</a:t>
                      </a:r>
                      <a:endParaRPr lang="en-US" sz="1400" dirty="0"/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Disposition</a:t>
                      </a:r>
                      <a:endParaRPr lang="en-US" sz="1400" dirty="0"/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Impact/Corrective Action</a:t>
                      </a: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986574"/>
                  </a:ext>
                </a:extLst>
              </a:tr>
              <a:tr h="89167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hlinkClick r:id="rId2"/>
                        </a:rPr>
                        <a:t>13020</a:t>
                      </a:r>
                      <a:r>
                        <a:rPr lang="en-US" sz="1400" dirty="0"/>
                        <a:t> Splice / Epoxy Impreg</a:t>
                      </a: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While inspecting the coil after reaction, we noticed 2 dark spots on the OD of the coil.</a:t>
                      </a:r>
                      <a:endParaRPr lang="en-US" sz="1400" i="0" dirty="0">
                        <a:solidFill>
                          <a:schemeClr val="tx1"/>
                        </a:solidFill>
                      </a:endParaRP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Verify that R, Ls, and Q are within range. Continue to process coil following the traveler.</a:t>
                      </a:r>
                      <a:endParaRPr lang="en-US" sz="1400" i="0" dirty="0">
                        <a:solidFill>
                          <a:schemeClr val="tx1"/>
                        </a:solidFill>
                      </a:endParaRP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dirty="0">
                          <a:solidFill>
                            <a:schemeClr val="tx1"/>
                          </a:solidFill>
                        </a:rPr>
                        <a:t>Impact none.</a:t>
                      </a:r>
                    </a:p>
                    <a:p>
                      <a:endParaRPr lang="en-US" sz="1400" i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</a:rPr>
                        <a:t>No corrective action.</a:t>
                      </a:r>
                    </a:p>
                    <a:p>
                      <a:endParaRPr lang="en-US" sz="1400" i="0" dirty="0">
                        <a:solidFill>
                          <a:schemeClr val="tx1"/>
                        </a:solidFill>
                      </a:endParaRP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5728119"/>
                  </a:ext>
                </a:extLst>
              </a:tr>
              <a:tr h="89167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hlinkClick r:id="rId3"/>
                        </a:rPr>
                        <a:t>13063</a:t>
                      </a:r>
                      <a:r>
                        <a:rPr lang="en-US" sz="1400" dirty="0"/>
                        <a:t> Splice / Epoxy Impreg</a:t>
                      </a: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Fibers of the outer layer blanket got trapped between the midplane and midplane shim.</a:t>
                      </a:r>
                      <a:endParaRPr lang="en-US" sz="1400" i="0" dirty="0">
                        <a:solidFill>
                          <a:schemeClr val="tx1"/>
                        </a:solidFill>
                      </a:endParaRP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The outer layer S2 glass insulation folded onto the G11 midplane shim during the stainless steel midplane shim installation.</a:t>
                      </a:r>
                      <a:endParaRPr lang="en-US" sz="1400" i="0" dirty="0">
                        <a:solidFill>
                          <a:schemeClr val="tx1"/>
                        </a:solidFill>
                      </a:endParaRP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</a:rPr>
                        <a:t>Impact none.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</a:rPr>
                        <a:t>CMM of the midplane showed no increase in size.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0" dirty="0">
                        <a:solidFill>
                          <a:schemeClr val="tx1"/>
                        </a:solidFill>
                      </a:endParaRP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189535"/>
                  </a:ext>
                </a:extLst>
              </a:tr>
              <a:tr h="89167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hlinkClick r:id="rId4"/>
                        </a:rPr>
                        <a:t>13344</a:t>
                      </a:r>
                      <a:r>
                        <a:rPr lang="en-US" sz="1400" dirty="0"/>
                        <a:t> Electrical Testing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Electrical tests performed at a temperature of 74 F, while max temperature is 73 F.</a:t>
                      </a:r>
                      <a:endParaRPr lang="en-US" sz="1400" i="0" dirty="0">
                        <a:solidFill>
                          <a:schemeClr val="tx1"/>
                        </a:solidFill>
                      </a:endParaRP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Proceed with production following the traveler.</a:t>
                      </a:r>
                      <a:endParaRPr lang="en-US" sz="1400" i="0" dirty="0">
                        <a:solidFill>
                          <a:schemeClr val="tx1"/>
                        </a:solidFill>
                      </a:endParaRPr>
                    </a:p>
                  </a:txBody>
                  <a:tcPr marL="32933" marR="32933" marT="16466" marB="1646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dirty="0">
                          <a:solidFill>
                            <a:schemeClr val="tx1"/>
                          </a:solidFill>
                        </a:rPr>
                        <a:t>Impact none.</a:t>
                      </a:r>
                    </a:p>
                    <a:p>
                      <a:endParaRPr lang="en-US" sz="1400" i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</a:rPr>
                        <a:t>No corrective action.</a:t>
                      </a:r>
                    </a:p>
                  </a:txBody>
                  <a:tcPr marL="32933" marR="32933" marT="16466" marB="1646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94813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F4A69-BEA0-4AC4-923A-66011EDEC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8B6E40C-C91E-4856-AE3C-12C6E7BAB3F9}"/>
              </a:ext>
            </a:extLst>
          </p:cNvPr>
          <p:cNvGraphicFramePr>
            <a:graphicFrameLocks noGrp="1"/>
          </p:cNvGraphicFramePr>
          <p:nvPr/>
        </p:nvGraphicFramePr>
        <p:xfrm>
          <a:off x="7956376" y="59472"/>
          <a:ext cx="1115616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616">
                  <a:extLst>
                    <a:ext uri="{9D8B030D-6E8A-4147-A177-3AD203B41FA5}">
                      <a16:colId xmlns:a16="http://schemas.microsoft.com/office/drawing/2014/main" val="510827217"/>
                    </a:ext>
                  </a:extLst>
                </a:gridCol>
              </a:tblGrid>
              <a:tr h="23590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Legend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494601"/>
                  </a:ext>
                </a:extLst>
              </a:tr>
              <a:tr h="24818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Minor DR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551399"/>
                  </a:ext>
                </a:extLst>
              </a:tr>
              <a:tr h="23590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Critical DR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16286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AF3B74B-FC32-4B81-97BB-51D1B05DE567}"/>
              </a:ext>
            </a:extLst>
          </p:cNvPr>
          <p:cNvSpPr/>
          <p:nvPr/>
        </p:nvSpPr>
        <p:spPr>
          <a:xfrm>
            <a:off x="5004048" y="847745"/>
            <a:ext cx="40916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accent5"/>
                </a:solidFill>
              </a:rPr>
              <a:t>Critical DR – affects form/fit/function and needs L2 review</a:t>
            </a:r>
          </a:p>
        </p:txBody>
      </p:sp>
    </p:spTree>
    <p:extLst>
      <p:ext uri="{BB962C8B-B14F-4D97-AF65-F5344CB8AC3E}">
        <p14:creationId xmlns:p14="http://schemas.microsoft.com/office/powerpoint/2010/main" val="494918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E7707E5-D277-4913-B5D4-2283B50A9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29DEAA-82D7-4ED7-A6EB-54C0E1236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Backup slides</a:t>
            </a:r>
          </a:p>
          <a:p>
            <a:endParaRPr lang="en-US" dirty="0"/>
          </a:p>
          <a:p>
            <a:r>
              <a:rPr lang="en-US" dirty="0"/>
              <a:t>Coil data for magnet fabrication report</a:t>
            </a:r>
          </a:p>
          <a:p>
            <a:pPr lvl="1"/>
            <a:r>
              <a:rPr lang="en-US" dirty="0"/>
              <a:t>Reaction temperature plots</a:t>
            </a:r>
          </a:p>
          <a:p>
            <a:pPr lvl="1"/>
            <a:r>
              <a:rPr lang="en-US" dirty="0"/>
              <a:t>Electrical measurements &amp; tests</a:t>
            </a:r>
          </a:p>
          <a:p>
            <a:pPr lvl="1"/>
            <a:r>
              <a:rPr lang="en-US" dirty="0"/>
              <a:t>Coil lengths</a:t>
            </a:r>
          </a:p>
          <a:p>
            <a:pPr lvl="1"/>
            <a:r>
              <a:rPr lang="en-US" dirty="0"/>
              <a:t>Cable parameters</a:t>
            </a:r>
          </a:p>
          <a:p>
            <a:pPr lvl="1"/>
            <a:r>
              <a:rPr lang="en-US" dirty="0"/>
              <a:t>Wedge lengths &amp; gaps</a:t>
            </a:r>
          </a:p>
          <a:p>
            <a:pPr lvl="1"/>
            <a:r>
              <a:rPr lang="en-US" dirty="0"/>
              <a:t>Pole gaps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11AA8-28A5-4876-830F-33A3907C3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E4556-3BA2-466A-91B8-6781164022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Coils Acceptance Review  – October 6,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5222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B0D99-176C-2166-F24D-2B0038E4A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23046-CD78-5CD8-18E1-6FA9F8F91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6775D-3B79-4D71-66AD-FED32F4B6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8FC2F-FC92-D2EA-DED9-3EADEB335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Coils Acceptance Review  – October 6,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957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EE8D1-2C76-9563-DD4E-F693D83B1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QXFA150, DR13001</a:t>
            </a:r>
          </a:p>
        </p:txBody>
      </p:sp>
      <p:pic>
        <p:nvPicPr>
          <p:cNvPr id="7" name="Content Placeholder 6" descr="A picture containing indoor&#10;&#10;Description automatically generated">
            <a:extLst>
              <a:ext uri="{FF2B5EF4-FFF2-40B4-BE49-F238E27FC236}">
                <a16:creationId xmlns:a16="http://schemas.microsoft.com/office/drawing/2014/main" id="{097A921B-03D8-8617-3207-E6802474A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275" y="1219200"/>
            <a:ext cx="6623449" cy="49069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3CAFB-68AA-C36E-BD49-05162FAA8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32196-518F-92BE-6ECC-D2AA3D224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Coils Acceptance Review  – October 6,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07478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8EF391-2BAD-45F4-B22E-736040720C99}">
  <ds:schemaRefs>
    <ds:schemaRef ds:uri="http://purl.org/dc/elements/1.1/"/>
    <ds:schemaRef ds:uri="http://schemas.microsoft.com/office/2006/metadata/properties"/>
    <ds:schemaRef ds:uri="8946e33d-fd2f-4ae4-8ee9-d90c129cdf9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104095</TotalTime>
  <Words>2349</Words>
  <Application>Microsoft Office PowerPoint</Application>
  <PresentationFormat>On-screen Show (4:3)</PresentationFormat>
  <Paragraphs>956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Thème Office</vt:lpstr>
      <vt:lpstr>MQXFA17 Coils Acceptance Review QXFA150, QXFA151, and QXFA152</vt:lpstr>
      <vt:lpstr>Overview</vt:lpstr>
      <vt:lpstr>DR Summary</vt:lpstr>
      <vt:lpstr>QXFA150 DR’s</vt:lpstr>
      <vt:lpstr>QXFA151 DR’s</vt:lpstr>
      <vt:lpstr>QXFA152 DR’s</vt:lpstr>
      <vt:lpstr>Appendix</vt:lpstr>
      <vt:lpstr>Backup Slides</vt:lpstr>
      <vt:lpstr>QXFA150, DR13001</vt:lpstr>
      <vt:lpstr>QXFA150, DR13194</vt:lpstr>
      <vt:lpstr>QXFA152, DR13020</vt:lpstr>
      <vt:lpstr>QXFA152, DR13063</vt:lpstr>
      <vt:lpstr>Coil Data for Magnet Fabrication Report</vt:lpstr>
      <vt:lpstr>QXFA150 Average Temperature &amp; Dwell Time</vt:lpstr>
      <vt:lpstr>QXFA150 210° C Plateau</vt:lpstr>
      <vt:lpstr>QXFA150 395° C Plateau</vt:lpstr>
      <vt:lpstr>QXFA150 665° C Plateau</vt:lpstr>
      <vt:lpstr>QXFA151 Average Temperature &amp; Dwell Time</vt:lpstr>
      <vt:lpstr>QXFA151 210° C Plateau</vt:lpstr>
      <vt:lpstr>QXFA151 395° C Plateau</vt:lpstr>
      <vt:lpstr>QXFA151 665° C Plateau</vt:lpstr>
      <vt:lpstr>QXFA152 Average Temperature &amp; Dwell Time</vt:lpstr>
      <vt:lpstr>QXFA152 210° C Plateau</vt:lpstr>
      <vt:lpstr>QXFA152 395° C Plateau</vt:lpstr>
      <vt:lpstr>QXFA152 665° C Plateau</vt:lpstr>
      <vt:lpstr>QXFA150 Hi-pot &amp; Electrical Checks</vt:lpstr>
      <vt:lpstr>QXFA150 Impulse Test</vt:lpstr>
      <vt:lpstr>QXFA151 Hi-pot &amp; Electrical Checks</vt:lpstr>
      <vt:lpstr>QXFA151 Impulse Test</vt:lpstr>
      <vt:lpstr>QXFA152 Hi-pot &amp; Electrical Checks</vt:lpstr>
      <vt:lpstr>QXFA152 Impulse Test</vt:lpstr>
      <vt:lpstr>Coil Length</vt:lpstr>
      <vt:lpstr>Cable Preparation</vt:lpstr>
      <vt:lpstr>Wedge Length and Gap</vt:lpstr>
      <vt:lpstr>Pole Gap</vt:lpstr>
    </vt:vector>
  </TitlesOfParts>
  <Manager>nobrega@fnal.gov</Manager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nobrega@fnal.gov</dc:creator>
  <cp:lastModifiedBy>Alfred R Nobrega</cp:lastModifiedBy>
  <cp:revision>1477</cp:revision>
  <cp:lastPrinted>2023-02-13T20:52:54Z</cp:lastPrinted>
  <dcterms:created xsi:type="dcterms:W3CDTF">2016-03-23T12:58:39Z</dcterms:created>
  <dcterms:modified xsi:type="dcterms:W3CDTF">2023-10-05T19:00:43Z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