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0"/>
  </p:notesMasterIdLst>
  <p:handoutMasterIdLst>
    <p:handoutMasterId r:id="rId131"/>
  </p:handoutMasterIdLst>
  <p:sldIdLst>
    <p:sldId id="263" r:id="rId5"/>
    <p:sldId id="388" r:id="rId6"/>
    <p:sldId id="654" r:id="rId7"/>
    <p:sldId id="1082" r:id="rId8"/>
    <p:sldId id="999" r:id="rId9"/>
    <p:sldId id="1076" r:id="rId10"/>
    <p:sldId id="1077" r:id="rId11"/>
    <p:sldId id="1083" r:id="rId12"/>
    <p:sldId id="1078" r:id="rId13"/>
    <p:sldId id="1079" r:id="rId14"/>
    <p:sldId id="1080" r:id="rId15"/>
    <p:sldId id="1084" r:id="rId16"/>
    <p:sldId id="1081" r:id="rId17"/>
    <p:sldId id="1085" r:id="rId18"/>
    <p:sldId id="1086" r:id="rId19"/>
    <p:sldId id="1087" r:id="rId20"/>
    <p:sldId id="1088" r:id="rId21"/>
    <p:sldId id="1090" r:id="rId22"/>
    <p:sldId id="1089" r:id="rId23"/>
    <p:sldId id="1093" r:id="rId24"/>
    <p:sldId id="1091" r:id="rId25"/>
    <p:sldId id="1092" r:id="rId26"/>
    <p:sldId id="1094" r:id="rId27"/>
    <p:sldId id="1095" r:id="rId28"/>
    <p:sldId id="772" r:id="rId29"/>
    <p:sldId id="706" r:id="rId30"/>
    <p:sldId id="699" r:id="rId31"/>
    <p:sldId id="700" r:id="rId32"/>
    <p:sldId id="701" r:id="rId33"/>
    <p:sldId id="1000" r:id="rId34"/>
    <p:sldId id="390" r:id="rId35"/>
    <p:sldId id="391" r:id="rId36"/>
    <p:sldId id="393" r:id="rId37"/>
    <p:sldId id="394" r:id="rId38"/>
    <p:sldId id="395" r:id="rId39"/>
    <p:sldId id="396" r:id="rId40"/>
    <p:sldId id="397" r:id="rId41"/>
    <p:sldId id="398" r:id="rId42"/>
    <p:sldId id="392" r:id="rId43"/>
    <p:sldId id="432" r:id="rId44"/>
    <p:sldId id="433" r:id="rId45"/>
    <p:sldId id="399" r:id="rId46"/>
    <p:sldId id="458" r:id="rId47"/>
    <p:sldId id="459" r:id="rId48"/>
    <p:sldId id="1100" r:id="rId49"/>
    <p:sldId id="1001" r:id="rId50"/>
    <p:sldId id="1002" r:id="rId51"/>
    <p:sldId id="1003" r:id="rId52"/>
    <p:sldId id="1004" r:id="rId53"/>
    <p:sldId id="1005" r:id="rId54"/>
    <p:sldId id="1006" r:id="rId55"/>
    <p:sldId id="1007" r:id="rId56"/>
    <p:sldId id="1008" r:id="rId57"/>
    <p:sldId id="1009" r:id="rId58"/>
    <p:sldId id="1010" r:id="rId59"/>
    <p:sldId id="1011" r:id="rId60"/>
    <p:sldId id="1012" r:id="rId61"/>
    <p:sldId id="1013" r:id="rId62"/>
    <p:sldId id="1014" r:id="rId63"/>
    <p:sldId id="1015" r:id="rId64"/>
    <p:sldId id="1096" r:id="rId65"/>
    <p:sldId id="1016" r:id="rId66"/>
    <p:sldId id="1017" r:id="rId67"/>
    <p:sldId id="1018" r:id="rId68"/>
    <p:sldId id="1019" r:id="rId69"/>
    <p:sldId id="1020" r:id="rId70"/>
    <p:sldId id="1021" r:id="rId71"/>
    <p:sldId id="1022" r:id="rId72"/>
    <p:sldId id="1023" r:id="rId73"/>
    <p:sldId id="1024" r:id="rId74"/>
    <p:sldId id="1025" r:id="rId75"/>
    <p:sldId id="1026" r:id="rId76"/>
    <p:sldId id="1027" r:id="rId77"/>
    <p:sldId id="1028" r:id="rId78"/>
    <p:sldId id="1029" r:id="rId79"/>
    <p:sldId id="1030" r:id="rId80"/>
    <p:sldId id="1097" r:id="rId81"/>
    <p:sldId id="1031" r:id="rId82"/>
    <p:sldId id="1032" r:id="rId83"/>
    <p:sldId id="1033" r:id="rId84"/>
    <p:sldId id="1034" r:id="rId85"/>
    <p:sldId id="1035" r:id="rId86"/>
    <p:sldId id="1036" r:id="rId87"/>
    <p:sldId id="1037" r:id="rId88"/>
    <p:sldId id="1038" r:id="rId89"/>
    <p:sldId id="1039" r:id="rId90"/>
    <p:sldId id="1040" r:id="rId91"/>
    <p:sldId id="1041" r:id="rId92"/>
    <p:sldId id="1042" r:id="rId93"/>
    <p:sldId id="1043" r:id="rId94"/>
    <p:sldId id="1044" r:id="rId95"/>
    <p:sldId id="1045" r:id="rId96"/>
    <p:sldId id="1098" r:id="rId97"/>
    <p:sldId id="1046" r:id="rId98"/>
    <p:sldId id="1047" r:id="rId99"/>
    <p:sldId id="1048" r:id="rId100"/>
    <p:sldId id="1049" r:id="rId101"/>
    <p:sldId id="1050" r:id="rId102"/>
    <p:sldId id="1051" r:id="rId103"/>
    <p:sldId id="1052" r:id="rId104"/>
    <p:sldId id="1053" r:id="rId105"/>
    <p:sldId id="1054" r:id="rId106"/>
    <p:sldId id="1055" r:id="rId107"/>
    <p:sldId id="1056" r:id="rId108"/>
    <p:sldId id="1057" r:id="rId109"/>
    <p:sldId id="1058" r:id="rId110"/>
    <p:sldId id="1059" r:id="rId111"/>
    <p:sldId id="1060" r:id="rId112"/>
    <p:sldId id="1099" r:id="rId113"/>
    <p:sldId id="1061" r:id="rId114"/>
    <p:sldId id="1062" r:id="rId115"/>
    <p:sldId id="1063" r:id="rId116"/>
    <p:sldId id="1064" r:id="rId117"/>
    <p:sldId id="1065" r:id="rId118"/>
    <p:sldId id="1066" r:id="rId119"/>
    <p:sldId id="1067" r:id="rId120"/>
    <p:sldId id="1068" r:id="rId121"/>
    <p:sldId id="1069" r:id="rId122"/>
    <p:sldId id="1070" r:id="rId123"/>
    <p:sldId id="1071" r:id="rId124"/>
    <p:sldId id="1072" r:id="rId125"/>
    <p:sldId id="1073" r:id="rId126"/>
    <p:sldId id="1074" r:id="rId127"/>
    <p:sldId id="1075" r:id="rId128"/>
    <p:sldId id="980" r:id="rId129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52F74B74-FDE4-4FF4-BBDE-D2AA16774B34}">
          <p14:sldIdLst>
            <p14:sldId id="263"/>
            <p14:sldId id="388"/>
            <p14:sldId id="654"/>
          </p14:sldIdLst>
        </p14:section>
        <p14:section name="DRs - Coil 150, Cable 1186" id="{7F7D52EE-5D1D-4821-884A-E6317D270092}">
          <p14:sldIdLst>
            <p14:sldId id="1082"/>
            <p14:sldId id="999"/>
            <p14:sldId id="1076"/>
            <p14:sldId id="1077"/>
          </p14:sldIdLst>
        </p14:section>
        <p14:section name="DRs - Coil 151, Cable 1190" id="{54D911EB-8266-4BFD-B6E8-DC25972DB1C1}">
          <p14:sldIdLst>
            <p14:sldId id="1083"/>
            <p14:sldId id="1078"/>
            <p14:sldId id="1079"/>
            <p14:sldId id="1080"/>
          </p14:sldIdLst>
        </p14:section>
        <p14:section name="DRs - Coil 152, Cable 1193" id="{DA8D36A4-38F8-4095-AF86-B3C747FE7CB5}">
          <p14:sldIdLst>
            <p14:sldId id="1084"/>
            <p14:sldId id="1081"/>
            <p14:sldId id="1085"/>
          </p14:sldIdLst>
        </p14:section>
        <p14:section name="DRs - Coil 237, Cable 1182" id="{D597E62D-7C07-40DA-B7E0-5635EA269A5A}">
          <p14:sldIdLst>
            <p14:sldId id="1086"/>
            <p14:sldId id="1087"/>
            <p14:sldId id="1088"/>
            <p14:sldId id="1090"/>
            <p14:sldId id="1089"/>
          </p14:sldIdLst>
        </p14:section>
        <p14:section name="DRs - Coil 239, Cable 1184" id="{AE9DC056-D3EB-493E-8184-B5D21CD89C90}">
          <p14:sldIdLst>
            <p14:sldId id="1093"/>
            <p14:sldId id="1091"/>
            <p14:sldId id="1092"/>
          </p14:sldIdLst>
        </p14:section>
        <p14:section name="DRs - Coil 242, Cable 1189" id="{90E511DF-3C2A-4A88-83C1-E506CCAC351A}">
          <p14:sldIdLst>
            <p14:sldId id="1094"/>
            <p14:sldId id="1095"/>
          </p14:sldIdLst>
        </p14:section>
        <p14:section name="END. STOP. FINI." id="{B0492AD0-DA11-497F-BBAA-9822B72F0353}">
          <p14:sldIdLst>
            <p14:sldId id="772"/>
          </p14:sldIdLst>
        </p14:section>
        <p14:section name="Backup, Conductor Data" id="{EC339FB1-3591-4CE3-8C74-EECB1569C157}">
          <p14:sldIdLst>
            <p14:sldId id="706"/>
            <p14:sldId id="699"/>
            <p14:sldId id="700"/>
            <p14:sldId id="701"/>
          </p14:sldIdLst>
        </p14:section>
        <p14:section name="Backup, QXFA-150 / P43OL1186" id="{8FE09EE3-5BBA-4BFD-B950-93D7B09D42D0}">
          <p14:sldIdLst>
            <p14:sldId id="1000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2"/>
            <p14:sldId id="432"/>
            <p14:sldId id="433"/>
            <p14:sldId id="399"/>
            <p14:sldId id="458"/>
            <p14:sldId id="459"/>
            <p14:sldId id="1100"/>
          </p14:sldIdLst>
        </p14:section>
        <p14:section name="Backup, QXFA-151 / P43OL1190" id="{50B9CEF7-38EA-43DD-810C-C6157057D017}">
          <p14:sldIdLst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96"/>
          </p14:sldIdLst>
        </p14:section>
        <p14:section name="Backup, QXFA-152 / P43OL1193" id="{59127D88-B083-469A-BA8A-F3E0D24AE18F}">
          <p14:sldIdLst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97"/>
          </p14:sldIdLst>
        </p14:section>
        <p14:section name="Backup, QXFA-237 / P43OL1182" id="{FC6850F9-D1F2-46D3-A744-4E1902C049CC}">
          <p14:sldIdLst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  <p14:sldId id="1098"/>
          </p14:sldIdLst>
        </p14:section>
        <p14:section name="Backup, QXFA-239 / P43OL1184" id="{34D08A31-44E7-4CF3-AC60-7E75800C9AD5}">
          <p14:sldIdLst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99"/>
          </p14:sldIdLst>
        </p14:section>
        <p14:section name="Backup, QXFA-242 / P43OL1189" id="{C8FD9159-8724-4B99-9D6A-E6D03C64118A}">
          <p14:sldIdLst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9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6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67"/>
    <a:srgbClr val="339966"/>
    <a:srgbClr val="000099"/>
    <a:srgbClr val="1F677F"/>
    <a:srgbClr val="FCF842"/>
    <a:srgbClr val="F3FEBE"/>
    <a:srgbClr val="FFFF00"/>
    <a:srgbClr val="FFFF99"/>
    <a:srgbClr val="9933FF"/>
    <a:srgbClr val="64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183B6-2EF7-4CC7-8ABD-E72438942221}" v="9" dt="2023-10-05T16:41:56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0" autoAdjust="0"/>
    <p:restoredTop sz="96407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96" y="204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2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commentAuthors" Target="commentAuthor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8529" y="2232713"/>
            <a:ext cx="6109678" cy="2200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>
                <a:latin typeface="+mn-lt"/>
              </a:rPr>
              <a:t>MQXFA17 &amp; 13b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Magnets 302.2.02 and 03 –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•  Strand Procurement &amp; Testing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•  Cable Fabrication &amp; Testing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8529" y="4621298"/>
            <a:ext cx="4431172" cy="104183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&amp; CAM)</a:t>
            </a:r>
          </a:p>
          <a:p>
            <a:r>
              <a:rPr lang="en-GB" b="1" i="1" dirty="0">
                <a:sym typeface="Wingdings" panose="05000000000000000000" pitchFamily="2" charset="2"/>
              </a:rPr>
              <a:t>Mike Naus </a:t>
            </a:r>
            <a:r>
              <a:rPr lang="en-GB" dirty="0">
                <a:sym typeface="Wingdings" panose="05000000000000000000" pitchFamily="2" charset="2"/>
              </a:rPr>
              <a:t>– LBNL (302.2.03 L3 Deputy &amp;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 (now Grad Student at NHMFL)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665" y="585576"/>
            <a:ext cx="3167875" cy="1372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599" y="585576"/>
            <a:ext cx="3427692" cy="1428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QXFA-151/ P43OL1190: I</a:t>
            </a:r>
            <a:r>
              <a:rPr lang="en-US" sz="2400" baseline="-25000" dirty="0"/>
              <a:t>c</a:t>
            </a:r>
            <a:r>
              <a:rPr lang="en-US" sz="2400" dirty="0"/>
              <a:t> Measurement Issue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527638"/>
            <a:ext cx="8236424" cy="4396751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1 of 3 primary I</a:t>
            </a:r>
            <a:r>
              <a:rPr lang="en-US" sz="2000" baseline="-25000" dirty="0"/>
              <a:t>c</a:t>
            </a:r>
            <a:r>
              <a:rPr lang="en-US" sz="2000" dirty="0"/>
              <a:t> strands was not able to be measured.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Unknown. Believed to be sample mounting issue.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Back-up sample successfully measured and acceptable, thus meeting the requirement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#12922 (2 of 3)</a:t>
            </a:r>
          </a:p>
        </p:txBody>
      </p:sp>
    </p:spTree>
    <p:extLst>
      <p:ext uri="{BB962C8B-B14F-4D97-AF65-F5344CB8AC3E}">
        <p14:creationId xmlns:p14="http://schemas.microsoft.com/office/powerpoint/2010/main" val="39365528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E0BF9-68E6-48EE-A03F-55DD62CAA3B6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69BD5-C47E-423F-80E5-D6620295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2070274"/>
            <a:ext cx="8532000" cy="2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77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C0A20-BA0A-4A01-8F40-533630D3C9CD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F485FB-231F-48BD-BBAA-CB3E8EEC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062171"/>
            <a:ext cx="8598686" cy="27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51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#111154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25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Vector #464342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8475661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0.8520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0.0007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54.32%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19.2mm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182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356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448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554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673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556097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E2174E-099A-4A56-96B4-2A102C69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22056"/>
            <a:ext cx="8803387" cy="441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188757" y="4660850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470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D45223-644D-4B11-918C-1DFA853B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88757" y="4759685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804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PO08S00646A02U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P43OL1184AE03E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PO08S00651A01U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P43OL1184AE09E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PO08S00651A02U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P43OL1184AE25E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PO08S00652A01U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P43OL1184AE36E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PO08S00652A02U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P43OL1184AE47E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76317" y="6060399"/>
            <a:ext cx="143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7050084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P43OL1184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PO08S00651A01U P43OL1184AE09E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PO08S00652A02U P43OL1184AE47E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PO08S00651A02U P43OL1184AE25E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PO08S00651A01U P43OL1184AE11E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26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P43OL1184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785C2-FE5D-9FBB-BB8C-F77EE0F5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6" y="1195515"/>
            <a:ext cx="8122024" cy="48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0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P43OL1184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260212"/>
              </p:ext>
            </p:extLst>
          </p:nvPr>
        </p:nvGraphicFramePr>
        <p:xfrm>
          <a:off x="1328224" y="1481757"/>
          <a:ext cx="6314049" cy="37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0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25E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40580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43990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41636.4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21814.5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1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QXFA-151/ P43OL1190: Bad Accelerometer Data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1143436"/>
            <a:ext cx="8442057" cy="4681060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/>
              <a:t>: Shipping accelerometers had data integrity issues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Accelerometer-1 only recorded data LBNL-NEWT, not NEWT‑FNAL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Accelerometer-1 had higher tilt &amp; vibration instances than normal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Accelerometer-2 didn’t record any data 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/>
              <a:t>: Believed to be…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Memories not cleared before shipment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Rough handling from shipping company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Use as-is. Low probability of issues.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Cables will be inspected during winding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#12904 (3 of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A8131-5321-7476-2870-560B034D8FE0}"/>
              </a:ext>
            </a:extLst>
          </p:cNvPr>
          <p:cNvSpPr txBox="1"/>
          <p:nvPr/>
        </p:nvSpPr>
        <p:spPr>
          <a:xfrm>
            <a:off x="4632663" y="6071383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[Same issue and DR as Cable 1189]</a:t>
            </a:r>
          </a:p>
        </p:txBody>
      </p:sp>
    </p:spTree>
    <p:extLst>
      <p:ext uri="{BB962C8B-B14F-4D97-AF65-F5344CB8AC3E}">
        <p14:creationId xmlns:p14="http://schemas.microsoft.com/office/powerpoint/2010/main" val="21839066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QXFA-242 / P43OL1189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78863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22 Mar 2022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466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9043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1800" dirty="0"/>
              <a:t>PO08S00523A03U	x 15 ULs</a:t>
            </a:r>
          </a:p>
          <a:p>
            <a:pPr lvl="1"/>
            <a:r>
              <a:rPr lang="pl-PL" sz="1800" dirty="0"/>
              <a:t>PO08S00671A02U	x 11 ULs</a:t>
            </a:r>
          </a:p>
          <a:p>
            <a:pPr lvl="1"/>
            <a:r>
              <a:rPr lang="pl-PL" sz="1800" dirty="0"/>
              <a:t>PO08S00681A01U	x 12 ULs</a:t>
            </a:r>
          </a:p>
          <a:p>
            <a:pPr lvl="1"/>
            <a:r>
              <a:rPr lang="pl-PL" sz="1800" dirty="0"/>
              <a:t>PO08S00681A02U	x 2 ULs</a:t>
            </a:r>
          </a:p>
          <a:p>
            <a:pPr marL="457200" lvl="1" indent="0">
              <a:buNone/>
            </a:pPr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120L40A7400804		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452975" y="1742289"/>
            <a:ext cx="238050" cy="12056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5470" y="21604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32711278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4EDEE-55FC-371E-86B0-F0B03207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5" y="1057450"/>
            <a:ext cx="7181389" cy="43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76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135°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1.531 mm</a:t>
            </a:r>
          </a:p>
          <a:p>
            <a:pPr lvl="1"/>
            <a:r>
              <a:rPr lang="en-US" dirty="0"/>
              <a:t>Production tail end: 1.530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2202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F0035-3AB5-51BF-3917-72992FA6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33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6AEF1-75AF-410A-EB9F-156ADEAF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208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5CA3E-BCEA-73F5-C1B8-1030C326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98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#RCV0011562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5276519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0.8503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54.15%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18.7 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314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220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380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475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580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703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30" y="5345668"/>
            <a:ext cx="6099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1193 (Coil 152)</a:t>
            </a:r>
            <a:br>
              <a:rPr lang="en-US" sz="3600" dirty="0"/>
            </a:br>
            <a:r>
              <a:rPr lang="en-US" sz="3600" dirty="0"/>
              <a:t>DR Detail:  2 DRs</a:t>
            </a:r>
          </a:p>
        </p:txBody>
      </p:sp>
    </p:spTree>
    <p:extLst>
      <p:ext uri="{BB962C8B-B14F-4D97-AF65-F5344CB8AC3E}">
        <p14:creationId xmlns:p14="http://schemas.microsoft.com/office/powerpoint/2010/main" val="32641435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D32269-3986-3778-17D0-6F31652B6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261684"/>
            <a:ext cx="8797290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5317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223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8EA316-306A-98B0-D856-A56A5C2E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07427" y="4712721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9599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P43OL1189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EABF6C-7F9E-6AF7-9AAC-A5DA144A3E54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PO08S00523A03U</a:t>
                      </a:r>
                      <a:b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P43OL1189AE03E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 (15)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PO08S00523A03U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P43OL1189AE05E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 (15)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PO08S00671A02U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P43OL1189AE24E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PO08S00681A01U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P43OL1189AE41E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14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PO08S00681A01U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P43OL1189AE42E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14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9201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P43OL1189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379884" y="2143760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PO08S00523A03U P43OL1189AE01E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PO08S00681A01U P43OL1189AE41E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PO08S00671A02U P43OL1189AE24E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121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P43OL1189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48CD1-66AD-DF06-216B-69DE001F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1" y="1234464"/>
            <a:ext cx="8192801" cy="49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93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P43OL1189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5435"/>
              </p:ext>
            </p:extLst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41E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09753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28902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41887.8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22005.4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0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QXFA-152/ P43OL1193:  RRR Heat Treat TCs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369542"/>
            <a:ext cx="8236424" cy="4396751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Incorrect temperature measurement for first 33 hours of 210°C plateau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Thermocouples plugged into incorrect data logger ports/jacks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Valid data from last 15 hours was within spec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unusual temperature excursions during entirety of 210C run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Total during confirmed to be 48.2 h [Spec: 48 h ± 2 h]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Same furnace setpoints from previous run, which was within spec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210°C plateau the least impactful of the 3 HT plateaus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#12896 (1 of 2)</a:t>
            </a:r>
          </a:p>
        </p:txBody>
      </p:sp>
    </p:spTree>
    <p:extLst>
      <p:ext uri="{BB962C8B-B14F-4D97-AF65-F5344CB8AC3E}">
        <p14:creationId xmlns:p14="http://schemas.microsoft.com/office/powerpoint/2010/main" val="409801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QXFA-152/ P43OL1193:  No Core Detector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930477"/>
            <a:ext cx="8236424" cy="2718364"/>
          </a:xfrm>
        </p:spPr>
        <p:txBody>
          <a:bodyPr>
            <a:normAutofit lnSpcReduction="10000"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en-US" sz="2000" dirty="0"/>
              <a:t>Core detector inoperable during cable manufacture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 PCB failure within core detector box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Difference in core spool weight pre- and post-run is consistent with that expected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Core was visually monitored sporadically during the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#12912 (2 of 2)</a:t>
            </a:r>
          </a:p>
        </p:txBody>
      </p:sp>
    </p:spTree>
    <p:extLst>
      <p:ext uri="{BB962C8B-B14F-4D97-AF65-F5344CB8AC3E}">
        <p14:creationId xmlns:p14="http://schemas.microsoft.com/office/powerpoint/2010/main" val="102773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1182 (Coil 237)</a:t>
            </a:r>
            <a:br>
              <a:rPr lang="en-US" sz="3600" dirty="0"/>
            </a:br>
            <a:r>
              <a:rPr lang="en-US" sz="3600" dirty="0"/>
              <a:t>DR Detail:  4 DRs</a:t>
            </a:r>
          </a:p>
        </p:txBody>
      </p:sp>
    </p:spTree>
    <p:extLst>
      <p:ext uri="{BB962C8B-B14F-4D97-AF65-F5344CB8AC3E}">
        <p14:creationId xmlns:p14="http://schemas.microsoft.com/office/powerpoint/2010/main" val="319704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QXFA-237/ P43OL1182:  RRR Heat Treatment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271819"/>
            <a:ext cx="8236424" cy="42222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Range across all 7 sample TCs outside ±1°C window at 210°C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Measured Range: 2.1°C     Allowed Range: 2.0°C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TCs calibrated at/between 400°C &amp; 665°C.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Not expected to be fully accurate at 210°C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Heat Treatment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witness wires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  <a:r>
              <a:rPr lang="en-US" sz="2000" dirty="0"/>
              <a:t>RRR values were within historical norms (both encapsulated &amp; unencapsulated samples)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Averaged plateau temperature was within ±1°C of target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210°C the least impactful to RRR of all plateaus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#12618 (1 of 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B7741-35F1-76BC-D335-FFAB72E1FA76}"/>
              </a:ext>
            </a:extLst>
          </p:cNvPr>
          <p:cNvSpPr txBox="1"/>
          <p:nvPr/>
        </p:nvSpPr>
        <p:spPr>
          <a:xfrm>
            <a:off x="4765071" y="6078513"/>
            <a:ext cx="376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[Same HT and DR as cable (1184)]</a:t>
            </a:r>
          </a:p>
        </p:txBody>
      </p:sp>
    </p:spTree>
    <p:extLst>
      <p:ext uri="{BB962C8B-B14F-4D97-AF65-F5344CB8AC3E}">
        <p14:creationId xmlns:p14="http://schemas.microsoft.com/office/powerpoint/2010/main" val="247742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QXFA-237/ P43OL1182:  Thin Insulation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778966"/>
            <a:ext cx="8236424" cy="270082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/>
              <a:t>: Insulation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/>
              <a:t>erification 10-stack below spec by 1.4µm at 5 MPa</a:t>
            </a: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endParaRPr lang="en-US" sz="1600" dirty="0"/>
          </a:p>
          <a:p>
            <a:pPr marL="914400" indent="-91440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Suspect excessive verification sample coiling for shipment to LBNL created extra tension on insulation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  <a:r>
              <a:rPr lang="en-US" sz="2000" dirty="0"/>
              <a:t>:  Vendor’s data is passing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#12651 (2 of 4)</a:t>
            </a:r>
          </a:p>
        </p:txBody>
      </p:sp>
    </p:spTree>
    <p:extLst>
      <p:ext uri="{BB962C8B-B14F-4D97-AF65-F5344CB8AC3E}">
        <p14:creationId xmlns:p14="http://schemas.microsoft.com/office/powerpoint/2010/main" val="107916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QXFA-237/ P43OL1182: Excess Lubricant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756328"/>
            <a:ext cx="8236424" cy="35072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/>
              <a:t>: Excess residual 4BR cabling lubricant within cable</a:t>
            </a: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endParaRPr lang="en-US" sz="1600" dirty="0"/>
          </a:p>
          <a:p>
            <a:pPr marL="914400" indent="-91440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Changes to lubrication equipment and intentional increased 4BR usage rate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Attempt to mitigate facet divergence</a:t>
            </a:r>
          </a:p>
          <a:p>
            <a:pPr marL="914400" indent="-914400">
              <a:spcBef>
                <a:spcPts val="600"/>
              </a:spcBef>
              <a:buFont typeface="Wingdings" charset="2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  <a:r>
              <a:rPr lang="en-US" sz="2000" dirty="0"/>
              <a:t>: 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4BR is not known to adversely affect cable quality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4BR is expected to volatilize away eventually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#12564 (3 of 4)</a:t>
            </a:r>
          </a:p>
        </p:txBody>
      </p:sp>
    </p:spTree>
    <p:extLst>
      <p:ext uri="{BB962C8B-B14F-4D97-AF65-F5344CB8AC3E}">
        <p14:creationId xmlns:p14="http://schemas.microsoft.com/office/powerpoint/2010/main" val="149818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QXFA-237/ P43OL1182: No Core Detector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778966"/>
            <a:ext cx="8236424" cy="412237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/>
              <a:t>:  Core detector inoperable during cable manufacture e</a:t>
            </a: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endParaRPr lang="en-US" sz="1600" dirty="0"/>
          </a:p>
          <a:p>
            <a:pPr marL="914400" indent="-91440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 Battery had died. Unable to replace.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Difference in core spool weight pre- and post-run is consistent with that expected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Core was visually monitored sporadically during the run</a:t>
            </a: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#12608 (4 of 4)</a:t>
            </a:r>
          </a:p>
        </p:txBody>
      </p:sp>
    </p:spTree>
    <p:extLst>
      <p:ext uri="{BB962C8B-B14F-4D97-AF65-F5344CB8AC3E}">
        <p14:creationId xmlns:p14="http://schemas.microsoft.com/office/powerpoint/2010/main" val="23067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&amp; Coil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21" y="4994759"/>
            <a:ext cx="7479157" cy="492964"/>
          </a:xfrm>
        </p:spPr>
        <p:txBody>
          <a:bodyPr>
            <a:normAutofit/>
          </a:bodyPr>
          <a:lstStyle/>
          <a:p>
            <a:r>
              <a:rPr lang="en-US" sz="2000" dirty="0"/>
              <a:t>All cables are 2</a:t>
            </a:r>
            <a:r>
              <a:rPr lang="en-US" sz="2000" baseline="30000" dirty="0"/>
              <a:t>nd</a:t>
            </a:r>
            <a:r>
              <a:rPr lang="en-US" sz="2000" dirty="0"/>
              <a:t> generation QXF cables produced under AUP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B9ACF-25E8-462F-9595-8BC300DD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10130"/>
              </p:ext>
            </p:extLst>
          </p:nvPr>
        </p:nvGraphicFramePr>
        <p:xfrm>
          <a:off x="2610507" y="1434050"/>
          <a:ext cx="3361297" cy="2659719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510571">
                  <a:extLst>
                    <a:ext uri="{9D8B030D-6E8A-4147-A177-3AD203B41FA5}">
                      <a16:colId xmlns:a16="http://schemas.microsoft.com/office/drawing/2014/main" val="1908576917"/>
                    </a:ext>
                  </a:extLst>
                </a:gridCol>
                <a:gridCol w="1850726">
                  <a:extLst>
                    <a:ext uri="{9D8B030D-6E8A-4147-A177-3AD203B41FA5}">
                      <a16:colId xmlns:a16="http://schemas.microsoft.com/office/drawing/2014/main" val="113513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14043"/>
                  </a:ext>
                </a:extLst>
              </a:tr>
              <a:tr h="43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4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9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7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6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3007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83EC53-776C-396C-3331-E34ED79803E3}"/>
              </a:ext>
            </a:extLst>
          </p:cNvPr>
          <p:cNvCxnSpPr/>
          <p:nvPr/>
        </p:nvCxnSpPr>
        <p:spPr>
          <a:xfrm>
            <a:off x="512721" y="99566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1184 (Coil 239)</a:t>
            </a:r>
            <a:br>
              <a:rPr lang="en-US" sz="3600" dirty="0"/>
            </a:br>
            <a:r>
              <a:rPr lang="en-US" sz="3600" dirty="0"/>
              <a:t>DR Detail:  2 DRs</a:t>
            </a:r>
          </a:p>
        </p:txBody>
      </p:sp>
    </p:spTree>
    <p:extLst>
      <p:ext uri="{BB962C8B-B14F-4D97-AF65-F5344CB8AC3E}">
        <p14:creationId xmlns:p14="http://schemas.microsoft.com/office/powerpoint/2010/main" val="283615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QXFA-239/ P43OL1184: In-Process Thickness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#12609 (1 of 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FB05D9-4CB0-6AD4-FAEC-92E14C89CBA0}"/>
              </a:ext>
            </a:extLst>
          </p:cNvPr>
          <p:cNvSpPr txBox="1">
            <a:spLocks/>
          </p:cNvSpPr>
          <p:nvPr/>
        </p:nvSpPr>
        <p:spPr>
          <a:xfrm>
            <a:off x="532894" y="1579595"/>
            <a:ext cx="8236424" cy="43967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One in-process thickness measurement above spec (CME) within first 2 meters of cable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Cables often started on the thick side in order to be on target for most of run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Measurement noise is greater close to cut end of cable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OOS value in to-be-discarded “cable drop” section</a:t>
            </a:r>
          </a:p>
        </p:txBody>
      </p:sp>
    </p:spTree>
    <p:extLst>
      <p:ext uri="{BB962C8B-B14F-4D97-AF65-F5344CB8AC3E}">
        <p14:creationId xmlns:p14="http://schemas.microsoft.com/office/powerpoint/2010/main" val="270680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QXFA-239/ P43OL1184:  RRR Heat Treatment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271819"/>
            <a:ext cx="8236424" cy="42222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Range across all 7 sample TCs outside ±1°C window at 210°C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Measured Range: 2.1°C     Allowed Range: 2.0°C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TCs calibrated at/between 400°C &amp; 665°C.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Not expected to be fully accurate at 210°C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Heat Treatment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witness wires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  <a:r>
              <a:rPr lang="en-US" sz="2000" dirty="0"/>
              <a:t>RRR values were within historical norms (both encapsulated &amp; unencapsulated samples)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Averaged plateau temperature was within ±1°C of target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210°C the least impactful to RRR of all plateaus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#12618 (2 of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B7741-35F1-76BC-D335-FFAB72E1FA76}"/>
              </a:ext>
            </a:extLst>
          </p:cNvPr>
          <p:cNvSpPr txBox="1"/>
          <p:nvPr/>
        </p:nvSpPr>
        <p:spPr>
          <a:xfrm>
            <a:off x="3649917" y="5986416"/>
            <a:ext cx="470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[Same HT and DR as previous cable (1182)]</a:t>
            </a:r>
          </a:p>
        </p:txBody>
      </p:sp>
    </p:spTree>
    <p:extLst>
      <p:ext uri="{BB962C8B-B14F-4D97-AF65-F5344CB8AC3E}">
        <p14:creationId xmlns:p14="http://schemas.microsoft.com/office/powerpoint/2010/main" val="42123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1189 (Coil 242)</a:t>
            </a:r>
            <a:br>
              <a:rPr lang="en-US" sz="3600" dirty="0"/>
            </a:br>
            <a:r>
              <a:rPr lang="en-US" sz="3600" dirty="0"/>
              <a:t>DR Detail:  1 DR</a:t>
            </a:r>
          </a:p>
        </p:txBody>
      </p:sp>
    </p:spTree>
    <p:extLst>
      <p:ext uri="{BB962C8B-B14F-4D97-AF65-F5344CB8AC3E}">
        <p14:creationId xmlns:p14="http://schemas.microsoft.com/office/powerpoint/2010/main" val="17590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QXFA-242/ P43OL1189: Bad Accelerometer Data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1151120"/>
            <a:ext cx="8442057" cy="4681060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/>
              <a:t>: Shipping accelerometers had data integrity issues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Accelerometer-1 only recorded data LBNL-NEWT, not NEWT‑FNAL.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Accelerometer-1 had higher tilt &amp; vibration instances than normal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Accelerometer-2 didn’t record any data. 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/>
              <a:t>: Believed to be…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Memories not cleared before shipment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Rough handling from shipping company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Use as-is. Low probability of issues.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Cables will be inspected during winding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#12904 (1 of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4A4CE-C07C-CC8B-A4F0-5D03B5134E3B}"/>
              </a:ext>
            </a:extLst>
          </p:cNvPr>
          <p:cNvSpPr txBox="1"/>
          <p:nvPr/>
        </p:nvSpPr>
        <p:spPr>
          <a:xfrm>
            <a:off x="3649917" y="5986416"/>
            <a:ext cx="483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[Same issue and DR as previous Cable 1190]</a:t>
            </a:r>
          </a:p>
        </p:txBody>
      </p:sp>
    </p:spTree>
    <p:extLst>
      <p:ext uri="{BB962C8B-B14F-4D97-AF65-F5344CB8AC3E}">
        <p14:creationId xmlns:p14="http://schemas.microsoft.com/office/powerpoint/2010/main" val="192859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</p:spPr>
        <p:txBody>
          <a:bodyPr anchor="ctr"/>
          <a:lstStyle/>
          <a:p>
            <a:pPr algn="ctr"/>
            <a:r>
              <a:rPr lang="en-US" sz="3600" dirty="0"/>
              <a:t>END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[Back-Up Slides Below]</a:t>
            </a:r>
          </a:p>
        </p:txBody>
      </p:sp>
    </p:spTree>
    <p:extLst>
      <p:ext uri="{BB962C8B-B14F-4D97-AF65-F5344CB8AC3E}">
        <p14:creationId xmlns:p14="http://schemas.microsoft.com/office/powerpoint/2010/main" val="212799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4" y="1212048"/>
            <a:ext cx="7765311" cy="48322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All strands ordered per the “HiLumi” specification under the AUP program, per the following POs: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FNAL PO 646116 SA1 Shipment 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FNAL PO 667037 Shipments:  A, B1, B2, C, and D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Conductor Description:  </a:t>
            </a:r>
          </a:p>
          <a:p>
            <a:pPr lvl="1"/>
            <a:r>
              <a:rPr lang="en-US" sz="2000" dirty="0"/>
              <a:t>Ø0.85 mm, 108/127 stack, Ti-doped, Reduced-Sn core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55E90-717B-E139-B3D1-6AF59050D6E6}"/>
              </a:ext>
            </a:extLst>
          </p:cNvPr>
          <p:cNvCxnSpPr/>
          <p:nvPr/>
        </p:nvCxnSpPr>
        <p:spPr>
          <a:xfrm>
            <a:off x="512721" y="803561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B1518-8C13-D54C-E50A-DDA091C4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" t="31856" r="1740" b="6289"/>
          <a:stretch/>
        </p:blipFill>
        <p:spPr>
          <a:xfrm>
            <a:off x="156714" y="2267520"/>
            <a:ext cx="8649189" cy="40702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38097" y="1695178"/>
            <a:ext cx="914400" cy="612648"/>
          </a:xfrm>
          <a:prstGeom prst="wedgeRectCallout">
            <a:avLst>
              <a:gd name="adj1" fmla="val 20034"/>
              <a:gd name="adj2" fmla="val 142374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06286" y="1712991"/>
            <a:ext cx="1097268" cy="612648"/>
          </a:xfrm>
          <a:prstGeom prst="wedgeRectCallout">
            <a:avLst>
              <a:gd name="adj1" fmla="val -6858"/>
              <a:gd name="adj2" fmla="val 134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482375" y="1712991"/>
            <a:ext cx="914400" cy="612648"/>
          </a:xfrm>
          <a:prstGeom prst="wedgeRectCallout">
            <a:avLst>
              <a:gd name="adj1" fmla="val -22514"/>
              <a:gd name="adj2" fmla="val 1275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7876F5-5B28-E945-EB86-41343F3C509F}"/>
              </a:ext>
            </a:extLst>
          </p:cNvPr>
          <p:cNvSpPr txBox="1">
            <a:spLocks/>
          </p:cNvSpPr>
          <p:nvPr/>
        </p:nvSpPr>
        <p:spPr>
          <a:xfrm>
            <a:off x="612000" y="118744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Strand Production Data – </a:t>
            </a:r>
            <a:r>
              <a:rPr lang="en-US" i="1" dirty="0"/>
              <a:t>I</a:t>
            </a:r>
            <a:r>
              <a:rPr lang="en-US" i="1" baseline="-25000" dirty="0"/>
              <a:t>c, 15T</a:t>
            </a:r>
            <a:r>
              <a:rPr lang="en-US" i="1" dirty="0"/>
              <a:t> </a:t>
            </a:r>
            <a:endParaRPr lang="en-US" i="1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7268C0-13E7-C407-6170-F74D0A31D40A}"/>
              </a:ext>
            </a:extLst>
          </p:cNvPr>
          <p:cNvCxnSpPr/>
          <p:nvPr/>
        </p:nvCxnSpPr>
        <p:spPr>
          <a:xfrm>
            <a:off x="512721" y="820114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4BDBB0-CC1B-755E-CE53-6E4EE295E7A3}"/>
              </a:ext>
            </a:extLst>
          </p:cNvPr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these cables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F961A8-FDB0-4FF6-4446-A1F3186290C1}"/>
              </a:ext>
            </a:extLst>
          </p:cNvPr>
          <p:cNvSpPr/>
          <p:nvPr/>
        </p:nvSpPr>
        <p:spPr>
          <a:xfrm>
            <a:off x="3988904" y="3019825"/>
            <a:ext cx="107852" cy="2812200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CFC66-6F99-EF50-6D2E-11296AECDF09}"/>
              </a:ext>
            </a:extLst>
          </p:cNvPr>
          <p:cNvSpPr/>
          <p:nvPr/>
        </p:nvSpPr>
        <p:spPr>
          <a:xfrm>
            <a:off x="5256600" y="3019825"/>
            <a:ext cx="784582" cy="2812200"/>
          </a:xfrm>
          <a:prstGeom prst="rect">
            <a:avLst/>
          </a:prstGeom>
          <a:solidFill>
            <a:srgbClr val="FCF842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F357D-C226-6A10-667E-596CB7F1E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" t="33013" r="4830" b="7432"/>
          <a:stretch/>
        </p:blipFill>
        <p:spPr>
          <a:xfrm>
            <a:off x="122945" y="2069888"/>
            <a:ext cx="8828953" cy="40788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10950" y="1526607"/>
            <a:ext cx="914400" cy="612648"/>
          </a:xfrm>
          <a:prstGeom prst="wedgeRectCallout">
            <a:avLst>
              <a:gd name="adj1" fmla="val -8538"/>
              <a:gd name="adj2" fmla="val 12607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87616" y="1505983"/>
            <a:ext cx="1097268" cy="612648"/>
          </a:xfrm>
          <a:prstGeom prst="wedgeRectCallout">
            <a:avLst>
              <a:gd name="adj1" fmla="val -20163"/>
              <a:gd name="adj2" fmla="val 1394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09416" y="1139652"/>
            <a:ext cx="914400" cy="612648"/>
          </a:xfrm>
          <a:prstGeom prst="wedgeRectCallout">
            <a:avLst>
              <a:gd name="adj1" fmla="val -61168"/>
              <a:gd name="adj2" fmla="val 19782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F056C1-8833-030F-0756-3991D897B384}"/>
              </a:ext>
            </a:extLst>
          </p:cNvPr>
          <p:cNvSpPr txBox="1">
            <a:spLocks/>
          </p:cNvSpPr>
          <p:nvPr/>
        </p:nvSpPr>
        <p:spPr>
          <a:xfrm>
            <a:off x="548684" y="14866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Strand Production Data – </a:t>
            </a:r>
            <a:r>
              <a:rPr lang="en-US" i="1" dirty="0"/>
              <a:t>I</a:t>
            </a:r>
            <a:r>
              <a:rPr lang="en-US" i="1" baseline="-25000" dirty="0"/>
              <a:t>c, 12T</a:t>
            </a:r>
            <a:r>
              <a:rPr lang="en-US" i="1" dirty="0"/>
              <a:t> </a:t>
            </a:r>
            <a:endParaRPr lang="en-US" i="1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ADA61E-B9F2-342D-51EB-E2AA64392E74}"/>
              </a:ext>
            </a:extLst>
          </p:cNvPr>
          <p:cNvCxnSpPr/>
          <p:nvPr/>
        </p:nvCxnSpPr>
        <p:spPr>
          <a:xfrm>
            <a:off x="548684" y="865398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6A5BDA-5133-5FBE-2604-E75F1F80E97A}"/>
              </a:ext>
            </a:extLst>
          </p:cNvPr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these cables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FFC08-22E3-BC0B-14F9-76ABABFF6D2E}"/>
              </a:ext>
            </a:extLst>
          </p:cNvPr>
          <p:cNvSpPr/>
          <p:nvPr/>
        </p:nvSpPr>
        <p:spPr>
          <a:xfrm>
            <a:off x="4295571" y="2759948"/>
            <a:ext cx="107852" cy="2931360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23268-7E5D-59CF-2B44-5760C4554549}"/>
              </a:ext>
            </a:extLst>
          </p:cNvPr>
          <p:cNvSpPr/>
          <p:nvPr/>
        </p:nvSpPr>
        <p:spPr>
          <a:xfrm>
            <a:off x="5683047" y="2759947"/>
            <a:ext cx="784582" cy="2914167"/>
          </a:xfrm>
          <a:prstGeom prst="rect">
            <a:avLst/>
          </a:prstGeom>
          <a:solidFill>
            <a:srgbClr val="FCF842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2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BDDBD1E-3A20-146B-B5D8-03CB030D1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" t="35538" r="2353" b="6854"/>
          <a:stretch/>
        </p:blipFill>
        <p:spPr>
          <a:xfrm>
            <a:off x="113268" y="2029991"/>
            <a:ext cx="8854672" cy="3871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Production Data - RRR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98" y="850698"/>
            <a:ext cx="7565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Data for 15% rolled strand predicts the RRR at cable sharp bend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Lab: IEC method, Supplier: 20K method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Inter-lab comparisons have validated approaches (see QP)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25CFAC-1C72-EF0F-A578-2457B20158DF}"/>
              </a:ext>
            </a:extLst>
          </p:cNvPr>
          <p:cNvCxnSpPr/>
          <p:nvPr/>
        </p:nvCxnSpPr>
        <p:spPr>
          <a:xfrm>
            <a:off x="512721" y="766173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B9FA25-6693-18B6-8D4E-8B2874D9EBE9}"/>
              </a:ext>
            </a:extLst>
          </p:cNvPr>
          <p:cNvSpPr txBox="1"/>
          <p:nvPr/>
        </p:nvSpPr>
        <p:spPr>
          <a:xfrm>
            <a:off x="6098236" y="590123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these cables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05F02-58A9-20DD-0308-9B01DE92E142}"/>
              </a:ext>
            </a:extLst>
          </p:cNvPr>
          <p:cNvSpPr/>
          <p:nvPr/>
        </p:nvSpPr>
        <p:spPr>
          <a:xfrm>
            <a:off x="4211047" y="2575674"/>
            <a:ext cx="107852" cy="2825983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85502-20F4-4FE4-7F5D-FFCD2B875A58}"/>
              </a:ext>
            </a:extLst>
          </p:cNvPr>
          <p:cNvSpPr/>
          <p:nvPr/>
        </p:nvSpPr>
        <p:spPr>
          <a:xfrm>
            <a:off x="5488382" y="2575674"/>
            <a:ext cx="858630" cy="2825983"/>
          </a:xfrm>
          <a:prstGeom prst="rect">
            <a:avLst/>
          </a:prstGeom>
          <a:solidFill>
            <a:srgbClr val="FCF842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QC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97" y="1301486"/>
            <a:ext cx="8412388" cy="59976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All cables passed the required quality control testing per US-HiLumi-Doc 74</a:t>
            </a:r>
          </a:p>
          <a:p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D89A7-0F96-222B-D23C-F68157E88D1A}"/>
              </a:ext>
            </a:extLst>
          </p:cNvPr>
          <p:cNvCxnSpPr/>
          <p:nvPr/>
        </p:nvCxnSpPr>
        <p:spPr>
          <a:xfrm>
            <a:off x="512721" y="881370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5A0F43-F4CF-5FBD-90AF-4868A684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386135"/>
            <a:ext cx="9013371" cy="31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QXFA-150 / P43OL1186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03 Feb 2022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464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1800" dirty="0"/>
              <a:t>PO08S00516A04U	x 5 ULs</a:t>
            </a:r>
          </a:p>
          <a:p>
            <a:pPr lvl="1"/>
            <a:r>
              <a:rPr lang="pl-PL" sz="1800" dirty="0"/>
              <a:t>PO08S00673A03U	x 1 ULs</a:t>
            </a:r>
          </a:p>
          <a:p>
            <a:pPr lvl="1"/>
            <a:r>
              <a:rPr lang="pl-PL" sz="1800" dirty="0"/>
              <a:t>PO08S00673A01U	x 4 ULs</a:t>
            </a:r>
          </a:p>
          <a:p>
            <a:pPr lvl="1"/>
            <a:r>
              <a:rPr lang="pl-PL" sz="1800" dirty="0"/>
              <a:t>PO08S00673A02U	x 11 ULs</a:t>
            </a:r>
          </a:p>
          <a:p>
            <a:pPr lvl="1"/>
            <a:r>
              <a:rPr lang="pl-PL" sz="1800" dirty="0"/>
              <a:t>PO08S00674A01U	x 19 ULs</a:t>
            </a:r>
          </a:p>
          <a:p>
            <a:endParaRPr lang="en-US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120L37A7400804		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452975" y="1819330"/>
            <a:ext cx="238050" cy="13361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6317" y="22739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0.139%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CCB55-AAD5-95A8-C0E6-EFF0DA4A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29" y="1283115"/>
            <a:ext cx="7038942" cy="42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C00000"/>
                </a:solidFill>
              </a:rPr>
              <a:t>1.537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AD1BC-F6CF-A71F-3D5B-024D5C9E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12B4E-7AC1-506B-4AA7-D335C55C2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23179-DE86-65DF-9899-E20B5726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#RCV0011562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P43OL1186 </a:t>
            </a:r>
            <a:r>
              <a:rPr lang="en-US" dirty="0"/>
              <a:t>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0.8506 ± 0.0006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54.19%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18.9 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301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188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379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474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580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702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45668"/>
            <a:ext cx="4911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1186 (Coil 150)</a:t>
            </a:r>
            <a:br>
              <a:rPr lang="en-US" sz="3600" dirty="0"/>
            </a:br>
            <a:r>
              <a:rPr lang="en-US" sz="3600" dirty="0"/>
              <a:t>DR Detail:  3 DRs</a:t>
            </a:r>
          </a:p>
        </p:txBody>
      </p:sp>
    </p:spTree>
    <p:extLst>
      <p:ext uri="{BB962C8B-B14F-4D97-AF65-F5344CB8AC3E}">
        <p14:creationId xmlns:p14="http://schemas.microsoft.com/office/powerpoint/2010/main" val="388074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A37925-9EB2-1352-F180-0C1481FA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61684"/>
            <a:ext cx="8803387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0542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CE5872-3293-99E0-C3C9-3A2AFE1E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88757" y="4724143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P43OL1186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E128A4-EAC2-C12A-183C-0B9B2D3816BD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PO08S00516A04U</a:t>
                      </a:r>
                      <a:b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P43OL1186AE05E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LRLK220208ALC1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PO08S00673A01U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P43OL1186AE11E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16 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LRLK220208ALC1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PO08S00673A02U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P43OL1186AE17E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16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LRLK220208ALC1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PO08S00674A01U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P43OL1186AE33E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LRLK220208ALC1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PO08S00674A01U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P43OL1186AE35E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LRLK220208ALC1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P43OL1186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08376" y="2240293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PO08S00674A01U P43OL1186AE33E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PO08S00673A02U P43OL1186AE17E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PO08S00516A04U P43OL1186AE03E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91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P43OL1186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CD0FD-46C2-D2A4-EA99-3E5AE013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1234464"/>
            <a:ext cx="7937574" cy="47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8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P43OL1186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85975"/>
              </p:ext>
            </p:extLst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17E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87775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6632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1083.7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43348.2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22125.0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68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QXFA-151 / P43OL1190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49469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31 Mar 2022(Production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533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200" dirty="0"/>
              <a:t>PO08S00657A01U	x 6 ULs</a:t>
            </a:r>
          </a:p>
          <a:p>
            <a:pPr lvl="1"/>
            <a:r>
              <a:rPr lang="pl-PL" sz="2200" dirty="0"/>
              <a:t>PO08S00657A03U	x 5 ULs</a:t>
            </a:r>
          </a:p>
          <a:p>
            <a:pPr lvl="1"/>
            <a:r>
              <a:rPr lang="pl-PL" sz="2200" dirty="0"/>
              <a:t>PO08S00660A02U	x 11 ULs</a:t>
            </a:r>
          </a:p>
          <a:p>
            <a:pPr lvl="1"/>
            <a:r>
              <a:rPr lang="pl-PL" sz="2200" dirty="0"/>
              <a:t>PO08S00661A01U	x 2 ULs</a:t>
            </a:r>
          </a:p>
          <a:p>
            <a:pPr lvl="1"/>
            <a:r>
              <a:rPr lang="pl-PL" sz="2200" dirty="0"/>
              <a:t>PO08S00661A02U	x 7 ULs</a:t>
            </a:r>
          </a:p>
          <a:p>
            <a:pPr lvl="1"/>
            <a:r>
              <a:rPr lang="pl-PL" sz="2200" dirty="0"/>
              <a:t>PO08S00661A03U	x 9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120L41A7400804		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782956" y="1549223"/>
            <a:ext cx="238050" cy="20286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0634" y="23788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3307523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D809B-FF5B-67B1-611E-3C7BFDF9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143025"/>
            <a:ext cx="7181389" cy="43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QXFA-150 / P43OL1186:  RRR Heat Treat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#12736 (1 of 3)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5D1B0D-C4D4-E321-B7F7-4C57DFC82463}"/>
              </a:ext>
            </a:extLst>
          </p:cNvPr>
          <p:cNvSpPr txBox="1">
            <a:spLocks/>
          </p:cNvSpPr>
          <p:nvPr/>
        </p:nvSpPr>
        <p:spPr>
          <a:xfrm>
            <a:off x="245889" y="1463919"/>
            <a:ext cx="8798219" cy="378427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Range across all 7 sample TCs outside ±1°C window at 210°C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Measured Range: 2.3°C     Allowed Range: 2.0°C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TCs calibrated at/between 400°C &amp; 665°C.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Not expected to be fully accurate at 210°C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Heat Treatment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witness wires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  <a:r>
              <a:rPr lang="en-US" sz="2000" dirty="0"/>
              <a:t>RRR values were within historical norms (both encapsulated &amp; unencapsulated samples)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Averaged plateau temperature was within ±1°C of target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210°C the least impactful to RRR of all plateaus</a:t>
            </a:r>
          </a:p>
        </p:txBody>
      </p:sp>
    </p:spTree>
    <p:extLst>
      <p:ext uri="{BB962C8B-B14F-4D97-AF65-F5344CB8AC3E}">
        <p14:creationId xmlns:p14="http://schemas.microsoft.com/office/powerpoint/2010/main" val="4219827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125°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C00000"/>
                </a:solidFill>
              </a:rPr>
              <a:t>1.540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Production tail end: 1.529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1.536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76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51160-48A7-A16E-D0A4-051F2EDD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6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9B06E-77FF-0B6B-EFDF-C5CFE10F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4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36FBD8-C3D9-F1FD-2655-803DA03A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9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#RCV0011562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06387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0.8509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54.32%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19.7 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292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192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366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458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563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683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5952" y="5284113"/>
            <a:ext cx="6099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4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D7E608-8816-21E6-A319-FE29026C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61684"/>
            <a:ext cx="8803387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188757" y="465317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14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AA4EC6-17B9-559F-DFF4-F932E858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07427" y="4821683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23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P43OL1190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53F92E-ECB8-3425-8C3A-784105B5DA4B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PO08S00657A01U</a:t>
                      </a:r>
                      <a:b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P43OL1190AE03E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PO08S00657A03U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P43OL1190AE11E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PO08S00660A02U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P43OL1190AE18E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PO08S00661A02U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P43OL1190AE37E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18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PO08S00661A03U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P43OL1190AE48E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LRLK220420ALC1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979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P43OL1190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192" y="6336822"/>
            <a:ext cx="6550800" cy="360000"/>
          </a:xfrm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371635" y="2327935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PO08S00661A03U P43OL1190AE48E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PO08S00661A02U P43OL1190AE37E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PO08S00660A02U P43OL1190AE19E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4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QXFA-150 / P43OL1186:  Insulation </a:t>
            </a:r>
            <a:r>
              <a:rPr lang="en-US" sz="2400" dirty="0" err="1"/>
              <a:t>Mfg</a:t>
            </a:r>
            <a:r>
              <a:rPr lang="en-US" sz="2400" dirty="0"/>
              <a:t>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527638"/>
            <a:ext cx="8236424" cy="37842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Insulation run-log data missing for last 85 m of cable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Operator unplugged computer; could not restart logging function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Vision system continued to run normally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No defects seen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No automatic process stops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visible defects noted by operator(s)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#12749 (2 of 3)</a:t>
            </a:r>
          </a:p>
        </p:txBody>
      </p:sp>
    </p:spTree>
    <p:extLst>
      <p:ext uri="{BB962C8B-B14F-4D97-AF65-F5344CB8AC3E}">
        <p14:creationId xmlns:p14="http://schemas.microsoft.com/office/powerpoint/2010/main" val="3510775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P43OL1190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AD15E-A088-A8DF-21F2-3329C4D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1" y="1310529"/>
            <a:ext cx="7731179" cy="46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7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P43OL1190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578305"/>
              </p:ext>
            </p:extLst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19E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12068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08756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40811.6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21669.5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6867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QXFA-152 / P43OL1193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28580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03 May 2022(Production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73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000" dirty="0"/>
              <a:t>PO08S00641A01U</a:t>
            </a:r>
            <a:r>
              <a:rPr lang="en-US" sz="2000" dirty="0"/>
              <a:t> </a:t>
            </a:r>
            <a:r>
              <a:rPr lang="pl-PL" sz="2000" dirty="0"/>
              <a:t>x 17 ULs</a:t>
            </a:r>
          </a:p>
          <a:p>
            <a:pPr lvl="1"/>
            <a:r>
              <a:rPr lang="pl-PL" sz="2000" dirty="0"/>
              <a:t>PO08S00675A02U</a:t>
            </a:r>
            <a:r>
              <a:rPr lang="en-US" sz="2000" dirty="0"/>
              <a:t> </a:t>
            </a:r>
            <a:r>
              <a:rPr lang="pl-PL" sz="2000" dirty="0"/>
              <a:t>x 9 ULs</a:t>
            </a:r>
          </a:p>
          <a:p>
            <a:pPr lvl="1"/>
            <a:r>
              <a:rPr lang="pl-PL" sz="2000" dirty="0"/>
              <a:t>PO08S00688A01U</a:t>
            </a:r>
            <a:r>
              <a:rPr lang="en-US" sz="2000" dirty="0"/>
              <a:t> </a:t>
            </a:r>
            <a:r>
              <a:rPr lang="pl-PL" sz="2000" dirty="0"/>
              <a:t>x 14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120L44A7400804	</a:t>
            </a:r>
            <a:r>
              <a:rPr lang="en-US" dirty="0">
                <a:highlight>
                  <a:srgbClr val="FF0000"/>
                </a:highlight>
              </a:rPr>
              <a:t>	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692951" y="1680559"/>
            <a:ext cx="329489" cy="11353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2440" y="2063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359985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0.007%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0E5BD-C298-C745-0B0C-BEDAE4CB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5745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13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FF0000"/>
                </a:solidFill>
              </a:rPr>
              <a:t>1.541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1.527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41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7BEF1-9BFE-64F2-2040-AF10E2DC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4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B7698-631D-6F95-6771-989A7C1E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0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FABAA-5B41-BE23-B840-3952CE1D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QXFA-150 / P43OL1186:  Cabling Machine Stopped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527638"/>
            <a:ext cx="8236424" cy="37842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Cabling machine was momentarily stopped at 7</a:t>
            </a:r>
            <a:r>
              <a:rPr lang="en-US" sz="2000" baseline="30000" dirty="0"/>
              <a:t>th</a:t>
            </a:r>
            <a:r>
              <a:rPr lang="en-US" sz="2000" dirty="0"/>
              <a:t> meter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860425" indent="-8604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Difficulty feeding cable starting end through CME measurement head.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meter will be in the discarded “cable drop”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#12753 (3 of 3)</a:t>
            </a:r>
          </a:p>
        </p:txBody>
      </p:sp>
    </p:spTree>
    <p:extLst>
      <p:ext uri="{BB962C8B-B14F-4D97-AF65-F5344CB8AC3E}">
        <p14:creationId xmlns:p14="http://schemas.microsoft.com/office/powerpoint/2010/main" val="4171949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#11562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2368244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0.8506 ± 0.0007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53.86%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19.5mm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306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229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366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459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563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685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3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C73E5F-AC5A-A7ED-71FF-BDF93548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222056"/>
            <a:ext cx="8797290" cy="441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  <a:p>
            <a:r>
              <a:rPr lang="en-US" dirty="0">
                <a:solidFill>
                  <a:schemeClr val="bg2"/>
                </a:solidFill>
              </a:rPr>
              <a:t>Some verification data not available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722013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25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0BC2D-1248-8BE3-5709-A66909E2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2" y="1200719"/>
            <a:ext cx="8512754" cy="4388451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1685" y="5556801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  <a:p>
            <a:r>
              <a:rPr lang="en-US" dirty="0">
                <a:solidFill>
                  <a:schemeClr val="bg2"/>
                </a:solidFill>
              </a:rPr>
              <a:t>Some verification data not available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470092" y="4724143"/>
            <a:ext cx="752617" cy="876196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345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P43OL1193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PO08S00641A01U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P43OL1193AE03E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PO08S00641A01U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P43OL1193AE05E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PO08S00675A02U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P43OL1193AE27E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 (9)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PO08S00688A01U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P43OL1193AE41E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PO08S00688A01U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P43OL1193AE42E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99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P43OL1193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PO08S00641A01U P43OL1193AE01E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PO08S00688A01U P43OL1193AE41E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PO08S00675A02U P43OL1193AE27E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PO08S00641A01U P43OL1193AE03E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11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P43OL1193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DFD7-79C3-212F-AB1D-A9A7BBAD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143025"/>
            <a:ext cx="8548157" cy="5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023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P43OL1193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71634"/>
              </p:ext>
            </p:extLst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27E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46874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65260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41817.0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21941.9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036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QXFA-237 / P43OL1182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47727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00220"/>
            <a:ext cx="7920000" cy="4525943"/>
          </a:xfrm>
        </p:spPr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22 Sept 2021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467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9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1190 (Coil 151)</a:t>
            </a:r>
            <a:br>
              <a:rPr lang="en-US" sz="3600" dirty="0"/>
            </a:br>
            <a:r>
              <a:rPr lang="en-US" sz="3600" dirty="0"/>
              <a:t>DR Detail:  3 DRs</a:t>
            </a:r>
          </a:p>
        </p:txBody>
      </p:sp>
    </p:spTree>
    <p:extLst>
      <p:ext uri="{BB962C8B-B14F-4D97-AF65-F5344CB8AC3E}">
        <p14:creationId xmlns:p14="http://schemas.microsoft.com/office/powerpoint/2010/main" val="1209530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000" dirty="0"/>
              <a:t>PO08S00649A03U	x 9 ULs</a:t>
            </a:r>
          </a:p>
          <a:p>
            <a:pPr lvl="1"/>
            <a:r>
              <a:rPr lang="pl-PL" sz="2000" dirty="0"/>
              <a:t>PO08S00656A01U	x 2 ULs</a:t>
            </a:r>
          </a:p>
          <a:p>
            <a:pPr lvl="1"/>
            <a:r>
              <a:rPr lang="pl-PL" sz="2000" dirty="0"/>
              <a:t>PO08S00656A02U	x 15 Uls</a:t>
            </a:r>
            <a:endParaRPr lang="en-US" sz="2000" dirty="0"/>
          </a:p>
          <a:p>
            <a:pPr lvl="1"/>
            <a:r>
              <a:rPr lang="pl-PL" sz="2000" dirty="0"/>
              <a:t>PO08S00659A02U	x 14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120L33A7400804	</a:t>
            </a:r>
          </a:p>
          <a:p>
            <a:pPr lvl="2"/>
            <a:r>
              <a:rPr lang="en-US" dirty="0"/>
              <a:t>Heat: 85058.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0.158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901981" y="1810067"/>
            <a:ext cx="238050" cy="12971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6355" y="22739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34557235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0.001%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6D3CF-FBAA-4129-8169-537CED63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5745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02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125°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FF0000"/>
                </a:solidFill>
              </a:rPr>
              <a:t>1.537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1.526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7370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CAC3A-F394-4AF0-B97C-C9EEB4AA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2015114"/>
            <a:ext cx="8878375" cy="28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68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64550-F013-4B2F-B7E7-9DF855A8DD45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990A84-3A45-40BB-A634-C65146E0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7" y="2057415"/>
            <a:ext cx="8950026" cy="28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0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482B6-2E41-46B4-9144-8F397E1E8947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AB82F-5993-4463-B3AF-53EB005B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" y="2148854"/>
            <a:ext cx="8886306" cy="28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060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#111154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Vector #464342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8993175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0.8509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0.0007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53.59%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19.8mm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283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202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455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561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682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629654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8379B-CC94-4702-90BA-779E0E99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61684"/>
            <a:ext cx="8803387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5317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566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D1C81D-ED0A-4C34-8C91-74FE5FE0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88757" y="4759282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8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QXFA-151/ P43OL1190:  In-Process Thickness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" y="1527638"/>
            <a:ext cx="8236424" cy="4396751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One in-process thickness measurement above spec (CME) within 1</a:t>
            </a:r>
            <a:r>
              <a:rPr lang="en-US" sz="2000" baseline="30000" dirty="0"/>
              <a:t>st</a:t>
            </a:r>
            <a:r>
              <a:rPr lang="en-US" sz="2000" dirty="0"/>
              <a:t> meter of cable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Cables often started on the thick side in order to be on target for most of run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Measurement noise is greater close to cut end of cable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OOS value in to-be-discarded “cable drop”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#12910 (1 of 3)</a:t>
            </a:r>
          </a:p>
        </p:txBody>
      </p:sp>
    </p:spTree>
    <p:extLst>
      <p:ext uri="{BB962C8B-B14F-4D97-AF65-F5344CB8AC3E}">
        <p14:creationId xmlns:p14="http://schemas.microsoft.com/office/powerpoint/2010/main" val="10174909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P43OL1182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PO08S00659A02U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P43OL1182AE03E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PO08S00659A02U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P43OL1182AE05E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PO08S00649A03U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P43OL1182AE23E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 (9)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PO08S00656A02U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P43OL1182AE39E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PO08S00656A02U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P43OL1182AE41E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LRLK211021ALC1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73770" y="6079351"/>
            <a:ext cx="125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4865772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P43OL1182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47838" y="2342935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PO08S00656A02U P43OL1182AE39E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PO08S00659A02U P43OL1182AE01E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PO08S00649A03U P43OL1182AE23E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4140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P43OL1182 – SSL Plot, Cable Qual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8945C-A2C8-4DBE-B022-349B8C9F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222577"/>
            <a:ext cx="7930205" cy="47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106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P43OL1182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44023"/>
              </p:ext>
            </p:extLst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Strand # 01E @ 1.9 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85910"/>
              </p:ext>
            </p:extLst>
          </p:nvPr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060"/>
              </p:ext>
            </p:extLst>
          </p:nvPr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42534.8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21941.8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040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QXFA-239 / P43OL1184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34809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12 Oct 2021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467 m (LBNL, fabricated, including LBNL samples)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478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000" dirty="0"/>
              <a:t>PO08S00646A02U	x 5 ULs</a:t>
            </a:r>
          </a:p>
          <a:p>
            <a:pPr lvl="1"/>
            <a:r>
              <a:rPr lang="pl-PL" sz="2000" dirty="0"/>
              <a:t>PO08S00651A01U	x 11 ULs</a:t>
            </a:r>
          </a:p>
          <a:p>
            <a:pPr lvl="1"/>
            <a:r>
              <a:rPr lang="pl-PL" sz="2000" dirty="0"/>
              <a:t>PO08S00651A02U	x 7 ULs</a:t>
            </a:r>
          </a:p>
          <a:p>
            <a:pPr lvl="1"/>
            <a:r>
              <a:rPr lang="pl-PL" sz="2000" dirty="0"/>
              <a:t>PO08S00652A01U	x 7 ULs</a:t>
            </a:r>
          </a:p>
          <a:p>
            <a:pPr lvl="1"/>
            <a:r>
              <a:rPr lang="pl-PL" sz="2000" dirty="0"/>
              <a:t>PO08S00652A02U	x 10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120L35A7400804	</a:t>
            </a:r>
          </a:p>
          <a:p>
            <a:pPr lvl="2"/>
            <a:r>
              <a:rPr lang="en-US" dirty="0"/>
              <a:t>Heat: 85058.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0.158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818731" y="1783098"/>
            <a:ext cx="238050" cy="17373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41954212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0.006%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D15EA-579B-46BE-B70E-9D2A6800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2864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08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P43OL1184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FF0000"/>
                </a:solidFill>
              </a:rPr>
              <a:t>1.536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1.530 mm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2000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397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MQXFA17 &amp; 13b Coils Acceptance Review - 06 Oct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096FA-B434-48DF-A430-C5BA4CB0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5" y="1972813"/>
            <a:ext cx="8686800" cy="27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8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50487</TotalTime>
  <Words>7320</Words>
  <Application>Microsoft Office PowerPoint</Application>
  <PresentationFormat>On-screen Show (4:3)</PresentationFormat>
  <Paragraphs>1638</Paragraphs>
  <Slides>125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0" baseType="lpstr">
      <vt:lpstr>Arial</vt:lpstr>
      <vt:lpstr>Calibri</vt:lpstr>
      <vt:lpstr>Times New Roman</vt:lpstr>
      <vt:lpstr>Wingdings</vt:lpstr>
      <vt:lpstr>Thème Office</vt:lpstr>
      <vt:lpstr>MQXFA17 &amp; 13b   Magnets 302.2.02 and 03 –  •  Strand Procurement &amp; Testing •  Cable Fabrication &amp; Testing </vt:lpstr>
      <vt:lpstr>Cable &amp; Coil Overview</vt:lpstr>
      <vt:lpstr>Cable QC Summary</vt:lpstr>
      <vt:lpstr>Cable 1186 (Coil 150) DR Detail:  3 DRs</vt:lpstr>
      <vt:lpstr>QXFA-150 / P43OL1186:  RRR Heat Treat</vt:lpstr>
      <vt:lpstr>QXFA-150 / P43OL1186:  Insulation Mfg Data</vt:lpstr>
      <vt:lpstr>QXFA-150 / P43OL1186:  Cabling Machine Stopped</vt:lpstr>
      <vt:lpstr>Cable 1190 (Coil 151) DR Detail:  3 DRs</vt:lpstr>
      <vt:lpstr>QXFA-151/ P43OL1190:  In-Process Thickness</vt:lpstr>
      <vt:lpstr>QXFA-151/ P43OL1190: Ic Measurement Issue</vt:lpstr>
      <vt:lpstr>QXFA-151/ P43OL1190: Bad Accelerometer Data </vt:lpstr>
      <vt:lpstr>Cable 1193 (Coil 152) DR Detail:  2 DRs</vt:lpstr>
      <vt:lpstr>QXFA-152/ P43OL1193:  RRR Heat Treat TCs</vt:lpstr>
      <vt:lpstr>QXFA-152/ P43OL1193:  No Core Detector</vt:lpstr>
      <vt:lpstr>Cable 1182 (Coil 237) DR Detail:  4 DRs</vt:lpstr>
      <vt:lpstr>QXFA-237/ P43OL1182:  RRR Heat Treatment</vt:lpstr>
      <vt:lpstr>QXFA-237/ P43OL1182:  Thin Insulation </vt:lpstr>
      <vt:lpstr>QXFA-237/ P43OL1182: Excess Lubricant</vt:lpstr>
      <vt:lpstr>QXFA-237/ P43OL1182: No Core Detector</vt:lpstr>
      <vt:lpstr>Cable 1184 (Coil 239) DR Detail:  2 DRs</vt:lpstr>
      <vt:lpstr>QXFA-239/ P43OL1184: In-Process Thickness</vt:lpstr>
      <vt:lpstr>QXFA-239/ P43OL1184:  RRR Heat Treatment</vt:lpstr>
      <vt:lpstr>Cable 1189 (Coil 242) DR Detail:  1 DR</vt:lpstr>
      <vt:lpstr>QXFA-242/ P43OL1189: Bad Accelerometer Data </vt:lpstr>
      <vt:lpstr>END      [Back-Up Slides Below]</vt:lpstr>
      <vt:lpstr>Strand Summary</vt:lpstr>
      <vt:lpstr>PowerPoint Presentation</vt:lpstr>
      <vt:lpstr>PowerPoint Presentation</vt:lpstr>
      <vt:lpstr>Strand Production Data - RRR</vt:lpstr>
      <vt:lpstr>QXFA-150 / P43OL1186</vt:lpstr>
      <vt:lpstr>P43OL1186 – Cable Date, Lengths</vt:lpstr>
      <vt:lpstr>P43OL1186 – Strand and SS Core ID</vt:lpstr>
      <vt:lpstr>P43OL1186 Respooling Wire Diameter</vt:lpstr>
      <vt:lpstr>P43OL1186 – Cable QC Data Summary</vt:lpstr>
      <vt:lpstr>PowerPoint Presentation</vt:lpstr>
      <vt:lpstr>PowerPoint Presentation</vt:lpstr>
      <vt:lpstr>PowerPoint Presentation</vt:lpstr>
      <vt:lpstr>P43OL1186 – Braiding</vt:lpstr>
      <vt:lpstr>P43OL1186 – Wire Parameters</vt:lpstr>
      <vt:lpstr>P43OL1186 – Wire Parameters Supplier (S) and Verification (V) IC Data</vt:lpstr>
      <vt:lpstr>P43OL1186 – Wire Parameters Supplier (S) and Verification (V) RRR Data</vt:lpstr>
      <vt:lpstr>P43OL1186 – Extracted Strand RRR</vt:lpstr>
      <vt:lpstr>P43OL1186 – Ic, Cable Qual Samples</vt:lpstr>
      <vt:lpstr>P43OL1186 – SSL Plot, Cable Qual Samples</vt:lpstr>
      <vt:lpstr>P43OL1186 – SSL Margins, Qual Samples</vt:lpstr>
      <vt:lpstr>QXFA-151 / P43OL1190</vt:lpstr>
      <vt:lpstr>P43OL1190 – Cable Date, Lengths</vt:lpstr>
      <vt:lpstr>P43OL1190 – Strand and SS Core ID</vt:lpstr>
      <vt:lpstr>P43OL1190 Respooling Wire Diameter</vt:lpstr>
      <vt:lpstr>P43OL1190 – Cable QC Data Summary</vt:lpstr>
      <vt:lpstr>PowerPoint Presentation</vt:lpstr>
      <vt:lpstr>PowerPoint Presentation</vt:lpstr>
      <vt:lpstr>PowerPoint Presentation</vt:lpstr>
      <vt:lpstr>P43OL1190 – Braiding</vt:lpstr>
      <vt:lpstr>P43OL1190 – Wire Parameters</vt:lpstr>
      <vt:lpstr>P43OL1190 – Wire Parameters Supplier (S) and Verification (V) IC Data</vt:lpstr>
      <vt:lpstr>P43OL1190 – Wire Parameters Supplier (S) and Verification (V) RRR Data</vt:lpstr>
      <vt:lpstr>P43OL1190 – Extracted Strand RRR</vt:lpstr>
      <vt:lpstr>P43OL1190 – Ic, Cable Qual Samples</vt:lpstr>
      <vt:lpstr>P43OL1190 – SSL Plot, Cable Qual Samples</vt:lpstr>
      <vt:lpstr>P43OL1190 – SSL Margins, Qual Samples</vt:lpstr>
      <vt:lpstr>QXFA-152 / P43OL1193</vt:lpstr>
      <vt:lpstr>P43OL1193 – Cable Date, Lengths</vt:lpstr>
      <vt:lpstr>P43OL1193 – Strand and SS Core ID</vt:lpstr>
      <vt:lpstr>P43OL1193 Respooling Wire Diameter</vt:lpstr>
      <vt:lpstr>P43OL1193 – Cable QC Data Summary</vt:lpstr>
      <vt:lpstr>PowerPoint Presentation</vt:lpstr>
      <vt:lpstr>PowerPoint Presentation</vt:lpstr>
      <vt:lpstr>PowerPoint Presentation</vt:lpstr>
      <vt:lpstr>P43OL1193 – Braiding</vt:lpstr>
      <vt:lpstr>P43OL1193 – Wire Parameters</vt:lpstr>
      <vt:lpstr>P43OL1193 – Wire Parameters Supplier (S) and Verification (V) IC Data</vt:lpstr>
      <vt:lpstr>P43OL1193 – Wire Parameters Supplier (S) and Verification (V) RRR Data</vt:lpstr>
      <vt:lpstr>P43OL1193 – Extracted Strand RRR</vt:lpstr>
      <vt:lpstr>P43OL1193 – Ic, Cable Qual Samples</vt:lpstr>
      <vt:lpstr>P43OL1193 – SSL Plot, Cable Qual Samples</vt:lpstr>
      <vt:lpstr>P43OL1193 – SSL Margins, Qual Samples</vt:lpstr>
      <vt:lpstr>QXFA-237 / P43OL1182</vt:lpstr>
      <vt:lpstr>P43OL1182 – Cable Date, Lengths</vt:lpstr>
      <vt:lpstr>P43OL1182 – Strand and SS Core ID</vt:lpstr>
      <vt:lpstr>P43OL1182 Respooling Wire Diameter</vt:lpstr>
      <vt:lpstr>P43OL1182 – Cable QC Data Summary</vt:lpstr>
      <vt:lpstr>PowerPoint Presentation</vt:lpstr>
      <vt:lpstr>PowerPoint Presentation</vt:lpstr>
      <vt:lpstr>PowerPoint Presentation</vt:lpstr>
      <vt:lpstr>P43OL1182 – Braiding</vt:lpstr>
      <vt:lpstr>P43OL1182 – Wire Parameters</vt:lpstr>
      <vt:lpstr>P43OL1182 – Wire Parameters Supplier (S) and Verification (V) IC Data</vt:lpstr>
      <vt:lpstr>P43OL1182 – Wire Parameters Supplier (S) and Verification (V) RRR Data</vt:lpstr>
      <vt:lpstr>P43OL1182 – Extracted Strand RRR</vt:lpstr>
      <vt:lpstr>P43OL1182 – Ic , Cable Qual Samples</vt:lpstr>
      <vt:lpstr>P43OL1182 – SSL Plot, Cable Qual Samples</vt:lpstr>
      <vt:lpstr>P43OL1182 – SSL Margins, Qual Samples</vt:lpstr>
      <vt:lpstr>QXFA-239 / P43OL1184</vt:lpstr>
      <vt:lpstr>P43OL1184 – Cable Date, Lengths</vt:lpstr>
      <vt:lpstr>P43OL1184 – Strand and SS Core ID</vt:lpstr>
      <vt:lpstr>P43OL1184 Respooling Wire Diameter</vt:lpstr>
      <vt:lpstr>P43OL1184 – Cable QC Data Summary</vt:lpstr>
      <vt:lpstr>PowerPoint Presentation</vt:lpstr>
      <vt:lpstr>PowerPoint Presentation</vt:lpstr>
      <vt:lpstr>PowerPoint Presentation</vt:lpstr>
      <vt:lpstr>P43OL1184 – Braiding</vt:lpstr>
      <vt:lpstr>P43OL1184 – Wire Parameters</vt:lpstr>
      <vt:lpstr>P43OL1184 – Wire Parameters Supplier (S) and Verification (V) IC Data</vt:lpstr>
      <vt:lpstr>P43OL1184 – Wire Parameters Supplier (S) and Verification (V) RRR Data</vt:lpstr>
      <vt:lpstr>P43OL1184 – Extracted Strand RRR</vt:lpstr>
      <vt:lpstr>P43OL1184 – Ic , Cable Qual Samples</vt:lpstr>
      <vt:lpstr>P43OL1184 – SSL Plot, Cable Qual Samples</vt:lpstr>
      <vt:lpstr>P43OL1184 – SSL Margins, Qual Samples</vt:lpstr>
      <vt:lpstr>QXFA-242 / P43OL1189</vt:lpstr>
      <vt:lpstr>P43OL1189 – Cable Date, Lengths</vt:lpstr>
      <vt:lpstr>P43OL1189 – Strand and SS Core ID</vt:lpstr>
      <vt:lpstr>P43OL1189 Respooling Wire Diameter</vt:lpstr>
      <vt:lpstr>P43OL1189 – Cable QC Data Summary</vt:lpstr>
      <vt:lpstr>PowerPoint Presentation</vt:lpstr>
      <vt:lpstr>PowerPoint Presentation</vt:lpstr>
      <vt:lpstr>PowerPoint Presentation</vt:lpstr>
      <vt:lpstr>P43OL1189 – Braiding</vt:lpstr>
      <vt:lpstr>P43OL1189 – Wire Parameters</vt:lpstr>
      <vt:lpstr>P43OL1189 – Wire Parameters Supplier (S) and Verification (V) IC Data</vt:lpstr>
      <vt:lpstr>P43OL1189 – Wire Parameters Supplier (S) and Verification (V) RRR Data</vt:lpstr>
      <vt:lpstr>P43OL1189 – Extracted Strand RRR</vt:lpstr>
      <vt:lpstr>P43OL1189 – Ic, Cable Qual Samples</vt:lpstr>
      <vt:lpstr>P43OL1189 – SSL Plot, Cable Qual Samples</vt:lpstr>
      <vt:lpstr>P43OL1189 – SSL Margins, Qual Samples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Michael  Naus</cp:lastModifiedBy>
  <cp:revision>1576</cp:revision>
  <cp:lastPrinted>2019-03-08T19:01:54Z</cp:lastPrinted>
  <dcterms:created xsi:type="dcterms:W3CDTF">2016-03-23T12:58:39Z</dcterms:created>
  <dcterms:modified xsi:type="dcterms:W3CDTF">2023-10-06T15:05:35Z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