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63" r:id="rId5"/>
    <p:sldId id="274" r:id="rId6"/>
    <p:sldId id="644" r:id="rId7"/>
    <p:sldId id="659" r:id="rId8"/>
    <p:sldId id="651" r:id="rId9"/>
    <p:sldId id="256" r:id="rId10"/>
    <p:sldId id="661" r:id="rId11"/>
    <p:sldId id="660" r:id="rId12"/>
    <p:sldId id="655" r:id="rId13"/>
  </p:sldIdLst>
  <p:sldSz cx="9144000" cy="6858000" type="screen4x3"/>
  <p:notesSz cx="7010400" cy="92964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9340AF3-86D7-4A1E-99BD-73DDECECBA5A}">
          <p14:sldIdLst>
            <p14:sldId id="263"/>
            <p14:sldId id="274"/>
            <p14:sldId id="644"/>
            <p14:sldId id="659"/>
            <p14:sldId id="651"/>
            <p14:sldId id="256"/>
            <p14:sldId id="661"/>
            <p14:sldId id="660"/>
            <p14:sldId id="65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080">
          <p15:clr>
            <a:srgbClr val="A4A3A4"/>
          </p15:clr>
        </p15:guide>
        <p15:guide id="2" pos="23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a Baldini" initials="MB" lastIdx="3" clrIdx="0">
    <p:extLst>
      <p:ext uri="{19B8F6BF-5375-455C-9EA6-DF929625EA0E}">
        <p15:presenceInfo xmlns:p15="http://schemas.microsoft.com/office/powerpoint/2012/main" userId="Maria Baldin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FFF99"/>
    <a:srgbClr val="FEEAD8"/>
    <a:srgbClr val="F5BAB5"/>
    <a:srgbClr val="CCFFFF"/>
    <a:srgbClr val="FADDDA"/>
    <a:srgbClr val="CCECFF"/>
    <a:srgbClr val="9BBB59"/>
    <a:srgbClr val="5A9AD5"/>
    <a:srgbClr val="FFE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18" autoAdjust="0"/>
    <p:restoredTop sz="95911" autoAdjust="0"/>
  </p:normalViewPr>
  <p:slideViewPr>
    <p:cSldViewPr snapToObjects="1" showGuides="1">
      <p:cViewPr varScale="1">
        <p:scale>
          <a:sx n="75" d="100"/>
          <a:sy n="75" d="100"/>
        </p:scale>
        <p:origin x="1205" y="48"/>
      </p:cViewPr>
      <p:guideLst>
        <p:guide orient="horz" pos="4080"/>
        <p:guide pos="23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-3965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3F5CDDF-3246-6843-A314-FDDEB3F3DF8E}" type="datetimeFigureOut">
              <a:rPr lang="fr-FR" smtClean="0"/>
              <a:pPr/>
              <a:t>05/10/2023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C405983-79D5-E84D-A19B-6B5F5217910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0430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81D8F6D-3354-BF4D-834B-467E3215D30A}" type="datetimeFigureOut">
              <a:rPr lang="fr-FR" smtClean="0"/>
              <a:pPr/>
              <a:t>05/10/2023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24B141A-D04E-DD49-88DC-EFA90428BA41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535872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B141A-D04E-DD49-88DC-EFA90428BA41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449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Need to be 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4B141A-D04E-DD49-88DC-EFA90428BA41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88613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258b0d13458_0_0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200" cy="4183500"/>
          </a:xfrm>
          <a:prstGeom prst="rect">
            <a:avLst/>
          </a:prstGeom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g258b0d1345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258b0d13458_0_0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200" cy="4183500"/>
          </a:xfrm>
          <a:prstGeom prst="rect">
            <a:avLst/>
          </a:prstGeom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g258b0d1345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00427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371600" y="2819400"/>
            <a:ext cx="7200000" cy="180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800" b="1" baseline="0">
                <a:solidFill>
                  <a:schemeClr val="accent5"/>
                </a:solidFill>
              </a:defRPr>
            </a:lvl1pPr>
          </a:lstStyle>
          <a:p>
            <a:r>
              <a:rPr lang="en-GB" noProof="0"/>
              <a:t>Presentation title - line 1 - Arial 30pt - bold HiLumi dark grey - line 2</a:t>
            </a:r>
            <a:br>
              <a:rPr lang="en-GB" noProof="0"/>
            </a:br>
            <a:r>
              <a:rPr lang="en-GB" noProof="0"/>
              <a:t>line 3</a:t>
            </a:r>
            <a:br>
              <a:rPr lang="en-GB" noProof="0"/>
            </a:br>
            <a:r>
              <a:rPr lang="en-GB" noProof="0"/>
              <a:t>line 4  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800600"/>
            <a:ext cx="6480000" cy="99060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000" b="0" baseline="0"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err="1"/>
              <a:t>Author(s</a:t>
            </a:r>
            <a:r>
              <a:rPr lang="en-GB" noProof="0" dirty="0"/>
              <a:t>)  - Arial 20 pt – </a:t>
            </a:r>
            <a:r>
              <a:rPr lang="en-GB" noProof="0" dirty="0" err="1"/>
              <a:t>HiLumi</a:t>
            </a:r>
            <a:r>
              <a:rPr lang="en-GB" noProof="0" dirty="0"/>
              <a:t> dark grey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86800" y="6356350"/>
            <a:ext cx="360000" cy="360000"/>
          </a:xfrm>
          <a:ln>
            <a:noFill/>
          </a:ln>
        </p:spPr>
        <p:txBody>
          <a:bodyPr lIns="0" tIns="0" rIns="0" bIns="0"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1371600" y="5899150"/>
            <a:ext cx="6480000" cy="349250"/>
          </a:xfrm>
        </p:spPr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 sz="1600">
                <a:solidFill>
                  <a:schemeClr val="bg2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Conference - Location - Date</a:t>
            </a:r>
          </a:p>
          <a:p>
            <a:pPr lvl="0"/>
            <a:endParaRPr lang="en-GB" noProof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499992" y="6388100"/>
            <a:ext cx="3167912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fr-FR"/>
              <a:t>MQXFA17 Coils Acceptance Review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anchor="ctr" anchorCtr="1"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612000" y="1219200"/>
            <a:ext cx="7920000" cy="4906963"/>
          </a:xfrm>
        </p:spPr>
        <p:txBody>
          <a:bodyPr lIns="0" tIns="0" rIns="0" bIns="0"/>
          <a:lstStyle>
            <a:lvl1pPr>
              <a:defRPr sz="2400"/>
            </a:lvl1pPr>
          </a:lstStyle>
          <a:p>
            <a:pPr lvl="0"/>
            <a:r>
              <a:rPr lang="en-GB" noProof="0" dirty="0"/>
              <a:t>Click to modify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fr-FR"/>
              <a:t>MQXFA17 Coils Acceptance Review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1215232"/>
            <a:ext cx="4040188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57200" y="20574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Master texts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215232"/>
            <a:ext cx="4041775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4645025" y="20574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Master texts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1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fr-FR"/>
              <a:t>MQXFA17 Coils Acceptance Review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fr-FR"/>
              <a:t>MQXFA17 Coils Acceptance Review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fr-FR"/>
              <a:t>MQXFA17 Coils Acceptance Review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612000" y="457200"/>
            <a:ext cx="7920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12000" y="5105400"/>
            <a:ext cx="7920000" cy="990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/>
              <a:t>Text – image caption – comments ....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>
          <a:xfrm>
            <a:off x="613550" y="4648200"/>
            <a:ext cx="7918450" cy="381000"/>
          </a:xfrm>
        </p:spPr>
        <p:txBody>
          <a:bodyPr/>
          <a:lstStyle>
            <a:lvl1pPr>
              <a:buFontTx/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 dirty="0"/>
              <a:t>Image title</a:t>
            </a:r>
          </a:p>
        </p:txBody>
      </p:sp>
      <p:sp>
        <p:nvSpPr>
          <p:cNvPr id="13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fr-FR"/>
              <a:t>MQXFA17 Coils Acceptance Review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7920000" cy="720000"/>
          </a:xfrm>
          <a:prstGeom prst="rect">
            <a:avLst/>
          </a:prstGeom>
        </p:spPr>
        <p:txBody>
          <a:bodyPr vert="horz" lIns="0" tIns="0" rIns="0" bIns="0" rtlCol="0" anchor="ctr" anchorCtr="1">
            <a:noAutofit/>
          </a:bodyPr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2000" y="1371600"/>
            <a:ext cx="7920000" cy="4754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fr-FR"/>
              <a:t>MQXFA17 Coils Acceptance Review</a:t>
            </a:r>
            <a:endParaRPr lang="en-GB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86800" y="6356350"/>
            <a:ext cx="360000" cy="3600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212900"/>
            <a:ext cx="1907704" cy="645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5" r:id="rId5"/>
    <p:sldLayoutId id="2147483657" r:id="rId6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28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800" kern="1200">
          <a:solidFill>
            <a:schemeClr val="accent5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4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000" kern="1200">
          <a:solidFill>
            <a:schemeClr val="accent5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800" kern="1200">
          <a:solidFill>
            <a:schemeClr val="accent5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600" kern="1200">
          <a:solidFill>
            <a:schemeClr val="accent5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28729" y="2483149"/>
            <a:ext cx="8138071" cy="1693078"/>
          </a:xfrm>
        </p:spPr>
        <p:txBody>
          <a:bodyPr/>
          <a:lstStyle/>
          <a:p>
            <a:r>
              <a:rPr lang="en-US" sz="3200" dirty="0"/>
              <a:t>Coil ordering in MQXFA17 based on conductor properties</a:t>
            </a:r>
            <a:endParaRPr lang="en-GB" sz="3200" i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05879" y="3808722"/>
            <a:ext cx="6480000" cy="1147563"/>
          </a:xfrm>
        </p:spPr>
        <p:txBody>
          <a:bodyPr>
            <a:noAutofit/>
          </a:bodyPr>
          <a:lstStyle/>
          <a:p>
            <a:r>
              <a:rPr lang="en-GB" dirty="0"/>
              <a:t>Maria Baldini, Vittorio Marinozzi</a:t>
            </a:r>
          </a:p>
          <a:p>
            <a:endParaRPr lang="en-GB" dirty="0">
              <a:sym typeface="Wingdings" panose="05000000000000000000" pitchFamily="2" charset="2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871672" y="908720"/>
            <a:ext cx="604431" cy="1286727"/>
          </a:xfrm>
          <a:custGeom>
            <a:avLst/>
            <a:gdLst>
              <a:gd name="connsiteX0" fmla="*/ 460739 w 604431"/>
              <a:gd name="connsiteY0" fmla="*/ 0 h 1286727"/>
              <a:gd name="connsiteX1" fmla="*/ 460739 w 604431"/>
              <a:gd name="connsiteY1" fmla="*/ 0 h 1286727"/>
              <a:gd name="connsiteX2" fmla="*/ 447677 w 604431"/>
              <a:gd name="connsiteY2" fmla="*/ 117566 h 1286727"/>
              <a:gd name="connsiteX3" fmla="*/ 421551 w 604431"/>
              <a:gd name="connsiteY3" fmla="*/ 156754 h 1286727"/>
              <a:gd name="connsiteX4" fmla="*/ 356237 w 604431"/>
              <a:gd name="connsiteY4" fmla="*/ 274320 h 1286727"/>
              <a:gd name="connsiteX5" fmla="*/ 330111 w 604431"/>
              <a:gd name="connsiteY5" fmla="*/ 313509 h 1286727"/>
              <a:gd name="connsiteX6" fmla="*/ 251734 w 604431"/>
              <a:gd name="connsiteY6" fmla="*/ 378823 h 1286727"/>
              <a:gd name="connsiteX7" fmla="*/ 225608 w 604431"/>
              <a:gd name="connsiteY7" fmla="*/ 418011 h 1286727"/>
              <a:gd name="connsiteX8" fmla="*/ 186419 w 604431"/>
              <a:gd name="connsiteY8" fmla="*/ 444137 h 1286727"/>
              <a:gd name="connsiteX9" fmla="*/ 134168 w 604431"/>
              <a:gd name="connsiteY9" fmla="*/ 522514 h 1286727"/>
              <a:gd name="connsiteX10" fmla="*/ 108042 w 604431"/>
              <a:gd name="connsiteY10" fmla="*/ 561703 h 1286727"/>
              <a:gd name="connsiteX11" fmla="*/ 68854 w 604431"/>
              <a:gd name="connsiteY11" fmla="*/ 679269 h 1286727"/>
              <a:gd name="connsiteX12" fmla="*/ 55791 w 604431"/>
              <a:gd name="connsiteY12" fmla="*/ 718457 h 1286727"/>
              <a:gd name="connsiteX13" fmla="*/ 42728 w 604431"/>
              <a:gd name="connsiteY13" fmla="*/ 757646 h 1286727"/>
              <a:gd name="connsiteX14" fmla="*/ 16602 w 604431"/>
              <a:gd name="connsiteY14" fmla="*/ 809897 h 1286727"/>
              <a:gd name="connsiteX15" fmla="*/ 16602 w 604431"/>
              <a:gd name="connsiteY15" fmla="*/ 1045029 h 1286727"/>
              <a:gd name="connsiteX16" fmla="*/ 55791 w 604431"/>
              <a:gd name="connsiteY16" fmla="*/ 1084217 h 1286727"/>
              <a:gd name="connsiteX17" fmla="*/ 121105 w 604431"/>
              <a:gd name="connsiteY17" fmla="*/ 1162594 h 1286727"/>
              <a:gd name="connsiteX18" fmla="*/ 173357 w 604431"/>
              <a:gd name="connsiteY18" fmla="*/ 1175657 h 1286727"/>
              <a:gd name="connsiteX19" fmla="*/ 199482 w 604431"/>
              <a:gd name="connsiteY19" fmla="*/ 1214846 h 1286727"/>
              <a:gd name="connsiteX20" fmla="*/ 238671 w 604431"/>
              <a:gd name="connsiteY20" fmla="*/ 1227909 h 1286727"/>
              <a:gd name="connsiteX21" fmla="*/ 277859 w 604431"/>
              <a:gd name="connsiteY21" fmla="*/ 1254034 h 1286727"/>
              <a:gd name="connsiteX22" fmla="*/ 369299 w 604431"/>
              <a:gd name="connsiteY22" fmla="*/ 1280160 h 1286727"/>
              <a:gd name="connsiteX23" fmla="*/ 591368 w 604431"/>
              <a:gd name="connsiteY23" fmla="*/ 1227909 h 1286727"/>
              <a:gd name="connsiteX24" fmla="*/ 604431 w 604431"/>
              <a:gd name="connsiteY24" fmla="*/ 1136469 h 1286727"/>
              <a:gd name="connsiteX25" fmla="*/ 578305 w 604431"/>
              <a:gd name="connsiteY25" fmla="*/ 757646 h 1286727"/>
              <a:gd name="connsiteX26" fmla="*/ 565242 w 604431"/>
              <a:gd name="connsiteY26" fmla="*/ 718457 h 1286727"/>
              <a:gd name="connsiteX27" fmla="*/ 578305 w 604431"/>
              <a:gd name="connsiteY27" fmla="*/ 235131 h 1286727"/>
              <a:gd name="connsiteX28" fmla="*/ 486865 w 604431"/>
              <a:gd name="connsiteY28" fmla="*/ 0 h 1286727"/>
              <a:gd name="connsiteX29" fmla="*/ 460739 w 604431"/>
              <a:gd name="connsiteY29" fmla="*/ 0 h 1286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04431" h="1286727">
                <a:moveTo>
                  <a:pt x="460739" y="0"/>
                </a:moveTo>
                <a:lnTo>
                  <a:pt x="460739" y="0"/>
                </a:lnTo>
                <a:cubicBezTo>
                  <a:pt x="456385" y="39189"/>
                  <a:pt x="457240" y="79313"/>
                  <a:pt x="447677" y="117566"/>
                </a:cubicBezTo>
                <a:cubicBezTo>
                  <a:pt x="443869" y="132797"/>
                  <a:pt x="429340" y="143123"/>
                  <a:pt x="421551" y="156754"/>
                </a:cubicBezTo>
                <a:cubicBezTo>
                  <a:pt x="338365" y="302328"/>
                  <a:pt x="465035" y="100242"/>
                  <a:pt x="356237" y="274320"/>
                </a:cubicBezTo>
                <a:cubicBezTo>
                  <a:pt x="347916" y="287633"/>
                  <a:pt x="340162" y="301448"/>
                  <a:pt x="330111" y="313509"/>
                </a:cubicBezTo>
                <a:cubicBezTo>
                  <a:pt x="298682" y="351224"/>
                  <a:pt x="290264" y="353136"/>
                  <a:pt x="251734" y="378823"/>
                </a:cubicBezTo>
                <a:cubicBezTo>
                  <a:pt x="243025" y="391886"/>
                  <a:pt x="236709" y="406910"/>
                  <a:pt x="225608" y="418011"/>
                </a:cubicBezTo>
                <a:cubicBezTo>
                  <a:pt x="214506" y="429112"/>
                  <a:pt x="196757" y="432322"/>
                  <a:pt x="186419" y="444137"/>
                </a:cubicBezTo>
                <a:cubicBezTo>
                  <a:pt x="165743" y="467767"/>
                  <a:pt x="151585" y="496388"/>
                  <a:pt x="134168" y="522514"/>
                </a:cubicBezTo>
                <a:cubicBezTo>
                  <a:pt x="125459" y="535577"/>
                  <a:pt x="113007" y="546809"/>
                  <a:pt x="108042" y="561703"/>
                </a:cubicBezTo>
                <a:lnTo>
                  <a:pt x="68854" y="679269"/>
                </a:lnTo>
                <a:lnTo>
                  <a:pt x="55791" y="718457"/>
                </a:lnTo>
                <a:cubicBezTo>
                  <a:pt x="51437" y="731520"/>
                  <a:pt x="48886" y="745330"/>
                  <a:pt x="42728" y="757646"/>
                </a:cubicBezTo>
                <a:lnTo>
                  <a:pt x="16602" y="809897"/>
                </a:lnTo>
                <a:cubicBezTo>
                  <a:pt x="1443" y="900852"/>
                  <a:pt x="-11575" y="939366"/>
                  <a:pt x="16602" y="1045029"/>
                </a:cubicBezTo>
                <a:cubicBezTo>
                  <a:pt x="21362" y="1062879"/>
                  <a:pt x="43964" y="1070025"/>
                  <a:pt x="55791" y="1084217"/>
                </a:cubicBezTo>
                <a:cubicBezTo>
                  <a:pt x="80384" y="1113729"/>
                  <a:pt x="84677" y="1141778"/>
                  <a:pt x="121105" y="1162594"/>
                </a:cubicBezTo>
                <a:cubicBezTo>
                  <a:pt x="136693" y="1171501"/>
                  <a:pt x="155940" y="1171303"/>
                  <a:pt x="173357" y="1175657"/>
                </a:cubicBezTo>
                <a:cubicBezTo>
                  <a:pt x="182065" y="1188720"/>
                  <a:pt x="187223" y="1205038"/>
                  <a:pt x="199482" y="1214846"/>
                </a:cubicBezTo>
                <a:cubicBezTo>
                  <a:pt x="210234" y="1223448"/>
                  <a:pt x="226355" y="1221751"/>
                  <a:pt x="238671" y="1227909"/>
                </a:cubicBezTo>
                <a:cubicBezTo>
                  <a:pt x="252713" y="1234930"/>
                  <a:pt x="263817" y="1247013"/>
                  <a:pt x="277859" y="1254034"/>
                </a:cubicBezTo>
                <a:cubicBezTo>
                  <a:pt x="296599" y="1263404"/>
                  <a:pt x="352558" y="1275975"/>
                  <a:pt x="369299" y="1280160"/>
                </a:cubicBezTo>
                <a:cubicBezTo>
                  <a:pt x="434801" y="1275793"/>
                  <a:pt x="563973" y="1319226"/>
                  <a:pt x="591368" y="1227909"/>
                </a:cubicBezTo>
                <a:cubicBezTo>
                  <a:pt x="600215" y="1198418"/>
                  <a:pt x="600077" y="1166949"/>
                  <a:pt x="604431" y="1136469"/>
                </a:cubicBezTo>
                <a:cubicBezTo>
                  <a:pt x="598352" y="990576"/>
                  <a:pt x="610202" y="885233"/>
                  <a:pt x="578305" y="757646"/>
                </a:cubicBezTo>
                <a:cubicBezTo>
                  <a:pt x="574965" y="744288"/>
                  <a:pt x="569596" y="731520"/>
                  <a:pt x="565242" y="718457"/>
                </a:cubicBezTo>
                <a:cubicBezTo>
                  <a:pt x="569596" y="557348"/>
                  <a:pt x="578305" y="396298"/>
                  <a:pt x="578305" y="235131"/>
                </a:cubicBezTo>
                <a:cubicBezTo>
                  <a:pt x="578305" y="188617"/>
                  <a:pt x="608232" y="0"/>
                  <a:pt x="486865" y="0"/>
                </a:cubicBezTo>
                <a:lnTo>
                  <a:pt x="460739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Image 11" descr="HLU-logoN-titl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52050" y="585575"/>
            <a:ext cx="3540430" cy="15343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94440" y="610259"/>
            <a:ext cx="4057610" cy="1691297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/>
          <a:p>
            <a:fld id="{BFDCA1C4-9514-7B4F-976F-D92F7E296653}" type="slidenum">
              <a:rPr lang="fr-FR" smtClean="0">
                <a:solidFill>
                  <a:schemeClr val="bg1"/>
                </a:solidFill>
              </a:rPr>
              <a:pPr/>
              <a:t>1</a:t>
            </a:fld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F9A9B3-9E11-41A1-B2BA-77757EDF2F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MQXFA17 Coils Acceptance Review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3394F-FEB5-4DF5-ACBA-5AF033110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521" y="137196"/>
            <a:ext cx="7920000" cy="720000"/>
          </a:xfrm>
        </p:spPr>
        <p:txBody>
          <a:bodyPr/>
          <a:lstStyle/>
          <a:p>
            <a:r>
              <a:rPr lang="en-US" dirty="0"/>
              <a:t>MQXFA17 cables: RRR estimations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B3C8BC3-8492-46FF-9139-DF89EE237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2</a:t>
            </a:fld>
            <a:endParaRPr lang="fr-FR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0FEC5C7-4823-4CE0-8008-8C282B79B1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477323"/>
              </p:ext>
            </p:extLst>
          </p:nvPr>
        </p:nvGraphicFramePr>
        <p:xfrm>
          <a:off x="457245" y="1290484"/>
          <a:ext cx="2743170" cy="2610738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082102">
                  <a:extLst>
                    <a:ext uri="{9D8B030D-6E8A-4147-A177-3AD203B41FA5}">
                      <a16:colId xmlns:a16="http://schemas.microsoft.com/office/drawing/2014/main" val="2977077367"/>
                    </a:ext>
                  </a:extLst>
                </a:gridCol>
                <a:gridCol w="1661068">
                  <a:extLst>
                    <a:ext uri="{9D8B030D-6E8A-4147-A177-3AD203B41FA5}">
                      <a16:colId xmlns:a16="http://schemas.microsoft.com/office/drawing/2014/main" val="340570486"/>
                    </a:ext>
                  </a:extLst>
                </a:gridCol>
              </a:tblGrid>
              <a:tr h="330342">
                <a:tc>
                  <a:txBody>
                    <a:bodyPr/>
                    <a:lstStyle/>
                    <a:p>
                      <a:r>
                        <a:rPr lang="en-US" dirty="0"/>
                        <a:t>COIL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4835220"/>
                  </a:ext>
                </a:extLst>
              </a:tr>
              <a:tr h="330342">
                <a:tc>
                  <a:txBody>
                    <a:bodyPr/>
                    <a:lstStyle/>
                    <a:p>
                      <a:r>
                        <a:rPr lang="en-US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P43OL1186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728869"/>
                  </a:ext>
                </a:extLst>
              </a:tr>
              <a:tr h="330342">
                <a:tc>
                  <a:txBody>
                    <a:bodyPr/>
                    <a:lstStyle/>
                    <a:p>
                      <a:r>
                        <a:rPr lang="en-US" dirty="0"/>
                        <a:t>151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P43OL1190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6433680"/>
                  </a:ext>
                </a:extLst>
              </a:tr>
              <a:tr h="404931">
                <a:tc>
                  <a:txBody>
                    <a:bodyPr/>
                    <a:lstStyle/>
                    <a:p>
                      <a:r>
                        <a:rPr lang="en-US" dirty="0"/>
                        <a:t>237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P43OL1182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0281006"/>
                  </a:ext>
                </a:extLst>
              </a:tr>
              <a:tr h="369509">
                <a:tc>
                  <a:txBody>
                    <a:bodyPr/>
                    <a:lstStyle/>
                    <a:p>
                      <a:r>
                        <a:rPr lang="en-US" dirty="0"/>
                        <a:t>239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P43OL1184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5006634"/>
                  </a:ext>
                </a:extLst>
              </a:tr>
              <a:tr h="369509">
                <a:tc>
                  <a:txBody>
                    <a:bodyPr/>
                    <a:lstStyle/>
                    <a:p>
                      <a:r>
                        <a:rPr lang="en-US" dirty="0"/>
                        <a:t>152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P43OL1193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8215668"/>
                  </a:ext>
                </a:extLst>
              </a:tr>
              <a:tr h="369509">
                <a:tc>
                  <a:txBody>
                    <a:bodyPr/>
                    <a:lstStyle/>
                    <a:p>
                      <a:r>
                        <a:rPr lang="en-US" dirty="0"/>
                        <a:t>242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P43OL1189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7139528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D37C8E9-F017-44AA-ACDC-BCFC14D42244}"/>
              </a:ext>
            </a:extLst>
          </p:cNvPr>
          <p:cNvSpPr txBox="1"/>
          <p:nvPr/>
        </p:nvSpPr>
        <p:spPr>
          <a:xfrm>
            <a:off x="3505674" y="1501719"/>
            <a:ext cx="4884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Rolled and minor edge extracted samples used to estimate RRR of the coil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A14E3DC-CDFD-41C4-90FC-ED21E9248A2F}"/>
              </a:ext>
            </a:extLst>
          </p:cNvPr>
          <p:cNvSpPr txBox="1"/>
          <p:nvPr/>
        </p:nvSpPr>
        <p:spPr>
          <a:xfrm>
            <a:off x="3514130" y="2162405"/>
            <a:ext cx="50233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Each cable: 40 strands in parallels coming from several spools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Spools come from different billets.</a:t>
            </a:r>
          </a:p>
          <a:p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E7E0AFC-396C-49E0-8143-40E266B1B64D}"/>
              </a:ext>
            </a:extLst>
          </p:cNvPr>
          <p:cNvSpPr/>
          <p:nvPr/>
        </p:nvSpPr>
        <p:spPr>
          <a:xfrm>
            <a:off x="261335" y="665305"/>
            <a:ext cx="87854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kern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Maximum coil to ground voltage at quench with ordering: 353 V </a:t>
            </a:r>
            <a:r>
              <a:rPr lang="en-GB" kern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(EDMS 1963398, Us-</a:t>
            </a:r>
            <a:r>
              <a:rPr lang="en-GB" kern="1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HiLumi</a:t>
            </a:r>
            <a:r>
              <a:rPr lang="en-GB" kern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kern="1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Docdb</a:t>
            </a:r>
            <a:r>
              <a:rPr lang="en-GB" kern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879)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41045-F062-479A-BE83-8313A98FCE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MQXFA17 Coils Acceptance Review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2CE525-AB32-46BF-BE41-7750C722D332}"/>
              </a:ext>
            </a:extLst>
          </p:cNvPr>
          <p:cNvSpPr txBox="1"/>
          <p:nvPr/>
        </p:nvSpPr>
        <p:spPr>
          <a:xfrm>
            <a:off x="294423" y="3901222"/>
            <a:ext cx="8769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There is one rolled sample value per billet.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If the Cu/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NCu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value of the spool used for the cable is not present, the Cu/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NCu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of a particular spool is estimated averaging data from spools belonging to the same billet.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 weighted mean (weight= # of strands) is used to estimate cable RRR rolled samples and Cu/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NCu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values.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Minor and Major edge extracted samples are collected only from the most represented billets. Values are averaged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Witness sample RRR are also collected on representative billets. Data are not measured anymore starting from cable 1134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791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585AFAD-26DC-43C3-A176-638FF04C6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6BE4E17-6927-4FF6-94BC-9F3EFDB4E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623" y="-2768"/>
            <a:ext cx="7918450" cy="720725"/>
          </a:xfrm>
        </p:spPr>
        <p:txBody>
          <a:bodyPr/>
          <a:lstStyle/>
          <a:p>
            <a:r>
              <a:rPr lang="en-US" dirty="0"/>
              <a:t>MQXFA17 coils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DDE460F-0B09-4C53-8AE1-47CE55D66B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454947"/>
              </p:ext>
            </p:extLst>
          </p:nvPr>
        </p:nvGraphicFramePr>
        <p:xfrm>
          <a:off x="3657610" y="993197"/>
          <a:ext cx="5029191" cy="380739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73714">
                  <a:extLst>
                    <a:ext uri="{9D8B030D-6E8A-4147-A177-3AD203B41FA5}">
                      <a16:colId xmlns:a16="http://schemas.microsoft.com/office/drawing/2014/main" val="1199134752"/>
                    </a:ext>
                  </a:extLst>
                </a:gridCol>
                <a:gridCol w="1368849">
                  <a:extLst>
                    <a:ext uri="{9D8B030D-6E8A-4147-A177-3AD203B41FA5}">
                      <a16:colId xmlns:a16="http://schemas.microsoft.com/office/drawing/2014/main" val="1042010784"/>
                    </a:ext>
                  </a:extLst>
                </a:gridCol>
                <a:gridCol w="1410718">
                  <a:extLst>
                    <a:ext uri="{9D8B030D-6E8A-4147-A177-3AD203B41FA5}">
                      <a16:colId xmlns:a16="http://schemas.microsoft.com/office/drawing/2014/main" val="570916396"/>
                    </a:ext>
                  </a:extLst>
                </a:gridCol>
                <a:gridCol w="1475910">
                  <a:extLst>
                    <a:ext uri="{9D8B030D-6E8A-4147-A177-3AD203B41FA5}">
                      <a16:colId xmlns:a16="http://schemas.microsoft.com/office/drawing/2014/main" val="1710397362"/>
                    </a:ext>
                  </a:extLst>
                </a:gridCol>
              </a:tblGrid>
              <a:tr h="957229">
                <a:tc>
                  <a:txBody>
                    <a:bodyPr/>
                    <a:lstStyle/>
                    <a:p>
                      <a:r>
                        <a:rPr lang="en-US" sz="1600" dirty="0"/>
                        <a:t>COIL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RRR rolled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RRR</a:t>
                      </a:r>
                    </a:p>
                    <a:p>
                      <a:r>
                        <a:rPr lang="en-US" sz="1600" dirty="0"/>
                        <a:t>minor edge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RRR</a:t>
                      </a:r>
                    </a:p>
                    <a:p>
                      <a:r>
                        <a:rPr lang="en-US" sz="1600" dirty="0"/>
                        <a:t>major edge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0682414"/>
                  </a:ext>
                </a:extLst>
              </a:tr>
              <a:tr h="470876">
                <a:tc>
                  <a:txBody>
                    <a:bodyPr/>
                    <a:lstStyle/>
                    <a:p>
                      <a:r>
                        <a:rPr lang="en-US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188.4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259.8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53261817"/>
                  </a:ext>
                </a:extLst>
              </a:tr>
              <a:tr h="474619">
                <a:tc>
                  <a:txBody>
                    <a:bodyPr/>
                    <a:lstStyle/>
                    <a:p>
                      <a:r>
                        <a:rPr lang="en-US" dirty="0"/>
                        <a:t>151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191.55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252.4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257.8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652873867"/>
                  </a:ext>
                </a:extLst>
              </a:tr>
              <a:tr h="480809">
                <a:tc>
                  <a:txBody>
                    <a:bodyPr/>
                    <a:lstStyle/>
                    <a:p>
                      <a:r>
                        <a:rPr lang="en-US" dirty="0"/>
                        <a:t>237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201.95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247.2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241.6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146167580"/>
                  </a:ext>
                </a:extLst>
              </a:tr>
              <a:tr h="474619">
                <a:tc>
                  <a:txBody>
                    <a:bodyPr/>
                    <a:lstStyle/>
                    <a:p>
                      <a:r>
                        <a:rPr lang="en-US" dirty="0"/>
                        <a:t>239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181.875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244.8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259.8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043118944"/>
                  </a:ext>
                </a:extLst>
              </a:tr>
              <a:tr h="474619">
                <a:tc>
                  <a:txBody>
                    <a:bodyPr/>
                    <a:lstStyle/>
                    <a:p>
                      <a:r>
                        <a:rPr lang="en-US" dirty="0"/>
                        <a:t>152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220.1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267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278.4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425379875"/>
                  </a:ext>
                </a:extLst>
              </a:tr>
              <a:tr h="474619">
                <a:tc>
                  <a:txBody>
                    <a:bodyPr/>
                    <a:lstStyle/>
                    <a:p>
                      <a:r>
                        <a:rPr lang="en-US" dirty="0"/>
                        <a:t>242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220.25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309.4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3248229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E6A423D-86E6-4854-B8BB-71D228F3C7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MQXFA17 Coils Acceptance Review</a:t>
            </a:r>
            <a:endParaRPr lang="en-GB" dirty="0"/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93060F22-0526-4BCD-9AA5-F65BC41D43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980071"/>
              </p:ext>
            </p:extLst>
          </p:nvPr>
        </p:nvGraphicFramePr>
        <p:xfrm>
          <a:off x="365806" y="1229408"/>
          <a:ext cx="2560292" cy="315267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57932">
                  <a:extLst>
                    <a:ext uri="{9D8B030D-6E8A-4147-A177-3AD203B41FA5}">
                      <a16:colId xmlns:a16="http://schemas.microsoft.com/office/drawing/2014/main" val="1199134752"/>
                    </a:ext>
                  </a:extLst>
                </a:gridCol>
                <a:gridCol w="1602360">
                  <a:extLst>
                    <a:ext uri="{9D8B030D-6E8A-4147-A177-3AD203B41FA5}">
                      <a16:colId xmlns:a16="http://schemas.microsoft.com/office/drawing/2014/main" val="2682519470"/>
                    </a:ext>
                  </a:extLst>
                </a:gridCol>
              </a:tblGrid>
              <a:tr h="685598">
                <a:tc>
                  <a:txBody>
                    <a:bodyPr/>
                    <a:lstStyle/>
                    <a:p>
                      <a:r>
                        <a:rPr lang="en-US" sz="2000" dirty="0"/>
                        <a:t>COIL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Cu/</a:t>
                      </a:r>
                      <a:r>
                        <a:rPr lang="en-US" sz="2000" dirty="0" err="1"/>
                        <a:t>nCu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0682414"/>
                  </a:ext>
                </a:extLst>
              </a:tr>
              <a:tr h="503109">
                <a:tc>
                  <a:txBody>
                    <a:bodyPr/>
                    <a:lstStyle/>
                    <a:p>
                      <a:r>
                        <a:rPr lang="en-US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1.18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053261817"/>
                  </a:ext>
                </a:extLst>
              </a:tr>
              <a:tr h="391771">
                <a:tc>
                  <a:txBody>
                    <a:bodyPr/>
                    <a:lstStyle/>
                    <a:p>
                      <a:r>
                        <a:rPr lang="en-US" dirty="0"/>
                        <a:t>151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1.19275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652873867"/>
                  </a:ext>
                </a:extLst>
              </a:tr>
              <a:tr h="396882">
                <a:tc>
                  <a:txBody>
                    <a:bodyPr/>
                    <a:lstStyle/>
                    <a:p>
                      <a:r>
                        <a:rPr lang="en-US" dirty="0"/>
                        <a:t>237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1.15355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146167580"/>
                  </a:ext>
                </a:extLst>
              </a:tr>
              <a:tr h="391771">
                <a:tc>
                  <a:txBody>
                    <a:bodyPr/>
                    <a:lstStyle/>
                    <a:p>
                      <a:r>
                        <a:rPr lang="en-US" dirty="0"/>
                        <a:t>239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1.189125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043118944"/>
                  </a:ext>
                </a:extLst>
              </a:tr>
              <a:tr h="391771">
                <a:tc>
                  <a:txBody>
                    <a:bodyPr/>
                    <a:lstStyle/>
                    <a:p>
                      <a:r>
                        <a:rPr lang="en-US" dirty="0"/>
                        <a:t>152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1.188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744810401"/>
                  </a:ext>
                </a:extLst>
              </a:tr>
              <a:tr h="391771">
                <a:tc>
                  <a:txBody>
                    <a:bodyPr/>
                    <a:lstStyle/>
                    <a:p>
                      <a:r>
                        <a:rPr lang="en-US" dirty="0"/>
                        <a:t>242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1.183125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304045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9687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03B99-C149-42D3-BDD0-D625C4A31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RRR estimate values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99B3B7C-ECA2-4038-9286-0757846FC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9C55BB-BC11-4724-9F9F-CAC12C4830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/>
              <a:t>MQXFA17 </a:t>
            </a:r>
            <a:r>
              <a:rPr lang="fr-FR" dirty="0" err="1"/>
              <a:t>Coils</a:t>
            </a:r>
            <a:r>
              <a:rPr lang="fr-FR" dirty="0"/>
              <a:t> Acceptance </a:t>
            </a:r>
            <a:r>
              <a:rPr lang="fr-FR" dirty="0" err="1"/>
              <a:t>Review</a:t>
            </a:r>
            <a:endParaRPr lang="en-GB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85096D15-3531-B6E0-8967-A8A2816472E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9974125"/>
              </p:ext>
            </p:extLst>
          </p:nvPr>
        </p:nvGraphicFramePr>
        <p:xfrm>
          <a:off x="914440" y="640960"/>
          <a:ext cx="7406559" cy="5642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ph" r:id="rId2" imgW="3840480" imgH="2926080" progId="Origin50.Graph">
                  <p:embed/>
                </p:oleObj>
              </mc:Choice>
              <mc:Fallback>
                <p:oleObj name="Graph" r:id="rId2" imgW="3840480" imgH="2926080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914440" y="640960"/>
                        <a:ext cx="7406559" cy="56429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54215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0F7A19-C51D-42AC-8F34-C385FD355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6F0DDA8-52F3-4C96-9506-B0DCCEB12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218" y="-12201"/>
            <a:ext cx="7918450" cy="720725"/>
          </a:xfrm>
        </p:spPr>
        <p:txBody>
          <a:bodyPr/>
          <a:lstStyle/>
          <a:p>
            <a:r>
              <a:rPr lang="en-US" dirty="0"/>
              <a:t>Peak voltages assumptions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A79F373-A151-4665-BEDE-03715A087B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MQXFA17 Coils Acceptance Review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ACB83FC-4700-453A-B254-5B71FDB822C5}"/>
              </a:ext>
            </a:extLst>
          </p:cNvPr>
          <p:cNvSpPr txBox="1">
            <a:spLocks/>
          </p:cNvSpPr>
          <p:nvPr/>
        </p:nvSpPr>
        <p:spPr>
          <a:xfrm>
            <a:off x="411525" y="555221"/>
            <a:ext cx="8320949" cy="6034974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6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Current: 16470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Old nominal, since electrical design criteria are based on old nominal current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Nominal protection (CLIQ 600 V - 40 mF, OL QH 300 V – 7.05 mF)</a:t>
            </a:r>
          </a:p>
          <a:p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Coils are reported in mechanical ordering</a:t>
            </a:r>
          </a:p>
          <a:p>
            <a:endParaRPr lang="en-US" sz="2000" dirty="0"/>
          </a:p>
          <a:p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Peak voltages have been computed using rolled and minor edge RRR values. All coil orderings resulting in peak voltage to ground less than 353 V with both assumptions and for all failure cases have been identified</a:t>
            </a:r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C025E72C-2150-4068-B50B-037F887AD7C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196361" y="2532747"/>
            <a:ext cx="2133918" cy="213391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91E53E9-AE68-44B1-A73A-02C89AD9D19B}"/>
              </a:ext>
            </a:extLst>
          </p:cNvPr>
          <p:cNvSpPr txBox="1"/>
          <p:nvPr/>
        </p:nvSpPr>
        <p:spPr>
          <a:xfrm>
            <a:off x="7873079" y="2565248"/>
            <a:ext cx="914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P1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628561E-CCC3-4AD9-8BAC-9E75E6BF9C06}"/>
              </a:ext>
            </a:extLst>
          </p:cNvPr>
          <p:cNvSpPr txBox="1"/>
          <p:nvPr/>
        </p:nvSpPr>
        <p:spPr>
          <a:xfrm>
            <a:off x="6196361" y="2576379"/>
            <a:ext cx="914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P2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333CD3F-D1A0-4AB2-9BDF-F294EE7B8111}"/>
              </a:ext>
            </a:extLst>
          </p:cNvPr>
          <p:cNvSpPr txBox="1"/>
          <p:nvPr/>
        </p:nvSpPr>
        <p:spPr>
          <a:xfrm>
            <a:off x="6181963" y="4101240"/>
            <a:ext cx="914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P3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C933AB2-BFA6-459B-A78F-0FA5D73432AE}"/>
              </a:ext>
            </a:extLst>
          </p:cNvPr>
          <p:cNvSpPr txBox="1"/>
          <p:nvPr/>
        </p:nvSpPr>
        <p:spPr>
          <a:xfrm>
            <a:off x="7850858" y="4101240"/>
            <a:ext cx="914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P4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07C0F06-9870-41A2-B3C3-EB501AA8303B}"/>
              </a:ext>
            </a:extLst>
          </p:cNvPr>
          <p:cNvSpPr txBox="1"/>
          <p:nvPr/>
        </p:nvSpPr>
        <p:spPr>
          <a:xfrm>
            <a:off x="500677" y="2516828"/>
            <a:ext cx="54987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Peak voltages computed using STEAM-LEDET app provided by CERN</a:t>
            </a:r>
          </a:p>
          <a:p>
            <a:pPr marL="800100" lvl="1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possible combinations of coils are considered</a:t>
            </a:r>
          </a:p>
          <a:p>
            <a:pPr marL="800100" lvl="1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each combination, nominal scenario plus 3 failure scenarios are considered</a:t>
            </a:r>
            <a:endParaRPr lang="it-IT" dirty="0">
              <a:solidFill>
                <a:schemeClr val="accent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392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58b0d13458_0_0"/>
          <p:cNvSpPr txBox="1">
            <a:spLocks noGrp="1"/>
          </p:cNvSpPr>
          <p:nvPr>
            <p:ph type="sldNum" idx="12"/>
          </p:nvPr>
        </p:nvSpPr>
        <p:spPr>
          <a:xfrm>
            <a:off x="8686800" y="6356350"/>
            <a:ext cx="360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6</a:t>
            </a:fld>
            <a:endParaRPr/>
          </a:p>
        </p:txBody>
      </p:sp>
      <p:sp>
        <p:nvSpPr>
          <p:cNvPr id="52" name="Google Shape;52;g258b0d13458_0_0"/>
          <p:cNvSpPr txBox="1">
            <a:spLocks noGrp="1"/>
          </p:cNvSpPr>
          <p:nvPr>
            <p:ph type="ftr" idx="11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MQXFA17 Coils Acceptance Review</a:t>
            </a:r>
            <a:endParaRPr/>
          </a:p>
        </p:txBody>
      </p:sp>
      <p:sp>
        <p:nvSpPr>
          <p:cNvPr id="55" name="Google Shape;55;g258b0d13458_0_0"/>
          <p:cNvSpPr txBox="1"/>
          <p:nvPr/>
        </p:nvSpPr>
        <p:spPr>
          <a:xfrm>
            <a:off x="6770548" y="144825"/>
            <a:ext cx="2280264" cy="64629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Coils are </a:t>
            </a:r>
            <a:r>
              <a:rPr lang="it-IT" sz="18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reported</a:t>
            </a: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 </a:t>
            </a:r>
            <a:r>
              <a:rPr lang="it-IT" sz="1800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mechanical</a:t>
            </a:r>
            <a:r>
              <a:rPr lang="it-IT" sz="1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it-IT" sz="1800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order</a:t>
            </a:r>
            <a:endParaRPr dirty="0"/>
          </a:p>
        </p:txBody>
      </p:sp>
      <p:sp>
        <p:nvSpPr>
          <p:cNvPr id="56" name="Google Shape;56;g258b0d13458_0_0"/>
          <p:cNvSpPr txBox="1"/>
          <p:nvPr/>
        </p:nvSpPr>
        <p:spPr>
          <a:xfrm>
            <a:off x="91503" y="879112"/>
            <a:ext cx="9052500" cy="8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Noto Sans Symbols"/>
              <a:buChar char="▪"/>
            </a:pPr>
            <a:r>
              <a:rPr lang="it-IT" sz="2000" b="0" i="0" u="none" strike="noStrike" cap="none" dirty="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There are 74 (with coil 152) acceptable coil </a:t>
            </a:r>
            <a:r>
              <a:rPr lang="it-IT" sz="2000" b="0" i="0" u="none" strike="noStrike" cap="none" dirty="0" err="1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orderings</a:t>
            </a:r>
            <a:r>
              <a:rPr lang="it-IT" sz="2000" b="0" i="0" u="none" strike="noStrike" cap="none" dirty="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 with voltage &lt; 353 V that are common for both rolled and minor edge RRR values (values reported for rolled RRR)</a:t>
            </a:r>
          </a:p>
          <a:p>
            <a:pPr marL="800100" lvl="1" indent="-342900">
              <a:buClr>
                <a:schemeClr val="accent6"/>
              </a:buClr>
              <a:buSzPts val="2400"/>
              <a:buFont typeface="Noto Sans Symbols"/>
              <a:buChar char="▪"/>
            </a:pPr>
            <a:r>
              <a:rPr lang="it-IT" sz="2000" dirty="0">
                <a:solidFill>
                  <a:schemeClr val="accent5"/>
                </a:solidFill>
                <a:latin typeface="Arial"/>
                <a:cs typeface="Arial"/>
                <a:sym typeface="Arial"/>
              </a:rPr>
              <a:t>11 </a:t>
            </a:r>
            <a:r>
              <a:rPr lang="it-IT" sz="2000" dirty="0" err="1">
                <a:solidFill>
                  <a:schemeClr val="accent5"/>
                </a:solidFill>
                <a:latin typeface="Arial"/>
                <a:cs typeface="Arial"/>
                <a:sym typeface="Arial"/>
              </a:rPr>
              <a:t>combinations</a:t>
            </a:r>
            <a:r>
              <a:rPr lang="it-IT" sz="2000" dirty="0">
                <a:solidFill>
                  <a:schemeClr val="accent5"/>
                </a:solidFill>
                <a:latin typeface="Arial"/>
                <a:cs typeface="Arial"/>
                <a:sym typeface="Arial"/>
              </a:rPr>
              <a:t> </a:t>
            </a:r>
            <a:r>
              <a:rPr lang="it-IT" sz="2000" dirty="0" err="1">
                <a:solidFill>
                  <a:schemeClr val="accent5"/>
                </a:solidFill>
                <a:latin typeface="Arial"/>
                <a:cs typeface="Arial"/>
                <a:sym typeface="Arial"/>
              </a:rPr>
              <a:t>without</a:t>
            </a:r>
            <a:r>
              <a:rPr lang="it-IT" sz="2000" dirty="0">
                <a:solidFill>
                  <a:schemeClr val="accent5"/>
                </a:solidFill>
                <a:latin typeface="Arial"/>
                <a:cs typeface="Arial"/>
                <a:sym typeface="Arial"/>
              </a:rPr>
              <a:t> 150</a:t>
            </a:r>
            <a:endParaRPr sz="2000" dirty="0"/>
          </a:p>
        </p:txBody>
      </p:sp>
      <p:sp>
        <p:nvSpPr>
          <p:cNvPr id="57" name="Google Shape;57;g258b0d13458_0_0"/>
          <p:cNvSpPr txBox="1">
            <a:spLocks noGrp="1"/>
          </p:cNvSpPr>
          <p:nvPr>
            <p:ph type="title"/>
          </p:nvPr>
        </p:nvSpPr>
        <p:spPr>
          <a:xfrm>
            <a:off x="-352917" y="-12734"/>
            <a:ext cx="7920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</a:pPr>
            <a:r>
              <a:rPr lang="it-IT" dirty="0"/>
              <a:t>Acceptable coil ordering (150 spare)</a:t>
            </a:r>
            <a:endParaRPr dirty="0"/>
          </a:p>
        </p:txBody>
      </p:sp>
      <p:graphicFrame>
        <p:nvGraphicFramePr>
          <p:cNvPr id="5" name="Tabella 8">
            <a:extLst>
              <a:ext uri="{FF2B5EF4-FFF2-40B4-BE49-F238E27FC236}">
                <a16:creationId xmlns:a16="http://schemas.microsoft.com/office/drawing/2014/main" id="{7D919F2F-5C13-0AD7-ECDB-C015A26117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440462"/>
              </p:ext>
            </p:extLst>
          </p:nvPr>
        </p:nvGraphicFramePr>
        <p:xfrm>
          <a:off x="6150192" y="2146522"/>
          <a:ext cx="2900620" cy="45048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124">
                  <a:extLst>
                    <a:ext uri="{9D8B030D-6E8A-4147-A177-3AD203B41FA5}">
                      <a16:colId xmlns:a16="http://schemas.microsoft.com/office/drawing/2014/main" val="534196917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3430114189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3023615416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435058151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1016224226"/>
                    </a:ext>
                  </a:extLst>
                </a:gridCol>
              </a:tblGrid>
              <a:tr h="252898"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Volt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15852491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2038485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5119961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78567003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21303566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79702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8845518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04274220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61383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770537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423736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508483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4178357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328079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836485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6153737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034399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45541117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12860210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74973510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03465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5495909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66724065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6474963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39141353"/>
                  </a:ext>
                </a:extLst>
              </a:tr>
            </a:tbl>
          </a:graphicData>
        </a:graphic>
      </p:graphicFrame>
      <p:graphicFrame>
        <p:nvGraphicFramePr>
          <p:cNvPr id="2" name="Tabella 8">
            <a:extLst>
              <a:ext uri="{FF2B5EF4-FFF2-40B4-BE49-F238E27FC236}">
                <a16:creationId xmlns:a16="http://schemas.microsoft.com/office/drawing/2014/main" id="{1CF2A8CC-5F6B-E51E-0C94-BC1026DE6C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49377"/>
              </p:ext>
            </p:extLst>
          </p:nvPr>
        </p:nvGraphicFramePr>
        <p:xfrm>
          <a:off x="208359" y="2148854"/>
          <a:ext cx="2900620" cy="46820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124">
                  <a:extLst>
                    <a:ext uri="{9D8B030D-6E8A-4147-A177-3AD203B41FA5}">
                      <a16:colId xmlns:a16="http://schemas.microsoft.com/office/drawing/2014/main" val="534196917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3430114189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3023615416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435058151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1016224226"/>
                    </a:ext>
                  </a:extLst>
                </a:gridCol>
              </a:tblGrid>
              <a:tr h="252898"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Volt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15852491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2038485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5119961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78567003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21303566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79702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8845518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04274220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61383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770537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423736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508483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4178357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328079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836485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6153737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034399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45541117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12860210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74973510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03465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5495909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66724065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6474963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39141353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983383"/>
                  </a:ext>
                </a:extLst>
              </a:tr>
            </a:tbl>
          </a:graphicData>
        </a:graphic>
      </p:graphicFrame>
      <p:graphicFrame>
        <p:nvGraphicFramePr>
          <p:cNvPr id="4" name="Tabella 8">
            <a:extLst>
              <a:ext uri="{FF2B5EF4-FFF2-40B4-BE49-F238E27FC236}">
                <a16:creationId xmlns:a16="http://schemas.microsoft.com/office/drawing/2014/main" id="{92339AF1-D384-253F-1A0D-50C4123033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966360"/>
              </p:ext>
            </p:extLst>
          </p:nvPr>
        </p:nvGraphicFramePr>
        <p:xfrm>
          <a:off x="3167443" y="2148853"/>
          <a:ext cx="2900620" cy="46820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124">
                  <a:extLst>
                    <a:ext uri="{9D8B030D-6E8A-4147-A177-3AD203B41FA5}">
                      <a16:colId xmlns:a16="http://schemas.microsoft.com/office/drawing/2014/main" val="534196917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3430114189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3023615416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435058151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1016224226"/>
                    </a:ext>
                  </a:extLst>
                </a:gridCol>
              </a:tblGrid>
              <a:tr h="252898"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Volt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15852491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2038485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5119961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78567003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21303566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79702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8845518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04274220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61383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770537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423736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508483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4178357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328079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836485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6153737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034399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45541117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12860210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74973510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03465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5495909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66724065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6474963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39141353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98338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58b0d13458_0_0"/>
          <p:cNvSpPr txBox="1">
            <a:spLocks noGrp="1"/>
          </p:cNvSpPr>
          <p:nvPr>
            <p:ph type="sldNum" idx="12"/>
          </p:nvPr>
        </p:nvSpPr>
        <p:spPr>
          <a:xfrm>
            <a:off x="8686800" y="6356350"/>
            <a:ext cx="360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7</a:t>
            </a:fld>
            <a:endParaRPr/>
          </a:p>
        </p:txBody>
      </p:sp>
      <p:sp>
        <p:nvSpPr>
          <p:cNvPr id="52" name="Google Shape;52;g258b0d13458_0_0"/>
          <p:cNvSpPr txBox="1">
            <a:spLocks noGrp="1"/>
          </p:cNvSpPr>
          <p:nvPr>
            <p:ph type="ftr" idx="11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MQXFA17 Coils Acceptance Review</a:t>
            </a:r>
            <a:endParaRPr/>
          </a:p>
        </p:txBody>
      </p:sp>
      <p:sp>
        <p:nvSpPr>
          <p:cNvPr id="55" name="Google Shape;55;g258b0d13458_0_0"/>
          <p:cNvSpPr txBox="1"/>
          <p:nvPr/>
        </p:nvSpPr>
        <p:spPr>
          <a:xfrm>
            <a:off x="6770548" y="144825"/>
            <a:ext cx="2280264" cy="64629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Coils are </a:t>
            </a:r>
            <a:r>
              <a:rPr lang="it-IT" sz="18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reported</a:t>
            </a: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 </a:t>
            </a:r>
            <a:r>
              <a:rPr lang="it-IT" sz="1800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mechanical</a:t>
            </a:r>
            <a:r>
              <a:rPr lang="it-IT" sz="1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it-IT" sz="1800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order</a:t>
            </a:r>
            <a:endParaRPr dirty="0"/>
          </a:p>
        </p:txBody>
      </p:sp>
      <p:sp>
        <p:nvSpPr>
          <p:cNvPr id="56" name="Google Shape;56;g258b0d13458_0_0"/>
          <p:cNvSpPr txBox="1"/>
          <p:nvPr/>
        </p:nvSpPr>
        <p:spPr>
          <a:xfrm>
            <a:off x="91503" y="879112"/>
            <a:ext cx="9052500" cy="8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Noto Sans Symbols"/>
              <a:buChar char="▪"/>
            </a:pPr>
            <a:r>
              <a:rPr lang="it-IT" sz="2000" b="0" i="0" u="none" strike="noStrike" cap="none" dirty="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There are 76 (with coil 242) acceptable coil </a:t>
            </a:r>
            <a:r>
              <a:rPr lang="it-IT" sz="2000" b="0" i="0" u="none" strike="noStrike" cap="none" dirty="0" err="1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orderings</a:t>
            </a:r>
            <a:r>
              <a:rPr lang="it-IT" sz="2000" b="0" i="0" u="none" strike="noStrike" cap="none" dirty="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 with voltage &lt; 353 V that are common for both rolled and minor edge RRR values (values reported for rolled RRR)</a:t>
            </a:r>
          </a:p>
          <a:p>
            <a:pPr marL="800100" lvl="1" indent="-342900">
              <a:buClr>
                <a:schemeClr val="accent6"/>
              </a:buClr>
              <a:buSzPts val="2400"/>
              <a:buFont typeface="Noto Sans Symbols"/>
              <a:buChar char="▪"/>
            </a:pPr>
            <a:r>
              <a:rPr lang="it-IT" sz="2000" dirty="0">
                <a:solidFill>
                  <a:schemeClr val="accent5"/>
                </a:solidFill>
                <a:latin typeface="Arial"/>
                <a:cs typeface="Arial"/>
                <a:sym typeface="Arial"/>
              </a:rPr>
              <a:t>12 </a:t>
            </a:r>
            <a:r>
              <a:rPr lang="it-IT" sz="2000" dirty="0" err="1">
                <a:solidFill>
                  <a:schemeClr val="accent5"/>
                </a:solidFill>
                <a:latin typeface="Arial"/>
                <a:cs typeface="Arial"/>
                <a:sym typeface="Arial"/>
              </a:rPr>
              <a:t>combinations</a:t>
            </a:r>
            <a:r>
              <a:rPr lang="it-IT" sz="2000" dirty="0">
                <a:solidFill>
                  <a:schemeClr val="accent5"/>
                </a:solidFill>
                <a:latin typeface="Arial"/>
                <a:cs typeface="Arial"/>
                <a:sym typeface="Arial"/>
              </a:rPr>
              <a:t> </a:t>
            </a:r>
            <a:r>
              <a:rPr lang="it-IT" sz="2000" dirty="0" err="1">
                <a:solidFill>
                  <a:schemeClr val="accent5"/>
                </a:solidFill>
                <a:latin typeface="Arial"/>
                <a:cs typeface="Arial"/>
                <a:sym typeface="Arial"/>
              </a:rPr>
              <a:t>without</a:t>
            </a:r>
            <a:r>
              <a:rPr lang="it-IT" sz="2000" dirty="0">
                <a:solidFill>
                  <a:schemeClr val="accent5"/>
                </a:solidFill>
                <a:latin typeface="Arial"/>
                <a:cs typeface="Arial"/>
                <a:sym typeface="Arial"/>
              </a:rPr>
              <a:t> 150</a:t>
            </a:r>
            <a:endParaRPr sz="2000" dirty="0"/>
          </a:p>
        </p:txBody>
      </p:sp>
      <p:sp>
        <p:nvSpPr>
          <p:cNvPr id="57" name="Google Shape;57;g258b0d13458_0_0"/>
          <p:cNvSpPr txBox="1">
            <a:spLocks noGrp="1"/>
          </p:cNvSpPr>
          <p:nvPr>
            <p:ph type="title"/>
          </p:nvPr>
        </p:nvSpPr>
        <p:spPr>
          <a:xfrm>
            <a:off x="-352917" y="-12734"/>
            <a:ext cx="7920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</a:pPr>
            <a:r>
              <a:rPr lang="it-IT" dirty="0" err="1"/>
              <a:t>Acceptable</a:t>
            </a:r>
            <a:r>
              <a:rPr lang="it-IT" dirty="0"/>
              <a:t> coil </a:t>
            </a:r>
            <a:r>
              <a:rPr lang="it-IT" dirty="0" err="1"/>
              <a:t>ordering</a:t>
            </a:r>
            <a:r>
              <a:rPr lang="it-IT" dirty="0"/>
              <a:t> (242 </a:t>
            </a:r>
            <a:r>
              <a:rPr lang="it-IT" dirty="0" err="1"/>
              <a:t>spare</a:t>
            </a:r>
            <a:r>
              <a:rPr lang="it-IT" dirty="0"/>
              <a:t>)</a:t>
            </a:r>
            <a:endParaRPr dirty="0"/>
          </a:p>
        </p:txBody>
      </p:sp>
      <p:graphicFrame>
        <p:nvGraphicFramePr>
          <p:cNvPr id="5" name="Tabella 8">
            <a:extLst>
              <a:ext uri="{FF2B5EF4-FFF2-40B4-BE49-F238E27FC236}">
                <a16:creationId xmlns:a16="http://schemas.microsoft.com/office/drawing/2014/main" id="{7D919F2F-5C13-0AD7-ECDB-C015A26117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81327"/>
              </p:ext>
            </p:extLst>
          </p:nvPr>
        </p:nvGraphicFramePr>
        <p:xfrm>
          <a:off x="6146180" y="1971689"/>
          <a:ext cx="2900620" cy="4859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124">
                  <a:extLst>
                    <a:ext uri="{9D8B030D-6E8A-4147-A177-3AD203B41FA5}">
                      <a16:colId xmlns:a16="http://schemas.microsoft.com/office/drawing/2014/main" val="534196917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3430114189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3023615416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435058151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1016224226"/>
                    </a:ext>
                  </a:extLst>
                </a:gridCol>
              </a:tblGrid>
              <a:tr h="252898"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Volt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15852491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2038485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5119961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78567003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21303566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79702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8845518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04274220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61383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770537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423736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508483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4178357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328079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836485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6153737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034399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45541117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12860210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74973510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03465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5495909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66724065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6474963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39141353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6278894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73054438"/>
                  </a:ext>
                </a:extLst>
              </a:tr>
            </a:tbl>
          </a:graphicData>
        </a:graphic>
      </p:graphicFrame>
      <p:graphicFrame>
        <p:nvGraphicFramePr>
          <p:cNvPr id="2" name="Tabella 8">
            <a:extLst>
              <a:ext uri="{FF2B5EF4-FFF2-40B4-BE49-F238E27FC236}">
                <a16:creationId xmlns:a16="http://schemas.microsoft.com/office/drawing/2014/main" id="{1CF2A8CC-5F6B-E51E-0C94-BC1026DE6C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9791291"/>
              </p:ext>
            </p:extLst>
          </p:nvPr>
        </p:nvGraphicFramePr>
        <p:xfrm>
          <a:off x="208359" y="2148854"/>
          <a:ext cx="2900620" cy="46820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124">
                  <a:extLst>
                    <a:ext uri="{9D8B030D-6E8A-4147-A177-3AD203B41FA5}">
                      <a16:colId xmlns:a16="http://schemas.microsoft.com/office/drawing/2014/main" val="534196917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3430114189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3023615416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435058151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1016224226"/>
                    </a:ext>
                  </a:extLst>
                </a:gridCol>
              </a:tblGrid>
              <a:tr h="252898"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Volt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15852491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2038485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5119961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78567003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21303566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79702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8845518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04274220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61383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770537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423736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508483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4178357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328079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836485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6153737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034399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45541117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12860210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74973510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03465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5495909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66724065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6474963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39141353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983383"/>
                  </a:ext>
                </a:extLst>
              </a:tr>
            </a:tbl>
          </a:graphicData>
        </a:graphic>
      </p:graphicFrame>
      <p:graphicFrame>
        <p:nvGraphicFramePr>
          <p:cNvPr id="4" name="Tabella 8">
            <a:extLst>
              <a:ext uri="{FF2B5EF4-FFF2-40B4-BE49-F238E27FC236}">
                <a16:creationId xmlns:a16="http://schemas.microsoft.com/office/drawing/2014/main" id="{92339AF1-D384-253F-1A0D-50C4123033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159310"/>
              </p:ext>
            </p:extLst>
          </p:nvPr>
        </p:nvGraphicFramePr>
        <p:xfrm>
          <a:off x="3167443" y="2148853"/>
          <a:ext cx="2900620" cy="46820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124">
                  <a:extLst>
                    <a:ext uri="{9D8B030D-6E8A-4147-A177-3AD203B41FA5}">
                      <a16:colId xmlns:a16="http://schemas.microsoft.com/office/drawing/2014/main" val="534196917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3430114189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3023615416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435058151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1016224226"/>
                    </a:ext>
                  </a:extLst>
                </a:gridCol>
              </a:tblGrid>
              <a:tr h="252898"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Volt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15852491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2038485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5119961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78567003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21303566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79702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8845518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04274220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61383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770537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423736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508483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4178357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328079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836485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6153737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034399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45541117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12860210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74973510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03465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5495909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66724065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6474963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39141353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9833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6997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F37A26-A396-4540-AE8E-B99DFB513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000" y="2709000"/>
            <a:ext cx="7920000" cy="720000"/>
          </a:xfrm>
        </p:spPr>
        <p:txBody>
          <a:bodyPr/>
          <a:lstStyle/>
          <a:p>
            <a:r>
              <a:rPr lang="it-IT" dirty="0"/>
              <a:t>Backup slides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F89A4312-1FFA-4FA6-932D-1AF69D819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4D56AC6-17D4-4FFD-AA5E-794097052B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MQXFA17 Coils Acceptance Review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5564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magine 9">
            <a:extLst>
              <a:ext uri="{FF2B5EF4-FFF2-40B4-BE49-F238E27FC236}">
                <a16:creationId xmlns:a16="http://schemas.microsoft.com/office/drawing/2014/main" id="{762AB6E6-3FE5-4D31-8283-8AD21DF815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530" y="859569"/>
            <a:ext cx="4724070" cy="5437137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DE2B915A-CBC6-4AF6-9E03-A53456B01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Peak </a:t>
            </a:r>
            <a:r>
              <a:rPr lang="it-IT" dirty="0" err="1"/>
              <a:t>voltages</a:t>
            </a:r>
            <a:r>
              <a:rPr lang="it-IT" dirty="0"/>
              <a:t> report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EE99DFED-80A4-4016-8E35-1FED66BC6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DE69F2A-884B-4D4A-9E70-93EF20A3F0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MQXFA17 Coils Acceptance Review</a:t>
            </a:r>
            <a:endParaRPr lang="en-GB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DBBC830C-6CE7-4DD9-80D7-A4AC1C1A9A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511" y="2555873"/>
            <a:ext cx="3761289" cy="3088003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7C4ED9B5-B449-4BB4-AC12-809B8305F2A5}"/>
              </a:ext>
            </a:extLst>
          </p:cNvPr>
          <p:cNvSpPr txBox="1"/>
          <p:nvPr/>
        </p:nvSpPr>
        <p:spPr>
          <a:xfrm>
            <a:off x="5525060" y="927877"/>
            <a:ext cx="2978800" cy="92333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it-IT" dirty="0" err="1"/>
              <a:t>Old</a:t>
            </a:r>
            <a:r>
              <a:rPr lang="it-IT" dirty="0"/>
              <a:t> </a:t>
            </a:r>
            <a:r>
              <a:rPr lang="it-IT" dirty="0" err="1"/>
              <a:t>value</a:t>
            </a:r>
            <a:r>
              <a:rPr lang="it-IT" dirty="0"/>
              <a:t>, </a:t>
            </a:r>
            <a:r>
              <a:rPr lang="it-IT" dirty="0" err="1"/>
              <a:t>since</a:t>
            </a:r>
            <a:r>
              <a:rPr lang="it-IT" dirty="0"/>
              <a:t> design </a:t>
            </a:r>
            <a:r>
              <a:rPr lang="it-IT" dirty="0" err="1"/>
              <a:t>criteria</a:t>
            </a:r>
            <a:r>
              <a:rPr lang="it-IT" dirty="0"/>
              <a:t> are </a:t>
            </a:r>
            <a:r>
              <a:rPr lang="it-IT" dirty="0" err="1"/>
              <a:t>based</a:t>
            </a:r>
            <a:r>
              <a:rPr lang="it-IT" dirty="0"/>
              <a:t> on </a:t>
            </a:r>
            <a:r>
              <a:rPr lang="it-IT" dirty="0" err="1"/>
              <a:t>old</a:t>
            </a:r>
            <a:r>
              <a:rPr lang="it-IT" dirty="0"/>
              <a:t> </a:t>
            </a:r>
            <a:r>
              <a:rPr lang="it-IT" dirty="0" err="1"/>
              <a:t>nominal</a:t>
            </a:r>
            <a:r>
              <a:rPr lang="it-IT" dirty="0"/>
              <a:t> </a:t>
            </a:r>
            <a:r>
              <a:rPr lang="it-IT" dirty="0" err="1"/>
              <a:t>current</a:t>
            </a:r>
            <a:endParaRPr lang="it-IT" dirty="0"/>
          </a:p>
        </p:txBody>
      </p: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1C221684-6319-4C4E-9192-4FB998DAC982}"/>
              </a:ext>
            </a:extLst>
          </p:cNvPr>
          <p:cNvCxnSpPr>
            <a:cxnSpLocks/>
          </p:cNvCxnSpPr>
          <p:nvPr/>
        </p:nvCxnSpPr>
        <p:spPr>
          <a:xfrm flipH="1">
            <a:off x="3409670" y="1381735"/>
            <a:ext cx="207672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758550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HiLumi">
      <a:dk1>
        <a:sysClr val="windowText" lastClr="000000"/>
      </a:dk1>
      <a:lt1>
        <a:sysClr val="window" lastClr="FFFFFF"/>
      </a:lt1>
      <a:dk2>
        <a:srgbClr val="005F8C"/>
      </a:dk2>
      <a:lt2>
        <a:srgbClr val="0093BE"/>
      </a:lt2>
      <a:accent1>
        <a:srgbClr val="64BCD9"/>
      </a:accent1>
      <a:accent2>
        <a:srgbClr val="700A00"/>
      </a:accent2>
      <a:accent3>
        <a:srgbClr val="CA1100"/>
      </a:accent3>
      <a:accent4>
        <a:srgbClr val="E65346"/>
      </a:accent4>
      <a:accent5>
        <a:srgbClr val="5A5A5A"/>
      </a:accent5>
      <a:accent6>
        <a:srgbClr val="FB963C"/>
      </a:accent6>
      <a:hlink>
        <a:srgbClr val="0093BE"/>
      </a:hlink>
      <a:folHlink>
        <a:srgbClr val="6E6E6E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9ABA85A245EC45AA49FA36F10E0232" ma:contentTypeVersion="2" ma:contentTypeDescription="Create a new document." ma:contentTypeScope="" ma:versionID="adcd0aad5aed504a8f0da929d2112ad6">
  <xsd:schema xmlns:xsd="http://www.w3.org/2001/XMLSchema" xmlns:xs="http://www.w3.org/2001/XMLSchema" xmlns:p="http://schemas.microsoft.com/office/2006/metadata/properties" xmlns:ns2="8946e33d-fd2f-4ae4-8ee9-d90c129cdf9e" targetNamespace="http://schemas.microsoft.com/office/2006/metadata/properties" ma:root="true" ma:fieldsID="8f86ca1f070cacaf1fa8f62c9f76043c" ns2:_="">
    <xsd:import namespace="8946e33d-fd2f-4ae4-8ee9-d90c129cdf9e"/>
    <xsd:element name="properties">
      <xsd:complexType>
        <xsd:sequence>
          <xsd:element name="documentManagement">
            <xsd:complexType>
              <xsd:all>
                <xsd:element ref="ns2:Description0" minOccurs="0"/>
                <xsd:element ref="ns2:No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46e33d-fd2f-4ae4-8ee9-d90c129cdf9e" elementFormDefault="qualified">
    <xsd:import namespace="http://schemas.microsoft.com/office/2006/documentManagement/types"/>
    <xsd:import namespace="http://schemas.microsoft.com/office/infopath/2007/PartnerControls"/>
    <xsd:element name="Description0" ma:index="8" nillable="true" ma:displayName="Description" ma:internalName="Description0">
      <xsd:simpleType>
        <xsd:restriction base="dms:Text">
          <xsd:maxLength value="255"/>
        </xsd:restriction>
      </xsd:simpleType>
    </xsd:element>
    <xsd:element name="Note" ma:index="9" nillable="true" ma:displayName="Note" ma:internalName="Not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0 xmlns="8946e33d-fd2f-4ae4-8ee9-d90c129cdf9e">HL-LHC PowerPoint Presentation, incl. LARP logo, 4:3 format</Description0>
    <Note xmlns="8946e33d-fd2f-4ae4-8ee9-d90c129cdf9e">For presentations to be given at Joint HL-LHC/LARP annual meetings (US or European locations).
https://edms.cern.ch/document/1607180/</Note>
  </documentManagement>
</p:properties>
</file>

<file path=customXml/itemProps1.xml><?xml version="1.0" encoding="utf-8"?>
<ds:datastoreItem xmlns:ds="http://schemas.openxmlformats.org/officeDocument/2006/customXml" ds:itemID="{CCC4280F-E911-4FF7-B1B5-10F770B636C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7292EC-A4CC-4379-ABA5-C61E3A4C43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46e33d-fd2f-4ae4-8ee9-d90c129cdf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F8EF391-2BAD-45F4-B22E-736040720C99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8946e33d-fd2f-4ae4-8ee9-d90c129cdf9e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48431</TotalTime>
  <Words>1305</Words>
  <Application>Microsoft Office PowerPoint</Application>
  <PresentationFormat>On-screen Show (4:3)</PresentationFormat>
  <Paragraphs>905</Paragraphs>
  <Slides>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Noto Sans Symbols</vt:lpstr>
      <vt:lpstr>Wingdings</vt:lpstr>
      <vt:lpstr>Thème Office</vt:lpstr>
      <vt:lpstr>Graph</vt:lpstr>
      <vt:lpstr>Coil ordering in MQXFA17 based on conductor properties</vt:lpstr>
      <vt:lpstr>MQXFA17 cables: RRR estimations</vt:lpstr>
      <vt:lpstr>MQXFA17 coils</vt:lpstr>
      <vt:lpstr>RRR estimate values</vt:lpstr>
      <vt:lpstr>Peak voltages assumptions</vt:lpstr>
      <vt:lpstr>Acceptable coil ordering (150 spare)</vt:lpstr>
      <vt:lpstr>Acceptable coil ordering (242 spare)</vt:lpstr>
      <vt:lpstr>Backup slides</vt:lpstr>
      <vt:lpstr>Peak voltages report</vt:lpstr>
    </vt:vector>
  </TitlesOfParts>
  <Company>APO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HiLumi-Pres-Template-4-3-LARP</dc:title>
  <dc:creator>ipong@lbl.gov</dc:creator>
  <cp:lastModifiedBy>Maria Baldini</cp:lastModifiedBy>
  <cp:revision>1239</cp:revision>
  <cp:lastPrinted>2019-03-16T00:12:34Z</cp:lastPrinted>
  <dcterms:created xsi:type="dcterms:W3CDTF">2016-03-23T12:58:39Z</dcterms:created>
  <dcterms:modified xsi:type="dcterms:W3CDTF">2023-10-05T18:40:26Z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0x010100689ABA85A245EC45AA49FA36F10E0232</vt:lpwstr>
  </property>
</Properties>
</file>