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63" r:id="rId5"/>
    <p:sldId id="406" r:id="rId6"/>
    <p:sldId id="419" r:id="rId7"/>
    <p:sldId id="420" r:id="rId8"/>
    <p:sldId id="421" r:id="rId9"/>
    <p:sldId id="407" r:id="rId10"/>
    <p:sldId id="422" r:id="rId11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0">
          <p15:clr>
            <a:srgbClr val="A4A3A4"/>
          </p15:clr>
        </p15:guide>
        <p15:guide id="2" pos="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800000"/>
    <a:srgbClr val="5F5F5F"/>
    <a:srgbClr val="FFE699"/>
    <a:srgbClr val="FFCC00"/>
    <a:srgbClr val="B4C6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148" autoAdjust="0"/>
    <p:restoredTop sz="96405" autoAdjust="0"/>
  </p:normalViewPr>
  <p:slideViewPr>
    <p:cSldViewPr snapToGrid="0" showGuides="1">
      <p:cViewPr varScale="1">
        <p:scale>
          <a:sx n="93" d="100"/>
          <a:sy n="93" d="100"/>
        </p:scale>
        <p:origin x="208" y="1120"/>
      </p:cViewPr>
      <p:guideLst>
        <p:guide orient="horz" pos="4080"/>
        <p:guide pos="2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5CDDF-3246-6843-A314-FDDEB3F3DF8E}" type="datetimeFigureOut">
              <a:rPr lang="fr-FR" smtClean="0"/>
              <a:pPr/>
              <a:t>04/10/2023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05983-79D5-E84D-A19B-6B5F5217910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0430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D8F6D-3354-BF4D-834B-467E3215D30A}" type="datetimeFigureOut">
              <a:rPr lang="fr-FR" smtClean="0"/>
              <a:pPr/>
              <a:t>04/10/2023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B141A-D04E-DD49-88DC-EFA90428BA41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535872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449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64918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371600" y="2819400"/>
            <a:ext cx="7200000" cy="180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accent5"/>
                </a:solidFill>
              </a:defRPr>
            </a:lvl1pPr>
          </a:lstStyle>
          <a:p>
            <a:r>
              <a:rPr lang="en-GB" noProof="0"/>
              <a:t>Presentation title - line 1 - Arial 30pt - bold HiLumi dark grey - line 2</a:t>
            </a:r>
            <a:br>
              <a:rPr lang="en-GB" noProof="0"/>
            </a:br>
            <a:r>
              <a:rPr lang="en-GB" noProof="0"/>
              <a:t>line 3</a:t>
            </a:r>
            <a:br>
              <a:rPr lang="en-GB" noProof="0"/>
            </a:br>
            <a:r>
              <a:rPr lang="en-GB" noProof="0"/>
              <a:t>line 4  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00600"/>
            <a:ext cx="6480000" cy="99060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000" b="0" baseline="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err="1"/>
              <a:t>Author(s</a:t>
            </a:r>
            <a:r>
              <a:rPr lang="en-GB" noProof="0" dirty="0"/>
              <a:t>)  - Arial 20 pt – </a:t>
            </a:r>
            <a:r>
              <a:rPr lang="en-GB" noProof="0" dirty="0" err="1"/>
              <a:t>HiLumi</a:t>
            </a:r>
            <a:r>
              <a:rPr lang="en-GB" noProof="0" dirty="0"/>
              <a:t> dark grey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86800" y="6356350"/>
            <a:ext cx="360000" cy="360000"/>
          </a:xfrm>
          <a:ln>
            <a:solidFill>
              <a:srgbClr val="2BABAD"/>
            </a:solidFill>
          </a:ln>
        </p:spPr>
        <p:txBody>
          <a:bodyPr lIns="0" tIns="0" rIns="0" bIns="0" anchor="b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1371600" y="5899150"/>
            <a:ext cx="6480000" cy="34925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 sz="1600">
                <a:solidFill>
                  <a:schemeClr val="bg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Conference - Location - Date</a:t>
            </a:r>
          </a:p>
          <a:p>
            <a:pPr lvl="0"/>
            <a:endParaRPr lang="en-GB" noProof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499992" y="6388100"/>
            <a:ext cx="3167912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MQXFA17 Coil Selection Review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anchor="ctr" anchorCtr="1"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612000" y="1219200"/>
            <a:ext cx="7920000" cy="4906963"/>
          </a:xfrm>
        </p:spPr>
        <p:txBody>
          <a:bodyPr lIns="0" tIns="0" rIns="0" bIns="0"/>
          <a:lstStyle/>
          <a:p>
            <a:pPr lvl="0"/>
            <a:r>
              <a:rPr lang="en-GB" noProof="0" dirty="0"/>
              <a:t>Click to modify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MQXFA17 Coil Selection Review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1215232"/>
            <a:ext cx="4040188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57200" y="20574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215232"/>
            <a:ext cx="4041775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25" y="20574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MQXFA17 Coil Selection Review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MQXFA17 Coil Selection Review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MQXFA17 Coil Selection Review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12000" y="457200"/>
            <a:ext cx="7920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12000" y="5105400"/>
            <a:ext cx="7920000" cy="990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/>
              <a:t>Text – image caption – comments ....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>
          <a:xfrm>
            <a:off x="613550" y="4648200"/>
            <a:ext cx="7918450" cy="381000"/>
          </a:xfrm>
        </p:spPr>
        <p:txBody>
          <a:bodyPr/>
          <a:lstStyle>
            <a:lvl1pPr>
              <a:buFontTx/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dirty="0"/>
              <a:t>Image title</a:t>
            </a:r>
          </a:p>
        </p:txBody>
      </p:sp>
      <p:sp>
        <p:nvSpPr>
          <p:cNvPr id="13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MQXFA17 Coil Selection Review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7920000" cy="720000"/>
          </a:xfrm>
          <a:prstGeom prst="rect">
            <a:avLst/>
          </a:prstGeom>
        </p:spPr>
        <p:txBody>
          <a:bodyPr vert="horz" lIns="0" tIns="0" rIns="0" bIns="0" rtlCol="0" anchor="ctr" anchorCtr="1">
            <a:noAutofit/>
          </a:bodyPr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2000" y="1371600"/>
            <a:ext cx="7920000" cy="4754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MQXFA17 Coil Selection Review</a:t>
            </a:r>
            <a:endParaRPr lang="en-GB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86800" y="6356350"/>
            <a:ext cx="3600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212900"/>
            <a:ext cx="1907704" cy="645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7" r:id="rId6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28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8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4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0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8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12168" y="2518593"/>
            <a:ext cx="7200000" cy="1702496"/>
          </a:xfrm>
        </p:spPr>
        <p:txBody>
          <a:bodyPr/>
          <a:lstStyle/>
          <a:p>
            <a:r>
              <a:rPr lang="en-GB" altLang="en-US" sz="3600" dirty="0">
                <a:solidFill>
                  <a:srgbClr val="FF0000"/>
                </a:solidFill>
                <a:latin typeface="Century Gothic" panose="020B0502020202020204" pitchFamily="34" charset="0"/>
              </a:rPr>
              <a:t>Electrical QC Measurements</a:t>
            </a:r>
            <a:br>
              <a:rPr lang="en-GB" altLang="en-US" sz="3600" dirty="0">
                <a:solidFill>
                  <a:srgbClr val="FF0000"/>
                </a:solidFill>
                <a:latin typeface="Century Gothic" panose="020B0502020202020204" pitchFamily="34" charset="0"/>
              </a:rPr>
            </a:br>
            <a:r>
              <a:rPr lang="en-GB" altLang="en-US" sz="3600" dirty="0">
                <a:solidFill>
                  <a:srgbClr val="FF0000"/>
                </a:solidFill>
                <a:latin typeface="Century Gothic" panose="020B0502020202020204" pitchFamily="34" charset="0"/>
              </a:rPr>
              <a:t>Coils 150, 151, 152, 237, 239, 242</a:t>
            </a:r>
            <a:br>
              <a:rPr lang="en-GB" altLang="en-US" sz="3600" dirty="0">
                <a:solidFill>
                  <a:srgbClr val="FF0000"/>
                </a:solidFill>
                <a:latin typeface="Century Gothic" panose="020B0502020202020204" pitchFamily="34" charset="0"/>
              </a:rPr>
            </a:br>
            <a:endParaRPr lang="en-GB" sz="3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88956" y="4678288"/>
            <a:ext cx="6480000" cy="1302381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MQXFA17 and MQXFA13b Coil Selection Review</a:t>
            </a:r>
          </a:p>
          <a:p>
            <a:r>
              <a:rPr lang="en-GB" dirty="0"/>
              <a:t>Bob </a:t>
            </a:r>
            <a:r>
              <a:rPr lang="en-GB" dirty="0" err="1"/>
              <a:t>Memmo</a:t>
            </a:r>
            <a:r>
              <a:rPr lang="en-GB" dirty="0"/>
              <a:t>, Dan Cheng for the AUP Team</a:t>
            </a:r>
          </a:p>
          <a:p>
            <a:r>
              <a:rPr lang="en-US" i="1" dirty="0"/>
              <a:t>Data compiled Sep 22, 2023</a:t>
            </a:r>
            <a:endParaRPr lang="en-US" b="1" i="1" dirty="0"/>
          </a:p>
          <a:p>
            <a:r>
              <a:rPr lang="en-US" i="1" dirty="0"/>
              <a:t>LBNL</a:t>
            </a:r>
            <a:endParaRPr lang="en-GB" i="1" dirty="0"/>
          </a:p>
        </p:txBody>
      </p:sp>
      <p:sp>
        <p:nvSpPr>
          <p:cNvPr id="8" name="Freeform 7"/>
          <p:cNvSpPr/>
          <p:nvPr/>
        </p:nvSpPr>
        <p:spPr>
          <a:xfrm>
            <a:off x="871672" y="908720"/>
            <a:ext cx="604431" cy="1286727"/>
          </a:xfrm>
          <a:custGeom>
            <a:avLst/>
            <a:gdLst>
              <a:gd name="connsiteX0" fmla="*/ 460739 w 604431"/>
              <a:gd name="connsiteY0" fmla="*/ 0 h 1286727"/>
              <a:gd name="connsiteX1" fmla="*/ 460739 w 604431"/>
              <a:gd name="connsiteY1" fmla="*/ 0 h 1286727"/>
              <a:gd name="connsiteX2" fmla="*/ 447677 w 604431"/>
              <a:gd name="connsiteY2" fmla="*/ 117566 h 1286727"/>
              <a:gd name="connsiteX3" fmla="*/ 421551 w 604431"/>
              <a:gd name="connsiteY3" fmla="*/ 156754 h 1286727"/>
              <a:gd name="connsiteX4" fmla="*/ 356237 w 604431"/>
              <a:gd name="connsiteY4" fmla="*/ 274320 h 1286727"/>
              <a:gd name="connsiteX5" fmla="*/ 330111 w 604431"/>
              <a:gd name="connsiteY5" fmla="*/ 313509 h 1286727"/>
              <a:gd name="connsiteX6" fmla="*/ 251734 w 604431"/>
              <a:gd name="connsiteY6" fmla="*/ 378823 h 1286727"/>
              <a:gd name="connsiteX7" fmla="*/ 225608 w 604431"/>
              <a:gd name="connsiteY7" fmla="*/ 418011 h 1286727"/>
              <a:gd name="connsiteX8" fmla="*/ 186419 w 604431"/>
              <a:gd name="connsiteY8" fmla="*/ 444137 h 1286727"/>
              <a:gd name="connsiteX9" fmla="*/ 134168 w 604431"/>
              <a:gd name="connsiteY9" fmla="*/ 522514 h 1286727"/>
              <a:gd name="connsiteX10" fmla="*/ 108042 w 604431"/>
              <a:gd name="connsiteY10" fmla="*/ 561703 h 1286727"/>
              <a:gd name="connsiteX11" fmla="*/ 68854 w 604431"/>
              <a:gd name="connsiteY11" fmla="*/ 679269 h 1286727"/>
              <a:gd name="connsiteX12" fmla="*/ 55791 w 604431"/>
              <a:gd name="connsiteY12" fmla="*/ 718457 h 1286727"/>
              <a:gd name="connsiteX13" fmla="*/ 42728 w 604431"/>
              <a:gd name="connsiteY13" fmla="*/ 757646 h 1286727"/>
              <a:gd name="connsiteX14" fmla="*/ 16602 w 604431"/>
              <a:gd name="connsiteY14" fmla="*/ 809897 h 1286727"/>
              <a:gd name="connsiteX15" fmla="*/ 16602 w 604431"/>
              <a:gd name="connsiteY15" fmla="*/ 1045029 h 1286727"/>
              <a:gd name="connsiteX16" fmla="*/ 55791 w 604431"/>
              <a:gd name="connsiteY16" fmla="*/ 1084217 h 1286727"/>
              <a:gd name="connsiteX17" fmla="*/ 121105 w 604431"/>
              <a:gd name="connsiteY17" fmla="*/ 1162594 h 1286727"/>
              <a:gd name="connsiteX18" fmla="*/ 173357 w 604431"/>
              <a:gd name="connsiteY18" fmla="*/ 1175657 h 1286727"/>
              <a:gd name="connsiteX19" fmla="*/ 199482 w 604431"/>
              <a:gd name="connsiteY19" fmla="*/ 1214846 h 1286727"/>
              <a:gd name="connsiteX20" fmla="*/ 238671 w 604431"/>
              <a:gd name="connsiteY20" fmla="*/ 1227909 h 1286727"/>
              <a:gd name="connsiteX21" fmla="*/ 277859 w 604431"/>
              <a:gd name="connsiteY21" fmla="*/ 1254034 h 1286727"/>
              <a:gd name="connsiteX22" fmla="*/ 369299 w 604431"/>
              <a:gd name="connsiteY22" fmla="*/ 1280160 h 1286727"/>
              <a:gd name="connsiteX23" fmla="*/ 591368 w 604431"/>
              <a:gd name="connsiteY23" fmla="*/ 1227909 h 1286727"/>
              <a:gd name="connsiteX24" fmla="*/ 604431 w 604431"/>
              <a:gd name="connsiteY24" fmla="*/ 1136469 h 1286727"/>
              <a:gd name="connsiteX25" fmla="*/ 578305 w 604431"/>
              <a:gd name="connsiteY25" fmla="*/ 757646 h 1286727"/>
              <a:gd name="connsiteX26" fmla="*/ 565242 w 604431"/>
              <a:gd name="connsiteY26" fmla="*/ 718457 h 1286727"/>
              <a:gd name="connsiteX27" fmla="*/ 578305 w 604431"/>
              <a:gd name="connsiteY27" fmla="*/ 235131 h 1286727"/>
              <a:gd name="connsiteX28" fmla="*/ 486865 w 604431"/>
              <a:gd name="connsiteY28" fmla="*/ 0 h 1286727"/>
              <a:gd name="connsiteX29" fmla="*/ 460739 w 604431"/>
              <a:gd name="connsiteY29" fmla="*/ 0 h 1286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04431" h="1286727">
                <a:moveTo>
                  <a:pt x="460739" y="0"/>
                </a:moveTo>
                <a:lnTo>
                  <a:pt x="460739" y="0"/>
                </a:lnTo>
                <a:cubicBezTo>
                  <a:pt x="456385" y="39189"/>
                  <a:pt x="457240" y="79313"/>
                  <a:pt x="447677" y="117566"/>
                </a:cubicBezTo>
                <a:cubicBezTo>
                  <a:pt x="443869" y="132797"/>
                  <a:pt x="429340" y="143123"/>
                  <a:pt x="421551" y="156754"/>
                </a:cubicBezTo>
                <a:cubicBezTo>
                  <a:pt x="338365" y="302328"/>
                  <a:pt x="465035" y="100242"/>
                  <a:pt x="356237" y="274320"/>
                </a:cubicBezTo>
                <a:cubicBezTo>
                  <a:pt x="347916" y="287633"/>
                  <a:pt x="340162" y="301448"/>
                  <a:pt x="330111" y="313509"/>
                </a:cubicBezTo>
                <a:cubicBezTo>
                  <a:pt x="298682" y="351224"/>
                  <a:pt x="290264" y="353136"/>
                  <a:pt x="251734" y="378823"/>
                </a:cubicBezTo>
                <a:cubicBezTo>
                  <a:pt x="243025" y="391886"/>
                  <a:pt x="236709" y="406910"/>
                  <a:pt x="225608" y="418011"/>
                </a:cubicBezTo>
                <a:cubicBezTo>
                  <a:pt x="214506" y="429112"/>
                  <a:pt x="196757" y="432322"/>
                  <a:pt x="186419" y="444137"/>
                </a:cubicBezTo>
                <a:cubicBezTo>
                  <a:pt x="165743" y="467767"/>
                  <a:pt x="151585" y="496388"/>
                  <a:pt x="134168" y="522514"/>
                </a:cubicBezTo>
                <a:cubicBezTo>
                  <a:pt x="125459" y="535577"/>
                  <a:pt x="113007" y="546809"/>
                  <a:pt x="108042" y="561703"/>
                </a:cubicBezTo>
                <a:lnTo>
                  <a:pt x="68854" y="679269"/>
                </a:lnTo>
                <a:lnTo>
                  <a:pt x="55791" y="718457"/>
                </a:lnTo>
                <a:cubicBezTo>
                  <a:pt x="51437" y="731520"/>
                  <a:pt x="48886" y="745330"/>
                  <a:pt x="42728" y="757646"/>
                </a:cubicBezTo>
                <a:lnTo>
                  <a:pt x="16602" y="809897"/>
                </a:lnTo>
                <a:cubicBezTo>
                  <a:pt x="1443" y="900852"/>
                  <a:pt x="-11575" y="939366"/>
                  <a:pt x="16602" y="1045029"/>
                </a:cubicBezTo>
                <a:cubicBezTo>
                  <a:pt x="21362" y="1062879"/>
                  <a:pt x="43964" y="1070025"/>
                  <a:pt x="55791" y="1084217"/>
                </a:cubicBezTo>
                <a:cubicBezTo>
                  <a:pt x="80384" y="1113729"/>
                  <a:pt x="84677" y="1141778"/>
                  <a:pt x="121105" y="1162594"/>
                </a:cubicBezTo>
                <a:cubicBezTo>
                  <a:pt x="136693" y="1171501"/>
                  <a:pt x="155940" y="1171303"/>
                  <a:pt x="173357" y="1175657"/>
                </a:cubicBezTo>
                <a:cubicBezTo>
                  <a:pt x="182065" y="1188720"/>
                  <a:pt x="187223" y="1205038"/>
                  <a:pt x="199482" y="1214846"/>
                </a:cubicBezTo>
                <a:cubicBezTo>
                  <a:pt x="210234" y="1223448"/>
                  <a:pt x="226355" y="1221751"/>
                  <a:pt x="238671" y="1227909"/>
                </a:cubicBezTo>
                <a:cubicBezTo>
                  <a:pt x="252713" y="1234930"/>
                  <a:pt x="263817" y="1247013"/>
                  <a:pt x="277859" y="1254034"/>
                </a:cubicBezTo>
                <a:cubicBezTo>
                  <a:pt x="296599" y="1263404"/>
                  <a:pt x="352558" y="1275975"/>
                  <a:pt x="369299" y="1280160"/>
                </a:cubicBezTo>
                <a:cubicBezTo>
                  <a:pt x="434801" y="1275793"/>
                  <a:pt x="563973" y="1319226"/>
                  <a:pt x="591368" y="1227909"/>
                </a:cubicBezTo>
                <a:cubicBezTo>
                  <a:pt x="600215" y="1198418"/>
                  <a:pt x="600077" y="1166949"/>
                  <a:pt x="604431" y="1136469"/>
                </a:cubicBezTo>
                <a:cubicBezTo>
                  <a:pt x="598352" y="990576"/>
                  <a:pt x="610202" y="885233"/>
                  <a:pt x="578305" y="757646"/>
                </a:cubicBezTo>
                <a:cubicBezTo>
                  <a:pt x="574965" y="744288"/>
                  <a:pt x="569596" y="731520"/>
                  <a:pt x="565242" y="718457"/>
                </a:cubicBezTo>
                <a:cubicBezTo>
                  <a:pt x="569596" y="557348"/>
                  <a:pt x="578305" y="396298"/>
                  <a:pt x="578305" y="235131"/>
                </a:cubicBezTo>
                <a:cubicBezTo>
                  <a:pt x="578305" y="188617"/>
                  <a:pt x="608232" y="0"/>
                  <a:pt x="486865" y="0"/>
                </a:cubicBezTo>
                <a:lnTo>
                  <a:pt x="460739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Image 11" descr="HLU-logoN-titl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2050" y="585575"/>
            <a:ext cx="3540430" cy="15343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87690" y="585575"/>
            <a:ext cx="4057610" cy="169129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New Coils reported on will be</a:t>
            </a:r>
          </a:p>
          <a:p>
            <a:pPr lvl="1"/>
            <a:r>
              <a:rPr lang="en-US" dirty="0"/>
              <a:t>Coils 150, 151, 152, 237, 239, 242</a:t>
            </a:r>
          </a:p>
          <a:p>
            <a:pPr lvl="1"/>
            <a:r>
              <a:rPr lang="en-US" dirty="0"/>
              <a:t>MQXFA17 and spares, one of which will be chosen for MQXFA13b</a:t>
            </a:r>
          </a:p>
          <a:p>
            <a:r>
              <a:rPr lang="en-US" dirty="0"/>
              <a:t>LBNL EQC Acceptance Data</a:t>
            </a:r>
          </a:p>
          <a:p>
            <a:pPr lvl="1"/>
            <a:r>
              <a:rPr lang="en-US" dirty="0"/>
              <a:t>Will be summarized in following slides</a:t>
            </a:r>
          </a:p>
          <a:p>
            <a:pPr lvl="1"/>
            <a:r>
              <a:rPr lang="en-US" dirty="0"/>
              <a:t>Now includes acceptance values reviewed by V. </a:t>
            </a:r>
            <a:r>
              <a:rPr lang="en-US" dirty="0" err="1"/>
              <a:t>Marinozzi</a:t>
            </a:r>
            <a:endParaRPr lang="en-US" dirty="0"/>
          </a:p>
          <a:p>
            <a:pPr lvl="1"/>
            <a:r>
              <a:rPr lang="en-US" dirty="0"/>
              <a:t>Uploaded to this </a:t>
            </a:r>
            <a:r>
              <a:rPr lang="en-US" dirty="0" err="1"/>
              <a:t>Indico</a:t>
            </a:r>
            <a:r>
              <a:rPr lang="en-US" dirty="0"/>
              <a:t> page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MQXFA17 Coil Selection Review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BE71B-08D9-244F-8A10-A7E4096C7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Coil Data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BF74A0-E5DD-AE4F-9BEB-536DE24DA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8BB1A8-82C9-AA40-8603-AA6CD5C77F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MQXFA17 Coil Selection Review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9D77D-F7D5-7A44-87FA-87A31EA92967}"/>
              </a:ext>
            </a:extLst>
          </p:cNvPr>
          <p:cNvSpPr txBox="1"/>
          <p:nvPr/>
        </p:nvSpPr>
        <p:spPr>
          <a:xfrm>
            <a:off x="4813585" y="5592729"/>
            <a:ext cx="42218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All coils are Series coils, with limited voltage taps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961D1CF-D229-A042-88C2-A0C42CBB31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884750"/>
              </p:ext>
            </p:extLst>
          </p:nvPr>
        </p:nvGraphicFramePr>
        <p:xfrm>
          <a:off x="279203" y="1002271"/>
          <a:ext cx="4379583" cy="513000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46707">
                  <a:extLst>
                    <a:ext uri="{9D8B030D-6E8A-4147-A177-3AD203B41FA5}">
                      <a16:colId xmlns:a16="http://schemas.microsoft.com/office/drawing/2014/main" val="1400528386"/>
                    </a:ext>
                  </a:extLst>
                </a:gridCol>
                <a:gridCol w="477674">
                  <a:extLst>
                    <a:ext uri="{9D8B030D-6E8A-4147-A177-3AD203B41FA5}">
                      <a16:colId xmlns:a16="http://schemas.microsoft.com/office/drawing/2014/main" val="2172996441"/>
                    </a:ext>
                  </a:extLst>
                </a:gridCol>
                <a:gridCol w="336750">
                  <a:extLst>
                    <a:ext uri="{9D8B030D-6E8A-4147-A177-3AD203B41FA5}">
                      <a16:colId xmlns:a16="http://schemas.microsoft.com/office/drawing/2014/main" val="2310412472"/>
                    </a:ext>
                  </a:extLst>
                </a:gridCol>
                <a:gridCol w="402636">
                  <a:extLst>
                    <a:ext uri="{9D8B030D-6E8A-4147-A177-3AD203B41FA5}">
                      <a16:colId xmlns:a16="http://schemas.microsoft.com/office/drawing/2014/main" val="434638528"/>
                    </a:ext>
                  </a:extLst>
                </a:gridCol>
                <a:gridCol w="402636">
                  <a:extLst>
                    <a:ext uri="{9D8B030D-6E8A-4147-A177-3AD203B41FA5}">
                      <a16:colId xmlns:a16="http://schemas.microsoft.com/office/drawing/2014/main" val="2358870435"/>
                    </a:ext>
                  </a:extLst>
                </a:gridCol>
                <a:gridCol w="402636">
                  <a:extLst>
                    <a:ext uri="{9D8B030D-6E8A-4147-A177-3AD203B41FA5}">
                      <a16:colId xmlns:a16="http://schemas.microsoft.com/office/drawing/2014/main" val="4029150624"/>
                    </a:ext>
                  </a:extLst>
                </a:gridCol>
                <a:gridCol w="402636">
                  <a:extLst>
                    <a:ext uri="{9D8B030D-6E8A-4147-A177-3AD203B41FA5}">
                      <a16:colId xmlns:a16="http://schemas.microsoft.com/office/drawing/2014/main" val="2924605263"/>
                    </a:ext>
                  </a:extLst>
                </a:gridCol>
                <a:gridCol w="402636">
                  <a:extLst>
                    <a:ext uri="{9D8B030D-6E8A-4147-A177-3AD203B41FA5}">
                      <a16:colId xmlns:a16="http://schemas.microsoft.com/office/drawing/2014/main" val="4265334194"/>
                    </a:ext>
                  </a:extLst>
                </a:gridCol>
                <a:gridCol w="402636">
                  <a:extLst>
                    <a:ext uri="{9D8B030D-6E8A-4147-A177-3AD203B41FA5}">
                      <a16:colId xmlns:a16="http://schemas.microsoft.com/office/drawing/2014/main" val="4013011533"/>
                    </a:ext>
                  </a:extLst>
                </a:gridCol>
                <a:gridCol w="402636">
                  <a:extLst>
                    <a:ext uri="{9D8B030D-6E8A-4147-A177-3AD203B41FA5}">
                      <a16:colId xmlns:a16="http://schemas.microsoft.com/office/drawing/2014/main" val="222944223"/>
                    </a:ext>
                  </a:extLst>
                </a:gridCol>
              </a:tblGrid>
              <a:tr h="283681">
                <a:tc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12" marR="5312" marT="53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056443"/>
                  </a:ext>
                </a:extLst>
              </a:tr>
              <a:tr h="17706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See </a:t>
                      </a:r>
                      <a:r>
                        <a:rPr lang="en-US" sz="600" u="none" strike="noStrike" dirty="0" err="1">
                          <a:effectLst/>
                        </a:rPr>
                        <a:t>DocDB</a:t>
                      </a:r>
                      <a:r>
                        <a:rPr lang="en-US" sz="600" u="none" strike="noStrike" dirty="0">
                          <a:effectLst/>
                        </a:rPr>
                        <a:t> #956 / SU-1010-1903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609504"/>
                  </a:ext>
                </a:extLst>
              </a:tr>
              <a:tr h="177063">
                <a:tc>
                  <a:txBody>
                    <a:bodyPr/>
                    <a:lstStyle/>
                    <a:p>
                      <a:pPr algn="l" fontAlgn="b"/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984694"/>
                  </a:ext>
                </a:extLst>
              </a:tr>
              <a:tr h="1922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RLQ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Acceptance Range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755693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R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(m</a:t>
                      </a:r>
                      <a:r>
                        <a:rPr lang="el-GR" sz="600" u="none" strike="noStrike" dirty="0">
                          <a:effectLst/>
                        </a:rPr>
                        <a:t>Ω)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590-625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661962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algn="l" fontAlgn="b"/>
                      <a:endParaRPr lang="en-US" sz="700" b="1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1" i="1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1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427157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L</a:t>
                      </a:r>
                      <a:r>
                        <a:rPr lang="en-US" sz="700" u="none" strike="noStrike" baseline="-25000">
                          <a:effectLst/>
                        </a:rPr>
                        <a:t>s</a:t>
                      </a:r>
                      <a:r>
                        <a:rPr lang="en-US" sz="700" u="none" strike="noStrike">
                          <a:effectLst/>
                        </a:rPr>
                        <a:t> (mH)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20 Hz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9.9-10.3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552761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100 Hz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6.2-6.6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300146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1 kHz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5.5-6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615518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algn="l" fontAlgn="b"/>
                      <a:endParaRPr lang="en-US" sz="700" b="1" i="1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1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1" i="1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1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019089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Q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20 Hz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1.2-1.4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595169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100 Hz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5.2-5.8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398217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1 kHz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5.8-10.7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895352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QH R (</a:t>
                      </a:r>
                      <a:r>
                        <a:rPr lang="el-GR" sz="700" u="none" strike="noStrike">
                          <a:effectLst/>
                        </a:rPr>
                        <a:t>Ω)</a:t>
                      </a:r>
                      <a:endParaRPr lang="el-GR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 kern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1" i="0" u="none" strike="noStrike" kern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881905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NT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A01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N/A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N/A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N/A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N/A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N/A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N/A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924824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T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A02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N/A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N/A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N/A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N/A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N/A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N/A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991710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T-P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B01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1.4-2.7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83821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NT-P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B02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1.4-2.7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242610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T-M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B03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1.4-2.7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722307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NT-M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B04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1.4-2.7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060492"/>
                  </a:ext>
                </a:extLst>
              </a:tr>
              <a:tr h="9144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VT R (m</a:t>
                      </a:r>
                      <a:r>
                        <a:rPr lang="el-GR" sz="700" u="none" strike="noStrike">
                          <a:effectLst/>
                        </a:rPr>
                        <a:t>Ω) </a:t>
                      </a:r>
                      <a:r>
                        <a:rPr lang="en-US" sz="700" u="none" strike="noStrike">
                          <a:effectLst/>
                        </a:rPr>
                        <a:t>Individual coils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1" i="0" u="none" strike="noStrike" kern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004557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@1 Amp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0.00019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0.00038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0.00030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0.00034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0.00032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807993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0.00026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0.00028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0.00042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0.00035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0.00039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0.00040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08943"/>
                  </a:ext>
                </a:extLst>
              </a:tr>
              <a:tr h="36984">
                <a:tc>
                  <a:txBody>
                    <a:bodyPr/>
                    <a:lstStyle/>
                    <a:p>
                      <a:pPr algn="l" fontAlgn="b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523174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algn="l" fontAlgn="b"/>
                      <a:endParaRPr lang="en-US" sz="7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1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802712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algn="l" fontAlgn="b"/>
                      <a:endParaRPr lang="en-US" sz="7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022665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algn="l" fontAlgn="b"/>
                      <a:endParaRPr lang="en-US" sz="7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846540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algn="l" fontAlgn="b"/>
                      <a:endParaRPr lang="en-US" sz="7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1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606549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algn="l" fontAlgn="b"/>
                      <a:endParaRPr lang="en-US" sz="7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854283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B8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1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3068610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B7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587033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B6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0490886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B5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787266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B4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836408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B3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807094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B2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0.60180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0.60460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0.60450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0.60240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0.60190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0.60550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287551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B1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0.60190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0.60470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0.60360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0.60250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0.60200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0.60560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488790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1" i="1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703452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HIPOT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3549830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246279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IMPULSE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12" marR="5312" marT="531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2" marR="5312" marT="53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069686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E693AF0D-5237-894D-B2BB-1A30A1FDF8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1095" y="1304059"/>
            <a:ext cx="3986784" cy="417663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5348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C2A41-288C-F745-97F4-0062328CD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Hipot</a:t>
            </a:r>
            <a:r>
              <a:rPr lang="en-US" dirty="0"/>
              <a:t> and Impulse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B416D-9083-E34F-AA19-BA134F57ED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532" y="1005192"/>
            <a:ext cx="7920000" cy="1747736"/>
          </a:xfrm>
        </p:spPr>
        <p:txBody>
          <a:bodyPr>
            <a:normAutofit/>
          </a:bodyPr>
          <a:lstStyle/>
          <a:p>
            <a:r>
              <a:rPr lang="en-US" dirty="0" err="1"/>
              <a:t>Hipot</a:t>
            </a:r>
            <a:r>
              <a:rPr lang="en-US" dirty="0"/>
              <a:t> tests passed for coils</a:t>
            </a:r>
          </a:p>
          <a:p>
            <a:pPr lvl="1"/>
            <a:r>
              <a:rPr lang="en-US" dirty="0"/>
              <a:t>See Coil EQC data workbook on </a:t>
            </a:r>
            <a:r>
              <a:rPr lang="en-US" dirty="0" err="1"/>
              <a:t>Indico</a:t>
            </a:r>
            <a:r>
              <a:rPr lang="en-US" dirty="0"/>
              <a:t> Page</a:t>
            </a:r>
          </a:p>
          <a:p>
            <a:r>
              <a:rPr lang="en-US" dirty="0"/>
              <a:t>Impulse tests at 2000V shown below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DE7F8-FC0D-3E4E-9031-1E1A9844F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6EF3E4-557B-0A42-9004-71FF2C660B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MQXFA17 Coil Selection Review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2F2C3D5-CE72-364A-A59B-4E292249C4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2445328"/>
            <a:ext cx="4389120" cy="366608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D311294-8B71-E04C-A9F2-C9D5217E9D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5855" y="2445328"/>
            <a:ext cx="4389120" cy="3666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619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17666-1DF3-BC42-9D47-A0DE8D5B8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9A4B1-5B0F-AB46-8FD3-BB08B8F3D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Coil acceptance EQC tests are complete</a:t>
            </a:r>
          </a:p>
          <a:p>
            <a:r>
              <a:rPr lang="en-US" dirty="0"/>
              <a:t>No critical issues observed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FE9D80-E5E2-454E-8253-2FC26C63B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CD82D-2AE3-6740-88A2-E122AD5E6A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MQXFA17 Coil Selection Review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7593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7A2BB-3CB2-0E45-995D-40540118E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3DB5E1-B195-684D-A29C-B98258413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D6CADC-0BD6-884F-A4B5-076CFEEF7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3F6AC4-1AC9-5641-8F3F-7C5B1A8ED1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MQXFA17 Coil Selection Review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6394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DD4F8-0C25-CF4A-B8FE-4A2358D8D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2E1D0-8B85-014A-85FE-DDD2319C0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A69F0C-A651-9347-8591-DF040955B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BCA86E-E0B5-AB45-8EB8-20163868C6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MQXFA17 Coil Selection Review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76910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HiLumi">
      <a:dk1>
        <a:sysClr val="windowText" lastClr="000000"/>
      </a:dk1>
      <a:lt1>
        <a:sysClr val="window" lastClr="FFFFFF"/>
      </a:lt1>
      <a:dk2>
        <a:srgbClr val="005F8C"/>
      </a:dk2>
      <a:lt2>
        <a:srgbClr val="0093BE"/>
      </a:lt2>
      <a:accent1>
        <a:srgbClr val="64BCD9"/>
      </a:accent1>
      <a:accent2>
        <a:srgbClr val="700A00"/>
      </a:accent2>
      <a:accent3>
        <a:srgbClr val="CA1100"/>
      </a:accent3>
      <a:accent4>
        <a:srgbClr val="E65346"/>
      </a:accent4>
      <a:accent5>
        <a:srgbClr val="5A5A5A"/>
      </a:accent5>
      <a:accent6>
        <a:srgbClr val="FB963C"/>
      </a:accent6>
      <a:hlink>
        <a:srgbClr val="0093BE"/>
      </a:hlink>
      <a:folHlink>
        <a:srgbClr val="6E6E6E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9ABA85A245EC45AA49FA36F10E0232" ma:contentTypeVersion="2" ma:contentTypeDescription="Create a new document." ma:contentTypeScope="" ma:versionID="adcd0aad5aed504a8f0da929d2112ad6">
  <xsd:schema xmlns:xsd="http://www.w3.org/2001/XMLSchema" xmlns:xs="http://www.w3.org/2001/XMLSchema" xmlns:p="http://schemas.microsoft.com/office/2006/metadata/properties" xmlns:ns2="8946e33d-fd2f-4ae4-8ee9-d90c129cdf9e" targetNamespace="http://schemas.microsoft.com/office/2006/metadata/properties" ma:root="true" ma:fieldsID="8f86ca1f070cacaf1fa8f62c9f76043c" ns2:_="">
    <xsd:import namespace="8946e33d-fd2f-4ae4-8ee9-d90c129cdf9e"/>
    <xsd:element name="properties">
      <xsd:complexType>
        <xsd:sequence>
          <xsd:element name="documentManagement">
            <xsd:complexType>
              <xsd:all>
                <xsd:element ref="ns2:Description0" minOccurs="0"/>
                <xsd:element ref="ns2:No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46e33d-fd2f-4ae4-8ee9-d90c129cdf9e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internalName="Description0">
      <xsd:simpleType>
        <xsd:restriction base="dms:Text">
          <xsd:maxLength value="255"/>
        </xsd:restriction>
      </xsd:simpleType>
    </xsd:element>
    <xsd:element name="Note" ma:index="9" nillable="true" ma:displayName="Note" ma:internalName="Not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8946e33d-fd2f-4ae4-8ee9-d90c129cdf9e">HL-LHC PowerPoint Presentation, incl. LARP logo, 4:3 format</Description0>
    <Note xmlns="8946e33d-fd2f-4ae4-8ee9-d90c129cdf9e">For presentations to be given at Joint HL-LHC/LARP annual meetings (US or European locations).
https://edms.cern.ch/document/1607180/</Note>
  </documentManagement>
</p:properties>
</file>

<file path=customXml/itemProps1.xml><?xml version="1.0" encoding="utf-8"?>
<ds:datastoreItem xmlns:ds="http://schemas.openxmlformats.org/officeDocument/2006/customXml" ds:itemID="{1A7292EC-A4CC-4379-ABA5-C61E3A4C43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46e33d-fd2f-4ae4-8ee9-d90c129cdf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CC4280F-E911-4FF7-B1B5-10F770B636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F8EF391-2BAD-45F4-B22E-736040720C99}">
  <ds:schemaRefs>
    <ds:schemaRef ds:uri="http://schemas.microsoft.com/office/2006/metadata/properties"/>
    <ds:schemaRef ds:uri="http://purl.org/dc/dcmitype/"/>
    <ds:schemaRef ds:uri="8946e33d-fd2f-4ae4-8ee9-d90c129cdf9e"/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49185</TotalTime>
  <Words>466</Words>
  <Application>Microsoft Macintosh PowerPoint</Application>
  <PresentationFormat>On-screen Show (4:3)</PresentationFormat>
  <Paragraphs>275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</vt:lpstr>
      <vt:lpstr>Thème Office</vt:lpstr>
      <vt:lpstr>Electrical QC Measurements Coils 150, 151, 152, 237, 239, 242 </vt:lpstr>
      <vt:lpstr>Overview</vt:lpstr>
      <vt:lpstr>Coil Data</vt:lpstr>
      <vt:lpstr>Hipot and Impulse tests</vt:lpstr>
      <vt:lpstr>Summary</vt:lpstr>
      <vt:lpstr>Appendix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MQXFAP1b Preload Progress</dc:title>
  <dc:creator>Heng Pan</dc:creator>
  <cp:lastModifiedBy>Dan Cheng</cp:lastModifiedBy>
  <cp:revision>291</cp:revision>
  <cp:lastPrinted>2017-05-11T15:20:58Z</cp:lastPrinted>
  <dcterms:created xsi:type="dcterms:W3CDTF">2021-06-16T00:26:38Z</dcterms:created>
  <dcterms:modified xsi:type="dcterms:W3CDTF">2023-10-04T22:25:13Z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0x010100689ABA85A245EC45AA49FA36F10E0232</vt:lpwstr>
  </property>
</Properties>
</file>