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3" r:id="rId2"/>
    <p:sldId id="348" r:id="rId3"/>
    <p:sldId id="430" r:id="rId4"/>
    <p:sldId id="391" r:id="rId5"/>
    <p:sldId id="467" r:id="rId6"/>
    <p:sldId id="431" r:id="rId7"/>
    <p:sldId id="441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13" r:id="rId16"/>
    <p:sldId id="432" r:id="rId17"/>
    <p:sldId id="445" r:id="rId18"/>
    <p:sldId id="535" r:id="rId19"/>
    <p:sldId id="508" r:id="rId20"/>
    <p:sldId id="549" r:id="rId21"/>
    <p:sldId id="543" r:id="rId22"/>
    <p:sldId id="544" r:id="rId23"/>
    <p:sldId id="458" r:id="rId24"/>
    <p:sldId id="433" r:id="rId25"/>
    <p:sldId id="446" r:id="rId26"/>
    <p:sldId id="525" r:id="rId27"/>
    <p:sldId id="518" r:id="rId28"/>
    <p:sldId id="459" r:id="rId29"/>
    <p:sldId id="435" r:id="rId30"/>
    <p:sldId id="447" r:id="rId31"/>
    <p:sldId id="537" r:id="rId32"/>
    <p:sldId id="443" r:id="rId33"/>
    <p:sldId id="479" r:id="rId34"/>
    <p:sldId id="452" r:id="rId35"/>
    <p:sldId id="448" r:id="rId36"/>
    <p:sldId id="449" r:id="rId37"/>
    <p:sldId id="520" r:id="rId38"/>
    <p:sldId id="480" r:id="rId39"/>
    <p:sldId id="437" r:id="rId40"/>
    <p:sldId id="455" r:id="rId41"/>
    <p:sldId id="540" r:id="rId42"/>
    <p:sldId id="558" r:id="rId43"/>
    <p:sldId id="481" r:id="rId44"/>
    <p:sldId id="438" r:id="rId45"/>
    <p:sldId id="541" r:id="rId46"/>
    <p:sldId id="542" r:id="rId47"/>
    <p:sldId id="505" r:id="rId48"/>
    <p:sldId id="559" r:id="rId49"/>
    <p:sldId id="434" r:id="rId50"/>
    <p:sldId id="468" r:id="rId5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670" autoAdjust="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4146" y="14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P. Ferracin, Dan Cheng, Jennifer Doyle, Katherine Ray, Michael Solis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990097"/>
            <a:ext cx="2664380" cy="108000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4186086" y="987640"/>
            <a:ext cx="2546154" cy="108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13AF7AA-DCC1-49D7-AFC9-CFF742A0907F}"/>
              </a:ext>
            </a:extLst>
          </p:cNvPr>
          <p:cNvGrpSpPr/>
          <p:nvPr userDrawn="1"/>
        </p:nvGrpSpPr>
        <p:grpSpPr>
          <a:xfrm>
            <a:off x="6807360" y="908720"/>
            <a:ext cx="1365040" cy="1128708"/>
            <a:chOff x="1691680" y="1628800"/>
            <a:chExt cx="2016224" cy="16671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B860F3-BE17-4AB8-B617-E1B00E3AA3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4F68E5C-C7D6-4A83-942F-BB5226300F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91926" y="6261306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259632" y="6263451"/>
            <a:ext cx="1168023" cy="504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25F039-B72D-46E3-A5CC-8271924F0810}"/>
              </a:ext>
            </a:extLst>
          </p:cNvPr>
          <p:cNvGrpSpPr/>
          <p:nvPr userDrawn="1"/>
        </p:nvGrpSpPr>
        <p:grpSpPr>
          <a:xfrm>
            <a:off x="2435669" y="6261306"/>
            <a:ext cx="597356" cy="493935"/>
            <a:chOff x="1691680" y="1628800"/>
            <a:chExt cx="2016224" cy="16671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B86FA9-7466-46B3-B1E3-60149E2FBB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E30BA7-A8A1-4AD8-B62D-1EF4E52714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it-IT" noProof="0"/>
              <a:t>P. Ferracin, Dan Cheng, Jennifer Doyle, Katherine Ray, Michael Solis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463700" y="634925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22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P. Ferracin, Dan Cheng, Jennifer Doyle, Katherine Ray, Michael Solis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MQXFA17-13b coil dimensions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80000" cy="1498104"/>
          </a:xfrm>
        </p:spPr>
        <p:txBody>
          <a:bodyPr>
            <a:normAutofit/>
          </a:bodyPr>
          <a:lstStyle/>
          <a:p>
            <a:r>
              <a:rPr lang="en-GB" dirty="0"/>
              <a:t>P. Ferracin, Dan Cheng, Jennifer Doyle, Katherine Ray, Michael Solis</a:t>
            </a:r>
          </a:p>
          <a:p>
            <a:endParaRPr lang="en-GB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99149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MQXFA17-13b Coils Acceptance Review</a:t>
            </a:r>
          </a:p>
          <a:p>
            <a:r>
              <a:rPr lang="en-US" dirty="0"/>
              <a:t>October 10</a:t>
            </a:r>
            <a:r>
              <a:rPr lang="en-US" baseline="30000" dirty="0"/>
              <a:t>th</a:t>
            </a:r>
            <a:r>
              <a:rPr lang="en-US" dirty="0"/>
              <a:t>, 2023</a:t>
            </a:r>
            <a:endParaRPr lang="en-GB" dirty="0"/>
          </a:p>
          <a:p>
            <a:r>
              <a:rPr lang="en-GB" dirty="0"/>
              <a:t>LBNL, Berkeley, CA, USA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5949280"/>
            <a:ext cx="648072" cy="6983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“Coil blocks”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CC52-E9E2-4AE5-946D-03B2915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1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1331221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E5FD1-5420-4F16-885F-960AA3AC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35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“Pole”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“pole”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C-E and D-F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+0.000/-0.250 mm</a:t>
            </a:r>
            <a:r>
              <a:rPr lang="en-US" dirty="0">
                <a:solidFill>
                  <a:schemeClr val="bg2"/>
                </a:solidFill>
              </a:rPr>
              <a:t>*</a:t>
            </a: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“pole”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6959-FA55-4E87-A945-8AA5DA43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54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330654"/>
            <a:ext cx="7920000" cy="934709"/>
          </a:xfrm>
        </p:spPr>
        <p:txBody>
          <a:bodyPr>
            <a:normAutofit fontScale="62500" lnSpcReduction="20000"/>
          </a:bodyPr>
          <a:lstStyle/>
          <a:p>
            <a:r>
              <a:rPr lang="en-US" i="1"/>
              <a:t>*</a:t>
            </a:r>
            <a:r>
              <a:rPr lang="en-US"/>
              <a:t> </a:t>
            </a:r>
            <a:r>
              <a:rPr lang="en-US" i="1"/>
              <a:t>Cross-section measurements shall be taken</a:t>
            </a:r>
            <a:r>
              <a:rPr lang="en-US"/>
              <a:t> </a:t>
            </a:r>
            <a:r>
              <a:rPr lang="en-US" i="1"/>
              <a:t>close to all possible bumper locations. In addition, data shall be taken on the surface surrounding the pole holes where bumpers are inserted and projected on the closest measured cross-section.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836712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EB15C-DEFD-49EC-9CC0-70D94D31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72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Pole key slot mis-alignment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pole key slot mis-alignment </a:t>
            </a:r>
            <a:r>
              <a:rPr lang="en-US" dirty="0"/>
              <a:t>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+0.250/-0.250 mm 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pole key slot mis-alignment</a:t>
            </a:r>
            <a:r>
              <a:rPr lang="en-US" dirty="0"/>
              <a:t>, which is the misalignment of the center of the pole key slot with respect to the nominal position, is determined by fitting outer radius and mid-planes points with the nominal profile, with equal weighting and imposing as symmetrical the two mid-planes offsets.</a:t>
            </a:r>
          </a:p>
          <a:p>
            <a:pPr lvl="1"/>
            <a:r>
              <a:rPr lang="en-US" dirty="0"/>
              <a:t>View from LE, positive shift towards left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BC11-B2E2-4B3A-A5CE-D4F5927E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61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BF3-BED8-4711-8C9F-7D3B2CA6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CC5C-335F-4B99-8132-B9824B53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4752088" cy="4586063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best-fit outer radius </a:t>
            </a:r>
            <a:r>
              <a:rPr lang="en-US" dirty="0"/>
              <a:t>is determined by best-fitting only the outer radius points.</a:t>
            </a:r>
          </a:p>
          <a:p>
            <a:r>
              <a:rPr lang="en-US" u="sng" dirty="0"/>
              <a:t>No tolerance is specified</a:t>
            </a:r>
          </a:p>
          <a:p>
            <a:pPr lvl="1"/>
            <a:r>
              <a:rPr lang="en-US" dirty="0"/>
              <a:t>Used to monitor coil-to-collar contact surfaces (“LQ effect”)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12815-7FC7-4220-B7B2-177889F6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EF4FD-F428-40F3-A66A-9F4FE22C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2" r="14846"/>
          <a:stretch/>
        </p:blipFill>
        <p:spPr>
          <a:xfrm>
            <a:off x="5724128" y="1700808"/>
            <a:ext cx="2775366" cy="36262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16AD-333A-4094-84EA-8CE7C227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99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>
                <a:solidFill>
                  <a:schemeClr val="bg2"/>
                </a:solidFill>
              </a:rPr>
              <a:t>Results (straight section)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8F5FB-47C5-465C-9893-A15E9531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77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3DBED6-10C6-49B3-829E-A71ADC021D92}"/>
              </a:ext>
            </a:extLst>
          </p:cNvPr>
          <p:cNvCxnSpPr/>
          <p:nvPr/>
        </p:nvCxnSpPr>
        <p:spPr>
          <a:xfrm flipV="1">
            <a:off x="1691680" y="4414435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A514D3-3893-47B2-9357-6F253398FCD8}"/>
              </a:ext>
            </a:extLst>
          </p:cNvPr>
          <p:cNvCxnSpPr>
            <a:cxnSpLocks/>
          </p:cNvCxnSpPr>
          <p:nvPr/>
        </p:nvCxnSpPr>
        <p:spPr>
          <a:xfrm flipH="1" flipV="1">
            <a:off x="7236296" y="4365328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A21543-41CD-4562-9EDD-D31CB5FD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0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AACE1C-6C37-422E-AB62-334CF97F5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196752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8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3A42-D5BA-4B20-95E1-B0299412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ED7E5-FDE1-4C57-95FF-37CD964A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0E3734C-BFCE-4966-AE30-C1C3AFC6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D814A1-F3C8-40D3-883E-CBED3DDC8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2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2B8F2-E3E7-47E7-AC77-75B87D97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88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full length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CAB366-DF52-4439-A876-2F9EC90AA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7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8163-0AB8-4E61-8128-834C759C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  <a:br>
              <a:rPr lang="en-US" dirty="0"/>
            </a:br>
            <a:r>
              <a:rPr lang="en-US" dirty="0"/>
              <a:t>(with min/max straight </a:t>
            </a:r>
            <a:r>
              <a:rPr lang="en-US"/>
              <a:t>sect and full </a:t>
            </a:r>
            <a:r>
              <a:rPr lang="en-US" dirty="0"/>
              <a:t>length)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12E84-9A57-4855-98D0-4E9934B0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0E179-A594-43F1-B501-90517777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54AB16F-4539-4F75-A458-443EB658B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08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10ACF-0303-4998-8E39-43DD704C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between arc length excess straight section and min/max full length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D061E-2D82-42C5-8D57-B706FEAB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0399E-D510-4608-974C-74EAC80E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7C3E6C6-43AF-4D3B-B7C0-3D77C890A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5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All coils except 237 with several points out of spec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Action items</a:t>
            </a:r>
          </a:p>
          <a:p>
            <a:pPr lvl="1"/>
            <a:r>
              <a:rPr lang="en-US" dirty="0"/>
              <a:t>The coils will be shimmed on the mid-plane to compensate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1F36A-521E-48C8-B9DA-4D1574FE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350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CEDFE-4AAE-491E-971F-9963909C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15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22A3D7-BE89-4AE9-8530-6C393F40898E}"/>
              </a:ext>
            </a:extLst>
          </p:cNvPr>
          <p:cNvCxnSpPr>
            <a:cxnSpLocks/>
          </p:cNvCxnSpPr>
          <p:nvPr/>
        </p:nvCxnSpPr>
        <p:spPr>
          <a:xfrm>
            <a:off x="2403911" y="2293221"/>
            <a:ext cx="360040" cy="517159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709709-6D32-4ED7-8476-851B962AE70D}"/>
              </a:ext>
            </a:extLst>
          </p:cNvPr>
          <p:cNvCxnSpPr>
            <a:cxnSpLocks/>
          </p:cNvCxnSpPr>
          <p:nvPr/>
        </p:nvCxnSpPr>
        <p:spPr>
          <a:xfrm flipH="1">
            <a:off x="6732240" y="2350509"/>
            <a:ext cx="360040" cy="51226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A4C579-21E1-4C94-828F-3B2C1975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117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1C6-971F-4EC2-B9D7-0EEAEDD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 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DA42-3FBE-4919-9210-55EA5C7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4F9B501-DB78-4D71-8E09-6DD3E5DC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7B3505-518F-46B4-82D5-4FD22D76E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15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1C6-971F-4EC2-B9D7-0EEAEDD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DA42-3FBE-4919-9210-55EA5C7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75CAA-4BDA-4C60-B7C3-E53097D1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B8EBA44-6877-4B74-83A5-D59E46ED6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3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One data in coil 152 points marginally out of spec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Action items</a:t>
            </a:r>
          </a:p>
          <a:p>
            <a:pPr lvl="1"/>
            <a:r>
              <a:rPr lang="en-US" dirty="0"/>
              <a:t>No action items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90BE7-B4E6-4F1C-B8FD-8E7D84BA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536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9A6CD-5DB6-4059-BBE9-99BCD891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69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2FF25-3FB3-4887-9551-ECBBDA3A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16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radial deviations (coil blocks)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680867-0956-41DC-AF99-5A74580A525A}"/>
              </a:ext>
            </a:extLst>
          </p:cNvPr>
          <p:cNvCxnSpPr>
            <a:cxnSpLocks/>
          </p:cNvCxnSpPr>
          <p:nvPr/>
        </p:nvCxnSpPr>
        <p:spPr>
          <a:xfrm flipH="1" flipV="1">
            <a:off x="3563888" y="4504643"/>
            <a:ext cx="360040" cy="45697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D01B92-7AA8-44FF-8D85-5C47D403C197}"/>
              </a:ext>
            </a:extLst>
          </p:cNvPr>
          <p:cNvCxnSpPr>
            <a:cxnSpLocks/>
          </p:cNvCxnSpPr>
          <p:nvPr/>
        </p:nvCxnSpPr>
        <p:spPr>
          <a:xfrm flipV="1">
            <a:off x="5446040" y="4504642"/>
            <a:ext cx="360040" cy="508534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BF64E2-B0E0-46CA-B3CD-0341C390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405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 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D19264-E0D5-4C7C-90F5-CC6F87C3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189925-86D9-4EAD-88BE-54C83CE70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81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43696F-75BB-405B-B618-585BDD08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972E60-4858-4872-80AA-F91505876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76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150 and 242 marginally </a:t>
            </a:r>
            <a:r>
              <a:rPr lang="fr-FR" dirty="0"/>
              <a:t>out of </a:t>
            </a:r>
            <a:r>
              <a:rPr lang="fr-FR" dirty="0" err="1"/>
              <a:t>spec</a:t>
            </a:r>
            <a:r>
              <a:rPr lang="fr-FR" dirty="0"/>
              <a:t> in few positions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Action items</a:t>
            </a:r>
          </a:p>
          <a:p>
            <a:pPr lvl="1"/>
            <a:r>
              <a:rPr lang="en-US" dirty="0"/>
              <a:t>Non critical non conformity</a:t>
            </a:r>
          </a:p>
          <a:p>
            <a:pPr lvl="2"/>
            <a:r>
              <a:rPr lang="en-US" dirty="0"/>
              <a:t>Increase of </a:t>
            </a:r>
            <a:r>
              <a:rPr lang="en-US" dirty="0" err="1"/>
              <a:t>LHe</a:t>
            </a:r>
            <a:r>
              <a:rPr lang="en-US" dirty="0"/>
              <a:t> space between cold bore and inner coil in one location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121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44BE6-C4AF-4697-9E32-426E6BC0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677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radial deviations (pole)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1F333-0AFC-464B-8ED1-51F8800B0702}"/>
              </a:ext>
            </a:extLst>
          </p:cNvPr>
          <p:cNvCxnSpPr>
            <a:cxnSpLocks/>
          </p:cNvCxnSpPr>
          <p:nvPr/>
        </p:nvCxnSpPr>
        <p:spPr>
          <a:xfrm flipV="1">
            <a:off x="4683765" y="4197235"/>
            <a:ext cx="0" cy="72008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243DD-7E38-49CD-9132-08F40A37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470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  <a:br>
              <a:rPr lang="en-US" dirty="0"/>
            </a:br>
            <a:r>
              <a:rPr lang="en-US" dirty="0"/>
              <a:t>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816346-FE84-4CE9-95A3-C350D290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249F70-3560-44B4-A3B4-1B16FEB0D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5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4D29-86AF-41CB-9D45-5FAD2CA6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70589EE-E97F-45E6-9EB2-980D9B01A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39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out of spec positions, in all coils, 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/>
              <a:t>Action items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9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AE324-F755-4610-A517-237560B9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9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5AF0-041F-4412-8E44-83A9B8EA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taking and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AD9AD-153E-4802-BBBB-E91BEAAD5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3964944" cy="4906963"/>
          </a:xfrm>
        </p:spPr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Leica System</a:t>
            </a:r>
          </a:p>
          <a:p>
            <a:pPr lvl="1"/>
            <a:r>
              <a:rPr lang="en-US" dirty="0"/>
              <a:t>AT960 with T-Probe</a:t>
            </a:r>
          </a:p>
          <a:p>
            <a:endParaRPr lang="en-US" dirty="0"/>
          </a:p>
          <a:p>
            <a:r>
              <a:rPr lang="en-US" dirty="0"/>
              <a:t>Data processed using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Spatial Analyzer</a:t>
            </a: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CC6B4-9B7D-464F-8E18-9707B630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7812A-4DDA-4E2D-B370-29BBC8CC0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70742" y="1648689"/>
            <a:ext cx="2498908" cy="3861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221FC-AD6F-44AC-8DBE-C19C14969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1826613"/>
            <a:ext cx="2428163" cy="3505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C33BE-73E9-45AE-9306-A4F86B0C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35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deviations*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1F333-0AFC-464B-8ED1-51F8800B0702}"/>
              </a:ext>
            </a:extLst>
          </p:cNvPr>
          <p:cNvCxnSpPr>
            <a:cxnSpLocks/>
          </p:cNvCxnSpPr>
          <p:nvPr/>
        </p:nvCxnSpPr>
        <p:spPr>
          <a:xfrm>
            <a:off x="3912042" y="2711394"/>
            <a:ext cx="507546" cy="13874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B159EC-32F0-484D-A0E9-8421287C6D5B}"/>
              </a:ext>
            </a:extLst>
          </p:cNvPr>
          <p:cNvCxnSpPr>
            <a:cxnSpLocks/>
          </p:cNvCxnSpPr>
          <p:nvPr/>
        </p:nvCxnSpPr>
        <p:spPr>
          <a:xfrm flipH="1">
            <a:off x="4937748" y="2726594"/>
            <a:ext cx="455468" cy="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6DA3D6-9CE4-4AF6-8EE4-CF3B46723D63}"/>
              </a:ext>
            </a:extLst>
          </p:cNvPr>
          <p:cNvSpPr txBox="1"/>
          <p:nvPr/>
        </p:nvSpPr>
        <p:spPr>
          <a:xfrm>
            <a:off x="0" y="5301208"/>
            <a:ext cx="47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>
                <a:solidFill>
                  <a:schemeClr val="bg2"/>
                </a:solidFill>
              </a:rPr>
              <a:t>*View from LE, positive shift towards left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6604B5-1D5B-4A54-A023-0CFCC173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827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2B3-447D-44CD-931F-B1A35E9F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C52E-48DA-476A-9F7D-75E4AD6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55CE2-D0E5-470D-BC68-44DFFFDB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3965A6-CA4E-4C9D-B89A-24378E3C5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58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2B3-447D-44CD-931F-B1A35E9F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C52E-48DA-476A-9F7D-75E4AD6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55CE2-D0E5-470D-BC68-44DFFFDB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BCE24E-75F9-41DE-9ED4-968265FAB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90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data out of spec</a:t>
            </a:r>
            <a:endParaRPr lang="fr-FR" dirty="0"/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*See LBNL note and Record of Decision in Docdb-2844</a:t>
            </a:r>
            <a:endParaRPr lang="fr-FR" sz="1800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69DD5-D792-4902-9540-390DAF94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C25BB-FE7B-43E9-9709-6F412DA46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3460" r="31100" b="70160"/>
          <a:stretch/>
        </p:blipFill>
        <p:spPr>
          <a:xfrm>
            <a:off x="2195736" y="5019954"/>
            <a:ext cx="4569940" cy="12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4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74370-8108-4BBB-B6C2-F42B991A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040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3A4B-F092-499F-B1E7-B79D9C39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47954-2E95-4992-BCAD-096A8339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A78C0-7ED1-4B25-962C-F25ACE23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7AF7B8-871E-45C2-9B5E-F636919DB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24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1017-7CD4-4228-A4F6-E1E75980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CB9A-65D1-4B1C-BE6B-A226FB5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20D83-9B5E-4363-8D15-8AACDBEC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701CBE-9534-4BF1-A2B9-63532FB5B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1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consistent with A15 and A16 coils, but smaller than coils in previous magnets</a:t>
            </a:r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38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E6BD-F556-4A2D-AC64-4251C5B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43F09-4D93-48EA-ABFA-1157FF94C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Arc length excess</a:t>
            </a:r>
          </a:p>
          <a:p>
            <a:pPr lvl="1"/>
            <a:r>
              <a:rPr lang="en-US" dirty="0"/>
              <a:t>All coils except 237 with several points out of spec</a:t>
            </a:r>
          </a:p>
          <a:p>
            <a:pPr lvl="2"/>
            <a:r>
              <a:rPr lang="en-US" dirty="0"/>
              <a:t>The coils will be shimmed on the mid-plane to compensate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One data in coil 152 points marginally out of spec</a:t>
            </a:r>
          </a:p>
          <a:p>
            <a:pPr lvl="2"/>
            <a:r>
              <a:rPr lang="en-US" dirty="0"/>
              <a:t>No action items</a:t>
            </a:r>
          </a:p>
          <a:p>
            <a:r>
              <a:rPr lang="en-US" dirty="0"/>
              <a:t>Inner radial deviations (coil blocks)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150 and 242 marginally out of spec in few positions</a:t>
            </a:r>
          </a:p>
          <a:p>
            <a:pPr lvl="2"/>
            <a:r>
              <a:rPr lang="en-US" dirty="0"/>
              <a:t>Non critical non conformity</a:t>
            </a:r>
          </a:p>
          <a:p>
            <a:pPr lvl="3"/>
            <a:r>
              <a:rPr lang="en-US" dirty="0"/>
              <a:t>Increase of </a:t>
            </a:r>
            <a:r>
              <a:rPr lang="en-US" dirty="0" err="1"/>
              <a:t>LHe</a:t>
            </a:r>
            <a:r>
              <a:rPr lang="en-US" dirty="0"/>
              <a:t> space between cold bore and inner coil in one location</a:t>
            </a:r>
          </a:p>
          <a:p>
            <a:r>
              <a:rPr lang="en-US" dirty="0"/>
              <a:t>Inner radial deviations (pole)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out of spec positions, in all coils, 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slot deviations</a:t>
            </a:r>
          </a:p>
          <a:p>
            <a:pPr lvl="1"/>
            <a:r>
              <a:rPr lang="en-US" dirty="0"/>
              <a:t>No data out of spec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Best-fit outer radius deviations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consistent with A15 and A16 coils, but smaller than coils in previous magnets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88A46-5E92-4F44-BAC5-A81081DC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26E5D-D50D-4E0E-891B-217B9C66A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7321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>
                <a:solidFill>
                  <a:schemeClr val="bg2"/>
                </a:solidFill>
              </a:rPr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BA120-F1E9-4B16-9768-48CFE138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43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46D2-2A64-41DF-9340-73BD6362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99F9-8121-4C99-80A0-9FE980DD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28180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Each cross section is treated separately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Coils cross-sections are measured in 15 different locations along the coil length, from 70 mm close to the lead end to 4426 mm close to the return end.</a:t>
            </a:r>
          </a:p>
          <a:p>
            <a:pPr lvl="1"/>
            <a:r>
              <a:rPr lang="en-US" dirty="0"/>
              <a:t>The 12 so-called straight section locations, where the pole key slot is present, are from 465 mm close to the lead end to 4310 mm close to the return end. </a:t>
            </a:r>
          </a:p>
          <a:p>
            <a:pPr lvl="1"/>
            <a:r>
              <a:rPr lang="en-US" dirty="0"/>
              <a:t>The strain gauge is at location 3965 mm.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A99E-78AC-4AE2-92DB-43FF6C17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7A93A-7A7E-402C-B232-C8840886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3AC-5D04-4CEA-A6D0-72F5A0EA2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3501008"/>
            <a:ext cx="7344816" cy="27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4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FC16-1443-47CA-A552-332BE349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DF0F-9DCE-4C3E-974E-1DE9244D1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A7E29-9C97-4921-8C2C-F8F6CEE1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9FE74-F8D6-4686-9749-E3E2955A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7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>
                <a:solidFill>
                  <a:schemeClr val="bg2"/>
                </a:solidFill>
              </a:rPr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89440-C880-4868-8932-D5C6933A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36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D867-3B0F-4830-8124-E31A1D60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for series coils</a:t>
            </a:r>
            <a:r>
              <a:rPr lang="en-US" dirty="0"/>
              <a:t>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BE153-DB0C-41CE-BD51-83EAEE44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90" t="14527" r="11115" b="5975"/>
          <a:stretch/>
        </p:blipFill>
        <p:spPr>
          <a:xfrm>
            <a:off x="691580" y="1196752"/>
            <a:ext cx="7760840" cy="49823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0872E-8A12-4137-8F39-7EFB2E7F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6B996-28EA-4D89-BCBE-0C430075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82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arc length excesses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arc length excess</a:t>
            </a:r>
            <a:r>
              <a:rPr lang="en-US" b="1" dirty="0"/>
              <a:t>, </a:t>
            </a:r>
            <a:r>
              <a:rPr lang="en-US" dirty="0"/>
              <a:t>which</a:t>
            </a:r>
            <a:r>
              <a:rPr lang="en-US" b="1" dirty="0"/>
              <a:t> </a:t>
            </a:r>
            <a:r>
              <a:rPr lang="en-US" dirty="0"/>
              <a:t>is difference between the measured coil arc length and the nominal one,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The sum of the two measured mid-plane offsets provides the arc length excess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03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Outer radius profile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outer radius profile deviations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+0.200/-0.250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outer radius profile deviation</a:t>
            </a:r>
            <a:r>
              <a:rPr lang="en-US" b="1" dirty="0"/>
              <a:t>, </a:t>
            </a:r>
            <a:r>
              <a:rPr lang="en-US" dirty="0"/>
              <a:t>which is given by the variation of each point on the outer radius with respect to the nominal outer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  <a:endParaRPr lang="en-US" b="1" u="sng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EB338-AE8F-4252-9F11-A4A3B6CB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5589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144523</TotalTime>
  <Words>2399</Words>
  <Application>Microsoft Office PowerPoint</Application>
  <PresentationFormat>On-screen Show (4:3)</PresentationFormat>
  <Paragraphs>381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Thème Office</vt:lpstr>
      <vt:lpstr>MQXFA17-13b coil dimensions </vt:lpstr>
      <vt:lpstr>Outline</vt:lpstr>
      <vt:lpstr>Outline</vt:lpstr>
      <vt:lpstr>Data taking and processing</vt:lpstr>
      <vt:lpstr>Post processing</vt:lpstr>
      <vt:lpstr>Outline</vt:lpstr>
      <vt:lpstr>Impregnated coil dimensional tolerances (for series coils) </vt:lpstr>
      <vt:lpstr>Impregnated coil dimensional tolerances Arc length excess </vt:lpstr>
      <vt:lpstr>Impregnated coil dimensional tolerances Outer radius profile deviation</vt:lpstr>
      <vt:lpstr>Impregnated coil dimensional tolerances “Coil blocks” inner radius profile deviation </vt:lpstr>
      <vt:lpstr>Impregnated coil dimensional tolerances </vt:lpstr>
      <vt:lpstr>Impregnated coil dimensional tolerances “Pole” inner radius profile deviation </vt:lpstr>
      <vt:lpstr>Impregnated coil dimensional tolerances </vt:lpstr>
      <vt:lpstr>Impregnated coil dimensional tolerances Pole key slot mis-alignment</vt:lpstr>
      <vt:lpstr>Best-fit outer radius</vt:lpstr>
      <vt:lpstr>Outline</vt:lpstr>
      <vt:lpstr>Arc length excess</vt:lpstr>
      <vt:lpstr>Arc length excess straight section</vt:lpstr>
      <vt:lpstr>Arc length excess straight section</vt:lpstr>
      <vt:lpstr>Arc length excess full length</vt:lpstr>
      <vt:lpstr>Arc length excess straight section (with min/max straight sect and full length)</vt:lpstr>
      <vt:lpstr>Delta between arc length excess straight section and min/max full length</vt:lpstr>
      <vt:lpstr>Arc length excess straight section</vt:lpstr>
      <vt:lpstr>Outline</vt:lpstr>
      <vt:lpstr>Outer radius profile deviation</vt:lpstr>
      <vt:lpstr>Outer radius profile deviations straight section (min-max)</vt:lpstr>
      <vt:lpstr>Outer radius profile deviations straight section</vt:lpstr>
      <vt:lpstr>Outer radius profile deviations straight section</vt:lpstr>
      <vt:lpstr>Outline</vt:lpstr>
      <vt:lpstr>Inner radial deviations (coil blocks)</vt:lpstr>
      <vt:lpstr>Coil blocks inner radial deviations straight section (min-max)</vt:lpstr>
      <vt:lpstr>Coil blocks inner radial deviations straight section</vt:lpstr>
      <vt:lpstr>Coil blocks inner radial deviations straight section</vt:lpstr>
      <vt:lpstr>Outline</vt:lpstr>
      <vt:lpstr>Inner radial deviations (pole)</vt:lpstr>
      <vt:lpstr>Pole inner radial deviations straight section (min-max)</vt:lpstr>
      <vt:lpstr>Pole inner radial deviations straight section</vt:lpstr>
      <vt:lpstr>Pole inner radial deviations straight section </vt:lpstr>
      <vt:lpstr>Outline</vt:lpstr>
      <vt:lpstr>Key slot deviations*</vt:lpstr>
      <vt:lpstr>Key slot deviations</vt:lpstr>
      <vt:lpstr>Key slot deviations</vt:lpstr>
      <vt:lpstr>Key slot deviations</vt:lpstr>
      <vt:lpstr>Outline</vt:lpstr>
      <vt:lpstr>Best-fit outer radius deviations</vt:lpstr>
      <vt:lpstr>Best-fit outer radius deviations</vt:lpstr>
      <vt:lpstr>Best-fit outer radius deviations </vt:lpstr>
      <vt:lpstr>Out of specs</vt:lpstr>
      <vt:lpstr>Outline</vt:lpstr>
      <vt:lpstr>Appendix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2155</cp:revision>
  <dcterms:created xsi:type="dcterms:W3CDTF">2016-03-23T12:58:39Z</dcterms:created>
  <dcterms:modified xsi:type="dcterms:W3CDTF">2023-10-05T00:34:17Z</dcterms:modified>
</cp:coreProperties>
</file>