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8" r:id="rId5"/>
  </p:sldMasterIdLst>
  <p:notesMasterIdLst>
    <p:notesMasterId r:id="rId26"/>
  </p:notesMasterIdLst>
  <p:handoutMasterIdLst>
    <p:handoutMasterId r:id="rId27"/>
  </p:handoutMasterIdLst>
  <p:sldIdLst>
    <p:sldId id="263" r:id="rId6"/>
    <p:sldId id="443" r:id="rId7"/>
    <p:sldId id="1051" r:id="rId8"/>
    <p:sldId id="307" r:id="rId9"/>
    <p:sldId id="436" r:id="rId10"/>
    <p:sldId id="446" r:id="rId11"/>
    <p:sldId id="439" r:id="rId12"/>
    <p:sldId id="1050" r:id="rId13"/>
    <p:sldId id="450" r:id="rId14"/>
    <p:sldId id="1052" r:id="rId15"/>
    <p:sldId id="363" r:id="rId16"/>
    <p:sldId id="364" r:id="rId17"/>
    <p:sldId id="366" r:id="rId18"/>
    <p:sldId id="367" r:id="rId19"/>
    <p:sldId id="1055" r:id="rId20"/>
    <p:sldId id="551" r:id="rId21"/>
    <p:sldId id="553" r:id="rId22"/>
    <p:sldId id="1054" r:id="rId23"/>
    <p:sldId id="1057" r:id="rId24"/>
    <p:sldId id="1049" r:id="rId2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B4C6E7"/>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62" autoAdjust="0"/>
    <p:restoredTop sz="96395" autoAdjust="0"/>
  </p:normalViewPr>
  <p:slideViewPr>
    <p:cSldViewPr snapToObjects="1" showGuides="1">
      <p:cViewPr varScale="1">
        <p:scale>
          <a:sx n="101" d="100"/>
          <a:sy n="101" d="100"/>
        </p:scale>
        <p:origin x="1424" y="76"/>
      </p:cViewPr>
      <p:guideLst>
        <p:guide orient="horz" pos="4080"/>
        <p:guide pos="2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Sheet1!$E$3</c:f>
              <c:strCache>
                <c:ptCount val="1"/>
                <c:pt idx="0">
                  <c:v>Average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Sheet1!$B$5:$B$13</c:f>
              <c:numCache>
                <c:formatCode>General</c:formatCode>
                <c:ptCount val="9"/>
                <c:pt idx="0">
                  <c:v>70</c:v>
                </c:pt>
                <c:pt idx="1">
                  <c:v>100</c:v>
                </c:pt>
                <c:pt idx="2">
                  <c:v>150</c:v>
                </c:pt>
                <c:pt idx="3">
                  <c:v>180</c:v>
                </c:pt>
                <c:pt idx="4">
                  <c:v>207</c:v>
                </c:pt>
                <c:pt idx="5">
                  <c:v>220</c:v>
                </c:pt>
                <c:pt idx="6">
                  <c:v>260</c:v>
                </c:pt>
                <c:pt idx="7">
                  <c:v>300</c:v>
                </c:pt>
                <c:pt idx="8">
                  <c:v>465</c:v>
                </c:pt>
              </c:numCache>
            </c:numRef>
          </c:xVal>
          <c:yVal>
            <c:numRef>
              <c:f>Sheet1!$E$5:$E$13</c:f>
              <c:numCache>
                <c:formatCode>General</c:formatCode>
                <c:ptCount val="9"/>
                <c:pt idx="0">
                  <c:v>-119</c:v>
                </c:pt>
                <c:pt idx="1">
                  <c:v>-123</c:v>
                </c:pt>
                <c:pt idx="2">
                  <c:v>-137</c:v>
                </c:pt>
                <c:pt idx="3">
                  <c:v>-151.5</c:v>
                </c:pt>
                <c:pt idx="4">
                  <c:v>-173</c:v>
                </c:pt>
                <c:pt idx="5">
                  <c:v>-163</c:v>
                </c:pt>
                <c:pt idx="6">
                  <c:v>-137.5</c:v>
                </c:pt>
                <c:pt idx="7">
                  <c:v>-99</c:v>
                </c:pt>
                <c:pt idx="8">
                  <c:v>-63</c:v>
                </c:pt>
              </c:numCache>
            </c:numRef>
          </c:yVal>
          <c:smooth val="0"/>
          <c:extLst>
            <c:ext xmlns:c16="http://schemas.microsoft.com/office/drawing/2014/chart" uri="{C3380CC4-5D6E-409C-BE32-E72D297353CC}">
              <c16:uniqueId val="{00000000-7F1D-424D-86E4-4AC699BA9ACF}"/>
            </c:ext>
          </c:extLst>
        </c:ser>
        <c:dLbls>
          <c:showLegendKey val="0"/>
          <c:showVal val="0"/>
          <c:showCatName val="0"/>
          <c:showSerName val="0"/>
          <c:showPercent val="0"/>
          <c:showBubbleSize val="0"/>
        </c:dLbls>
        <c:axId val="426158432"/>
        <c:axId val="426161384"/>
      </c:scatterChart>
      <c:valAx>
        <c:axId val="42615843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a:t>
                </a:r>
                <a:r>
                  <a:rPr lang="en-US" baseline="0"/>
                  <a:t> from Lead End (mm)</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161384"/>
        <c:crosses val="autoZero"/>
        <c:crossBetween val="midCat"/>
      </c:valAx>
      <c:valAx>
        <c:axId val="4261613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midplane deviation (um)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1584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05/10/2023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05/10/2023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3</a:t>
            </a:fld>
            <a:endParaRPr lang="fr-FR"/>
          </a:p>
        </p:txBody>
      </p:sp>
    </p:spTree>
    <p:extLst>
      <p:ext uri="{BB962C8B-B14F-4D97-AF65-F5344CB8AC3E}">
        <p14:creationId xmlns:p14="http://schemas.microsoft.com/office/powerpoint/2010/main" val="35530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4</a:t>
            </a:fld>
            <a:endParaRPr lang="fr-FR"/>
          </a:p>
        </p:txBody>
      </p:sp>
    </p:spTree>
    <p:extLst>
      <p:ext uri="{BB962C8B-B14F-4D97-AF65-F5344CB8AC3E}">
        <p14:creationId xmlns:p14="http://schemas.microsoft.com/office/powerpoint/2010/main" val="4084190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US" noProof="0"/>
              <a:t>MQXFA17-13b Coil Acceptance Review </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userDrawn="1"/>
        </p:nvPicPr>
        <p:blipFill>
          <a:blip r:embed="rId3"/>
          <a:stretch>
            <a:fillRect/>
          </a:stretch>
        </p:blipFill>
        <p:spPr>
          <a:xfrm>
            <a:off x="1259632" y="476672"/>
            <a:ext cx="4048095" cy="18960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r>
              <a:rPr lang="en-US" noProof="0"/>
              <a:t>MQXFA17-13b Coil Acceptance Review </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extLst>
      <p:ext uri="{BB962C8B-B14F-4D97-AF65-F5344CB8AC3E}">
        <p14:creationId xmlns:p14="http://schemas.microsoft.com/office/powerpoint/2010/main" val="36525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US" noProof="0"/>
              <a:t>MQXFA17-13b Coil Acceptance Review </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extLst>
      <p:ext uri="{BB962C8B-B14F-4D97-AF65-F5344CB8AC3E}">
        <p14:creationId xmlns:p14="http://schemas.microsoft.com/office/powerpoint/2010/main" val="54857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US" noProof="0"/>
              <a:t>MQXFA17-13b Coil Acceptance Review </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extLst>
      <p:ext uri="{BB962C8B-B14F-4D97-AF65-F5344CB8AC3E}">
        <p14:creationId xmlns:p14="http://schemas.microsoft.com/office/powerpoint/2010/main" val="23824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p>
            <a:r>
              <a:rPr lang="en-US" noProof="0"/>
              <a:t>MQXFA17-13b Coil Acceptance Review </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noProof="0"/>
              <a:t>MQXFA17-13b Coil Acceptance Review </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r>
              <a:rPr lang="en-US" noProof="0"/>
              <a:t>MQXFA17-13b Coil Acceptance Review </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US" noProof="0"/>
              <a:t>MQXFA17-13b Coil Acceptance Review </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US" noProof="0"/>
              <a:t>MQXFA17-13b Coil Acceptance Review </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US" noProof="0"/>
              <a:t>MQXFA17-13b Coil Acceptance Review </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userDrawn="1"/>
        </p:nvPicPr>
        <p:blipFill>
          <a:blip r:embed="rId3"/>
          <a:stretch>
            <a:fillRect/>
          </a:stretch>
        </p:blipFill>
        <p:spPr>
          <a:xfrm>
            <a:off x="1259632" y="476672"/>
            <a:ext cx="4048095" cy="1896020"/>
          </a:xfrm>
          <a:prstGeom prst="rect">
            <a:avLst/>
          </a:prstGeom>
        </p:spPr>
      </p:pic>
    </p:spTree>
    <p:extLst>
      <p:ext uri="{BB962C8B-B14F-4D97-AF65-F5344CB8AC3E}">
        <p14:creationId xmlns:p14="http://schemas.microsoft.com/office/powerpoint/2010/main" val="276682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p>
            <a:r>
              <a:rPr lang="en-US" noProof="0"/>
              <a:t>MQXFA17-13b Coil Acceptance Review </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extLst>
      <p:ext uri="{BB962C8B-B14F-4D97-AF65-F5344CB8AC3E}">
        <p14:creationId xmlns:p14="http://schemas.microsoft.com/office/powerpoint/2010/main" val="294467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noProof="0"/>
              <a:t>MQXFA17-13b Coil Acceptance Review </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extLst>
      <p:ext uri="{BB962C8B-B14F-4D97-AF65-F5344CB8AC3E}">
        <p14:creationId xmlns:p14="http://schemas.microsoft.com/office/powerpoint/2010/main" val="125817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noProof="0"/>
              <a:t>MQXFA17-13b Coil Acceptance Review </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pic>
        <p:nvPicPr>
          <p:cNvPr id="4" name="Picture 3">
            <a:extLst>
              <a:ext uri="{FF2B5EF4-FFF2-40B4-BE49-F238E27FC236}">
                <a16:creationId xmlns:a16="http://schemas.microsoft.com/office/drawing/2014/main" id="{EEC8F6E1-DCAA-4B58-8837-5B94238538F3}"/>
              </a:ext>
            </a:extLst>
          </p:cNvPr>
          <p:cNvPicPr>
            <a:picLocks noChangeAspect="1"/>
          </p:cNvPicPr>
          <p:nvPr userDrawn="1"/>
        </p:nvPicPr>
        <p:blipFill>
          <a:blip r:embed="rId9"/>
          <a:stretch>
            <a:fillRect/>
          </a:stretch>
        </p:blipFill>
        <p:spPr>
          <a:xfrm>
            <a:off x="1" y="6126162"/>
            <a:ext cx="1562508" cy="7318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noProof="0"/>
              <a:t>MQXFA17-13b Coil Acceptance Review </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pic>
        <p:nvPicPr>
          <p:cNvPr id="4" name="Picture 3">
            <a:extLst>
              <a:ext uri="{FF2B5EF4-FFF2-40B4-BE49-F238E27FC236}">
                <a16:creationId xmlns:a16="http://schemas.microsoft.com/office/drawing/2014/main" id="{EEC8F6E1-DCAA-4B58-8837-5B94238538F3}"/>
              </a:ext>
            </a:extLst>
          </p:cNvPr>
          <p:cNvPicPr>
            <a:picLocks noChangeAspect="1"/>
          </p:cNvPicPr>
          <p:nvPr userDrawn="1"/>
        </p:nvPicPr>
        <p:blipFill>
          <a:blip r:embed="rId9"/>
          <a:stretch>
            <a:fillRect/>
          </a:stretch>
        </p:blipFill>
        <p:spPr>
          <a:xfrm>
            <a:off x="1" y="6126162"/>
            <a:ext cx="1562508" cy="731837"/>
          </a:xfrm>
          <a:prstGeom prst="rect">
            <a:avLst/>
          </a:prstGeom>
        </p:spPr>
      </p:pic>
    </p:spTree>
    <p:extLst>
      <p:ext uri="{BB962C8B-B14F-4D97-AF65-F5344CB8AC3E}">
        <p14:creationId xmlns:p14="http://schemas.microsoft.com/office/powerpoint/2010/main" val="355886965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ndico.fnal.gov/event/6153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MQXFA17 and MQXFA13b Coils Acceptance Review </a:t>
            </a:r>
            <a:br>
              <a:rPr lang="en-US" dirty="0"/>
            </a:br>
            <a:r>
              <a:rPr lang="en-US" i="1" dirty="0"/>
              <a:t>Introduction </a:t>
            </a:r>
            <a:r>
              <a:rPr lang="en-GB" i="1" dirty="0"/>
              <a:t>&amp; Charge</a:t>
            </a:r>
          </a:p>
        </p:txBody>
      </p:sp>
      <p:sp>
        <p:nvSpPr>
          <p:cNvPr id="3" name="Sous-titre 2"/>
          <p:cNvSpPr>
            <a:spLocks noGrp="1"/>
          </p:cNvSpPr>
          <p:nvPr>
            <p:ph type="subTitle" idx="1"/>
          </p:nvPr>
        </p:nvSpPr>
        <p:spPr/>
        <p:txBody>
          <a:bodyPr>
            <a:normAutofit lnSpcReduction="10000"/>
          </a:bodyPr>
          <a:lstStyle/>
          <a:p>
            <a:r>
              <a:rPr lang="en-GB" dirty="0"/>
              <a:t>Giorgio Ambrosio</a:t>
            </a:r>
          </a:p>
          <a:p>
            <a:r>
              <a:rPr lang="en-GB" dirty="0"/>
              <a:t>Magnets L2</a:t>
            </a:r>
          </a:p>
          <a:p>
            <a:r>
              <a:rPr lang="en-GB" dirty="0"/>
              <a:t>U.S. HL-LHC Accelerator Upgrade Project</a:t>
            </a:r>
          </a:p>
        </p:txBody>
      </p:sp>
      <p:sp>
        <p:nvSpPr>
          <p:cNvPr id="6" name="Rectangle 5"/>
          <p:cNvSpPr/>
          <p:nvPr/>
        </p:nvSpPr>
        <p:spPr>
          <a:xfrm>
            <a:off x="-6424" y="6141660"/>
            <a:ext cx="1547664" cy="6926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Espace réservé du texte 3"/>
          <p:cNvSpPr>
            <a:spLocks noGrp="1"/>
          </p:cNvSpPr>
          <p:nvPr>
            <p:ph type="body" sz="quarter" idx="14"/>
          </p:nvPr>
        </p:nvSpPr>
        <p:spPr>
          <a:xfrm>
            <a:off x="1371600" y="5899149"/>
            <a:ext cx="6480000" cy="447685"/>
          </a:xfrm>
        </p:spPr>
        <p:txBody>
          <a:bodyPr>
            <a:normAutofit lnSpcReduction="10000"/>
          </a:bodyPr>
          <a:lstStyle/>
          <a:p>
            <a:r>
              <a:rPr lang="en-US" sz="1400" b="1" dirty="0"/>
              <a:t>MQXFA17 and MQXFA13b Coil Acceptance Review</a:t>
            </a:r>
          </a:p>
          <a:p>
            <a:r>
              <a:rPr lang="en-GB" sz="1400" dirty="0"/>
              <a:t>October 6,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BEF8-C361-4EA0-AC16-46E5B718BA18}"/>
              </a:ext>
            </a:extLst>
          </p:cNvPr>
          <p:cNvSpPr>
            <a:spLocks noGrp="1"/>
          </p:cNvSpPr>
          <p:nvPr>
            <p:ph type="title"/>
          </p:nvPr>
        </p:nvSpPr>
        <p:spPr/>
        <p:txBody>
          <a:bodyPr/>
          <a:lstStyle/>
          <a:p>
            <a:r>
              <a:rPr lang="en-US" dirty="0"/>
              <a:t>Recommendations from </a:t>
            </a:r>
            <a:r>
              <a:rPr lang="en-US" i="1" dirty="0"/>
              <a:t>MQXFA16 Coil Acceptance Review</a:t>
            </a:r>
            <a:endParaRPr lang="en-US" dirty="0"/>
          </a:p>
        </p:txBody>
      </p:sp>
      <p:sp>
        <p:nvSpPr>
          <p:cNvPr id="3" name="Content Placeholder 2">
            <a:extLst>
              <a:ext uri="{FF2B5EF4-FFF2-40B4-BE49-F238E27FC236}">
                <a16:creationId xmlns:a16="http://schemas.microsoft.com/office/drawing/2014/main" id="{5C1F26CE-3EFC-45A1-9C7E-FF5D03620AB0}"/>
              </a:ext>
            </a:extLst>
          </p:cNvPr>
          <p:cNvSpPr>
            <a:spLocks noGrp="1"/>
          </p:cNvSpPr>
          <p:nvPr>
            <p:ph idx="1"/>
          </p:nvPr>
        </p:nvSpPr>
        <p:spPr>
          <a:xfrm>
            <a:off x="395536" y="1124744"/>
            <a:ext cx="8291264" cy="4896544"/>
          </a:xfrm>
        </p:spPr>
        <p:txBody>
          <a:bodyPr>
            <a:normAutofit/>
          </a:bodyPr>
          <a:lstStyle/>
          <a:p>
            <a:r>
              <a:rPr lang="en-US" i="1" dirty="0"/>
              <a:t>Currently, LBNL measures only two cross sections in the LE end (70 mm and 207 mm) and one in the RE end (4426 mm). In order to have a better picture of the coil size in the end region, it would be useful to measure one coil with higher longitudinal definition (one section every ≈ 50 mm). It will also help to improve the FE analysis if this information is fed into the model</a:t>
            </a:r>
            <a:endParaRPr lang="en-US" dirty="0"/>
          </a:p>
          <a:p>
            <a:r>
              <a:rPr lang="en-US" dirty="0"/>
              <a:t>Done.  See next slide</a:t>
            </a:r>
          </a:p>
          <a:p>
            <a:pPr marL="0" indent="0">
              <a:buNone/>
            </a:pPr>
            <a:endParaRPr lang="en-US" dirty="0"/>
          </a:p>
        </p:txBody>
      </p:sp>
      <p:sp>
        <p:nvSpPr>
          <p:cNvPr id="4" name="Footer Placeholder 3">
            <a:extLst>
              <a:ext uri="{FF2B5EF4-FFF2-40B4-BE49-F238E27FC236}">
                <a16:creationId xmlns:a16="http://schemas.microsoft.com/office/drawing/2014/main" id="{0AA23DEE-B773-43C0-9DD9-D79F7F6D2A70}"/>
              </a:ext>
            </a:extLst>
          </p:cNvPr>
          <p:cNvSpPr>
            <a:spLocks noGrp="1"/>
          </p:cNvSpPr>
          <p:nvPr>
            <p:ph type="ftr" sz="quarter" idx="11"/>
          </p:nvPr>
        </p:nvSpPr>
        <p:spPr/>
        <p:txBody>
          <a:bodyPr/>
          <a:lstStyle/>
          <a:p>
            <a:r>
              <a:rPr lang="en-US" noProof="0"/>
              <a:t>MQXFA17-13b Coil Acceptance Review </a:t>
            </a:r>
            <a:endParaRPr lang="en-GB" noProof="0"/>
          </a:p>
        </p:txBody>
      </p:sp>
      <p:sp>
        <p:nvSpPr>
          <p:cNvPr id="5" name="Slide Number Placeholder 4">
            <a:extLst>
              <a:ext uri="{FF2B5EF4-FFF2-40B4-BE49-F238E27FC236}">
                <a16:creationId xmlns:a16="http://schemas.microsoft.com/office/drawing/2014/main" id="{29F33C30-52D9-4EC0-915A-7F2980959F65}"/>
              </a:ext>
            </a:extLst>
          </p:cNvPr>
          <p:cNvSpPr>
            <a:spLocks noGrp="1"/>
          </p:cNvSpPr>
          <p:nvPr>
            <p:ph type="sldNum" sz="quarter" idx="12"/>
          </p:nvPr>
        </p:nvSpPr>
        <p:spPr/>
        <p:txBody>
          <a:bodyPr/>
          <a:lstStyle/>
          <a:p>
            <a:fld id="{BFDCA1C4-9514-7B4F-976F-D92F7E296653}" type="slidenum">
              <a:rPr lang="fr-FR" smtClean="0"/>
              <a:pPr/>
              <a:t>10</a:t>
            </a:fld>
            <a:endParaRPr lang="fr-FR"/>
          </a:p>
        </p:txBody>
      </p:sp>
    </p:spTree>
    <p:extLst>
      <p:ext uri="{BB962C8B-B14F-4D97-AF65-F5344CB8AC3E}">
        <p14:creationId xmlns:p14="http://schemas.microsoft.com/office/powerpoint/2010/main" val="1607798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CF94-F2CB-2D8D-123B-423EF9BA24CC}"/>
              </a:ext>
            </a:extLst>
          </p:cNvPr>
          <p:cNvSpPr>
            <a:spLocks noGrp="1"/>
          </p:cNvSpPr>
          <p:nvPr>
            <p:ph type="title"/>
          </p:nvPr>
        </p:nvSpPr>
        <p:spPr>
          <a:xfrm>
            <a:off x="600032" y="-99392"/>
            <a:ext cx="7920000" cy="720000"/>
          </a:xfrm>
        </p:spPr>
        <p:txBody>
          <a:bodyPr/>
          <a:lstStyle/>
          <a:p>
            <a:r>
              <a:rPr lang="en-US" dirty="0"/>
              <a:t>Coil 157 - Additional Locations</a:t>
            </a:r>
          </a:p>
        </p:txBody>
      </p:sp>
      <p:sp>
        <p:nvSpPr>
          <p:cNvPr id="3" name="Content Placeholder 2">
            <a:extLst>
              <a:ext uri="{FF2B5EF4-FFF2-40B4-BE49-F238E27FC236}">
                <a16:creationId xmlns:a16="http://schemas.microsoft.com/office/drawing/2014/main" id="{D26553E4-4A58-DCC2-0D3D-FA5E45C2FF59}"/>
              </a:ext>
            </a:extLst>
          </p:cNvPr>
          <p:cNvSpPr>
            <a:spLocks noGrp="1"/>
          </p:cNvSpPr>
          <p:nvPr>
            <p:ph idx="1"/>
          </p:nvPr>
        </p:nvSpPr>
        <p:spPr>
          <a:xfrm>
            <a:off x="682344" y="548680"/>
            <a:ext cx="8364456" cy="625624"/>
          </a:xfrm>
        </p:spPr>
        <p:txBody>
          <a:bodyPr>
            <a:normAutofit/>
          </a:bodyPr>
          <a:lstStyle/>
          <a:p>
            <a:r>
              <a:rPr lang="en-US" sz="2000" dirty="0"/>
              <a:t>X-sections in addition to 70, 207, 465  (standard locations)</a:t>
            </a:r>
          </a:p>
        </p:txBody>
      </p:sp>
      <p:sp>
        <p:nvSpPr>
          <p:cNvPr id="4" name="Slide Number Placeholder 3">
            <a:extLst>
              <a:ext uri="{FF2B5EF4-FFF2-40B4-BE49-F238E27FC236}">
                <a16:creationId xmlns:a16="http://schemas.microsoft.com/office/drawing/2014/main" id="{76C4A2A9-E1D9-4B4F-214A-480A62813087}"/>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8D46891E-47D5-549D-E7C9-24CA0B1A50F6}"/>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MQXFA17-13b Coil Acceptance Review </a:t>
            </a:r>
            <a:endParaRPr lang="en-GB" dirty="0"/>
          </a:p>
        </p:txBody>
      </p:sp>
      <p:pic>
        <p:nvPicPr>
          <p:cNvPr id="7" name="Picture 6">
            <a:extLst>
              <a:ext uri="{FF2B5EF4-FFF2-40B4-BE49-F238E27FC236}">
                <a16:creationId xmlns:a16="http://schemas.microsoft.com/office/drawing/2014/main" id="{2449ACB3-5F81-2D63-9163-08E4672D106F}"/>
              </a:ext>
            </a:extLst>
          </p:cNvPr>
          <p:cNvPicPr>
            <a:picLocks noChangeAspect="1"/>
          </p:cNvPicPr>
          <p:nvPr/>
        </p:nvPicPr>
        <p:blipFill>
          <a:blip r:embed="rId2"/>
          <a:stretch>
            <a:fillRect/>
          </a:stretch>
        </p:blipFill>
        <p:spPr>
          <a:xfrm>
            <a:off x="356354" y="1115578"/>
            <a:ext cx="8206842" cy="5706803"/>
          </a:xfrm>
          <a:prstGeom prst="rect">
            <a:avLst/>
          </a:prstGeom>
        </p:spPr>
      </p:pic>
    </p:spTree>
    <p:extLst>
      <p:ext uri="{BB962C8B-B14F-4D97-AF65-F5344CB8AC3E}">
        <p14:creationId xmlns:p14="http://schemas.microsoft.com/office/powerpoint/2010/main" val="85900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CF94-F2CB-2D8D-123B-423EF9BA24CC}"/>
              </a:ext>
            </a:extLst>
          </p:cNvPr>
          <p:cNvSpPr>
            <a:spLocks noGrp="1"/>
          </p:cNvSpPr>
          <p:nvPr>
            <p:ph type="title"/>
          </p:nvPr>
        </p:nvSpPr>
        <p:spPr>
          <a:xfrm>
            <a:off x="600032" y="-99392"/>
            <a:ext cx="7920000" cy="720000"/>
          </a:xfrm>
        </p:spPr>
        <p:txBody>
          <a:bodyPr/>
          <a:lstStyle/>
          <a:p>
            <a:r>
              <a:rPr lang="en-US" dirty="0"/>
              <a:t>Average of Midplanes – Coil 157 LE</a:t>
            </a:r>
          </a:p>
        </p:txBody>
      </p:sp>
      <p:sp>
        <p:nvSpPr>
          <p:cNvPr id="3" name="Content Placeholder 2">
            <a:extLst>
              <a:ext uri="{FF2B5EF4-FFF2-40B4-BE49-F238E27FC236}">
                <a16:creationId xmlns:a16="http://schemas.microsoft.com/office/drawing/2014/main" id="{D26553E4-4A58-DCC2-0D3D-FA5E45C2FF59}"/>
              </a:ext>
            </a:extLst>
          </p:cNvPr>
          <p:cNvSpPr>
            <a:spLocks noGrp="1"/>
          </p:cNvSpPr>
          <p:nvPr>
            <p:ph idx="1"/>
          </p:nvPr>
        </p:nvSpPr>
        <p:spPr>
          <a:xfrm>
            <a:off x="653245" y="548680"/>
            <a:ext cx="8364456" cy="625624"/>
          </a:xfrm>
        </p:spPr>
        <p:txBody>
          <a:bodyPr>
            <a:normAutofit fontScale="92500"/>
          </a:bodyPr>
          <a:lstStyle/>
          <a:p>
            <a:r>
              <a:rPr lang="en-US" dirty="0"/>
              <a:t>Average of MN on transition and non-transition sides </a:t>
            </a:r>
          </a:p>
        </p:txBody>
      </p:sp>
      <p:sp>
        <p:nvSpPr>
          <p:cNvPr id="4" name="Slide Number Placeholder 3">
            <a:extLst>
              <a:ext uri="{FF2B5EF4-FFF2-40B4-BE49-F238E27FC236}">
                <a16:creationId xmlns:a16="http://schemas.microsoft.com/office/drawing/2014/main" id="{76C4A2A9-E1D9-4B4F-214A-480A62813087}"/>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8D46891E-47D5-549D-E7C9-24CA0B1A50F6}"/>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MQXFA17-13b Coil Acceptance Review </a:t>
            </a:r>
            <a:endParaRPr lang="en-GB" dirty="0"/>
          </a:p>
        </p:txBody>
      </p:sp>
      <p:pic>
        <p:nvPicPr>
          <p:cNvPr id="7" name="Picture 6">
            <a:extLst>
              <a:ext uri="{FF2B5EF4-FFF2-40B4-BE49-F238E27FC236}">
                <a16:creationId xmlns:a16="http://schemas.microsoft.com/office/drawing/2014/main" id="{2449ACB3-5F81-2D63-9163-08E4672D106F}"/>
              </a:ext>
            </a:extLst>
          </p:cNvPr>
          <p:cNvPicPr>
            <a:picLocks noChangeAspect="1"/>
          </p:cNvPicPr>
          <p:nvPr/>
        </p:nvPicPr>
        <p:blipFill>
          <a:blip r:embed="rId2"/>
          <a:stretch>
            <a:fillRect/>
          </a:stretch>
        </p:blipFill>
        <p:spPr>
          <a:xfrm>
            <a:off x="-3686" y="980728"/>
            <a:ext cx="4359662" cy="3031584"/>
          </a:xfrm>
          <a:prstGeom prst="rect">
            <a:avLst/>
          </a:prstGeom>
        </p:spPr>
      </p:pic>
      <p:sp>
        <p:nvSpPr>
          <p:cNvPr id="11" name="TextBox 10">
            <a:extLst>
              <a:ext uri="{FF2B5EF4-FFF2-40B4-BE49-F238E27FC236}">
                <a16:creationId xmlns:a16="http://schemas.microsoft.com/office/drawing/2014/main" id="{DB9A1D28-557A-F3F6-D0D9-5937426533E2}"/>
              </a:ext>
            </a:extLst>
          </p:cNvPr>
          <p:cNvSpPr txBox="1"/>
          <p:nvPr/>
        </p:nvSpPr>
        <p:spPr>
          <a:xfrm>
            <a:off x="4392358" y="1424969"/>
            <a:ext cx="3420002" cy="523220"/>
          </a:xfrm>
          <a:prstGeom prst="rect">
            <a:avLst/>
          </a:prstGeom>
          <a:noFill/>
        </p:spPr>
        <p:txBody>
          <a:bodyPr wrap="square">
            <a:spAutoFit/>
          </a:bodyPr>
          <a:lstStyle/>
          <a:p>
            <a:r>
              <a:rPr lang="en-US" sz="1400" dirty="0"/>
              <a:t>X-sections in addition to 70, 207 and 465 (standard locations)</a:t>
            </a:r>
          </a:p>
        </p:txBody>
      </p:sp>
      <p:graphicFrame>
        <p:nvGraphicFramePr>
          <p:cNvPr id="8" name="Chart 7">
            <a:extLst>
              <a:ext uri="{FF2B5EF4-FFF2-40B4-BE49-F238E27FC236}">
                <a16:creationId xmlns:a16="http://schemas.microsoft.com/office/drawing/2014/main" id="{1A94B0B5-AEE5-5D48-7FED-7AA59ABA0700}"/>
              </a:ext>
            </a:extLst>
          </p:cNvPr>
          <p:cNvGraphicFramePr>
            <a:graphicFrameLocks/>
          </p:cNvGraphicFramePr>
          <p:nvPr/>
        </p:nvGraphicFramePr>
        <p:xfrm>
          <a:off x="2621958" y="2780928"/>
          <a:ext cx="6270521" cy="3575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260374D0-88E2-E3C8-3FE0-77811E1457F3}"/>
              </a:ext>
            </a:extLst>
          </p:cNvPr>
          <p:cNvGraphicFramePr>
            <a:graphicFrameLocks noGrp="1"/>
          </p:cNvGraphicFramePr>
          <p:nvPr/>
        </p:nvGraphicFramePr>
        <p:xfrm>
          <a:off x="137890" y="3982708"/>
          <a:ext cx="2362200" cy="228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062075079"/>
                    </a:ext>
                  </a:extLst>
                </a:gridCol>
                <a:gridCol w="584200">
                  <a:extLst>
                    <a:ext uri="{9D8B030D-6E8A-4147-A177-3AD203B41FA5}">
                      <a16:colId xmlns:a16="http://schemas.microsoft.com/office/drawing/2014/main" val="2337952799"/>
                    </a:ext>
                  </a:extLst>
                </a:gridCol>
                <a:gridCol w="584200">
                  <a:extLst>
                    <a:ext uri="{9D8B030D-6E8A-4147-A177-3AD203B41FA5}">
                      <a16:colId xmlns:a16="http://schemas.microsoft.com/office/drawing/2014/main" val="3819808320"/>
                    </a:ext>
                  </a:extLst>
                </a:gridCol>
                <a:gridCol w="584200">
                  <a:extLst>
                    <a:ext uri="{9D8B030D-6E8A-4147-A177-3AD203B41FA5}">
                      <a16:colId xmlns:a16="http://schemas.microsoft.com/office/drawing/2014/main" val="1501978705"/>
                    </a:ext>
                  </a:extLst>
                </a:gridCol>
              </a:tblGrid>
              <a:tr h="381000">
                <a:tc>
                  <a:txBody>
                    <a:bodyPr/>
                    <a:lstStyle/>
                    <a:p>
                      <a:pPr algn="ctr" fontAlgn="b"/>
                      <a:r>
                        <a:rPr lang="en-US" sz="1100" u="none" strike="noStrike">
                          <a:effectLst/>
                        </a:rPr>
                        <a:t>Distance from LE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NT side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 side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Average</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5823213"/>
                  </a:ext>
                </a:extLst>
              </a:tr>
              <a:tr h="190500">
                <a:tc>
                  <a:txBody>
                    <a:bodyPr/>
                    <a:lstStyle/>
                    <a:p>
                      <a:pPr algn="ctr" fontAlgn="ctr"/>
                      <a:r>
                        <a:rPr lang="en-US" sz="1100" u="none" strike="noStrike">
                          <a:effectLst/>
                        </a:rPr>
                        <a:t>mm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um</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1136610"/>
                  </a:ext>
                </a:extLst>
              </a:tr>
              <a:tr h="190500">
                <a:tc>
                  <a:txBody>
                    <a:bodyPr/>
                    <a:lstStyle/>
                    <a:p>
                      <a:pPr algn="ct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-119</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9664601"/>
                  </a:ext>
                </a:extLst>
              </a:tr>
              <a:tr h="190500">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-123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1173995"/>
                  </a:ext>
                </a:extLst>
              </a:tr>
              <a:tr h="190500">
                <a:tc>
                  <a:txBody>
                    <a:bodyPr/>
                    <a:lstStyle/>
                    <a:p>
                      <a:pPr algn="ctr" fontAlgn="b"/>
                      <a:r>
                        <a:rPr lang="en-US" sz="1100" u="none" strike="noStrike">
                          <a:effectLst/>
                        </a:rPr>
                        <a:t>150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-137</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9445627"/>
                  </a:ext>
                </a:extLst>
              </a:tr>
              <a:tr h="190500">
                <a:tc>
                  <a:txBody>
                    <a:bodyPr/>
                    <a:lstStyle/>
                    <a:p>
                      <a:pPr algn="ctr" fontAlgn="b"/>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-151.5</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9179576"/>
                  </a:ext>
                </a:extLst>
              </a:tr>
              <a:tr h="190500">
                <a:tc>
                  <a:txBody>
                    <a:bodyPr/>
                    <a:lstStyle/>
                    <a:p>
                      <a:pPr algn="ctr" fontAlgn="b"/>
                      <a:r>
                        <a:rPr lang="en-US" sz="1100" u="none" strike="noStrike">
                          <a:effectLst/>
                        </a:rPr>
                        <a:t>207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-173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7893799"/>
                  </a:ext>
                </a:extLst>
              </a:tr>
              <a:tr h="190500">
                <a:tc>
                  <a:txBody>
                    <a:bodyPr/>
                    <a:lstStyle/>
                    <a:p>
                      <a:pPr algn="ctr" fontAlgn="b"/>
                      <a:r>
                        <a:rPr lang="en-US" sz="1100" u="none" strike="noStrike">
                          <a:effectLst/>
                        </a:rPr>
                        <a:t>220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-163</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7326215"/>
                  </a:ext>
                </a:extLst>
              </a:tr>
              <a:tr h="190500">
                <a:tc>
                  <a:txBody>
                    <a:bodyPr/>
                    <a:lstStyle/>
                    <a:p>
                      <a:pPr algn="ct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-137.5</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6423526"/>
                  </a:ext>
                </a:extLst>
              </a:tr>
              <a:tr h="190500">
                <a:tc>
                  <a:txBody>
                    <a:bodyPr/>
                    <a:lstStyle/>
                    <a:p>
                      <a:pPr algn="ctr" fontAlgn="b"/>
                      <a:r>
                        <a:rPr lang="en-US" sz="1100" u="none" strike="noStrike">
                          <a:effectLst/>
                        </a:rPr>
                        <a:t>300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-99</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5054484"/>
                  </a:ext>
                </a:extLst>
              </a:tr>
              <a:tr h="190500">
                <a:tc>
                  <a:txBody>
                    <a:bodyPr/>
                    <a:lstStyle/>
                    <a:p>
                      <a:pPr algn="ctr" fontAlgn="b"/>
                      <a:r>
                        <a:rPr lang="en-US" sz="1100" u="none" strike="noStrike">
                          <a:effectLst/>
                        </a:rPr>
                        <a:t>465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-63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7954050"/>
                  </a:ext>
                </a:extLst>
              </a:tr>
            </a:tbl>
          </a:graphicData>
        </a:graphic>
      </p:graphicFrame>
    </p:spTree>
    <p:extLst>
      <p:ext uri="{BB962C8B-B14F-4D97-AF65-F5344CB8AC3E}">
        <p14:creationId xmlns:p14="http://schemas.microsoft.com/office/powerpoint/2010/main" val="49027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2779-6199-1BE3-4A44-048ACD968BC6}"/>
              </a:ext>
            </a:extLst>
          </p:cNvPr>
          <p:cNvSpPr>
            <a:spLocks noGrp="1"/>
          </p:cNvSpPr>
          <p:nvPr>
            <p:ph type="title"/>
          </p:nvPr>
        </p:nvSpPr>
        <p:spPr/>
        <p:txBody>
          <a:bodyPr/>
          <a:lstStyle/>
          <a:p>
            <a:r>
              <a:rPr lang="en-US" dirty="0"/>
              <a:t>Coil 158 LE</a:t>
            </a:r>
          </a:p>
        </p:txBody>
      </p:sp>
      <p:sp>
        <p:nvSpPr>
          <p:cNvPr id="4" name="Slide Number Placeholder 3">
            <a:extLst>
              <a:ext uri="{FF2B5EF4-FFF2-40B4-BE49-F238E27FC236}">
                <a16:creationId xmlns:a16="http://schemas.microsoft.com/office/drawing/2014/main" id="{3133CB9E-AF3D-A80A-7A2F-F4AF0AADC749}"/>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4DD37BED-3BA7-5E85-F5D1-C31DE48260B4}"/>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MQXFA17-13b Coil Acceptance Review </a:t>
            </a:r>
            <a:endParaRPr lang="en-GB" dirty="0"/>
          </a:p>
        </p:txBody>
      </p:sp>
      <p:pic>
        <p:nvPicPr>
          <p:cNvPr id="10" name="Content Placeholder 9">
            <a:extLst>
              <a:ext uri="{FF2B5EF4-FFF2-40B4-BE49-F238E27FC236}">
                <a16:creationId xmlns:a16="http://schemas.microsoft.com/office/drawing/2014/main" id="{80A9B52B-36E8-F1B2-9D71-C26125EC9858}"/>
              </a:ext>
            </a:extLst>
          </p:cNvPr>
          <p:cNvPicPr>
            <a:picLocks noGrp="1" noChangeAspect="1"/>
          </p:cNvPicPr>
          <p:nvPr>
            <p:ph idx="1"/>
          </p:nvPr>
        </p:nvPicPr>
        <p:blipFill>
          <a:blip r:embed="rId2"/>
          <a:stretch>
            <a:fillRect/>
          </a:stretch>
        </p:blipFill>
        <p:spPr>
          <a:xfrm>
            <a:off x="2698685" y="1700808"/>
            <a:ext cx="6218459" cy="3615241"/>
          </a:xfrm>
          <a:prstGeom prst="rect">
            <a:avLst/>
          </a:prstGeom>
        </p:spPr>
      </p:pic>
      <p:sp>
        <p:nvSpPr>
          <p:cNvPr id="11" name="Content Placeholder 2">
            <a:extLst>
              <a:ext uri="{FF2B5EF4-FFF2-40B4-BE49-F238E27FC236}">
                <a16:creationId xmlns:a16="http://schemas.microsoft.com/office/drawing/2014/main" id="{1E33242C-78CC-0E2D-02CF-706A0C0B075F}"/>
              </a:ext>
            </a:extLst>
          </p:cNvPr>
          <p:cNvSpPr txBox="1">
            <a:spLocks/>
          </p:cNvSpPr>
          <p:nvPr/>
        </p:nvSpPr>
        <p:spPr>
          <a:xfrm>
            <a:off x="389772" y="861492"/>
            <a:ext cx="8364456" cy="625624"/>
          </a:xfrm>
          <a:prstGeom prst="rect">
            <a:avLst/>
          </a:prstGeom>
        </p:spPr>
        <p:txBody>
          <a:bodyPr vert="horz" lIns="0" tIns="0" rIns="0" bIns="0" rtlCol="0">
            <a:normAutofit fontScale="925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Average of MN on transition and non-transition sides </a:t>
            </a:r>
            <a:endParaRPr lang="en-US" dirty="0"/>
          </a:p>
        </p:txBody>
      </p:sp>
      <p:graphicFrame>
        <p:nvGraphicFramePr>
          <p:cNvPr id="3" name="Table 2">
            <a:extLst>
              <a:ext uri="{FF2B5EF4-FFF2-40B4-BE49-F238E27FC236}">
                <a16:creationId xmlns:a16="http://schemas.microsoft.com/office/drawing/2014/main" id="{CF7CB22E-B2F6-25DB-2FB6-3C1AC21AC042}"/>
              </a:ext>
            </a:extLst>
          </p:cNvPr>
          <p:cNvGraphicFramePr>
            <a:graphicFrameLocks noGrp="1"/>
          </p:cNvGraphicFramePr>
          <p:nvPr/>
        </p:nvGraphicFramePr>
        <p:xfrm>
          <a:off x="260393" y="2601727"/>
          <a:ext cx="2362200" cy="228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507013463"/>
                    </a:ext>
                  </a:extLst>
                </a:gridCol>
                <a:gridCol w="584200">
                  <a:extLst>
                    <a:ext uri="{9D8B030D-6E8A-4147-A177-3AD203B41FA5}">
                      <a16:colId xmlns:a16="http://schemas.microsoft.com/office/drawing/2014/main" val="4123368356"/>
                    </a:ext>
                  </a:extLst>
                </a:gridCol>
                <a:gridCol w="584200">
                  <a:extLst>
                    <a:ext uri="{9D8B030D-6E8A-4147-A177-3AD203B41FA5}">
                      <a16:colId xmlns:a16="http://schemas.microsoft.com/office/drawing/2014/main" val="1722948016"/>
                    </a:ext>
                  </a:extLst>
                </a:gridCol>
                <a:gridCol w="584200">
                  <a:extLst>
                    <a:ext uri="{9D8B030D-6E8A-4147-A177-3AD203B41FA5}">
                      <a16:colId xmlns:a16="http://schemas.microsoft.com/office/drawing/2014/main" val="1209936017"/>
                    </a:ext>
                  </a:extLst>
                </a:gridCol>
              </a:tblGrid>
              <a:tr h="381000">
                <a:tc>
                  <a:txBody>
                    <a:bodyPr/>
                    <a:lstStyle/>
                    <a:p>
                      <a:pPr algn="ctr" fontAlgn="b"/>
                      <a:r>
                        <a:rPr lang="en-US" sz="1100" u="none" strike="noStrike">
                          <a:effectLst/>
                        </a:rPr>
                        <a:t>Distance from LE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NT side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 side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Average</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4297393"/>
                  </a:ext>
                </a:extLst>
              </a:tr>
              <a:tr h="190500">
                <a:tc>
                  <a:txBody>
                    <a:bodyPr/>
                    <a:lstStyle/>
                    <a:p>
                      <a:pPr algn="ctr" fontAlgn="ctr"/>
                      <a:r>
                        <a:rPr lang="en-US" sz="1100" u="none" strike="noStrike">
                          <a:effectLst/>
                        </a:rPr>
                        <a:t>mm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um</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9592671"/>
                  </a:ext>
                </a:extLst>
              </a:tr>
              <a:tr h="190500">
                <a:tc>
                  <a:txBody>
                    <a:bodyPr/>
                    <a:lstStyle/>
                    <a:p>
                      <a:pPr algn="ct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-139</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8722397"/>
                  </a:ext>
                </a:extLst>
              </a:tr>
              <a:tr h="190500">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-99</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9898653"/>
                  </a:ext>
                </a:extLst>
              </a:tr>
              <a:tr h="190500">
                <a:tc>
                  <a:txBody>
                    <a:bodyPr/>
                    <a:lstStyle/>
                    <a:p>
                      <a:pPr algn="ctr" fontAlgn="b"/>
                      <a:r>
                        <a:rPr lang="en-US" sz="1100" u="none" strike="noStrike">
                          <a:effectLst/>
                        </a:rPr>
                        <a:t>150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-122</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1254381"/>
                  </a:ext>
                </a:extLst>
              </a:tr>
              <a:tr h="190500">
                <a:tc>
                  <a:txBody>
                    <a:bodyPr/>
                    <a:lstStyle/>
                    <a:p>
                      <a:pPr algn="ctr" fontAlgn="b"/>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-127.5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9511371"/>
                  </a:ext>
                </a:extLst>
              </a:tr>
              <a:tr h="190500">
                <a:tc>
                  <a:txBody>
                    <a:bodyPr/>
                    <a:lstStyle/>
                    <a:p>
                      <a:pPr algn="ctr" fontAlgn="b"/>
                      <a:r>
                        <a:rPr lang="en-US" sz="1100" u="none" strike="noStrike">
                          <a:effectLst/>
                        </a:rPr>
                        <a:t>207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-163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0295038"/>
                  </a:ext>
                </a:extLst>
              </a:tr>
              <a:tr h="190500">
                <a:tc>
                  <a:txBody>
                    <a:bodyPr/>
                    <a:lstStyle/>
                    <a:p>
                      <a:pPr algn="ctr" fontAlgn="b"/>
                      <a:r>
                        <a:rPr lang="en-US" sz="1100" u="none" strike="noStrike">
                          <a:effectLst/>
                        </a:rPr>
                        <a:t>220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-141.5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5913288"/>
                  </a:ext>
                </a:extLst>
              </a:tr>
              <a:tr h="190500">
                <a:tc>
                  <a:txBody>
                    <a:bodyPr/>
                    <a:lstStyle/>
                    <a:p>
                      <a:pPr algn="ct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-139.5</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9392384"/>
                  </a:ext>
                </a:extLst>
              </a:tr>
              <a:tr h="190500">
                <a:tc>
                  <a:txBody>
                    <a:bodyPr/>
                    <a:lstStyle/>
                    <a:p>
                      <a:pPr algn="ctr" fontAlgn="b"/>
                      <a:r>
                        <a:rPr lang="en-US" sz="1100" u="none" strike="noStrike">
                          <a:effectLst/>
                        </a:rPr>
                        <a:t>290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-93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4396931"/>
                  </a:ext>
                </a:extLst>
              </a:tr>
              <a:tr h="190500">
                <a:tc>
                  <a:txBody>
                    <a:bodyPr/>
                    <a:lstStyle/>
                    <a:p>
                      <a:pPr algn="ctr" fontAlgn="b"/>
                      <a:r>
                        <a:rPr lang="en-US" sz="1100" u="none" strike="noStrike">
                          <a:effectLst/>
                        </a:rPr>
                        <a:t>465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-62.5</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5813313"/>
                  </a:ext>
                </a:extLst>
              </a:tr>
            </a:tbl>
          </a:graphicData>
        </a:graphic>
      </p:graphicFrame>
    </p:spTree>
    <p:extLst>
      <p:ext uri="{BB962C8B-B14F-4D97-AF65-F5344CB8AC3E}">
        <p14:creationId xmlns:p14="http://schemas.microsoft.com/office/powerpoint/2010/main" val="233297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2779-6199-1BE3-4A44-048ACD968BC6}"/>
              </a:ext>
            </a:extLst>
          </p:cNvPr>
          <p:cNvSpPr>
            <a:spLocks noGrp="1"/>
          </p:cNvSpPr>
          <p:nvPr>
            <p:ph type="title"/>
          </p:nvPr>
        </p:nvSpPr>
        <p:spPr/>
        <p:txBody>
          <a:bodyPr/>
          <a:lstStyle/>
          <a:p>
            <a:r>
              <a:rPr lang="en-US" dirty="0"/>
              <a:t>Coil 159 LE</a:t>
            </a:r>
          </a:p>
        </p:txBody>
      </p:sp>
      <p:sp>
        <p:nvSpPr>
          <p:cNvPr id="4" name="Slide Number Placeholder 3">
            <a:extLst>
              <a:ext uri="{FF2B5EF4-FFF2-40B4-BE49-F238E27FC236}">
                <a16:creationId xmlns:a16="http://schemas.microsoft.com/office/drawing/2014/main" id="{3133CB9E-AF3D-A80A-7A2F-F4AF0AADC749}"/>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4DD37BED-3BA7-5E85-F5D1-C31DE48260B4}"/>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MQXFA17-13b Coil Acceptance Review </a:t>
            </a:r>
            <a:endParaRPr lang="en-GB" dirty="0"/>
          </a:p>
        </p:txBody>
      </p:sp>
      <p:sp>
        <p:nvSpPr>
          <p:cNvPr id="11" name="Content Placeholder 2">
            <a:extLst>
              <a:ext uri="{FF2B5EF4-FFF2-40B4-BE49-F238E27FC236}">
                <a16:creationId xmlns:a16="http://schemas.microsoft.com/office/drawing/2014/main" id="{1E33242C-78CC-0E2D-02CF-706A0C0B075F}"/>
              </a:ext>
            </a:extLst>
          </p:cNvPr>
          <p:cNvSpPr txBox="1">
            <a:spLocks/>
          </p:cNvSpPr>
          <p:nvPr/>
        </p:nvSpPr>
        <p:spPr>
          <a:xfrm>
            <a:off x="389772" y="861492"/>
            <a:ext cx="8364456" cy="625624"/>
          </a:xfrm>
          <a:prstGeom prst="rect">
            <a:avLst/>
          </a:prstGeom>
        </p:spPr>
        <p:txBody>
          <a:bodyPr vert="horz" lIns="0" tIns="0" rIns="0" bIns="0" rtlCol="0">
            <a:normAutofit fontScale="925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Average of MN on transition and non-transition sides </a:t>
            </a:r>
            <a:endParaRPr lang="en-US" dirty="0"/>
          </a:p>
        </p:txBody>
      </p:sp>
      <p:pic>
        <p:nvPicPr>
          <p:cNvPr id="8" name="Content Placeholder 7">
            <a:extLst>
              <a:ext uri="{FF2B5EF4-FFF2-40B4-BE49-F238E27FC236}">
                <a16:creationId xmlns:a16="http://schemas.microsoft.com/office/drawing/2014/main" id="{1F53181E-F63E-AFCD-B119-B2C2D7BE1AE3}"/>
              </a:ext>
            </a:extLst>
          </p:cNvPr>
          <p:cNvPicPr>
            <a:picLocks noGrp="1" noChangeAspect="1"/>
          </p:cNvPicPr>
          <p:nvPr>
            <p:ph idx="1"/>
          </p:nvPr>
        </p:nvPicPr>
        <p:blipFill>
          <a:blip r:embed="rId2"/>
          <a:stretch>
            <a:fillRect/>
          </a:stretch>
        </p:blipFill>
        <p:spPr>
          <a:xfrm>
            <a:off x="2648337" y="1865061"/>
            <a:ext cx="6218459" cy="3615241"/>
          </a:xfrm>
          <a:prstGeom prst="rect">
            <a:avLst/>
          </a:prstGeom>
        </p:spPr>
      </p:pic>
      <p:graphicFrame>
        <p:nvGraphicFramePr>
          <p:cNvPr id="9" name="Table 8">
            <a:extLst>
              <a:ext uri="{FF2B5EF4-FFF2-40B4-BE49-F238E27FC236}">
                <a16:creationId xmlns:a16="http://schemas.microsoft.com/office/drawing/2014/main" id="{D476F7D9-ED57-C5FD-2EE4-5A6E9997F50C}"/>
              </a:ext>
            </a:extLst>
          </p:cNvPr>
          <p:cNvGraphicFramePr>
            <a:graphicFrameLocks noGrp="1"/>
          </p:cNvGraphicFramePr>
          <p:nvPr/>
        </p:nvGraphicFramePr>
        <p:xfrm>
          <a:off x="138692" y="2510631"/>
          <a:ext cx="2362200" cy="2476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679855327"/>
                    </a:ext>
                  </a:extLst>
                </a:gridCol>
                <a:gridCol w="584200">
                  <a:extLst>
                    <a:ext uri="{9D8B030D-6E8A-4147-A177-3AD203B41FA5}">
                      <a16:colId xmlns:a16="http://schemas.microsoft.com/office/drawing/2014/main" val="4181884095"/>
                    </a:ext>
                  </a:extLst>
                </a:gridCol>
                <a:gridCol w="584200">
                  <a:extLst>
                    <a:ext uri="{9D8B030D-6E8A-4147-A177-3AD203B41FA5}">
                      <a16:colId xmlns:a16="http://schemas.microsoft.com/office/drawing/2014/main" val="4162892401"/>
                    </a:ext>
                  </a:extLst>
                </a:gridCol>
                <a:gridCol w="584200">
                  <a:extLst>
                    <a:ext uri="{9D8B030D-6E8A-4147-A177-3AD203B41FA5}">
                      <a16:colId xmlns:a16="http://schemas.microsoft.com/office/drawing/2014/main" val="3892790795"/>
                    </a:ext>
                  </a:extLst>
                </a:gridCol>
              </a:tblGrid>
              <a:tr h="381000">
                <a:tc>
                  <a:txBody>
                    <a:bodyPr/>
                    <a:lstStyle/>
                    <a:p>
                      <a:pPr algn="ctr" fontAlgn="b"/>
                      <a:r>
                        <a:rPr lang="en-US" sz="1100" u="none" strike="noStrike">
                          <a:effectLst/>
                        </a:rPr>
                        <a:t>Distance from LE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NT side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 side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Average</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5081561"/>
                  </a:ext>
                </a:extLst>
              </a:tr>
              <a:tr h="190500">
                <a:tc>
                  <a:txBody>
                    <a:bodyPr/>
                    <a:lstStyle/>
                    <a:p>
                      <a:pPr algn="ctr" fontAlgn="ctr"/>
                      <a:r>
                        <a:rPr lang="en-US" sz="1100" u="none" strike="noStrike">
                          <a:effectLst/>
                        </a:rPr>
                        <a:t>mm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um</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41755"/>
                  </a:ext>
                </a:extLst>
              </a:tr>
              <a:tr h="190500">
                <a:tc>
                  <a:txBody>
                    <a:bodyPr/>
                    <a:lstStyle/>
                    <a:p>
                      <a:pPr algn="ct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-112.5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7960836"/>
                  </a:ext>
                </a:extLst>
              </a:tr>
              <a:tr h="190500">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-89</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3834260"/>
                  </a:ext>
                </a:extLst>
              </a:tr>
              <a:tr h="190500">
                <a:tc>
                  <a:txBody>
                    <a:bodyPr/>
                    <a:lstStyle/>
                    <a:p>
                      <a:pPr algn="ctr" fontAlgn="b"/>
                      <a:r>
                        <a:rPr lang="en-US" sz="1100" u="none" strike="noStrike">
                          <a:effectLst/>
                        </a:rPr>
                        <a:t>150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-118.5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6438151"/>
                  </a:ext>
                </a:extLst>
              </a:tr>
              <a:tr h="190500">
                <a:tc>
                  <a:txBody>
                    <a:bodyPr/>
                    <a:lstStyle/>
                    <a:p>
                      <a:pPr algn="ctr" fontAlgn="b"/>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-135</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5969231"/>
                  </a:ext>
                </a:extLst>
              </a:tr>
              <a:tr h="190500">
                <a:tc>
                  <a:txBody>
                    <a:bodyPr/>
                    <a:lstStyle/>
                    <a:p>
                      <a:pPr algn="ctr" fontAlgn="b"/>
                      <a:r>
                        <a:rPr lang="en-US" sz="1100" u="none" strike="noStrike">
                          <a:effectLst/>
                        </a:rPr>
                        <a:t>207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-157</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4155377"/>
                  </a:ext>
                </a:extLst>
              </a:tr>
              <a:tr h="190500">
                <a:tc>
                  <a:txBody>
                    <a:bodyPr/>
                    <a:lstStyle/>
                    <a:p>
                      <a:pPr algn="ctr" fontAlgn="b"/>
                      <a:r>
                        <a:rPr lang="en-US" sz="1100" u="none" strike="noStrike">
                          <a:effectLst/>
                        </a:rPr>
                        <a:t>220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-146.5</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2988081"/>
                  </a:ext>
                </a:extLst>
              </a:tr>
              <a:tr h="190500">
                <a:tc>
                  <a:txBody>
                    <a:bodyPr/>
                    <a:lstStyle/>
                    <a:p>
                      <a:pPr algn="ct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-143</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2183596"/>
                  </a:ext>
                </a:extLst>
              </a:tr>
              <a:tr h="190500">
                <a:tc>
                  <a:txBody>
                    <a:bodyPr/>
                    <a:lstStyle/>
                    <a:p>
                      <a:pPr algn="ctr" fontAlgn="b"/>
                      <a:r>
                        <a:rPr lang="en-US" sz="1100" u="none" strike="noStrike">
                          <a:effectLst/>
                        </a:rPr>
                        <a:t>290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-98</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9021425"/>
                  </a:ext>
                </a:extLst>
              </a:tr>
              <a:tr h="190500">
                <a:tc>
                  <a:txBody>
                    <a:bodyPr/>
                    <a:lstStyle/>
                    <a:p>
                      <a:pPr algn="ctr" fontAlgn="b"/>
                      <a:r>
                        <a:rPr lang="en-US" sz="1100" u="none" strike="noStrike">
                          <a:effectLst/>
                        </a:rPr>
                        <a:t>450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-99.5</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8497602"/>
                  </a:ext>
                </a:extLst>
              </a:tr>
              <a:tr h="190500">
                <a:tc>
                  <a:txBody>
                    <a:bodyPr/>
                    <a:lstStyle/>
                    <a:p>
                      <a:pPr algn="ctr" fontAlgn="b"/>
                      <a:r>
                        <a:rPr lang="en-US" sz="1100" u="none" strike="noStrike">
                          <a:effectLst/>
                        </a:rPr>
                        <a:t>465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-80.5</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1761853"/>
                  </a:ext>
                </a:extLst>
              </a:tr>
            </a:tbl>
          </a:graphicData>
        </a:graphic>
      </p:graphicFrame>
      <p:sp>
        <p:nvSpPr>
          <p:cNvPr id="12" name="TextBox 11">
            <a:extLst>
              <a:ext uri="{FF2B5EF4-FFF2-40B4-BE49-F238E27FC236}">
                <a16:creationId xmlns:a16="http://schemas.microsoft.com/office/drawing/2014/main" id="{E8A61D30-D544-40C3-31C0-42097DADA611}"/>
              </a:ext>
            </a:extLst>
          </p:cNvPr>
          <p:cNvSpPr txBox="1"/>
          <p:nvPr/>
        </p:nvSpPr>
        <p:spPr>
          <a:xfrm>
            <a:off x="3707904" y="5741806"/>
            <a:ext cx="4232890" cy="369332"/>
          </a:xfrm>
          <a:prstGeom prst="rect">
            <a:avLst/>
          </a:prstGeom>
          <a:noFill/>
        </p:spPr>
        <p:txBody>
          <a:bodyPr wrap="none" rtlCol="0">
            <a:spAutoFit/>
          </a:bodyPr>
          <a:lstStyle/>
          <a:p>
            <a:r>
              <a:rPr lang="en-US" dirty="0"/>
              <a:t>Wedge-spacer transition on Inner Layer</a:t>
            </a:r>
          </a:p>
        </p:txBody>
      </p:sp>
      <p:cxnSp>
        <p:nvCxnSpPr>
          <p:cNvPr id="14" name="Straight Arrow Connector 13">
            <a:extLst>
              <a:ext uri="{FF2B5EF4-FFF2-40B4-BE49-F238E27FC236}">
                <a16:creationId xmlns:a16="http://schemas.microsoft.com/office/drawing/2014/main" id="{97E53261-D22D-29EB-D058-FDE9B1721540}"/>
              </a:ext>
            </a:extLst>
          </p:cNvPr>
          <p:cNvCxnSpPr>
            <a:cxnSpLocks/>
          </p:cNvCxnSpPr>
          <p:nvPr/>
        </p:nvCxnSpPr>
        <p:spPr>
          <a:xfrm flipV="1">
            <a:off x="5802844" y="5013176"/>
            <a:ext cx="425340" cy="6805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865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89E30F-472C-DCC1-6F15-6E217921026D}"/>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C06EDBD0-0C98-8E22-D61D-CAEAA6CE5E3C}"/>
              </a:ext>
            </a:extLst>
          </p:cNvPr>
          <p:cNvSpPr>
            <a:spLocks noGrp="1"/>
          </p:cNvSpPr>
          <p:nvPr>
            <p:ph idx="1"/>
          </p:nvPr>
        </p:nvSpPr>
        <p:spPr/>
        <p:txBody>
          <a:bodyPr/>
          <a:lstStyle/>
          <a:p>
            <a:r>
              <a:rPr lang="en-US" dirty="0"/>
              <a:t>See slides about CMM at LBNL for data about QXFA17 and MQXFA13b coils</a:t>
            </a:r>
          </a:p>
        </p:txBody>
      </p:sp>
      <p:sp>
        <p:nvSpPr>
          <p:cNvPr id="4" name="Footer Placeholder 3">
            <a:extLst>
              <a:ext uri="{FF2B5EF4-FFF2-40B4-BE49-F238E27FC236}">
                <a16:creationId xmlns:a16="http://schemas.microsoft.com/office/drawing/2014/main" id="{F097A4FD-B7A4-B545-0E07-AF19CE76683A}"/>
              </a:ext>
            </a:extLst>
          </p:cNvPr>
          <p:cNvSpPr>
            <a:spLocks noGrp="1"/>
          </p:cNvSpPr>
          <p:nvPr>
            <p:ph type="ftr" sz="quarter" idx="11"/>
          </p:nvPr>
        </p:nvSpPr>
        <p:spPr/>
        <p:txBody>
          <a:bodyPr/>
          <a:lstStyle/>
          <a:p>
            <a:r>
              <a:rPr lang="en-US" noProof="0"/>
              <a:t>MQXFA17-13b Coil Acceptance Review </a:t>
            </a:r>
            <a:endParaRPr lang="en-GB" noProof="0"/>
          </a:p>
        </p:txBody>
      </p:sp>
      <p:sp>
        <p:nvSpPr>
          <p:cNvPr id="5" name="Slide Number Placeholder 4">
            <a:extLst>
              <a:ext uri="{FF2B5EF4-FFF2-40B4-BE49-F238E27FC236}">
                <a16:creationId xmlns:a16="http://schemas.microsoft.com/office/drawing/2014/main" id="{DFB0F991-5944-EF71-A412-021625F14154}"/>
              </a:ext>
            </a:extLst>
          </p:cNvPr>
          <p:cNvSpPr>
            <a:spLocks noGrp="1"/>
          </p:cNvSpPr>
          <p:nvPr>
            <p:ph type="sldNum" sz="quarter" idx="12"/>
          </p:nvPr>
        </p:nvSpPr>
        <p:spPr/>
        <p:txBody>
          <a:bodyPr/>
          <a:lstStyle/>
          <a:p>
            <a:fld id="{BFDCA1C4-9514-7B4F-976F-D92F7E296653}" type="slidenum">
              <a:rPr lang="fr-FR" smtClean="0"/>
              <a:pPr/>
              <a:t>15</a:t>
            </a:fld>
            <a:endParaRPr lang="fr-FR"/>
          </a:p>
        </p:txBody>
      </p:sp>
    </p:spTree>
    <p:extLst>
      <p:ext uri="{BB962C8B-B14F-4D97-AF65-F5344CB8AC3E}">
        <p14:creationId xmlns:p14="http://schemas.microsoft.com/office/powerpoint/2010/main" val="375810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246-7C1C-5049-8FFB-294BFF8B44B4}"/>
              </a:ext>
            </a:extLst>
          </p:cNvPr>
          <p:cNvSpPr>
            <a:spLocks noGrp="1"/>
          </p:cNvSpPr>
          <p:nvPr>
            <p:ph type="title"/>
          </p:nvPr>
        </p:nvSpPr>
        <p:spPr>
          <a:xfrm>
            <a:off x="612000" y="180000"/>
            <a:ext cx="8213948" cy="720000"/>
          </a:xfrm>
        </p:spPr>
        <p:txBody>
          <a:bodyPr/>
          <a:lstStyle/>
          <a:p>
            <a:r>
              <a:rPr lang="en-US" dirty="0"/>
              <a:t>Peak Strain as a Function of the Prestress</a:t>
            </a:r>
          </a:p>
        </p:txBody>
      </p:sp>
      <p:sp>
        <p:nvSpPr>
          <p:cNvPr id="4" name="Slide Number Placeholder 3">
            <a:extLst>
              <a:ext uri="{FF2B5EF4-FFF2-40B4-BE49-F238E27FC236}">
                <a16:creationId xmlns:a16="http://schemas.microsoft.com/office/drawing/2014/main" id="{193F5DC7-39F3-FB4A-BA24-CD138688CB36}"/>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5" name="Footer Placeholder 4">
            <a:extLst>
              <a:ext uri="{FF2B5EF4-FFF2-40B4-BE49-F238E27FC236}">
                <a16:creationId xmlns:a16="http://schemas.microsoft.com/office/drawing/2014/main" id="{78E03EBF-4A07-F049-B276-1D74A9D3A81C}"/>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MQXFA17-13b Coil Acceptance Review </a:t>
            </a:r>
            <a:endParaRPr lang="en-GB" dirty="0"/>
          </a:p>
        </p:txBody>
      </p:sp>
      <p:sp>
        <p:nvSpPr>
          <p:cNvPr id="12" name="Content Placeholder 5">
            <a:extLst>
              <a:ext uri="{FF2B5EF4-FFF2-40B4-BE49-F238E27FC236}">
                <a16:creationId xmlns:a16="http://schemas.microsoft.com/office/drawing/2014/main" id="{8354B823-51D7-5045-AB79-82F231C385B5}"/>
              </a:ext>
            </a:extLst>
          </p:cNvPr>
          <p:cNvSpPr>
            <a:spLocks noGrp="1"/>
          </p:cNvSpPr>
          <p:nvPr>
            <p:ph idx="1"/>
          </p:nvPr>
        </p:nvSpPr>
        <p:spPr>
          <a:xfrm>
            <a:off x="487016" y="3582186"/>
            <a:ext cx="8199784" cy="2530938"/>
          </a:xfrm>
        </p:spPr>
        <p:txBody>
          <a:bodyPr>
            <a:normAutofit fontScale="92500"/>
          </a:bodyPr>
          <a:lstStyle/>
          <a:p>
            <a:r>
              <a:rPr lang="en-GB" dirty="0"/>
              <a:t>The peak strain is a function of the applied prestress</a:t>
            </a:r>
          </a:p>
          <a:p>
            <a:pPr lvl="1"/>
            <a:r>
              <a:rPr lang="en-GB" dirty="0"/>
              <a:t>Clearly the distance between the red and black line will be different for each coil pack shape</a:t>
            </a:r>
          </a:p>
          <a:p>
            <a:r>
              <a:rPr lang="en-US" dirty="0"/>
              <a:t>Effect on max strain on the transition seems similar:</a:t>
            </a:r>
          </a:p>
          <a:p>
            <a:pPr lvl="1"/>
            <a:r>
              <a:rPr lang="en-US" dirty="0"/>
              <a:t>A13 requires higher room temperature prestress to keep the strain below the ‘knee’</a:t>
            </a:r>
          </a:p>
        </p:txBody>
      </p:sp>
      <p:pic>
        <p:nvPicPr>
          <p:cNvPr id="8" name="Picture 7">
            <a:extLst>
              <a:ext uri="{FF2B5EF4-FFF2-40B4-BE49-F238E27FC236}">
                <a16:creationId xmlns:a16="http://schemas.microsoft.com/office/drawing/2014/main" id="{AACEDB13-7DC9-5D62-868E-5B3F8EA49D29}"/>
              </a:ext>
            </a:extLst>
          </p:cNvPr>
          <p:cNvPicPr>
            <a:picLocks noChangeAspect="1"/>
          </p:cNvPicPr>
          <p:nvPr/>
        </p:nvPicPr>
        <p:blipFill>
          <a:blip r:embed="rId2"/>
          <a:stretch>
            <a:fillRect/>
          </a:stretch>
        </p:blipFill>
        <p:spPr>
          <a:xfrm>
            <a:off x="5892800" y="898718"/>
            <a:ext cx="3251200" cy="2628900"/>
          </a:xfrm>
          <a:prstGeom prst="rect">
            <a:avLst/>
          </a:prstGeom>
        </p:spPr>
      </p:pic>
      <p:pic>
        <p:nvPicPr>
          <p:cNvPr id="10" name="Picture 9">
            <a:extLst>
              <a:ext uri="{FF2B5EF4-FFF2-40B4-BE49-F238E27FC236}">
                <a16:creationId xmlns:a16="http://schemas.microsoft.com/office/drawing/2014/main" id="{DB1C6A2D-ACD9-9A6C-9FB5-2D3D2F69A8AB}"/>
              </a:ext>
            </a:extLst>
          </p:cNvPr>
          <p:cNvPicPr>
            <a:picLocks noChangeAspect="1"/>
          </p:cNvPicPr>
          <p:nvPr/>
        </p:nvPicPr>
        <p:blipFill>
          <a:blip r:embed="rId3"/>
          <a:stretch>
            <a:fillRect/>
          </a:stretch>
        </p:blipFill>
        <p:spPr>
          <a:xfrm>
            <a:off x="0" y="900000"/>
            <a:ext cx="3251200" cy="2628900"/>
          </a:xfrm>
          <a:prstGeom prst="rect">
            <a:avLst/>
          </a:prstGeom>
        </p:spPr>
      </p:pic>
      <p:pic>
        <p:nvPicPr>
          <p:cNvPr id="6" name="Picture 5">
            <a:extLst>
              <a:ext uri="{FF2B5EF4-FFF2-40B4-BE49-F238E27FC236}">
                <a16:creationId xmlns:a16="http://schemas.microsoft.com/office/drawing/2014/main" id="{5382AEEE-BF5F-56F4-C957-C3514B74A89D}"/>
              </a:ext>
            </a:extLst>
          </p:cNvPr>
          <p:cNvPicPr>
            <a:picLocks noChangeAspect="1"/>
          </p:cNvPicPr>
          <p:nvPr/>
        </p:nvPicPr>
        <p:blipFill>
          <a:blip r:embed="rId4"/>
          <a:stretch>
            <a:fillRect/>
          </a:stretch>
        </p:blipFill>
        <p:spPr>
          <a:xfrm>
            <a:off x="2992804" y="1124744"/>
            <a:ext cx="2899996" cy="2088233"/>
          </a:xfrm>
          <a:prstGeom prst="rect">
            <a:avLst/>
          </a:prstGeom>
        </p:spPr>
      </p:pic>
    </p:spTree>
    <p:extLst>
      <p:ext uri="{BB962C8B-B14F-4D97-AF65-F5344CB8AC3E}">
        <p14:creationId xmlns:p14="http://schemas.microsoft.com/office/powerpoint/2010/main" val="300390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246-7C1C-5049-8FFB-294BFF8B44B4}"/>
              </a:ext>
            </a:extLst>
          </p:cNvPr>
          <p:cNvSpPr>
            <a:spLocks noGrp="1"/>
          </p:cNvSpPr>
          <p:nvPr>
            <p:ph type="title"/>
          </p:nvPr>
        </p:nvSpPr>
        <p:spPr>
          <a:xfrm>
            <a:off x="612000" y="180000"/>
            <a:ext cx="8213948" cy="720000"/>
          </a:xfrm>
        </p:spPr>
        <p:txBody>
          <a:bodyPr/>
          <a:lstStyle/>
          <a:p>
            <a:r>
              <a:rPr lang="en-US" dirty="0"/>
              <a:t>Why the strain increases?</a:t>
            </a:r>
          </a:p>
        </p:txBody>
      </p:sp>
      <p:sp>
        <p:nvSpPr>
          <p:cNvPr id="4" name="Slide Number Placeholder 3">
            <a:extLst>
              <a:ext uri="{FF2B5EF4-FFF2-40B4-BE49-F238E27FC236}">
                <a16:creationId xmlns:a16="http://schemas.microsoft.com/office/drawing/2014/main" id="{193F5DC7-39F3-FB4A-BA24-CD138688CB36}"/>
              </a:ext>
            </a:extLst>
          </p:cNvPr>
          <p:cNvSpPr>
            <a:spLocks noGrp="1"/>
          </p:cNvSpPr>
          <p:nvPr>
            <p:ph type="sldNum" sz="quarter" idx="12"/>
          </p:nvPr>
        </p:nvSpPr>
        <p:spPr/>
        <p:txBody>
          <a:bodyPr/>
          <a:lstStyle/>
          <a:p>
            <a:fld id="{BFDCA1C4-9514-7B4F-976F-D92F7E296653}" type="slidenum">
              <a:rPr lang="fr-FR" smtClean="0"/>
              <a:pPr/>
              <a:t>17</a:t>
            </a:fld>
            <a:endParaRPr lang="fr-FR" dirty="0"/>
          </a:p>
        </p:txBody>
      </p:sp>
      <p:sp>
        <p:nvSpPr>
          <p:cNvPr id="5" name="Footer Placeholder 4">
            <a:extLst>
              <a:ext uri="{FF2B5EF4-FFF2-40B4-BE49-F238E27FC236}">
                <a16:creationId xmlns:a16="http://schemas.microsoft.com/office/drawing/2014/main" id="{78E03EBF-4A07-F049-B276-1D74A9D3A81C}"/>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MQXFA17-13b Coil Acceptance Review </a:t>
            </a:r>
            <a:endParaRPr lang="en-GB" dirty="0"/>
          </a:p>
        </p:txBody>
      </p:sp>
      <p:sp>
        <p:nvSpPr>
          <p:cNvPr id="12" name="Content Placeholder 5">
            <a:extLst>
              <a:ext uri="{FF2B5EF4-FFF2-40B4-BE49-F238E27FC236}">
                <a16:creationId xmlns:a16="http://schemas.microsoft.com/office/drawing/2014/main" id="{8354B823-51D7-5045-AB79-82F231C385B5}"/>
              </a:ext>
            </a:extLst>
          </p:cNvPr>
          <p:cNvSpPr>
            <a:spLocks noGrp="1"/>
          </p:cNvSpPr>
          <p:nvPr>
            <p:ph idx="1"/>
          </p:nvPr>
        </p:nvSpPr>
        <p:spPr>
          <a:xfrm>
            <a:off x="344955" y="4512364"/>
            <a:ext cx="8477472" cy="1600759"/>
          </a:xfrm>
        </p:spPr>
        <p:txBody>
          <a:bodyPr>
            <a:normAutofit fontScale="85000" lnSpcReduction="20000"/>
          </a:bodyPr>
          <a:lstStyle/>
          <a:p>
            <a:r>
              <a:rPr lang="en-US" dirty="0"/>
              <a:t>Pole stress at cold computed on the same z location of the wedge/end-spacer transition</a:t>
            </a:r>
          </a:p>
          <a:p>
            <a:pPr lvl="1"/>
            <a:r>
              <a:rPr lang="en-US" dirty="0"/>
              <a:t>Blue/magenta lines represent end-region modifications</a:t>
            </a:r>
          </a:p>
          <a:p>
            <a:pPr lvl="1"/>
            <a:r>
              <a:rPr lang="en-US" dirty="0"/>
              <a:t>All the points are on the same lines!</a:t>
            </a:r>
          </a:p>
          <a:p>
            <a:r>
              <a:rPr lang="en-US" dirty="0"/>
              <a:t>The effect seems to be controlled by a </a:t>
            </a:r>
            <a:r>
              <a:rPr lang="en-US" b="1" dirty="0"/>
              <a:t>local prestress loss</a:t>
            </a:r>
          </a:p>
        </p:txBody>
      </p:sp>
      <p:pic>
        <p:nvPicPr>
          <p:cNvPr id="11" name="Picture 10">
            <a:extLst>
              <a:ext uri="{FF2B5EF4-FFF2-40B4-BE49-F238E27FC236}">
                <a16:creationId xmlns:a16="http://schemas.microsoft.com/office/drawing/2014/main" id="{7908F010-F4E9-9AAE-6076-1AAC479C54A2}"/>
              </a:ext>
            </a:extLst>
          </p:cNvPr>
          <p:cNvPicPr>
            <a:picLocks noChangeAspect="1"/>
          </p:cNvPicPr>
          <p:nvPr/>
        </p:nvPicPr>
        <p:blipFill>
          <a:blip r:embed="rId2"/>
          <a:stretch>
            <a:fillRect/>
          </a:stretch>
        </p:blipFill>
        <p:spPr>
          <a:xfrm rot="16200000">
            <a:off x="-99393" y="1672235"/>
            <a:ext cx="3671680" cy="1853324"/>
          </a:xfrm>
          <a:prstGeom prst="rect">
            <a:avLst/>
          </a:prstGeom>
        </p:spPr>
      </p:pic>
      <p:pic>
        <p:nvPicPr>
          <p:cNvPr id="6" name="Picture 5">
            <a:extLst>
              <a:ext uri="{FF2B5EF4-FFF2-40B4-BE49-F238E27FC236}">
                <a16:creationId xmlns:a16="http://schemas.microsoft.com/office/drawing/2014/main" id="{F8C5CA8F-61CC-3F30-6573-802F40E69E9B}"/>
              </a:ext>
            </a:extLst>
          </p:cNvPr>
          <p:cNvPicPr>
            <a:picLocks noChangeAspect="1"/>
          </p:cNvPicPr>
          <p:nvPr/>
        </p:nvPicPr>
        <p:blipFill>
          <a:blip r:embed="rId3"/>
          <a:stretch>
            <a:fillRect/>
          </a:stretch>
        </p:blipFill>
        <p:spPr>
          <a:xfrm>
            <a:off x="3860799" y="873177"/>
            <a:ext cx="4199835" cy="3395960"/>
          </a:xfrm>
          <a:prstGeom prst="rect">
            <a:avLst/>
          </a:prstGeom>
        </p:spPr>
      </p:pic>
    </p:spTree>
    <p:extLst>
      <p:ext uri="{BB962C8B-B14F-4D97-AF65-F5344CB8AC3E}">
        <p14:creationId xmlns:p14="http://schemas.microsoft.com/office/powerpoint/2010/main" val="158985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7312-09D1-DB36-6559-227D05AF54D4}"/>
              </a:ext>
            </a:extLst>
          </p:cNvPr>
          <p:cNvSpPr>
            <a:spLocks noGrp="1"/>
          </p:cNvSpPr>
          <p:nvPr>
            <p:ph type="title"/>
          </p:nvPr>
        </p:nvSpPr>
        <p:spPr>
          <a:xfrm>
            <a:off x="539552" y="44624"/>
            <a:ext cx="7920000" cy="720000"/>
          </a:xfrm>
        </p:spPr>
        <p:txBody>
          <a:bodyPr/>
          <a:lstStyle/>
          <a:p>
            <a:r>
              <a:rPr lang="en-US" dirty="0"/>
              <a:t>Coils for MQXFA17 in Lead End</a:t>
            </a:r>
          </a:p>
        </p:txBody>
      </p:sp>
      <p:sp>
        <p:nvSpPr>
          <p:cNvPr id="3" name="Content Placeholder 2">
            <a:extLst>
              <a:ext uri="{FF2B5EF4-FFF2-40B4-BE49-F238E27FC236}">
                <a16:creationId xmlns:a16="http://schemas.microsoft.com/office/drawing/2014/main" id="{94D06AAC-1D24-96F0-3D4C-F8D813AB032E}"/>
              </a:ext>
            </a:extLst>
          </p:cNvPr>
          <p:cNvSpPr>
            <a:spLocks noGrp="1"/>
          </p:cNvSpPr>
          <p:nvPr>
            <p:ph idx="1"/>
          </p:nvPr>
        </p:nvSpPr>
        <p:spPr>
          <a:xfrm>
            <a:off x="539552" y="764623"/>
            <a:ext cx="8424936" cy="1584257"/>
          </a:xfrm>
        </p:spPr>
        <p:txBody>
          <a:bodyPr>
            <a:normAutofit fontScale="92500"/>
          </a:bodyPr>
          <a:lstStyle/>
          <a:p>
            <a:r>
              <a:rPr lang="en-US" dirty="0"/>
              <a:t>Baseline coils for MQXFA17:</a:t>
            </a:r>
          </a:p>
          <a:p>
            <a:pPr marL="0" indent="0">
              <a:buNone/>
            </a:pPr>
            <a:r>
              <a:rPr lang="en-US" dirty="0"/>
              <a:t>	</a:t>
            </a:r>
            <a:r>
              <a:rPr lang="en-US" b="1" dirty="0"/>
              <a:t>151, 152, 237 and 239</a:t>
            </a:r>
          </a:p>
          <a:p>
            <a:pPr marL="0" indent="0">
              <a:buNone/>
            </a:pPr>
            <a:r>
              <a:rPr lang="en-US" dirty="0"/>
              <a:t>And preload will be done with updated specs &amp; targets</a:t>
            </a:r>
          </a:p>
        </p:txBody>
      </p:sp>
      <p:sp>
        <p:nvSpPr>
          <p:cNvPr id="4" name="Footer Placeholder 3">
            <a:extLst>
              <a:ext uri="{FF2B5EF4-FFF2-40B4-BE49-F238E27FC236}">
                <a16:creationId xmlns:a16="http://schemas.microsoft.com/office/drawing/2014/main" id="{260BF17B-E9DA-758A-6AA3-917999F31E7C}"/>
              </a:ext>
            </a:extLst>
          </p:cNvPr>
          <p:cNvSpPr>
            <a:spLocks noGrp="1"/>
          </p:cNvSpPr>
          <p:nvPr>
            <p:ph type="ftr" sz="quarter" idx="11"/>
          </p:nvPr>
        </p:nvSpPr>
        <p:spPr/>
        <p:txBody>
          <a:bodyPr/>
          <a:lstStyle/>
          <a:p>
            <a:r>
              <a:rPr lang="en-US" noProof="0"/>
              <a:t>MQXFA17-13b Coil Acceptance Review </a:t>
            </a:r>
            <a:endParaRPr lang="en-GB" noProof="0"/>
          </a:p>
        </p:txBody>
      </p:sp>
      <p:sp>
        <p:nvSpPr>
          <p:cNvPr id="5" name="Slide Number Placeholder 4">
            <a:extLst>
              <a:ext uri="{FF2B5EF4-FFF2-40B4-BE49-F238E27FC236}">
                <a16:creationId xmlns:a16="http://schemas.microsoft.com/office/drawing/2014/main" id="{D854F1CA-F31B-40E8-BFF3-F13BB44DD9F1}"/>
              </a:ext>
            </a:extLst>
          </p:cNvPr>
          <p:cNvSpPr>
            <a:spLocks noGrp="1"/>
          </p:cNvSpPr>
          <p:nvPr>
            <p:ph type="sldNum" sz="quarter" idx="12"/>
          </p:nvPr>
        </p:nvSpPr>
        <p:spPr/>
        <p:txBody>
          <a:bodyPr/>
          <a:lstStyle/>
          <a:p>
            <a:fld id="{BFDCA1C4-9514-7B4F-976F-D92F7E296653}" type="slidenum">
              <a:rPr lang="fr-FR" smtClean="0"/>
              <a:pPr/>
              <a:t>18</a:t>
            </a:fld>
            <a:endParaRPr lang="fr-FR"/>
          </a:p>
        </p:txBody>
      </p:sp>
      <p:pic>
        <p:nvPicPr>
          <p:cNvPr id="2050" name="Picture 2">
            <a:extLst>
              <a:ext uri="{FF2B5EF4-FFF2-40B4-BE49-F238E27FC236}">
                <a16:creationId xmlns:a16="http://schemas.microsoft.com/office/drawing/2014/main" id="{4BCF651D-C195-2CF3-A652-D365A842B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58" y="2132857"/>
            <a:ext cx="6482978" cy="470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CBE51A2E-E1BD-8852-8ADD-7C28CCE4D12A}"/>
              </a:ext>
            </a:extLst>
          </p:cNvPr>
          <p:cNvSpPr/>
          <p:nvPr/>
        </p:nvSpPr>
        <p:spPr>
          <a:xfrm>
            <a:off x="4211960" y="5805264"/>
            <a:ext cx="498777" cy="43204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0D56FF-7134-D0C9-6F6A-0EA1C5DFF00D}"/>
              </a:ext>
            </a:extLst>
          </p:cNvPr>
          <p:cNvSpPr txBox="1"/>
          <p:nvPr/>
        </p:nvSpPr>
        <p:spPr>
          <a:xfrm>
            <a:off x="4788024" y="5856282"/>
            <a:ext cx="1326004" cy="369332"/>
          </a:xfrm>
          <a:prstGeom prst="rect">
            <a:avLst/>
          </a:prstGeom>
          <a:noFill/>
        </p:spPr>
        <p:txBody>
          <a:bodyPr wrap="none" rtlCol="0">
            <a:spAutoFit/>
          </a:bodyPr>
          <a:lstStyle/>
          <a:p>
            <a:r>
              <a:rPr lang="en-US" dirty="0"/>
              <a:t>Spare coils</a:t>
            </a:r>
          </a:p>
        </p:txBody>
      </p:sp>
    </p:spTree>
    <p:extLst>
      <p:ext uri="{BB962C8B-B14F-4D97-AF65-F5344CB8AC3E}">
        <p14:creationId xmlns:p14="http://schemas.microsoft.com/office/powerpoint/2010/main" val="111938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BEF8-C361-4EA0-AC16-46E5B718BA18}"/>
              </a:ext>
            </a:extLst>
          </p:cNvPr>
          <p:cNvSpPr>
            <a:spLocks noGrp="1"/>
          </p:cNvSpPr>
          <p:nvPr>
            <p:ph type="title"/>
          </p:nvPr>
        </p:nvSpPr>
        <p:spPr/>
        <p:txBody>
          <a:bodyPr/>
          <a:lstStyle/>
          <a:p>
            <a:r>
              <a:rPr lang="en-US" dirty="0"/>
              <a:t>Recommendations from </a:t>
            </a:r>
            <a:r>
              <a:rPr lang="en-US" i="1" dirty="0"/>
              <a:t>MQXFA16 Coil Acceptance Review</a:t>
            </a:r>
            <a:endParaRPr lang="en-US" dirty="0"/>
          </a:p>
        </p:txBody>
      </p:sp>
      <p:sp>
        <p:nvSpPr>
          <p:cNvPr id="3" name="Content Placeholder 2">
            <a:extLst>
              <a:ext uri="{FF2B5EF4-FFF2-40B4-BE49-F238E27FC236}">
                <a16:creationId xmlns:a16="http://schemas.microsoft.com/office/drawing/2014/main" id="{5C1F26CE-3EFC-45A1-9C7E-FF5D03620AB0}"/>
              </a:ext>
            </a:extLst>
          </p:cNvPr>
          <p:cNvSpPr>
            <a:spLocks noGrp="1"/>
          </p:cNvSpPr>
          <p:nvPr>
            <p:ph idx="1"/>
          </p:nvPr>
        </p:nvSpPr>
        <p:spPr>
          <a:xfrm>
            <a:off x="395536" y="1124744"/>
            <a:ext cx="8291264" cy="4896544"/>
          </a:xfrm>
        </p:spPr>
        <p:txBody>
          <a:bodyPr>
            <a:normAutofit/>
          </a:bodyPr>
          <a:lstStyle/>
          <a:p>
            <a:r>
              <a:rPr lang="en-US" i="1" dirty="0"/>
              <a:t>Include the end regions in the coil dimensional requirements with a minimum threshold below which a critical discrepancy/non conformity would be triggered.</a:t>
            </a:r>
          </a:p>
          <a:p>
            <a:endParaRPr lang="en-US" i="1" dirty="0"/>
          </a:p>
          <a:p>
            <a:r>
              <a:rPr lang="en-US" dirty="0"/>
              <a:t>Very good point! We are working on it, not yet ready to set threshold</a:t>
            </a:r>
          </a:p>
          <a:p>
            <a:pPr marL="0" indent="0">
              <a:buNone/>
            </a:pPr>
            <a:endParaRPr lang="en-US" dirty="0"/>
          </a:p>
        </p:txBody>
      </p:sp>
      <p:sp>
        <p:nvSpPr>
          <p:cNvPr id="4" name="Footer Placeholder 3">
            <a:extLst>
              <a:ext uri="{FF2B5EF4-FFF2-40B4-BE49-F238E27FC236}">
                <a16:creationId xmlns:a16="http://schemas.microsoft.com/office/drawing/2014/main" id="{0AA23DEE-B773-43C0-9DD9-D79F7F6D2A70}"/>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4BCD9"/>
                </a:solidFill>
                <a:effectLst/>
                <a:uLnTx/>
                <a:uFillTx/>
                <a:latin typeface="Arial"/>
                <a:ea typeface="+mn-ea"/>
                <a:cs typeface="+mn-cs"/>
              </a:rPr>
              <a:t>MQXFA17-13b Coil Acceptance Review </a:t>
            </a:r>
            <a:endParaRPr kumimoji="0" lang="en-GB" sz="1200" b="0" i="0" u="none" strike="noStrike" kern="1200" cap="none" spc="0" normalizeH="0" baseline="0" noProof="0">
              <a:ln>
                <a:noFill/>
              </a:ln>
              <a:solidFill>
                <a:srgbClr val="64BCD9"/>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29F33C30-52D9-4EC0-915A-7F2980959F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spTree>
    <p:extLst>
      <p:ext uri="{BB962C8B-B14F-4D97-AF65-F5344CB8AC3E}">
        <p14:creationId xmlns:p14="http://schemas.microsoft.com/office/powerpoint/2010/main" val="184105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18359-9572-4A46-94BC-582F74348D3D}"/>
              </a:ext>
            </a:extLst>
          </p:cNvPr>
          <p:cNvSpPr>
            <a:spLocks noGrp="1"/>
          </p:cNvSpPr>
          <p:nvPr>
            <p:ph idx="1"/>
          </p:nvPr>
        </p:nvSpPr>
        <p:spPr>
          <a:xfrm>
            <a:off x="933972" y="764704"/>
            <a:ext cx="7920000" cy="5184576"/>
          </a:xfrm>
        </p:spPr>
        <p:txBody>
          <a:bodyPr>
            <a:normAutofit fontScale="77500" lnSpcReduction="20000"/>
          </a:bodyPr>
          <a:lstStyle/>
          <a:p>
            <a:pPr marL="0" indent="0">
              <a:buNone/>
            </a:pPr>
            <a:r>
              <a:rPr lang="en-US" b="1" dirty="0"/>
              <a:t>Committee</a:t>
            </a:r>
            <a:endParaRPr lang="en-US" dirty="0"/>
          </a:p>
          <a:p>
            <a:r>
              <a:rPr lang="en-US" dirty="0"/>
              <a:t>Arup Ghosh (chairperson), BNL retired</a:t>
            </a:r>
          </a:p>
          <a:p>
            <a:r>
              <a:rPr lang="en-US" dirty="0"/>
              <a:t>Helene Felice, CEA</a:t>
            </a:r>
          </a:p>
          <a:p>
            <a:r>
              <a:rPr lang="en-US" dirty="0"/>
              <a:t>Susana Izquierdo Bermudez, CERN</a:t>
            </a:r>
          </a:p>
          <a:p>
            <a:pPr marL="0" indent="0">
              <a:buNone/>
            </a:pPr>
            <a:endParaRPr lang="en-US" dirty="0"/>
          </a:p>
          <a:p>
            <a:pPr marL="0" indent="0">
              <a:buNone/>
            </a:pPr>
            <a:r>
              <a:rPr lang="en-US" b="1" dirty="0"/>
              <a:t>Date and Time</a:t>
            </a:r>
            <a:endParaRPr lang="en-US" dirty="0"/>
          </a:p>
          <a:p>
            <a:r>
              <a:rPr lang="en-US" dirty="0"/>
              <a:t>October 6, 2023. </a:t>
            </a:r>
          </a:p>
          <a:p>
            <a:r>
              <a:rPr lang="en-US" dirty="0"/>
              <a:t>Start time is </a:t>
            </a:r>
            <a:r>
              <a:rPr lang="en-US" u="sng" dirty="0"/>
              <a:t>7/9/10/16 (LBNL/FNAL/BNL-FSU/CEA-CERN)</a:t>
            </a:r>
            <a:endParaRPr lang="en-US" dirty="0"/>
          </a:p>
          <a:p>
            <a:pPr marL="0" indent="0">
              <a:buNone/>
            </a:pPr>
            <a:r>
              <a:rPr lang="en-US" dirty="0"/>
              <a:t> </a:t>
            </a:r>
          </a:p>
          <a:p>
            <a:pPr marL="0" indent="0">
              <a:buNone/>
            </a:pPr>
            <a:r>
              <a:rPr lang="en-US" b="1" dirty="0"/>
              <a:t>Location/Connection</a:t>
            </a:r>
            <a:endParaRPr lang="en-US" dirty="0"/>
          </a:p>
          <a:p>
            <a:r>
              <a:rPr lang="en-US" dirty="0"/>
              <a:t>Video-link by Zoom, info by email.</a:t>
            </a:r>
          </a:p>
          <a:p>
            <a:pPr marL="0" indent="0">
              <a:buNone/>
            </a:pPr>
            <a:r>
              <a:rPr lang="en-US" dirty="0"/>
              <a:t> </a:t>
            </a:r>
          </a:p>
          <a:p>
            <a:pPr marL="0" indent="0">
              <a:buNone/>
            </a:pPr>
            <a:r>
              <a:rPr lang="en-US" b="1" dirty="0"/>
              <a:t>Link to agenda with talks and other documents</a:t>
            </a:r>
            <a:endParaRPr lang="en-US" dirty="0"/>
          </a:p>
          <a:p>
            <a:r>
              <a:rPr lang="en-US" dirty="0">
                <a:hlinkClick r:id="rId2"/>
              </a:rPr>
              <a:t>https://indico.fnal.gov/event/61535/</a:t>
            </a:r>
            <a:endParaRPr lang="en-US" dirty="0"/>
          </a:p>
        </p:txBody>
      </p:sp>
      <p:sp>
        <p:nvSpPr>
          <p:cNvPr id="4" name="Footer Placeholder 3">
            <a:extLst>
              <a:ext uri="{FF2B5EF4-FFF2-40B4-BE49-F238E27FC236}">
                <a16:creationId xmlns:a16="http://schemas.microsoft.com/office/drawing/2014/main" id="{2C827461-5ED1-45F3-81A5-ADC8AA7EB152}"/>
              </a:ext>
            </a:extLst>
          </p:cNvPr>
          <p:cNvSpPr>
            <a:spLocks noGrp="1"/>
          </p:cNvSpPr>
          <p:nvPr>
            <p:ph type="ftr" sz="quarter" idx="11"/>
          </p:nvPr>
        </p:nvSpPr>
        <p:spPr/>
        <p:txBody>
          <a:bodyPr/>
          <a:lstStyle/>
          <a:p>
            <a:r>
              <a:rPr lang="en-US" noProof="0"/>
              <a:t>MQXFA17-13b Coil Acceptance Review </a:t>
            </a:r>
            <a:endParaRPr lang="en-GB" noProof="0" dirty="0"/>
          </a:p>
        </p:txBody>
      </p:sp>
      <p:sp>
        <p:nvSpPr>
          <p:cNvPr id="5" name="Slide Number Placeholder 4">
            <a:extLst>
              <a:ext uri="{FF2B5EF4-FFF2-40B4-BE49-F238E27FC236}">
                <a16:creationId xmlns:a16="http://schemas.microsoft.com/office/drawing/2014/main" id="{85A8466A-F22A-456E-BE77-BCCE47B6F60A}"/>
              </a:ext>
            </a:extLst>
          </p:cNvPr>
          <p:cNvSpPr>
            <a:spLocks noGrp="1"/>
          </p:cNvSpPr>
          <p:nvPr>
            <p:ph type="sldNum" sz="quarter" idx="12"/>
          </p:nvPr>
        </p:nvSpPr>
        <p:spPr/>
        <p:txBody>
          <a:bodyPr/>
          <a:lstStyle/>
          <a:p>
            <a:fld id="{BFDCA1C4-9514-7B4F-976F-D92F7E296653}" type="slidenum">
              <a:rPr lang="fr-FR" smtClean="0"/>
              <a:pPr/>
              <a:t>2</a:t>
            </a:fld>
            <a:endParaRPr lang="fr-FR"/>
          </a:p>
        </p:txBody>
      </p:sp>
    </p:spTree>
    <p:extLst>
      <p:ext uri="{BB962C8B-B14F-4D97-AF65-F5344CB8AC3E}">
        <p14:creationId xmlns:p14="http://schemas.microsoft.com/office/powerpoint/2010/main" val="14151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9C94-462B-4A1E-B52B-71F891C3F3D1}"/>
              </a:ext>
            </a:extLst>
          </p:cNvPr>
          <p:cNvSpPr>
            <a:spLocks noGrp="1"/>
          </p:cNvSpPr>
          <p:nvPr>
            <p:ph type="title"/>
          </p:nvPr>
        </p:nvSpPr>
        <p:spPr/>
        <p:txBody>
          <a:bodyPr/>
          <a:lstStyle/>
          <a:p>
            <a:r>
              <a:rPr lang="en-US" dirty="0"/>
              <a:t>Schedule</a:t>
            </a:r>
          </a:p>
        </p:txBody>
      </p:sp>
      <p:sp>
        <p:nvSpPr>
          <p:cNvPr id="3" name="Content Placeholder 2">
            <a:extLst>
              <a:ext uri="{FF2B5EF4-FFF2-40B4-BE49-F238E27FC236}">
                <a16:creationId xmlns:a16="http://schemas.microsoft.com/office/drawing/2014/main" id="{86AB2A28-7706-493F-91AC-6285CC7786B9}"/>
              </a:ext>
            </a:extLst>
          </p:cNvPr>
          <p:cNvSpPr>
            <a:spLocks noGrp="1"/>
          </p:cNvSpPr>
          <p:nvPr>
            <p:ph idx="1"/>
          </p:nvPr>
        </p:nvSpPr>
        <p:spPr/>
        <p:txBody>
          <a:bodyPr/>
          <a:lstStyle/>
          <a:p>
            <a:r>
              <a:rPr lang="en-US" dirty="0"/>
              <a:t>Today:  </a:t>
            </a:r>
          </a:p>
          <a:p>
            <a:pPr lvl="1"/>
            <a:r>
              <a:rPr lang="en-US" dirty="0"/>
              <a:t>Talks</a:t>
            </a:r>
          </a:p>
          <a:p>
            <a:pPr lvl="1"/>
            <a:r>
              <a:rPr lang="en-US" dirty="0"/>
              <a:t>Q&amp;A</a:t>
            </a:r>
          </a:p>
          <a:p>
            <a:pPr lvl="1"/>
            <a:endParaRPr lang="en-US" dirty="0"/>
          </a:p>
          <a:p>
            <a:r>
              <a:rPr lang="en-US" dirty="0"/>
              <a:t>Following days: </a:t>
            </a:r>
          </a:p>
          <a:p>
            <a:pPr lvl="1"/>
            <a:r>
              <a:rPr lang="en-US" dirty="0"/>
              <a:t>Closed session(s)</a:t>
            </a:r>
          </a:p>
          <a:p>
            <a:pPr lvl="1"/>
            <a:r>
              <a:rPr lang="en-US" dirty="0"/>
              <a:t>Possibly Q&amp;A by email</a:t>
            </a:r>
          </a:p>
          <a:p>
            <a:pPr lvl="1"/>
            <a:endParaRPr lang="en-US" dirty="0"/>
          </a:p>
          <a:p>
            <a:r>
              <a:rPr lang="en-US" dirty="0"/>
              <a:t>Report by email or Zoom mtg in ~2 weeks  </a:t>
            </a:r>
          </a:p>
        </p:txBody>
      </p:sp>
      <p:sp>
        <p:nvSpPr>
          <p:cNvPr id="4" name="Footer Placeholder 3">
            <a:extLst>
              <a:ext uri="{FF2B5EF4-FFF2-40B4-BE49-F238E27FC236}">
                <a16:creationId xmlns:a16="http://schemas.microsoft.com/office/drawing/2014/main" id="{E95C99ED-C03B-4F81-BA34-1721BA87238F}"/>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4BCD9"/>
                </a:solidFill>
                <a:effectLst/>
                <a:uLnTx/>
                <a:uFillTx/>
                <a:latin typeface="Arial"/>
                <a:ea typeface="+mn-ea"/>
                <a:cs typeface="+mn-cs"/>
              </a:rPr>
              <a:t>MQXFA17-13b Coil Acceptance Review </a:t>
            </a:r>
            <a:endParaRPr kumimoji="0" lang="en-GB" sz="1200" b="0" i="0" u="none" strike="noStrike" kern="1200" cap="none" spc="0" normalizeH="0" baseline="0" noProof="0">
              <a:ln>
                <a:noFill/>
              </a:ln>
              <a:solidFill>
                <a:srgbClr val="64BCD9"/>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9D4433C1-3DE2-43C7-9143-1DAE1BC93E1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rgbClr val="64BCD9"/>
              </a:solidFill>
              <a:effectLst/>
              <a:uLnTx/>
              <a:uFillTx/>
              <a:latin typeface="Arial"/>
              <a:ea typeface="+mn-ea"/>
              <a:cs typeface="+mn-cs"/>
            </a:endParaRPr>
          </a:p>
        </p:txBody>
      </p:sp>
    </p:spTree>
    <p:extLst>
      <p:ext uri="{BB962C8B-B14F-4D97-AF65-F5344CB8AC3E}">
        <p14:creationId xmlns:p14="http://schemas.microsoft.com/office/powerpoint/2010/main" val="102752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498" y="-84544"/>
            <a:ext cx="7920000" cy="720000"/>
          </a:xfrm>
        </p:spPr>
        <p:txBody>
          <a:bodyPr/>
          <a:lstStyle/>
          <a:p>
            <a:r>
              <a:rPr lang="en-US" dirty="0"/>
              <a:t>Review Goals I</a:t>
            </a:r>
          </a:p>
        </p:txBody>
      </p:sp>
      <p:sp>
        <p:nvSpPr>
          <p:cNvPr id="3" name="Content Placeholder 2"/>
          <p:cNvSpPr>
            <a:spLocks noGrp="1"/>
          </p:cNvSpPr>
          <p:nvPr>
            <p:ph idx="1"/>
          </p:nvPr>
        </p:nvSpPr>
        <p:spPr>
          <a:xfrm>
            <a:off x="97201" y="620688"/>
            <a:ext cx="8967286" cy="5720894"/>
          </a:xfrm>
        </p:spPr>
        <p:txBody>
          <a:bodyPr>
            <a:normAutofit fontScale="92500" lnSpcReduction="20000"/>
          </a:bodyPr>
          <a:lstStyle/>
          <a:p>
            <a:pPr>
              <a:lnSpc>
                <a:spcPct val="110000"/>
              </a:lnSpc>
            </a:pPr>
            <a:r>
              <a:rPr lang="en-US" sz="2400" dirty="0"/>
              <a:t>The HL-LHC AUP project is planning to start assembly of </a:t>
            </a:r>
            <a:r>
              <a:rPr lang="en-US" sz="2400" b="1" dirty="0"/>
              <a:t>MQXFA17</a:t>
            </a:r>
            <a:r>
              <a:rPr lang="en-US" sz="2400" dirty="0"/>
              <a:t>. This is the </a:t>
            </a:r>
            <a:r>
              <a:rPr lang="en-US" sz="2400" b="1" dirty="0"/>
              <a:t>10th series </a:t>
            </a:r>
            <a:r>
              <a:rPr lang="en-US" sz="2400" dirty="0"/>
              <a:t>low-beta quadrupole magnet (MQXFA) for the Inner Triplet of the High Luminosity LHC. If MQXFA17 meets MQXFA requirements [1] it will be used in a Q1/Q3 cryo-assembly to be installed in the HL-LHC.</a:t>
            </a:r>
          </a:p>
          <a:p>
            <a:pPr>
              <a:lnSpc>
                <a:spcPct val="110000"/>
              </a:lnSpc>
            </a:pPr>
            <a:r>
              <a:rPr lang="en-US" sz="2400" dirty="0"/>
              <a:t>For MQXFA17 assembly AUP is planning to use these QXFA coils (including two spare coils): </a:t>
            </a:r>
            <a:r>
              <a:rPr lang="en-US" sz="2400" b="1" dirty="0"/>
              <a:t>150, 151, 152, 237, 239 and 242</a:t>
            </a:r>
            <a:r>
              <a:rPr lang="en-US" sz="2400" dirty="0"/>
              <a:t>.</a:t>
            </a:r>
          </a:p>
          <a:p>
            <a:pPr>
              <a:lnSpc>
                <a:spcPct val="110000"/>
              </a:lnSpc>
            </a:pPr>
            <a:r>
              <a:rPr lang="en-US" sz="2400" dirty="0"/>
              <a:t>A spare coil may be used in </a:t>
            </a:r>
            <a:r>
              <a:rPr lang="en-US" sz="2400" b="1" dirty="0"/>
              <a:t>MQXFA13b</a:t>
            </a:r>
            <a:r>
              <a:rPr lang="en-US" sz="2400" dirty="0"/>
              <a:t> after MQXFA17 assembly. </a:t>
            </a:r>
          </a:p>
          <a:p>
            <a:pPr>
              <a:lnSpc>
                <a:spcPct val="110000"/>
              </a:lnSpc>
            </a:pPr>
            <a:r>
              <a:rPr lang="en-US" sz="2400" dirty="0"/>
              <a:t>Conductor and series coil specifications are presented in [2-6]. Discrepancy or Non-conformity Reports are generated whenever a component does not meet specifications.  Magnet MQXFA17 is </a:t>
            </a:r>
            <a:r>
              <a:rPr lang="en-US" sz="2400" b="1" dirty="0"/>
              <a:t>planned for use in Cold Mass 05 without previous vertical test</a:t>
            </a:r>
            <a:r>
              <a:rPr lang="en-US" sz="2400" dirty="0"/>
              <a:t>. Therefore, the coils presented at this review were selected because they do not have critical Discrepancies/Non-conformities.</a:t>
            </a:r>
          </a:p>
          <a:p>
            <a:pPr>
              <a:lnSpc>
                <a:spcPct val="110000"/>
              </a:lnSpc>
            </a:pPr>
            <a:r>
              <a:rPr lang="en-US" sz="2400" dirty="0"/>
              <a:t>The reviewers are requested to review discrepancies and non-conformities in strands, cables, and coils for the following coils: 150 (P43OL1186), 151 (1190), 152 (1193), 237 (1182), 239 (1184), 242 (1189).</a:t>
            </a:r>
          </a:p>
        </p:txBody>
      </p:sp>
      <p:sp>
        <p:nvSpPr>
          <p:cNvPr id="4" name="Footer Placeholder 3"/>
          <p:cNvSpPr>
            <a:spLocks noGrp="1"/>
          </p:cNvSpPr>
          <p:nvPr>
            <p:ph type="ftr" sz="quarter" idx="11"/>
          </p:nvPr>
        </p:nvSpPr>
        <p:spPr/>
        <p:txBody>
          <a:bodyPr/>
          <a:lstStyle/>
          <a:p>
            <a:r>
              <a:rPr lang="en-US" noProof="0"/>
              <a:t>MQXFA17-13b Coil Acceptance Review </a:t>
            </a:r>
            <a:endParaRPr lang="en-GB" noProof="0" dirty="0"/>
          </a:p>
        </p:txBody>
      </p:sp>
      <p:sp>
        <p:nvSpPr>
          <p:cNvPr id="7" name="Slide Number Placeholder 6"/>
          <p:cNvSpPr>
            <a:spLocks noGrp="1"/>
          </p:cNvSpPr>
          <p:nvPr>
            <p:ph type="sldNum" sz="quarter" idx="12"/>
          </p:nvPr>
        </p:nvSpPr>
        <p:spPr/>
        <p:txBody>
          <a:bodyPr/>
          <a:lstStyle/>
          <a:p>
            <a:fld id="{BFDCA1C4-9514-7B4F-976F-D92F7E296653}" type="slidenum">
              <a:rPr lang="fr-FR" smtClean="0"/>
              <a:pPr/>
              <a:t>3</a:t>
            </a:fld>
            <a:endParaRPr lang="fr-FR"/>
          </a:p>
        </p:txBody>
      </p:sp>
    </p:spTree>
    <p:extLst>
      <p:ext uri="{BB962C8B-B14F-4D97-AF65-F5344CB8AC3E}">
        <p14:creationId xmlns:p14="http://schemas.microsoft.com/office/powerpoint/2010/main" val="74518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52" y="57249"/>
            <a:ext cx="7920000" cy="720000"/>
          </a:xfrm>
        </p:spPr>
        <p:txBody>
          <a:bodyPr/>
          <a:lstStyle/>
          <a:p>
            <a:r>
              <a:rPr lang="en-US" dirty="0"/>
              <a:t>CHARGE Questions</a:t>
            </a:r>
          </a:p>
        </p:txBody>
      </p:sp>
      <p:sp>
        <p:nvSpPr>
          <p:cNvPr id="3" name="Content Placeholder 2"/>
          <p:cNvSpPr>
            <a:spLocks noGrp="1"/>
          </p:cNvSpPr>
          <p:nvPr>
            <p:ph idx="1"/>
          </p:nvPr>
        </p:nvSpPr>
        <p:spPr>
          <a:xfrm>
            <a:off x="186916" y="1081326"/>
            <a:ext cx="8820472" cy="5083978"/>
          </a:xfrm>
        </p:spPr>
        <p:txBody>
          <a:bodyPr>
            <a:normAutofit/>
          </a:bodyPr>
          <a:lstStyle/>
          <a:p>
            <a:pPr marL="0" indent="0">
              <a:lnSpc>
                <a:spcPct val="120000"/>
              </a:lnSpc>
              <a:buNone/>
            </a:pPr>
            <a:r>
              <a:rPr lang="en-US" dirty="0"/>
              <a:t>The committee is requested to answer the following questions:</a:t>
            </a:r>
          </a:p>
          <a:p>
            <a:pPr marL="0" indent="0">
              <a:lnSpc>
                <a:spcPct val="120000"/>
              </a:lnSpc>
              <a:buNone/>
            </a:pPr>
            <a:endParaRPr lang="en-US" sz="1500" dirty="0"/>
          </a:p>
          <a:p>
            <a:pPr marL="342900" marR="0" lvl="0" indent="-342900">
              <a:spcBef>
                <a:spcPts val="200"/>
              </a:spcBef>
              <a:spcAft>
                <a:spcPts val="600"/>
              </a:spcAft>
              <a:buFont typeface="+mj-lt"/>
              <a:buAutoNum type="arabicPeriod"/>
            </a:pPr>
            <a:r>
              <a:rPr lang="en-US" sz="2400" dirty="0">
                <a:effectLst/>
                <a:latin typeface="Arial" panose="020B0604020202020204" pitchFamily="34" charset="0"/>
                <a:ea typeface="Times New Roman" panose="02020603050405020304" pitchFamily="18" charset="0"/>
              </a:rPr>
              <a:t>Have all recommendations from previous reviews [7] been adequately addressed?</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mj-lt"/>
              <a:buAutoNum type="arabicPeriod"/>
            </a:pPr>
            <a:r>
              <a:rPr lang="en-US" sz="2400" dirty="0">
                <a:effectLst/>
                <a:latin typeface="Arial" panose="020B0604020202020204" pitchFamily="34" charset="0"/>
                <a:ea typeface="Times New Roman" panose="02020603050405020304" pitchFamily="18" charset="0"/>
              </a:rPr>
              <a:t>Have Discrepancies and Non-conformities been adequately documented and processed? </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mj-lt"/>
              <a:buAutoNum type="arabicPeriod"/>
            </a:pPr>
            <a:r>
              <a:rPr lang="en-US" sz="2400" dirty="0">
                <a:effectLst/>
                <a:latin typeface="Arial" panose="020B0604020202020204" pitchFamily="34" charset="0"/>
                <a:ea typeface="Times New Roman" panose="02020603050405020304" pitchFamily="18" charset="0"/>
              </a:rPr>
              <a:t>Is there any </a:t>
            </a:r>
            <a:r>
              <a:rPr lang="en-US" sz="2400" u="sng" dirty="0">
                <a:effectLst/>
                <a:latin typeface="Arial" panose="020B0604020202020204" pitchFamily="34" charset="0"/>
                <a:ea typeface="Times New Roman" panose="02020603050405020304" pitchFamily="18" charset="0"/>
              </a:rPr>
              <a:t>critical</a:t>
            </a:r>
            <a:r>
              <a:rPr lang="en-US" sz="2400" dirty="0">
                <a:effectLst/>
                <a:latin typeface="Arial" panose="020B0604020202020204" pitchFamily="34" charset="0"/>
                <a:ea typeface="Times New Roman" panose="02020603050405020304" pitchFamily="18" charset="0"/>
              </a:rPr>
              <a:t> Discrepancy/Non-conformity?</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mj-lt"/>
              <a:buAutoNum type="arabicPeriod"/>
            </a:pPr>
            <a:r>
              <a:rPr lang="en-US" sz="2400" dirty="0">
                <a:effectLst/>
                <a:latin typeface="Arial" panose="020B0604020202020204" pitchFamily="34" charset="0"/>
                <a:ea typeface="Times New Roman" panose="02020603050405020304" pitchFamily="18" charset="0"/>
              </a:rPr>
              <a:t>Is there any coil that you recommend not to use in MQXFA17? </a:t>
            </a: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mj-lt"/>
              <a:buAutoNum type="arabicPeriod"/>
            </a:pPr>
            <a:r>
              <a:rPr lang="en-US" sz="2400" dirty="0">
                <a:effectLst/>
                <a:latin typeface="Arial" panose="020B0604020202020204" pitchFamily="34" charset="0"/>
                <a:ea typeface="Times New Roman" panose="02020603050405020304" pitchFamily="18" charset="0"/>
              </a:rPr>
              <a:t>Do you have any other comment or recommendation regarding these coils and their conductor for allowing MQXFA17 to meet MQXFA requirements [1]? </a:t>
            </a:r>
            <a:endParaRPr lang="en-US" sz="3600" dirty="0">
              <a:latin typeface="Arial" panose="020B0604020202020204" pitchFamily="34" charset="0"/>
              <a:ea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noProof="0"/>
              <a:t>MQXFA17-13b Coil Acceptance Review </a:t>
            </a:r>
            <a:endParaRPr lang="en-GB" noProof="0" dirty="0"/>
          </a:p>
        </p:txBody>
      </p:sp>
      <p:sp>
        <p:nvSpPr>
          <p:cNvPr id="7" name="Slide Number Placeholder 6"/>
          <p:cNvSpPr>
            <a:spLocks noGrp="1"/>
          </p:cNvSpPr>
          <p:nvPr>
            <p:ph type="sldNum" sz="quarter" idx="12"/>
          </p:nvPr>
        </p:nvSpPr>
        <p:spPr/>
        <p:txBody>
          <a:bodyPr/>
          <a:lstStyle/>
          <a:p>
            <a:fld id="{BFDCA1C4-9514-7B4F-976F-D92F7E296653}" type="slidenum">
              <a:rPr lang="fr-FR" smtClean="0"/>
              <a:pPr/>
              <a:t>4</a:t>
            </a:fld>
            <a:endParaRPr lang="fr-FR"/>
          </a:p>
        </p:txBody>
      </p:sp>
    </p:spTree>
    <p:extLst>
      <p:ext uri="{BB962C8B-B14F-4D97-AF65-F5344CB8AC3E}">
        <p14:creationId xmlns:p14="http://schemas.microsoft.com/office/powerpoint/2010/main" val="247660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3E29-DD3F-43EA-B21B-39614CDADCC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2A06FFE-B967-406C-8F1B-79A3AC146FA4}"/>
              </a:ext>
            </a:extLst>
          </p:cNvPr>
          <p:cNvSpPr>
            <a:spLocks noGrp="1"/>
          </p:cNvSpPr>
          <p:nvPr>
            <p:ph idx="1"/>
          </p:nvPr>
        </p:nvSpPr>
        <p:spPr>
          <a:xfrm>
            <a:off x="333832" y="836712"/>
            <a:ext cx="8712968" cy="5376887"/>
          </a:xfrm>
        </p:spPr>
        <p:txBody>
          <a:bodyPr>
            <a:normAutofit fontScale="92500"/>
          </a:bodyPr>
          <a:lstStyle/>
          <a:p>
            <a:pPr marL="342900" marR="0" lvl="0" indent="-342900">
              <a:spcBef>
                <a:spcPts val="200"/>
              </a:spcBef>
              <a:spcAft>
                <a:spcPts val="0"/>
              </a:spcAft>
              <a:buFont typeface="+mj-lt"/>
              <a:buAutoNum type="arabicParenR"/>
            </a:pPr>
            <a:r>
              <a:rPr lang="en-US" sz="2400" i="1" dirty="0">
                <a:effectLst/>
                <a:latin typeface="Arial" panose="020B0604020202020204" pitchFamily="34" charset="0"/>
                <a:ea typeface="Times New Roman" panose="02020603050405020304" pitchFamily="18" charset="0"/>
              </a:rPr>
              <a:t>MQXFA Functional Requirements Specification</a:t>
            </a:r>
            <a:r>
              <a:rPr lang="en-US" sz="2400" dirty="0">
                <a:effectLst/>
                <a:latin typeface="Arial" panose="020B0604020202020204" pitchFamily="34" charset="0"/>
                <a:ea typeface="Times New Roman" panose="02020603050405020304" pitchFamily="18" charset="0"/>
              </a:rPr>
              <a:t>, US-HiLumi-doc-36</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2400" i="1" dirty="0">
                <a:effectLst/>
                <a:latin typeface="Arial" panose="020B0604020202020204" pitchFamily="34" charset="0"/>
                <a:ea typeface="Times New Roman" panose="02020603050405020304" pitchFamily="18" charset="0"/>
              </a:rPr>
              <a:t>Specification for Quadrupole Magnet Conductor</a:t>
            </a:r>
            <a:r>
              <a:rPr lang="en-US" sz="2400" dirty="0">
                <a:effectLst/>
                <a:latin typeface="Arial" panose="020B0604020202020204" pitchFamily="34" charset="0"/>
                <a:ea typeface="Times New Roman" panose="02020603050405020304" pitchFamily="18" charset="0"/>
              </a:rPr>
              <a:t>, US-HiLumi-doc-40</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2400" i="1" dirty="0">
                <a:effectLst/>
                <a:latin typeface="Arial" panose="020B0604020202020204" pitchFamily="34" charset="0"/>
                <a:ea typeface="Times New Roman" panose="02020603050405020304" pitchFamily="18" charset="0"/>
              </a:rPr>
              <a:t>Cable Specification</a:t>
            </a:r>
            <a:r>
              <a:rPr lang="en-US" sz="2400" dirty="0">
                <a:effectLst/>
                <a:latin typeface="Arial" panose="020B0604020202020204" pitchFamily="34" charset="0"/>
                <a:ea typeface="Times New Roman" panose="02020603050405020304" pitchFamily="18" charset="0"/>
              </a:rPr>
              <a:t>, US-HiLumi-doc-74</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2400" i="1" dirty="0">
                <a:effectLst/>
                <a:latin typeface="Arial" panose="020B0604020202020204" pitchFamily="34" charset="0"/>
                <a:ea typeface="Times New Roman" panose="02020603050405020304" pitchFamily="18" charset="0"/>
              </a:rPr>
              <a:t>Quadrupole Magnet Cable Insulation</a:t>
            </a:r>
            <a:r>
              <a:rPr lang="en-US" sz="2400" dirty="0">
                <a:effectLst/>
                <a:latin typeface="Arial" panose="020B0604020202020204" pitchFamily="34" charset="0"/>
                <a:ea typeface="Times New Roman" panose="02020603050405020304" pitchFamily="18" charset="0"/>
              </a:rPr>
              <a:t>, US-HiLumi-doc-75</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2400" i="1" dirty="0">
                <a:effectLst/>
                <a:latin typeface="Arial" panose="020B0604020202020204" pitchFamily="34" charset="0"/>
                <a:ea typeface="Times New Roman" panose="02020603050405020304" pitchFamily="18" charset="0"/>
              </a:rPr>
              <a:t>QXFA Series Coil Production Specification</a:t>
            </a:r>
            <a:r>
              <a:rPr lang="en-US" sz="2400" dirty="0">
                <a:effectLst/>
                <a:latin typeface="Arial" panose="020B0604020202020204" pitchFamily="34" charset="0"/>
                <a:ea typeface="Times New Roman" panose="02020603050405020304" pitchFamily="18" charset="0"/>
              </a:rPr>
              <a:t>, US-HiLumi-doc-2986</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2400" i="1" dirty="0">
                <a:effectLst/>
                <a:latin typeface="Arial" panose="020B0604020202020204" pitchFamily="34" charset="0"/>
                <a:ea typeface="Times New Roman" panose="02020603050405020304" pitchFamily="18" charset="0"/>
              </a:rPr>
              <a:t>QXFA Series Coil Fabrication Electrical QC plan</a:t>
            </a:r>
            <a:r>
              <a:rPr lang="en-US" sz="2400" dirty="0">
                <a:effectLst/>
                <a:latin typeface="Arial" panose="020B0604020202020204" pitchFamily="34" charset="0"/>
                <a:ea typeface="Times New Roman" panose="02020603050405020304" pitchFamily="18" charset="0"/>
              </a:rPr>
              <a:t>, US-HiLumi-doc-521</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2400" i="1" dirty="0">
                <a:effectLst/>
                <a:latin typeface="Arial" panose="020B0604020202020204" pitchFamily="34" charset="0"/>
                <a:ea typeface="Times New Roman" panose="02020603050405020304" pitchFamily="18" charset="0"/>
              </a:rPr>
              <a:t>MQXFA16 Coils Acceptance Review</a:t>
            </a:r>
            <a:r>
              <a:rPr lang="en-US" sz="2400" dirty="0">
                <a:effectLst/>
                <a:latin typeface="Arial" panose="020B0604020202020204" pitchFamily="34" charset="0"/>
                <a:ea typeface="Times New Roman" panose="02020603050405020304" pitchFamily="18" charset="0"/>
              </a:rPr>
              <a:t>, US-HiLumi-doc-4900</a:t>
            </a:r>
            <a:endParaRPr lang="en-US" sz="1600" dirty="0">
              <a:effectLst/>
              <a:latin typeface="Times New Roman" panose="02020603050405020304" pitchFamily="18" charset="0"/>
              <a:ea typeface="Times New Roman" panose="02020603050405020304" pitchFamily="18" charset="0"/>
            </a:endParaRPr>
          </a:p>
          <a:p>
            <a:pPr marL="0" marR="0" indent="0">
              <a:spcBef>
                <a:spcPts val="20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indent="0">
              <a:lnSpc>
                <a:spcPct val="120000"/>
              </a:lnSpc>
              <a:buNone/>
            </a:pPr>
            <a:r>
              <a:rPr lang="en-US" sz="2000" i="1" dirty="0"/>
              <a:t>All docs are on the Review Indico page</a:t>
            </a:r>
          </a:p>
          <a:p>
            <a:pPr marL="0" indent="0">
              <a:lnSpc>
                <a:spcPct val="120000"/>
              </a:lnSpc>
              <a:buNone/>
            </a:pPr>
            <a:endParaRPr lang="en-US" sz="2000" i="1" dirty="0"/>
          </a:p>
          <a:p>
            <a:pPr marL="0" indent="0">
              <a:lnSpc>
                <a:spcPct val="120000"/>
              </a:lnSpc>
              <a:buNone/>
            </a:pPr>
            <a:r>
              <a:rPr lang="en-US" sz="2000" dirty="0"/>
              <a:t>Coil CMM measurements for acceptance are performed at LBNL</a:t>
            </a:r>
            <a:endParaRPr lang="en-US" sz="1800" u="sng" dirty="0"/>
          </a:p>
          <a:p>
            <a:pPr>
              <a:lnSpc>
                <a:spcPct val="120000"/>
              </a:lnSpc>
            </a:pPr>
            <a:r>
              <a:rPr lang="en-US" sz="1800" dirty="0"/>
              <a:t>Coil CMM at BNL and FNAL are used for feedback to L3s</a:t>
            </a:r>
          </a:p>
        </p:txBody>
      </p:sp>
      <p:sp>
        <p:nvSpPr>
          <p:cNvPr id="4" name="Footer Placeholder 3">
            <a:extLst>
              <a:ext uri="{FF2B5EF4-FFF2-40B4-BE49-F238E27FC236}">
                <a16:creationId xmlns:a16="http://schemas.microsoft.com/office/drawing/2014/main" id="{25BCA3E6-136F-4B95-8834-35B8D8567E4D}"/>
              </a:ext>
            </a:extLst>
          </p:cNvPr>
          <p:cNvSpPr>
            <a:spLocks noGrp="1"/>
          </p:cNvSpPr>
          <p:nvPr>
            <p:ph type="ftr" sz="quarter" idx="11"/>
          </p:nvPr>
        </p:nvSpPr>
        <p:spPr/>
        <p:txBody>
          <a:bodyPr/>
          <a:lstStyle/>
          <a:p>
            <a:r>
              <a:rPr lang="en-US" noProof="0"/>
              <a:t>MQXFA17-13b Coil Acceptance Review </a:t>
            </a:r>
            <a:endParaRPr lang="en-GB" noProof="0"/>
          </a:p>
        </p:txBody>
      </p:sp>
      <p:sp>
        <p:nvSpPr>
          <p:cNvPr id="5" name="Slide Number Placeholder 4">
            <a:extLst>
              <a:ext uri="{FF2B5EF4-FFF2-40B4-BE49-F238E27FC236}">
                <a16:creationId xmlns:a16="http://schemas.microsoft.com/office/drawing/2014/main" id="{3B148BE8-6A87-4218-96FD-066786AA6531}"/>
              </a:ext>
            </a:extLst>
          </p:cNvPr>
          <p:cNvSpPr>
            <a:spLocks noGrp="1"/>
          </p:cNvSpPr>
          <p:nvPr>
            <p:ph type="sldNum" sz="quarter" idx="12"/>
          </p:nvPr>
        </p:nvSpPr>
        <p:spPr/>
        <p:txBody>
          <a:bodyPr/>
          <a:lstStyle/>
          <a:p>
            <a:fld id="{BFDCA1C4-9514-7B4F-976F-D92F7E296653}" type="slidenum">
              <a:rPr lang="fr-FR" smtClean="0"/>
              <a:pPr/>
              <a:t>5</a:t>
            </a:fld>
            <a:endParaRPr lang="fr-FR"/>
          </a:p>
        </p:txBody>
      </p:sp>
    </p:spTree>
    <p:extLst>
      <p:ext uri="{BB962C8B-B14F-4D97-AF65-F5344CB8AC3E}">
        <p14:creationId xmlns:p14="http://schemas.microsoft.com/office/powerpoint/2010/main" val="292697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3E29-DD3F-43EA-B21B-39614CDADCCF}"/>
              </a:ext>
            </a:extLst>
          </p:cNvPr>
          <p:cNvSpPr>
            <a:spLocks noGrp="1"/>
          </p:cNvSpPr>
          <p:nvPr>
            <p:ph type="title"/>
          </p:nvPr>
        </p:nvSpPr>
        <p:spPr/>
        <p:txBody>
          <a:bodyPr/>
          <a:lstStyle/>
          <a:p>
            <a:r>
              <a:rPr lang="en-US" dirty="0"/>
              <a:t>Critical DR/NCR:</a:t>
            </a:r>
          </a:p>
        </p:txBody>
      </p:sp>
      <p:sp>
        <p:nvSpPr>
          <p:cNvPr id="3" name="Content Placeholder 2">
            <a:extLst>
              <a:ext uri="{FF2B5EF4-FFF2-40B4-BE49-F238E27FC236}">
                <a16:creationId xmlns:a16="http://schemas.microsoft.com/office/drawing/2014/main" id="{82A06FFE-B967-406C-8F1B-79A3AC146FA4}"/>
              </a:ext>
            </a:extLst>
          </p:cNvPr>
          <p:cNvSpPr>
            <a:spLocks noGrp="1"/>
          </p:cNvSpPr>
          <p:nvPr>
            <p:ph idx="1"/>
          </p:nvPr>
        </p:nvSpPr>
        <p:spPr>
          <a:xfrm>
            <a:off x="333832" y="950641"/>
            <a:ext cx="8558648" cy="5376887"/>
          </a:xfrm>
        </p:spPr>
        <p:txBody>
          <a:bodyPr>
            <a:normAutofit/>
          </a:bodyPr>
          <a:lstStyle/>
          <a:p>
            <a:pPr>
              <a:lnSpc>
                <a:spcPct val="110000"/>
              </a:lnSpc>
            </a:pPr>
            <a:r>
              <a:rPr lang="en-US" b="1" dirty="0"/>
              <a:t>Critical nonconformance</a:t>
            </a:r>
            <a:r>
              <a:rPr lang="en-US" dirty="0"/>
              <a:t>: </a:t>
            </a:r>
            <a:r>
              <a:rPr lang="en-US" i="1" dirty="0"/>
              <a:t>a nonconformance which meets at least one of the following:</a:t>
            </a:r>
          </a:p>
          <a:p>
            <a:pPr lvl="1">
              <a:lnSpc>
                <a:spcPct val="120000"/>
              </a:lnSpc>
            </a:pPr>
            <a:r>
              <a:rPr lang="en-US" u="sng" dirty="0"/>
              <a:t>affects form, fit, or function</a:t>
            </a:r>
            <a:r>
              <a:rPr lang="en-US" dirty="0"/>
              <a:t> in the as-found condition</a:t>
            </a:r>
          </a:p>
          <a:p>
            <a:pPr lvl="1">
              <a:lnSpc>
                <a:spcPct val="120000"/>
              </a:lnSpc>
            </a:pPr>
            <a:r>
              <a:rPr lang="en-US" dirty="0"/>
              <a:t>involves damage, or suspected damage, to the </a:t>
            </a:r>
            <a:r>
              <a:rPr lang="en-US" u="sng" dirty="0"/>
              <a:t>coil conductor</a:t>
            </a:r>
          </a:p>
          <a:p>
            <a:pPr lvl="1">
              <a:lnSpc>
                <a:spcPct val="120000"/>
              </a:lnSpc>
            </a:pPr>
            <a:r>
              <a:rPr lang="en-US" dirty="0">
                <a:solidFill>
                  <a:schemeClr val="bg1">
                    <a:lumMod val="50000"/>
                  </a:schemeClr>
                </a:solidFill>
              </a:rPr>
              <a:t>is likely to trigger yellow or red schedule or cost variance reporting thresholds</a:t>
            </a:r>
          </a:p>
          <a:p>
            <a:pPr lvl="1">
              <a:lnSpc>
                <a:spcPct val="120000"/>
              </a:lnSpc>
            </a:pPr>
            <a:r>
              <a:rPr lang="en-US" dirty="0">
                <a:solidFill>
                  <a:schemeClr val="bg1">
                    <a:lumMod val="50000"/>
                  </a:schemeClr>
                </a:solidFill>
              </a:rPr>
              <a:t>meets the requirements of “Moderate” or higher per the CERN Impact Matrix (for collaborations) in EDMS 1863763 </a:t>
            </a:r>
          </a:p>
          <a:p>
            <a:pPr lvl="1">
              <a:lnSpc>
                <a:spcPct val="120000"/>
              </a:lnSpc>
            </a:pPr>
            <a:endParaRPr lang="en-US" dirty="0"/>
          </a:p>
        </p:txBody>
      </p:sp>
      <p:sp>
        <p:nvSpPr>
          <p:cNvPr id="4" name="Footer Placeholder 3">
            <a:extLst>
              <a:ext uri="{FF2B5EF4-FFF2-40B4-BE49-F238E27FC236}">
                <a16:creationId xmlns:a16="http://schemas.microsoft.com/office/drawing/2014/main" id="{25BCA3E6-136F-4B95-8834-35B8D8567E4D}"/>
              </a:ext>
            </a:extLst>
          </p:cNvPr>
          <p:cNvSpPr>
            <a:spLocks noGrp="1"/>
          </p:cNvSpPr>
          <p:nvPr>
            <p:ph type="ftr" sz="quarter" idx="11"/>
          </p:nvPr>
        </p:nvSpPr>
        <p:spPr/>
        <p:txBody>
          <a:bodyPr/>
          <a:lstStyle/>
          <a:p>
            <a:r>
              <a:rPr lang="en-US" noProof="0"/>
              <a:t>MQXFA17-13b Coil Acceptance Review </a:t>
            </a:r>
            <a:endParaRPr lang="en-GB" noProof="0"/>
          </a:p>
        </p:txBody>
      </p:sp>
      <p:sp>
        <p:nvSpPr>
          <p:cNvPr id="5" name="Slide Number Placeholder 4">
            <a:extLst>
              <a:ext uri="{FF2B5EF4-FFF2-40B4-BE49-F238E27FC236}">
                <a16:creationId xmlns:a16="http://schemas.microsoft.com/office/drawing/2014/main" id="{3B148BE8-6A87-4218-96FD-066786AA6531}"/>
              </a:ext>
            </a:extLst>
          </p:cNvPr>
          <p:cNvSpPr>
            <a:spLocks noGrp="1"/>
          </p:cNvSpPr>
          <p:nvPr>
            <p:ph type="sldNum" sz="quarter" idx="12"/>
          </p:nvPr>
        </p:nvSpPr>
        <p:spPr/>
        <p:txBody>
          <a:bodyPr/>
          <a:lstStyle/>
          <a:p>
            <a:fld id="{BFDCA1C4-9514-7B4F-976F-D92F7E296653}" type="slidenum">
              <a:rPr lang="fr-FR" smtClean="0"/>
              <a:pPr/>
              <a:t>6</a:t>
            </a:fld>
            <a:endParaRPr lang="fr-FR"/>
          </a:p>
        </p:txBody>
      </p:sp>
      <p:sp>
        <p:nvSpPr>
          <p:cNvPr id="6" name="TextBox 5">
            <a:extLst>
              <a:ext uri="{FF2B5EF4-FFF2-40B4-BE49-F238E27FC236}">
                <a16:creationId xmlns:a16="http://schemas.microsoft.com/office/drawing/2014/main" id="{0E69161B-B401-41B4-9D2A-29B8E83AA59F}"/>
              </a:ext>
            </a:extLst>
          </p:cNvPr>
          <p:cNvSpPr txBox="1"/>
          <p:nvPr/>
        </p:nvSpPr>
        <p:spPr>
          <a:xfrm>
            <a:off x="1610772" y="5833354"/>
            <a:ext cx="5647700" cy="646331"/>
          </a:xfrm>
          <a:prstGeom prst="rect">
            <a:avLst/>
          </a:prstGeom>
          <a:solidFill>
            <a:schemeClr val="bg1"/>
          </a:solidFill>
        </p:spPr>
        <p:txBody>
          <a:bodyPr wrap="none" rtlCol="0">
            <a:spAutoFit/>
          </a:bodyPr>
          <a:lstStyle/>
          <a:p>
            <a:r>
              <a:rPr lang="en-US" b="1" dirty="0"/>
              <a:t>Handling of Discrepancies and Nonconformances</a:t>
            </a:r>
            <a:endParaRPr lang="en-US" dirty="0"/>
          </a:p>
          <a:p>
            <a:r>
              <a:rPr lang="en-US" dirty="0"/>
              <a:t>US-HiLumi-doc-2484 </a:t>
            </a:r>
          </a:p>
        </p:txBody>
      </p:sp>
    </p:spTree>
    <p:extLst>
      <p:ext uri="{BB962C8B-B14F-4D97-AF65-F5344CB8AC3E}">
        <p14:creationId xmlns:p14="http://schemas.microsoft.com/office/powerpoint/2010/main" val="351591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3E29-DD3F-43EA-B21B-39614CDADCCF}"/>
              </a:ext>
            </a:extLst>
          </p:cNvPr>
          <p:cNvSpPr>
            <a:spLocks noGrp="1"/>
          </p:cNvSpPr>
          <p:nvPr>
            <p:ph type="title"/>
          </p:nvPr>
        </p:nvSpPr>
        <p:spPr/>
        <p:txBody>
          <a:bodyPr/>
          <a:lstStyle/>
          <a:p>
            <a:r>
              <a:rPr lang="en-US" dirty="0"/>
              <a:t>Coil Ordering</a:t>
            </a:r>
          </a:p>
        </p:txBody>
      </p:sp>
      <p:sp>
        <p:nvSpPr>
          <p:cNvPr id="3" name="Content Placeholder 2">
            <a:extLst>
              <a:ext uri="{FF2B5EF4-FFF2-40B4-BE49-F238E27FC236}">
                <a16:creationId xmlns:a16="http://schemas.microsoft.com/office/drawing/2014/main" id="{82A06FFE-B967-406C-8F1B-79A3AC146FA4}"/>
              </a:ext>
            </a:extLst>
          </p:cNvPr>
          <p:cNvSpPr>
            <a:spLocks noGrp="1"/>
          </p:cNvSpPr>
          <p:nvPr>
            <p:ph idx="1"/>
          </p:nvPr>
        </p:nvSpPr>
        <p:spPr>
          <a:xfrm>
            <a:off x="323528" y="942147"/>
            <a:ext cx="8636429" cy="5223157"/>
          </a:xfrm>
        </p:spPr>
        <p:txBody>
          <a:bodyPr>
            <a:normAutofit fontScale="92500"/>
          </a:bodyPr>
          <a:lstStyle/>
          <a:p>
            <a:r>
              <a:rPr lang="en-US" dirty="0"/>
              <a:t>The use of coils with different conductor properties (RRR and Cu/</a:t>
            </a:r>
            <a:r>
              <a:rPr lang="en-US" dirty="0" err="1"/>
              <a:t>NCu</a:t>
            </a:r>
            <a:r>
              <a:rPr lang="en-US" dirty="0"/>
              <a:t>) may increase Coil-Ground voltages</a:t>
            </a:r>
          </a:p>
          <a:p>
            <a:r>
              <a:rPr lang="en-US" dirty="0"/>
              <a:t>Since CLIQ is introducing an asymmetric behavior, coil ordering may be used to compensate for different conductor properties</a:t>
            </a:r>
          </a:p>
          <a:p>
            <a:r>
              <a:rPr lang="en-US" dirty="0"/>
              <a:t>Therefore, starting from MQXFA03, AUP is checking peak Coil-Ground voltages for any possible coil ordering</a:t>
            </a:r>
          </a:p>
          <a:p>
            <a:pPr lvl="1"/>
            <a:r>
              <a:rPr lang="en-US" dirty="0"/>
              <a:t>All options with peak voltage above spec </a:t>
            </a:r>
            <a:r>
              <a:rPr lang="en-US" u="sng" dirty="0"/>
              <a:t>will be forbidden</a:t>
            </a:r>
          </a:p>
          <a:p>
            <a:pPr lvl="1"/>
            <a:r>
              <a:rPr lang="en-US" dirty="0"/>
              <a:t>Voltages of other options will be taken into account together with other data, when deciding coil ordering</a:t>
            </a:r>
          </a:p>
          <a:p>
            <a:pPr marL="0" indent="0">
              <a:buNone/>
            </a:pPr>
            <a:r>
              <a:rPr lang="en-US" dirty="0">
                <a:sym typeface="Wingdings" panose="05000000000000000000" pitchFamily="2" charset="2"/>
              </a:rPr>
              <a:t> talk “Coil Ordering based on Conductor Properties”</a:t>
            </a:r>
            <a:r>
              <a:rPr lang="en-US" dirty="0"/>
              <a:t> </a:t>
            </a:r>
            <a:endParaRPr lang="en-GB" dirty="0"/>
          </a:p>
        </p:txBody>
      </p:sp>
      <p:sp>
        <p:nvSpPr>
          <p:cNvPr id="4" name="Footer Placeholder 3">
            <a:extLst>
              <a:ext uri="{FF2B5EF4-FFF2-40B4-BE49-F238E27FC236}">
                <a16:creationId xmlns:a16="http://schemas.microsoft.com/office/drawing/2014/main" id="{25BCA3E6-136F-4B95-8834-35B8D8567E4D}"/>
              </a:ext>
            </a:extLst>
          </p:cNvPr>
          <p:cNvSpPr>
            <a:spLocks noGrp="1"/>
          </p:cNvSpPr>
          <p:nvPr>
            <p:ph type="ftr" sz="quarter" idx="11"/>
          </p:nvPr>
        </p:nvSpPr>
        <p:spPr/>
        <p:txBody>
          <a:bodyPr/>
          <a:lstStyle/>
          <a:p>
            <a:r>
              <a:rPr lang="en-US" noProof="0"/>
              <a:t>MQXFA17-13b Coil Acceptance Review </a:t>
            </a:r>
            <a:endParaRPr lang="en-GB" noProof="0"/>
          </a:p>
        </p:txBody>
      </p:sp>
      <p:sp>
        <p:nvSpPr>
          <p:cNvPr id="5" name="Slide Number Placeholder 4">
            <a:extLst>
              <a:ext uri="{FF2B5EF4-FFF2-40B4-BE49-F238E27FC236}">
                <a16:creationId xmlns:a16="http://schemas.microsoft.com/office/drawing/2014/main" id="{3B148BE8-6A87-4218-96FD-066786AA6531}"/>
              </a:ext>
            </a:extLst>
          </p:cNvPr>
          <p:cNvSpPr>
            <a:spLocks noGrp="1"/>
          </p:cNvSpPr>
          <p:nvPr>
            <p:ph type="sldNum" sz="quarter" idx="12"/>
          </p:nvPr>
        </p:nvSpPr>
        <p:spPr/>
        <p:txBody>
          <a:bodyPr/>
          <a:lstStyle/>
          <a:p>
            <a:fld id="{BFDCA1C4-9514-7B4F-976F-D92F7E296653}" type="slidenum">
              <a:rPr lang="fr-FR" smtClean="0"/>
              <a:pPr/>
              <a:t>7</a:t>
            </a:fld>
            <a:endParaRPr lang="fr-FR"/>
          </a:p>
        </p:txBody>
      </p:sp>
    </p:spTree>
    <p:extLst>
      <p:ext uri="{BB962C8B-B14F-4D97-AF65-F5344CB8AC3E}">
        <p14:creationId xmlns:p14="http://schemas.microsoft.com/office/powerpoint/2010/main" val="428971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16EE-26D2-46ED-BAA1-B3882FD4A3C1}"/>
              </a:ext>
            </a:extLst>
          </p:cNvPr>
          <p:cNvSpPr>
            <a:spLocks noGrp="1"/>
          </p:cNvSpPr>
          <p:nvPr>
            <p:ph type="title"/>
          </p:nvPr>
        </p:nvSpPr>
        <p:spPr/>
        <p:txBody>
          <a:bodyPr/>
          <a:lstStyle/>
          <a:p>
            <a:r>
              <a:rPr lang="en-US" dirty="0"/>
              <a:t>Traveler status on MTF</a:t>
            </a:r>
          </a:p>
        </p:txBody>
      </p:sp>
      <p:sp>
        <p:nvSpPr>
          <p:cNvPr id="3" name="Content Placeholder 2">
            <a:extLst>
              <a:ext uri="{FF2B5EF4-FFF2-40B4-BE49-F238E27FC236}">
                <a16:creationId xmlns:a16="http://schemas.microsoft.com/office/drawing/2014/main" id="{6B00E03B-4172-4203-B73A-19B194B1B50A}"/>
              </a:ext>
            </a:extLst>
          </p:cNvPr>
          <p:cNvSpPr>
            <a:spLocks noGrp="1"/>
          </p:cNvSpPr>
          <p:nvPr>
            <p:ph idx="1"/>
          </p:nvPr>
        </p:nvSpPr>
        <p:spPr/>
        <p:txBody>
          <a:bodyPr/>
          <a:lstStyle/>
          <a:p>
            <a:r>
              <a:rPr lang="en-US" dirty="0"/>
              <a:t>We added this topic following a request from Susana</a:t>
            </a:r>
          </a:p>
        </p:txBody>
      </p:sp>
      <p:sp>
        <p:nvSpPr>
          <p:cNvPr id="4" name="Footer Placeholder 3">
            <a:extLst>
              <a:ext uri="{FF2B5EF4-FFF2-40B4-BE49-F238E27FC236}">
                <a16:creationId xmlns:a16="http://schemas.microsoft.com/office/drawing/2014/main" id="{B81B22AF-6EE8-45C8-A095-E7473FD93AFA}"/>
              </a:ext>
            </a:extLst>
          </p:cNvPr>
          <p:cNvSpPr>
            <a:spLocks noGrp="1"/>
          </p:cNvSpPr>
          <p:nvPr>
            <p:ph type="ftr" sz="quarter" idx="11"/>
          </p:nvPr>
        </p:nvSpPr>
        <p:spPr/>
        <p:txBody>
          <a:bodyPr/>
          <a:lstStyle/>
          <a:p>
            <a:r>
              <a:rPr lang="en-US" noProof="0"/>
              <a:t>MQXFA17-13b Coil Acceptance Review </a:t>
            </a:r>
            <a:endParaRPr lang="en-GB" noProof="0"/>
          </a:p>
        </p:txBody>
      </p:sp>
      <p:sp>
        <p:nvSpPr>
          <p:cNvPr id="5" name="Slide Number Placeholder 4">
            <a:extLst>
              <a:ext uri="{FF2B5EF4-FFF2-40B4-BE49-F238E27FC236}">
                <a16:creationId xmlns:a16="http://schemas.microsoft.com/office/drawing/2014/main" id="{F89EA5D4-3650-404A-A6BF-B14AB47869DC}"/>
              </a:ext>
            </a:extLst>
          </p:cNvPr>
          <p:cNvSpPr>
            <a:spLocks noGrp="1"/>
          </p:cNvSpPr>
          <p:nvPr>
            <p:ph type="sldNum" sz="quarter" idx="12"/>
          </p:nvPr>
        </p:nvSpPr>
        <p:spPr/>
        <p:txBody>
          <a:bodyPr/>
          <a:lstStyle/>
          <a:p>
            <a:fld id="{BFDCA1C4-9514-7B4F-976F-D92F7E296653}" type="slidenum">
              <a:rPr lang="fr-FR" smtClean="0"/>
              <a:pPr/>
              <a:t>8</a:t>
            </a:fld>
            <a:endParaRPr lang="fr-FR"/>
          </a:p>
        </p:txBody>
      </p:sp>
    </p:spTree>
    <p:extLst>
      <p:ext uri="{BB962C8B-B14F-4D97-AF65-F5344CB8AC3E}">
        <p14:creationId xmlns:p14="http://schemas.microsoft.com/office/powerpoint/2010/main" val="332344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BEF8-C361-4EA0-AC16-46E5B718BA18}"/>
              </a:ext>
            </a:extLst>
          </p:cNvPr>
          <p:cNvSpPr>
            <a:spLocks noGrp="1"/>
          </p:cNvSpPr>
          <p:nvPr>
            <p:ph type="title"/>
          </p:nvPr>
        </p:nvSpPr>
        <p:spPr/>
        <p:txBody>
          <a:bodyPr/>
          <a:lstStyle/>
          <a:p>
            <a:r>
              <a:rPr lang="en-US" dirty="0"/>
              <a:t>Recommendations from </a:t>
            </a:r>
            <a:r>
              <a:rPr lang="en-US" i="1" dirty="0"/>
              <a:t>MQXFA16 Coil Acceptance Review</a:t>
            </a:r>
            <a:endParaRPr lang="en-US" dirty="0"/>
          </a:p>
        </p:txBody>
      </p:sp>
      <p:sp>
        <p:nvSpPr>
          <p:cNvPr id="3" name="Content Placeholder 2">
            <a:extLst>
              <a:ext uri="{FF2B5EF4-FFF2-40B4-BE49-F238E27FC236}">
                <a16:creationId xmlns:a16="http://schemas.microsoft.com/office/drawing/2014/main" id="{5C1F26CE-3EFC-45A1-9C7E-FF5D03620AB0}"/>
              </a:ext>
            </a:extLst>
          </p:cNvPr>
          <p:cNvSpPr>
            <a:spLocks noGrp="1"/>
          </p:cNvSpPr>
          <p:nvPr>
            <p:ph idx="1"/>
          </p:nvPr>
        </p:nvSpPr>
        <p:spPr>
          <a:xfrm>
            <a:off x="395536" y="1124744"/>
            <a:ext cx="8291264" cy="4896544"/>
          </a:xfrm>
        </p:spPr>
        <p:txBody>
          <a:bodyPr>
            <a:normAutofit/>
          </a:bodyPr>
          <a:lstStyle/>
          <a:p>
            <a:r>
              <a:rPr lang="en-US" i="1" dirty="0"/>
              <a:t>Pending further analysis and assessment of the corrective actions for coil compensation at the ends, use coils 144, 145, 235 and 236 for magnet MQXFA16. The other two coils have smaller coil ends, so they can be designated as spares for the moment. There is no limitation to coil ordering if these coils are used</a:t>
            </a:r>
          </a:p>
          <a:p>
            <a:pPr lvl="1"/>
            <a:endParaRPr lang="en-US" dirty="0"/>
          </a:p>
          <a:p>
            <a:r>
              <a:rPr lang="en-US" dirty="0"/>
              <a:t>Recommendation was accepted by AUP and coils 144, 145, 235 and 236 are in magnet MQXFA16.</a:t>
            </a:r>
          </a:p>
          <a:p>
            <a:pPr marL="0" indent="0">
              <a:buNone/>
            </a:pPr>
            <a:endParaRPr lang="en-US" dirty="0"/>
          </a:p>
        </p:txBody>
      </p:sp>
      <p:sp>
        <p:nvSpPr>
          <p:cNvPr id="4" name="Footer Placeholder 3">
            <a:extLst>
              <a:ext uri="{FF2B5EF4-FFF2-40B4-BE49-F238E27FC236}">
                <a16:creationId xmlns:a16="http://schemas.microsoft.com/office/drawing/2014/main" id="{0AA23DEE-B773-43C0-9DD9-D79F7F6D2A70}"/>
              </a:ext>
            </a:extLst>
          </p:cNvPr>
          <p:cNvSpPr>
            <a:spLocks noGrp="1"/>
          </p:cNvSpPr>
          <p:nvPr>
            <p:ph type="ftr" sz="quarter" idx="11"/>
          </p:nvPr>
        </p:nvSpPr>
        <p:spPr/>
        <p:txBody>
          <a:bodyPr/>
          <a:lstStyle/>
          <a:p>
            <a:r>
              <a:rPr lang="en-US" noProof="0"/>
              <a:t>MQXFA17-13b Coil Acceptance Review </a:t>
            </a:r>
            <a:endParaRPr lang="en-GB" noProof="0"/>
          </a:p>
        </p:txBody>
      </p:sp>
      <p:sp>
        <p:nvSpPr>
          <p:cNvPr id="5" name="Slide Number Placeholder 4">
            <a:extLst>
              <a:ext uri="{FF2B5EF4-FFF2-40B4-BE49-F238E27FC236}">
                <a16:creationId xmlns:a16="http://schemas.microsoft.com/office/drawing/2014/main" id="{29F33C30-52D9-4EC0-915A-7F2980959F65}"/>
              </a:ext>
            </a:extLst>
          </p:cNvPr>
          <p:cNvSpPr>
            <a:spLocks noGrp="1"/>
          </p:cNvSpPr>
          <p:nvPr>
            <p:ph type="sldNum" sz="quarter" idx="12"/>
          </p:nvPr>
        </p:nvSpPr>
        <p:spPr/>
        <p:txBody>
          <a:bodyPr/>
          <a:lstStyle/>
          <a:p>
            <a:fld id="{BFDCA1C4-9514-7B4F-976F-D92F7E296653}" type="slidenum">
              <a:rPr lang="fr-FR" smtClean="0"/>
              <a:pPr/>
              <a:t>9</a:t>
            </a:fld>
            <a:endParaRPr lang="fr-FR"/>
          </a:p>
        </p:txBody>
      </p:sp>
    </p:spTree>
    <p:extLst>
      <p:ext uri="{BB962C8B-B14F-4D97-AF65-F5344CB8AC3E}">
        <p14:creationId xmlns:p14="http://schemas.microsoft.com/office/powerpoint/2010/main" val="4270508974"/>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EF391-2BAD-45F4-B22E-736040720C99}">
  <ds:schemaRefs>
    <ds:schemaRef ds:uri="http://schemas.microsoft.com/office/2006/metadata/propertie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11111</TotalTime>
  <Words>1479</Words>
  <Application>Microsoft Office PowerPoint</Application>
  <PresentationFormat>On-screen Show (4:3)</PresentationFormat>
  <Paragraphs>290</Paragraphs>
  <Slides>20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Times New Roman</vt:lpstr>
      <vt:lpstr>Wingdings</vt:lpstr>
      <vt:lpstr>Thème Office</vt:lpstr>
      <vt:lpstr>1_Thème Office</vt:lpstr>
      <vt:lpstr>MQXFA17 and MQXFA13b Coils Acceptance Review  Introduction &amp; Charge</vt:lpstr>
      <vt:lpstr>PowerPoint Presentation</vt:lpstr>
      <vt:lpstr>Review Goals I</vt:lpstr>
      <vt:lpstr>CHARGE Questions</vt:lpstr>
      <vt:lpstr>References</vt:lpstr>
      <vt:lpstr>Critical DR/NCR:</vt:lpstr>
      <vt:lpstr>Coil Ordering</vt:lpstr>
      <vt:lpstr>Traveler status on MTF</vt:lpstr>
      <vt:lpstr>Recommendations from MQXFA16 Coil Acceptance Review</vt:lpstr>
      <vt:lpstr>Recommendations from MQXFA16 Coil Acceptance Review</vt:lpstr>
      <vt:lpstr>Coil 157 - Additional Locations</vt:lpstr>
      <vt:lpstr>Average of Midplanes – Coil 157 LE</vt:lpstr>
      <vt:lpstr>Coil 158 LE</vt:lpstr>
      <vt:lpstr>Coil 159 LE</vt:lpstr>
      <vt:lpstr>PowerPoint Presentation</vt:lpstr>
      <vt:lpstr>Peak Strain as a Function of the Prestress</vt:lpstr>
      <vt:lpstr>Why the strain increases?</vt:lpstr>
      <vt:lpstr>Coils for MQXFA17 in Lead End</vt:lpstr>
      <vt:lpstr>Recommendations from MQXFA16 Coil Acceptance Review</vt:lpstr>
      <vt:lpstr>Schedule</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cp:lastModifiedBy>
  <cp:revision>513</cp:revision>
  <cp:lastPrinted>2016-09-22T19:01:15Z</cp:lastPrinted>
  <dcterms:created xsi:type="dcterms:W3CDTF">2016-03-23T12:58:39Z</dcterms:created>
  <dcterms:modified xsi:type="dcterms:W3CDTF">2023-10-05T19:28:34Z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