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sldIdLst>
    <p:sldId id="256" r:id="rId2"/>
    <p:sldId id="260" r:id="rId3"/>
    <p:sldId id="262" r:id="rId4"/>
    <p:sldId id="261" r:id="rId5"/>
    <p:sldId id="263" r:id="rId6"/>
    <p:sldId id="257" r:id="rId7"/>
    <p:sldId id="258" r:id="rId8"/>
    <p:sldId id="259" r:id="rId9"/>
  </p:sldIdLst>
  <p:sldSz cx="9144000" cy="6858000" type="screen4x3"/>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7"/>
    <p:restoredTop sz="96306"/>
  </p:normalViewPr>
  <p:slideViewPr>
    <p:cSldViewPr snapToGrid="0" snapToObjects="1">
      <p:cViewPr varScale="1">
        <p:scale>
          <a:sx n="127" d="100"/>
          <a:sy n="127" d="100"/>
        </p:scale>
        <p:origin x="14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EB225-8E66-4940-9698-9B10B7609A32}" type="datetimeFigureOut">
              <a:rPr lang="en-CH" smtClean="0"/>
              <a:t>05.10.23</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839EC-9C4A-7D4A-BF94-ABDFD5027CF9}" type="slidenum">
              <a:rPr lang="en-CH" smtClean="0"/>
              <a:t>‹#›</a:t>
            </a:fld>
            <a:endParaRPr lang="en-CH"/>
          </a:p>
        </p:txBody>
      </p:sp>
    </p:spTree>
    <p:extLst>
      <p:ext uri="{BB962C8B-B14F-4D97-AF65-F5344CB8AC3E}">
        <p14:creationId xmlns:p14="http://schemas.microsoft.com/office/powerpoint/2010/main" val="159404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F245-AB48-0744-9802-B4811C0E06A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CH"/>
          </a:p>
        </p:txBody>
      </p:sp>
      <p:sp>
        <p:nvSpPr>
          <p:cNvPr id="3" name="Subtitle 2">
            <a:extLst>
              <a:ext uri="{FF2B5EF4-FFF2-40B4-BE49-F238E27FC236}">
                <a16:creationId xmlns:a16="http://schemas.microsoft.com/office/drawing/2014/main" id="{613B74A5-6B10-A242-AD88-77CD2F7EAD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99A26607-5283-EC43-8D50-9DD2A40C8561}"/>
              </a:ext>
            </a:extLst>
          </p:cNvPr>
          <p:cNvSpPr>
            <a:spLocks noGrp="1"/>
          </p:cNvSpPr>
          <p:nvPr>
            <p:ph type="dt" sz="half" idx="10"/>
          </p:nvPr>
        </p:nvSpPr>
        <p:spPr/>
        <p:txBody>
          <a:bodyPr/>
          <a:lstStyle/>
          <a:p>
            <a:r>
              <a:rPr lang="de-CH"/>
              <a:t>05.10.23</a:t>
            </a:r>
            <a:endParaRPr lang="en-CH"/>
          </a:p>
        </p:txBody>
      </p:sp>
      <p:sp>
        <p:nvSpPr>
          <p:cNvPr id="5" name="Footer Placeholder 4">
            <a:extLst>
              <a:ext uri="{FF2B5EF4-FFF2-40B4-BE49-F238E27FC236}">
                <a16:creationId xmlns:a16="http://schemas.microsoft.com/office/drawing/2014/main" id="{287DE5AC-90FE-B543-B330-4D06D3B3756A}"/>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F218C074-7FB7-274A-9AAE-D6AFDA3B429D}"/>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2111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719B-E61A-D747-A26A-D61C886B0995}"/>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90EB9094-3073-9545-90ED-A33B98937D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48E868D-74D7-7448-A783-26A90428BEED}"/>
              </a:ext>
            </a:extLst>
          </p:cNvPr>
          <p:cNvSpPr>
            <a:spLocks noGrp="1"/>
          </p:cNvSpPr>
          <p:nvPr>
            <p:ph type="dt" sz="half" idx="10"/>
          </p:nvPr>
        </p:nvSpPr>
        <p:spPr/>
        <p:txBody>
          <a:bodyPr/>
          <a:lstStyle/>
          <a:p>
            <a:r>
              <a:rPr lang="de-CH"/>
              <a:t>05.10.23</a:t>
            </a:r>
            <a:endParaRPr lang="en-CH"/>
          </a:p>
        </p:txBody>
      </p:sp>
      <p:sp>
        <p:nvSpPr>
          <p:cNvPr id="5" name="Footer Placeholder 4">
            <a:extLst>
              <a:ext uri="{FF2B5EF4-FFF2-40B4-BE49-F238E27FC236}">
                <a16:creationId xmlns:a16="http://schemas.microsoft.com/office/drawing/2014/main" id="{B85CE22E-7BF7-C045-9B14-793044FC5B7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66205B68-E5C2-FF4A-A988-8C3DF3457F2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9417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42ED9-6A5A-FB41-8BD3-7945C42051B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7E4ECCA2-64EC-8B4A-BB53-BDAEC400CEFB}"/>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01A2ED3-5F51-4C4A-BB06-A83650F59D07}"/>
              </a:ext>
            </a:extLst>
          </p:cNvPr>
          <p:cNvSpPr>
            <a:spLocks noGrp="1"/>
          </p:cNvSpPr>
          <p:nvPr>
            <p:ph type="dt" sz="half" idx="10"/>
          </p:nvPr>
        </p:nvSpPr>
        <p:spPr/>
        <p:txBody>
          <a:bodyPr/>
          <a:lstStyle/>
          <a:p>
            <a:r>
              <a:rPr lang="de-CH"/>
              <a:t>05.10.23</a:t>
            </a:r>
            <a:endParaRPr lang="en-CH"/>
          </a:p>
        </p:txBody>
      </p:sp>
      <p:sp>
        <p:nvSpPr>
          <p:cNvPr id="5" name="Footer Placeholder 4">
            <a:extLst>
              <a:ext uri="{FF2B5EF4-FFF2-40B4-BE49-F238E27FC236}">
                <a16:creationId xmlns:a16="http://schemas.microsoft.com/office/drawing/2014/main" id="{9389CEE9-A1C8-B347-A34F-4C7451BBA225}"/>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02C33671-FB4C-C249-A1E2-7EDE7515148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240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9386-9B37-0C4E-93F6-E8B67D1E32A0}"/>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59C427BD-04F5-574E-B2A3-EAB121C06C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FD6678FA-4970-CE4B-B400-8A5EE5C65F8D}"/>
              </a:ext>
            </a:extLst>
          </p:cNvPr>
          <p:cNvSpPr>
            <a:spLocks noGrp="1"/>
          </p:cNvSpPr>
          <p:nvPr>
            <p:ph type="dt" sz="half" idx="10"/>
          </p:nvPr>
        </p:nvSpPr>
        <p:spPr/>
        <p:txBody>
          <a:bodyPr/>
          <a:lstStyle/>
          <a:p>
            <a:r>
              <a:rPr lang="de-CH"/>
              <a:t>05.10.23</a:t>
            </a:r>
            <a:endParaRPr lang="en-CH"/>
          </a:p>
        </p:txBody>
      </p:sp>
      <p:sp>
        <p:nvSpPr>
          <p:cNvPr id="5" name="Footer Placeholder 4">
            <a:extLst>
              <a:ext uri="{FF2B5EF4-FFF2-40B4-BE49-F238E27FC236}">
                <a16:creationId xmlns:a16="http://schemas.microsoft.com/office/drawing/2014/main" id="{1DE7F725-4DDB-8841-95D8-506E2F50361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B5D4A7DB-809E-CC48-8F49-3A7D0209565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420878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A534F-3435-5C44-93DC-6E27D280DD50}"/>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9F6E965C-1683-2F42-9A0A-F5D70E95B5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A5E591-B0A2-DF46-9113-4F91E3DBA889}"/>
              </a:ext>
            </a:extLst>
          </p:cNvPr>
          <p:cNvSpPr>
            <a:spLocks noGrp="1"/>
          </p:cNvSpPr>
          <p:nvPr>
            <p:ph type="dt" sz="half" idx="10"/>
          </p:nvPr>
        </p:nvSpPr>
        <p:spPr/>
        <p:txBody>
          <a:bodyPr/>
          <a:lstStyle/>
          <a:p>
            <a:r>
              <a:rPr lang="de-CH"/>
              <a:t>05.10.23</a:t>
            </a:r>
            <a:endParaRPr lang="en-CH"/>
          </a:p>
        </p:txBody>
      </p:sp>
      <p:sp>
        <p:nvSpPr>
          <p:cNvPr id="5" name="Footer Placeholder 4">
            <a:extLst>
              <a:ext uri="{FF2B5EF4-FFF2-40B4-BE49-F238E27FC236}">
                <a16:creationId xmlns:a16="http://schemas.microsoft.com/office/drawing/2014/main" id="{C86A7F74-0FC0-0E41-9BC0-F9E212330E6D}"/>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301AD5A-004C-CE40-A1D0-6F64C53EB590}"/>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2412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724B-3FC2-5B45-9349-6B4D0F5AE17D}"/>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6B0EB60-C0D9-4F4C-A7DE-CC70F68AF25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22B40CF5-F197-A743-A0DC-F71E2007DD2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674BFD41-865E-BB4C-9FE6-DBB9DF22F31C}"/>
              </a:ext>
            </a:extLst>
          </p:cNvPr>
          <p:cNvSpPr>
            <a:spLocks noGrp="1"/>
          </p:cNvSpPr>
          <p:nvPr>
            <p:ph type="dt" sz="half" idx="10"/>
          </p:nvPr>
        </p:nvSpPr>
        <p:spPr/>
        <p:txBody>
          <a:bodyPr/>
          <a:lstStyle/>
          <a:p>
            <a:r>
              <a:rPr lang="de-CH"/>
              <a:t>05.10.23</a:t>
            </a:r>
            <a:endParaRPr lang="en-CH"/>
          </a:p>
        </p:txBody>
      </p:sp>
      <p:sp>
        <p:nvSpPr>
          <p:cNvPr id="6" name="Footer Placeholder 5">
            <a:extLst>
              <a:ext uri="{FF2B5EF4-FFF2-40B4-BE49-F238E27FC236}">
                <a16:creationId xmlns:a16="http://schemas.microsoft.com/office/drawing/2014/main" id="{1E84CAF1-A24A-6745-B865-744B22709B78}"/>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E75E0B5-447A-FA43-B1F7-87BA50A147B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10230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7C30-3216-2A4D-B232-1B47006E7DB2}"/>
              </a:ext>
            </a:extLst>
          </p:cNvPr>
          <p:cNvSpPr>
            <a:spLocks noGrp="1"/>
          </p:cNvSpPr>
          <p:nvPr>
            <p:ph type="title"/>
          </p:nvPr>
        </p:nvSpPr>
        <p:spPr>
          <a:xfrm>
            <a:off x="629841" y="365126"/>
            <a:ext cx="78867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1174D97-D59A-D849-8263-C6CB2A0AD8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DA102C2-11C3-A641-9CA3-86CDDABDDCA9}"/>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682EA26C-913B-DF45-B2C2-1D9A73D75B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D552426-60C7-9C43-B0FD-6C9D480A0AD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641B1247-97D9-EC4E-BC7F-34B4A9217B21}"/>
              </a:ext>
            </a:extLst>
          </p:cNvPr>
          <p:cNvSpPr>
            <a:spLocks noGrp="1"/>
          </p:cNvSpPr>
          <p:nvPr>
            <p:ph type="dt" sz="half" idx="10"/>
          </p:nvPr>
        </p:nvSpPr>
        <p:spPr/>
        <p:txBody>
          <a:bodyPr/>
          <a:lstStyle/>
          <a:p>
            <a:r>
              <a:rPr lang="de-CH"/>
              <a:t>05.10.23</a:t>
            </a:r>
            <a:endParaRPr lang="en-CH"/>
          </a:p>
        </p:txBody>
      </p:sp>
      <p:sp>
        <p:nvSpPr>
          <p:cNvPr id="8" name="Footer Placeholder 7">
            <a:extLst>
              <a:ext uri="{FF2B5EF4-FFF2-40B4-BE49-F238E27FC236}">
                <a16:creationId xmlns:a16="http://schemas.microsoft.com/office/drawing/2014/main" id="{5E0C4E32-CFCD-6943-B719-3D9935F09D11}"/>
              </a:ext>
            </a:extLst>
          </p:cNvPr>
          <p:cNvSpPr>
            <a:spLocks noGrp="1"/>
          </p:cNvSpPr>
          <p:nvPr>
            <p:ph type="ftr" sz="quarter" idx="11"/>
          </p:nvPr>
        </p:nvSpPr>
        <p:spPr/>
        <p:txBody>
          <a:bodyPr/>
          <a:lstStyle/>
          <a:p>
            <a:r>
              <a:rPr lang="en-GB"/>
              <a:t>Nicola Bacchetta</a:t>
            </a:r>
            <a:endParaRPr lang="en-CH"/>
          </a:p>
        </p:txBody>
      </p:sp>
      <p:sp>
        <p:nvSpPr>
          <p:cNvPr id="9" name="Slide Number Placeholder 8">
            <a:extLst>
              <a:ext uri="{FF2B5EF4-FFF2-40B4-BE49-F238E27FC236}">
                <a16:creationId xmlns:a16="http://schemas.microsoft.com/office/drawing/2014/main" id="{279876E4-ED73-D645-8CE0-425E61B03EA9}"/>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44249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8116-A51E-AA47-853E-84AC01E2D4AC}"/>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2B474D49-7C8B-204A-95EE-D5D2F3E804B8}"/>
              </a:ext>
            </a:extLst>
          </p:cNvPr>
          <p:cNvSpPr>
            <a:spLocks noGrp="1"/>
          </p:cNvSpPr>
          <p:nvPr>
            <p:ph type="dt" sz="half" idx="10"/>
          </p:nvPr>
        </p:nvSpPr>
        <p:spPr/>
        <p:txBody>
          <a:bodyPr/>
          <a:lstStyle/>
          <a:p>
            <a:r>
              <a:rPr lang="de-CH"/>
              <a:t>05.10.23</a:t>
            </a:r>
            <a:endParaRPr lang="en-CH"/>
          </a:p>
        </p:txBody>
      </p:sp>
      <p:sp>
        <p:nvSpPr>
          <p:cNvPr id="4" name="Footer Placeholder 3">
            <a:extLst>
              <a:ext uri="{FF2B5EF4-FFF2-40B4-BE49-F238E27FC236}">
                <a16:creationId xmlns:a16="http://schemas.microsoft.com/office/drawing/2014/main" id="{2C2ADA10-07BF-8B44-92C6-DE7E8FC50691}"/>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AEA6C75E-C4F2-1E4E-9BF2-8FE5C21C2A44}"/>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393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0AE34-5AEA-1F4F-A556-62F060CD0E95}"/>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A7EA066D-3A68-D044-BA0B-2E83970BDB85}"/>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45A80D0D-C81A-0849-88F1-1BA5431CDA3B}"/>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0018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CED4-AB85-CD46-86EF-4DBC56F3AB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B7C1F6C9-3F7C-764A-A3EF-4DDB96636D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B97AB8AC-C6FC-A24D-8AF6-C5DF07066C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1BBD60C-BFA9-9F4E-8F75-7464EFB49110}"/>
              </a:ext>
            </a:extLst>
          </p:cNvPr>
          <p:cNvSpPr>
            <a:spLocks noGrp="1"/>
          </p:cNvSpPr>
          <p:nvPr>
            <p:ph type="dt" sz="half" idx="10"/>
          </p:nvPr>
        </p:nvSpPr>
        <p:spPr/>
        <p:txBody>
          <a:bodyPr/>
          <a:lstStyle/>
          <a:p>
            <a:r>
              <a:rPr lang="de-CH"/>
              <a:t>05.10.23</a:t>
            </a:r>
            <a:endParaRPr lang="en-CH"/>
          </a:p>
        </p:txBody>
      </p:sp>
      <p:sp>
        <p:nvSpPr>
          <p:cNvPr id="6" name="Footer Placeholder 5">
            <a:extLst>
              <a:ext uri="{FF2B5EF4-FFF2-40B4-BE49-F238E27FC236}">
                <a16:creationId xmlns:a16="http://schemas.microsoft.com/office/drawing/2014/main" id="{4A120D12-4765-EE43-B1C5-0F0A9C9399FF}"/>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A0DC6DFF-955C-7B40-AC0B-89EC7B9AB0BE}"/>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32395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3063-F583-0547-9F02-C79FD56685F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51A2B94E-6B74-9D4C-88A9-41F71EB9A57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CH"/>
          </a:p>
        </p:txBody>
      </p:sp>
      <p:sp>
        <p:nvSpPr>
          <p:cNvPr id="4" name="Text Placeholder 3">
            <a:extLst>
              <a:ext uri="{FF2B5EF4-FFF2-40B4-BE49-F238E27FC236}">
                <a16:creationId xmlns:a16="http://schemas.microsoft.com/office/drawing/2014/main" id="{3B972572-ADFF-6C43-9A3D-3C9204EB2D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27CD162-8043-574A-AA35-0AAB7AFDEE19}"/>
              </a:ext>
            </a:extLst>
          </p:cNvPr>
          <p:cNvSpPr>
            <a:spLocks noGrp="1"/>
          </p:cNvSpPr>
          <p:nvPr>
            <p:ph type="dt" sz="half" idx="10"/>
          </p:nvPr>
        </p:nvSpPr>
        <p:spPr/>
        <p:txBody>
          <a:bodyPr/>
          <a:lstStyle/>
          <a:p>
            <a:r>
              <a:rPr lang="de-CH"/>
              <a:t>05.10.23</a:t>
            </a:r>
            <a:endParaRPr lang="en-CH"/>
          </a:p>
        </p:txBody>
      </p:sp>
      <p:sp>
        <p:nvSpPr>
          <p:cNvPr id="6" name="Footer Placeholder 5">
            <a:extLst>
              <a:ext uri="{FF2B5EF4-FFF2-40B4-BE49-F238E27FC236}">
                <a16:creationId xmlns:a16="http://schemas.microsoft.com/office/drawing/2014/main" id="{CE69C4B7-A1F3-424A-834E-DBC53C5A577B}"/>
              </a:ext>
            </a:extLst>
          </p:cNvPr>
          <p:cNvSpPr>
            <a:spLocks noGrp="1"/>
          </p:cNvSpPr>
          <p:nvPr>
            <p:ph type="ftr" sz="quarter" idx="11"/>
          </p:nvPr>
        </p:nvSpPr>
        <p:spPr/>
        <p:txBody>
          <a:bodyPr/>
          <a:lstStyle/>
          <a:p>
            <a:r>
              <a:rPr lang="en-GB"/>
              <a:t>Nicola Bacchetta</a:t>
            </a:r>
            <a:endParaRPr lang="en-CH"/>
          </a:p>
        </p:txBody>
      </p:sp>
      <p:sp>
        <p:nvSpPr>
          <p:cNvPr id="7" name="Slide Number Placeholder 6">
            <a:extLst>
              <a:ext uri="{FF2B5EF4-FFF2-40B4-BE49-F238E27FC236}">
                <a16:creationId xmlns:a16="http://schemas.microsoft.com/office/drawing/2014/main" id="{638E0B6A-8559-564C-9A61-BA115992744A}"/>
              </a:ext>
            </a:extLst>
          </p:cNvPr>
          <p:cNvSpPr>
            <a:spLocks noGrp="1"/>
          </p:cNvSpPr>
          <p:nvPr>
            <p:ph type="sldNum" sz="quarter" idx="12"/>
          </p:nvPr>
        </p:nvSpPr>
        <p:spPr/>
        <p:txBody>
          <a:bodyPr/>
          <a:lstStyle/>
          <a:p>
            <a:fld id="{7F2BED9C-DB89-E840-AFDF-3C456D6DDDAD}" type="slidenum">
              <a:rPr lang="en-CH" smtClean="0"/>
              <a:t>‹#›</a:t>
            </a:fld>
            <a:endParaRPr lang="en-CH"/>
          </a:p>
        </p:txBody>
      </p:sp>
    </p:spTree>
    <p:extLst>
      <p:ext uri="{BB962C8B-B14F-4D97-AF65-F5344CB8AC3E}">
        <p14:creationId xmlns:p14="http://schemas.microsoft.com/office/powerpoint/2010/main" val="120061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A284C-CA18-6C47-B9FC-E365BF1D56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42F0F8B-941A-3B43-A11A-CC0DA2DD8E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47B76CE-8035-9949-8DA3-6C045FA30EC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a:t>05.10.23</a:t>
            </a:r>
            <a:endParaRPr lang="en-CH"/>
          </a:p>
        </p:txBody>
      </p:sp>
      <p:sp>
        <p:nvSpPr>
          <p:cNvPr id="5" name="Footer Placeholder 4">
            <a:extLst>
              <a:ext uri="{FF2B5EF4-FFF2-40B4-BE49-F238E27FC236}">
                <a16:creationId xmlns:a16="http://schemas.microsoft.com/office/drawing/2014/main" id="{5DE61104-330B-E742-A4EA-607F4269BC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Nicola Bacchetta</a:t>
            </a:r>
            <a:endParaRPr lang="en-CH"/>
          </a:p>
        </p:txBody>
      </p:sp>
      <p:sp>
        <p:nvSpPr>
          <p:cNvPr id="6" name="Slide Number Placeholder 5">
            <a:extLst>
              <a:ext uri="{FF2B5EF4-FFF2-40B4-BE49-F238E27FC236}">
                <a16:creationId xmlns:a16="http://schemas.microsoft.com/office/drawing/2014/main" id="{5356A5B5-159A-6B4B-A6A9-54F3DDA2CC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2BED9C-DB89-E840-AFDF-3C456D6DDDAD}" type="slidenum">
              <a:rPr lang="en-CH" smtClean="0"/>
              <a:t>‹#›</a:t>
            </a:fld>
            <a:endParaRPr lang="en-CH"/>
          </a:p>
        </p:txBody>
      </p:sp>
    </p:spTree>
    <p:extLst>
      <p:ext uri="{BB962C8B-B14F-4D97-AF65-F5344CB8AC3E}">
        <p14:creationId xmlns:p14="http://schemas.microsoft.com/office/powerpoint/2010/main" val="3029116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esh.fnal.gov/pls/apex/f?p=150:1:17089239814925:::::"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fermipoint.fnal.gov/service/tsworc/Lists/tsworc/NewForm.aspx?Source=/service/tsworc/&amp;Beam=0&amp;orc=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fermi.servicenowservices.com/kb_view.do?sysparm_article=KB0010655" TargetMode="External"/><Relationship Id="rId2" Type="http://schemas.openxmlformats.org/officeDocument/2006/relationships/hyperlink" Target="http://appora.fnal.gov/pls/default/node_registration.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355312"/>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Gas shack: Had a conversation with Arv Vasonis and agreed that for the moment we will install the gas rack where we now have the bottles next to the 3rd garage door on the north/east side of the building</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2 large dumpsters (cardboard + regular waste) to be placed on t</a:t>
            </a:r>
            <a:r>
              <a:rPr lang="en-GB" dirty="0">
                <a:solidFill>
                  <a:schemeClr val="accent1"/>
                </a:solidFill>
                <a:latin typeface="Arial" panose="020B0604020202020204" pitchFamily="34" charset="0"/>
                <a:cs typeface="Arial" panose="020B0604020202020204" pitchFamily="34" charset="0"/>
              </a:rPr>
              <a:t>he</a:t>
            </a:r>
            <a:r>
              <a:rPr lang="en-CH" dirty="0">
                <a:solidFill>
                  <a:schemeClr val="accent1"/>
                </a:solidFill>
                <a:latin typeface="Arial" panose="020B0604020202020204" pitchFamily="34" charset="0"/>
                <a:cs typeface="Arial" panose="020B0604020202020204" pitchFamily="34" charset="0"/>
              </a:rPr>
              <a:t> north/east side of the building. Sue is following this up.</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People with office at IERC should ask for a key. There were instances when Security passed by and locked all doors and you might be locked out of your office if you do not have a key. I’ll try to understand whether I can ask security NOT to lock office door. Link for requesting a key here: </a:t>
            </a:r>
            <a:r>
              <a:rPr lang="en-GB"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https://www-esh.fnal.gov/pls/apex/f?p=150:1:17089239814925:::::</a:t>
            </a:r>
            <a:r>
              <a:rPr lang="en-GB" dirty="0">
                <a:solidFill>
                  <a:srgbClr val="C00000"/>
                </a:solidFill>
                <a:latin typeface="Arial" panose="020B0604020202020204" pitchFamily="34" charset="0"/>
                <a:cs typeface="Arial" panose="020B0604020202020204" pitchFamily="34" charset="0"/>
              </a:rPr>
              <a:t> </a:t>
            </a:r>
            <a:r>
              <a:rPr lang="en-GB" dirty="0">
                <a:solidFill>
                  <a:schemeClr val="accent1"/>
                </a:solidFill>
                <a:latin typeface="Arial" panose="020B0604020202020204" pitchFamily="34" charset="0"/>
                <a:cs typeface="Arial" panose="020B0604020202020204" pitchFamily="34" charset="0"/>
              </a:rPr>
              <a:t>Specify in the request your office number (but the key is actually the same for all offices and it is V2BB1)</a:t>
            </a: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We need waste basket for the offices. Also would the cleaning services clean the offices and emtpy the waste baskets ?</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Admin person for IERC to be nominated</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1</a:t>
            </a:fld>
            <a:endParaRPr lang="en-CH"/>
          </a:p>
        </p:txBody>
      </p:sp>
    </p:spTree>
    <p:extLst>
      <p:ext uri="{BB962C8B-B14F-4D97-AF65-F5344CB8AC3E}">
        <p14:creationId xmlns:p14="http://schemas.microsoft.com/office/powerpoint/2010/main" val="66122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5078313"/>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Great Hall East (G321) has now been assigned for work related to SNSPD characterization for BREAD, quantum capacitance detectors and related generic </a:t>
            </a:r>
            <a:r>
              <a:rPr lang="en-US" dirty="0" err="1">
                <a:solidFill>
                  <a:schemeClr val="accent1"/>
                </a:solidFill>
                <a:latin typeface="Arial" panose="020B0604020202020204" pitchFamily="34" charset="0"/>
                <a:cs typeface="Arial" panose="020B0604020202020204" pitchFamily="34" charset="0"/>
              </a:rPr>
              <a:t>r&amp;d</a:t>
            </a:r>
            <a:r>
              <a:rPr lang="en-US" dirty="0">
                <a:solidFill>
                  <a:schemeClr val="accent1"/>
                </a:solidFill>
                <a:latin typeface="Arial" panose="020B0604020202020204" pitchFamily="34" charset="0"/>
                <a:cs typeface="Arial" panose="020B0604020202020204" pitchFamily="34" charset="0"/>
              </a:rPr>
              <a:t>. Person responsible for it would be Cristian Pena. </a:t>
            </a:r>
          </a:p>
          <a:p>
            <a:endParaRPr lang="en-US" dirty="0">
              <a:solidFill>
                <a:schemeClr val="accent1"/>
              </a:solidFill>
              <a:latin typeface="Arial" panose="020B0604020202020204" pitchFamily="34" charset="0"/>
              <a:cs typeface="Arial" panose="020B0604020202020204" pitchFamily="34" charset="0"/>
            </a:endParaRPr>
          </a:p>
          <a:p>
            <a:r>
              <a:rPr lang="en-US" dirty="0">
                <a:solidFill>
                  <a:schemeClr val="accent1"/>
                </a:solidFill>
                <a:latin typeface="Arial" panose="020B0604020202020204" pitchFamily="34" charset="0"/>
                <a:cs typeface="Arial" panose="020B0604020202020204" pitchFamily="34" charset="0"/>
              </a:rPr>
              <a:t>As a general reminder:</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electrical work is needed it should be addressed to </a:t>
            </a:r>
            <a:r>
              <a:rPr lang="en-US" u="sng" dirty="0">
                <a:solidFill>
                  <a:schemeClr val="accent1"/>
                </a:solidFill>
                <a:latin typeface="Arial" panose="020B0604020202020204" pitchFamily="34" charset="0"/>
                <a:cs typeface="Arial" panose="020B0604020202020204" pitchFamily="34" charset="0"/>
              </a:rPr>
              <a:t>Dave Featherston </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any type of gas is involved and ODH analysis should be done prior to move the relevant equipment there. Contact </a:t>
            </a:r>
            <a:r>
              <a:rPr lang="en-US" u="sng" dirty="0">
                <a:solidFill>
                  <a:schemeClr val="accent1"/>
                </a:solidFill>
                <a:latin typeface="Arial" panose="020B0604020202020204" pitchFamily="34" charset="0"/>
                <a:cs typeface="Arial" panose="020B0604020202020204" pitchFamily="34" charset="0"/>
              </a:rPr>
              <a:t>Del </a:t>
            </a:r>
            <a:r>
              <a:rPr lang="en-US" u="sng" dirty="0" err="1">
                <a:solidFill>
                  <a:schemeClr val="accent1"/>
                </a:solidFill>
                <a:latin typeface="Arial" panose="020B0604020202020204" pitchFamily="34" charset="0"/>
                <a:cs typeface="Arial" panose="020B0604020202020204" pitchFamily="34" charset="0"/>
              </a:rPr>
              <a:t>Allspach</a:t>
            </a:r>
            <a:endParaRPr lang="en-US" u="sng" dirty="0">
              <a:solidFill>
                <a:schemeClr val="accent1"/>
              </a:solidFill>
              <a:latin typeface="Arial" panose="020B0604020202020204" pitchFamily="34" charset="0"/>
              <a:cs typeface="Arial" panose="020B0604020202020204" pitchFamily="34" charset="0"/>
            </a:endParaRP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If equipment is to be place in the chase, </a:t>
            </a:r>
            <a:r>
              <a:rPr lang="en-US" u="sng" dirty="0">
                <a:solidFill>
                  <a:schemeClr val="accent1"/>
                </a:solidFill>
                <a:latin typeface="Arial" panose="020B0604020202020204" pitchFamily="34" charset="0"/>
                <a:cs typeface="Arial" panose="020B0604020202020204" pitchFamily="34" charset="0"/>
              </a:rPr>
              <a:t>Don Mitchel </a:t>
            </a:r>
            <a:r>
              <a:rPr lang="en-US" dirty="0">
                <a:solidFill>
                  <a:schemeClr val="accent1"/>
                </a:solidFill>
                <a:latin typeface="Arial" panose="020B0604020202020204" pitchFamily="34" charset="0"/>
                <a:cs typeface="Arial" panose="020B0604020202020204" pitchFamily="34" charset="0"/>
              </a:rPr>
              <a:t>is keeping track of the 3D model and should be consulted prior to install any new equipment. No equipment should be placed there without prior authorization.</a:t>
            </a:r>
          </a:p>
          <a:p>
            <a:pPr marL="342900" indent="-342900">
              <a:buFont typeface="+mj-lt"/>
              <a:buAutoNum type="alphaLcPeriod"/>
            </a:pPr>
            <a:r>
              <a:rPr lang="en-US" dirty="0">
                <a:solidFill>
                  <a:schemeClr val="accent1"/>
                </a:solidFill>
                <a:latin typeface="Arial" panose="020B0604020202020204" pitchFamily="34" charset="0"/>
                <a:cs typeface="Arial" panose="020B0604020202020204" pitchFamily="34" charset="0"/>
              </a:rPr>
              <a:t>An ORC should be requested before operating any setup in any lab at IERC, even when the setup has already been reviewed when elsewhere. </a:t>
            </a:r>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https://fermipoint.fnal.gov/service/tsworc/Lists/tsworc/NewForm.aspx?Source=/service/tsworc/&amp;Beam=0&amp;orc=1</a:t>
            </a:r>
            <a:endParaRPr lang="en-CH"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2</a:t>
            </a:fld>
            <a:endParaRPr lang="en-CH"/>
          </a:p>
        </p:txBody>
      </p:sp>
    </p:spTree>
    <p:extLst>
      <p:ext uri="{BB962C8B-B14F-4D97-AF65-F5344CB8AC3E}">
        <p14:creationId xmlns:p14="http://schemas.microsoft.com/office/powerpoint/2010/main" val="137441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773723" y="1135464"/>
            <a:ext cx="7877908" cy="498598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For any Ethernet connection, please follow the standard Fermilab procedures and submit a ServiceNow request:</a:t>
            </a:r>
          </a:p>
          <a:p>
            <a:r>
              <a:rPr lang="en-US"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http://appora.fnal.gov/pls/default/node_registration.html</a:t>
            </a:r>
            <a:r>
              <a:rPr lang="en-US"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https://fermi.servicenowservices.com/kb_view.do?sysparm_article=KB0010655</a:t>
            </a:r>
            <a:endParaRPr lang="en-US" dirty="0">
              <a:solidFill>
                <a:srgbClr val="C0000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r>
              <a:rPr lang="en-GB" sz="1200" i="1" dirty="0">
                <a:solidFill>
                  <a:schemeClr val="accent1"/>
                </a:solidFill>
                <a:latin typeface="Arial" panose="020B0604020202020204" pitchFamily="34" charset="0"/>
                <a:cs typeface="Arial" panose="020B0604020202020204" pitchFamily="34" charset="0"/>
              </a:rPr>
              <a:t>We have found  recently that some patch jumpers for the LAB connections at IERC were moved on the patch panels to  centrally managed network equipment in the Equipment Chases.  </a:t>
            </a:r>
            <a:r>
              <a:rPr lang="en-GB" sz="1200" i="1" dirty="0">
                <a:solidFill>
                  <a:srgbClr val="C00000"/>
                </a:solidFill>
                <a:latin typeface="Arial" panose="020B0604020202020204" pitchFamily="34" charset="0"/>
                <a:cs typeface="Arial" panose="020B0604020202020204" pitchFamily="34" charset="0"/>
              </a:rPr>
              <a:t>I think it should be  a common sense that  nobody but Network Services/Network Cabling are allowed to  connect/disconnect/ move anything in the racks with network equipment</a:t>
            </a:r>
            <a:r>
              <a:rPr lang="en-GB" sz="1200" i="1" dirty="0">
                <a:solidFill>
                  <a:schemeClr val="accent1"/>
                </a:solidFill>
                <a:latin typeface="Arial" panose="020B0604020202020204" pitchFamily="34" charset="0"/>
                <a:cs typeface="Arial" panose="020B0604020202020204" pitchFamily="34" charset="0"/>
              </a:rPr>
              <a:t>. </a:t>
            </a:r>
            <a:r>
              <a:rPr lang="en-GB" sz="1200" i="1" dirty="0">
                <a:solidFill>
                  <a:srgbClr val="C00000"/>
                </a:solidFill>
                <a:latin typeface="Arial" panose="020B0604020202020204" pitchFamily="34" charset="0"/>
                <a:cs typeface="Arial" panose="020B0604020202020204" pitchFamily="34" charset="0"/>
              </a:rPr>
              <a:t>We expect that users in the new  IERC building will demonstrate  a common sense  by not touching  the centrally managed infrastructure.   For any networking needs, users just need to submit a ServiceNow request and we will take care of the rest.</a:t>
            </a:r>
          </a:p>
          <a:p>
            <a:r>
              <a:rPr lang="en-GB" sz="1200" i="1" dirty="0">
                <a:solidFill>
                  <a:schemeClr val="accent1"/>
                </a:solidFill>
                <a:latin typeface="Arial" panose="020B0604020202020204" pitchFamily="34" charset="0"/>
                <a:cs typeface="Arial" panose="020B0604020202020204" pitchFamily="34" charset="0"/>
              </a:rPr>
              <a:t> </a:t>
            </a:r>
          </a:p>
          <a:p>
            <a:r>
              <a:rPr lang="en-GB" sz="1200" i="1" dirty="0">
                <a:solidFill>
                  <a:schemeClr val="accent1"/>
                </a:solidFill>
                <a:latin typeface="Arial" panose="020B0604020202020204" pitchFamily="34" charset="0"/>
                <a:cs typeface="Arial" panose="020B0604020202020204" pitchFamily="34" charset="0"/>
              </a:rPr>
              <a:t>We have been scrutinized recently by Cyber security for locations with network equipment and who can access it. If it continues to  happening, we might be required to replace all racks with network equipment in the IERC by the  lockable cabinets at the  expense of IERC stakeholders.</a:t>
            </a:r>
            <a:endParaRPr lang="en-CH" sz="1200" i="1"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It is important that we are notified with some advance notice of any intervention at IERC, especially for what concern power outages and the HVAC system as it has an impact on safety since the ODH analysis is linked to the proper functioning of the HVAC system.</a:t>
            </a: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3</a:t>
            </a:fld>
            <a:endParaRPr lang="en-CH"/>
          </a:p>
        </p:txBody>
      </p:sp>
    </p:spTree>
    <p:extLst>
      <p:ext uri="{BB962C8B-B14F-4D97-AF65-F5344CB8AC3E}">
        <p14:creationId xmlns:p14="http://schemas.microsoft.com/office/powerpoint/2010/main" val="373557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27196" y="95781"/>
            <a:ext cx="2912016"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IERC News (OCT 5, 2023)</a:t>
            </a:r>
          </a:p>
        </p:txBody>
      </p:sp>
      <p:sp>
        <p:nvSpPr>
          <p:cNvPr id="5" name="TextBox 4">
            <a:extLst>
              <a:ext uri="{FF2B5EF4-FFF2-40B4-BE49-F238E27FC236}">
                <a16:creationId xmlns:a16="http://schemas.microsoft.com/office/drawing/2014/main" id="{9E1DAF7F-D61B-1C46-A94A-67B4B305F6DF}"/>
              </a:ext>
            </a:extLst>
          </p:cNvPr>
          <p:cNvSpPr txBox="1"/>
          <p:nvPr/>
        </p:nvSpPr>
        <p:spPr>
          <a:xfrm>
            <a:off x="654456" y="459931"/>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Plans for 1</a:t>
            </a:r>
            <a:r>
              <a:rPr lang="en-US" baseline="30000" dirty="0">
                <a:solidFill>
                  <a:schemeClr val="accent1"/>
                </a:solidFill>
                <a:latin typeface="Arial" panose="020B0604020202020204" pitchFamily="34" charset="0"/>
                <a:cs typeface="Arial" panose="020B0604020202020204" pitchFamily="34" charset="0"/>
              </a:rPr>
              <a:t>st</a:t>
            </a:r>
            <a:r>
              <a:rPr lang="en-US" dirty="0">
                <a:solidFill>
                  <a:schemeClr val="accent1"/>
                </a:solidFill>
                <a:latin typeface="Arial" panose="020B0604020202020204" pitchFamily="34" charset="0"/>
                <a:cs typeface="Arial" panose="020B0604020202020204" pitchFamily="34" charset="0"/>
              </a:rPr>
              <a:t> floor open space laboratories:</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Electronics lab space</a:t>
            </a:r>
            <a:r>
              <a:rPr lang="en-US" dirty="0">
                <a:solidFill>
                  <a:schemeClr val="accent1"/>
                </a:solidFill>
                <a:latin typeface="Arial" panose="020B0604020202020204" pitchFamily="34" charset="0"/>
                <a:cs typeface="Arial" panose="020B0604020202020204" pitchFamily="34" charset="0"/>
              </a:rPr>
              <a:t>: meant for bench top type of setups (electrical, optical, test stations etc.)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In the process of getting appropriate space dividers</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16.5’ wide by 21’ long</a:t>
            </a:r>
          </a:p>
          <a:p>
            <a:pPr marL="742950" lvl="1"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Tech lab space</a:t>
            </a:r>
            <a:r>
              <a:rPr lang="en-US" dirty="0">
                <a:solidFill>
                  <a:schemeClr val="accent1"/>
                </a:solidFill>
                <a:latin typeface="Arial" panose="020B0604020202020204" pitchFamily="34" charset="0"/>
                <a:cs typeface="Arial" panose="020B0604020202020204" pitchFamily="34" charset="0"/>
              </a:rPr>
              <a:t>: meant for more mechanical work and to provide space for the technicians to have their space/material and computer etc. in support of the activities on-going at IERC.</a:t>
            </a:r>
          </a:p>
          <a:p>
            <a:pPr marL="1200150" lvl="2" indent="-285750">
              <a:buFont typeface="Wingdings" pitchFamily="2" charset="2"/>
              <a:buChar char="v"/>
            </a:pPr>
            <a:r>
              <a:rPr lang="en-US" dirty="0">
                <a:solidFill>
                  <a:schemeClr val="accent1"/>
                </a:solidFill>
                <a:latin typeface="Arial" panose="020B0604020202020204" pitchFamily="34" charset="0"/>
                <a:cs typeface="Arial" panose="020B0604020202020204" pitchFamily="34" charset="0"/>
              </a:rPr>
              <a:t>Lab cubicles: 11’ wide by 21’ long</a:t>
            </a:r>
          </a:p>
          <a:p>
            <a:pPr marL="285750" indent="-285750">
              <a:buFont typeface="Courier New" panose="02070309020205020404" pitchFamily="49" charset="0"/>
              <a:buChar char="o"/>
            </a:pPr>
            <a:r>
              <a:rPr lang="en-US" dirty="0">
                <a:solidFill>
                  <a:schemeClr val="accent1"/>
                </a:solidFill>
                <a:latin typeface="Arial" panose="020B0604020202020204" pitchFamily="34" charset="0"/>
                <a:cs typeface="Arial" panose="020B0604020202020204" pitchFamily="34" charset="0"/>
              </a:rPr>
              <a:t>We are in the process of purchasing new benches/chairs for equipping more labs at a reasonable price.</a:t>
            </a:r>
            <a:endParaRPr lang="en-CH" dirty="0">
              <a:solidFill>
                <a:srgbClr val="C00000"/>
              </a:solidFill>
              <a:latin typeface="Arial" panose="020B0604020202020204" pitchFamily="34" charset="0"/>
              <a:cs typeface="Arial" panose="020B0604020202020204" pitchFamily="34" charset="0"/>
            </a:endParaRPr>
          </a:p>
        </p:txBody>
      </p:sp>
      <p:sp>
        <p:nvSpPr>
          <p:cNvPr id="2" name="Date Placeholder 1">
            <a:extLst>
              <a:ext uri="{FF2B5EF4-FFF2-40B4-BE49-F238E27FC236}">
                <a16:creationId xmlns:a16="http://schemas.microsoft.com/office/drawing/2014/main" id="{6944E866-F1F9-AD4C-86BD-56C301FFBBA8}"/>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3D1D3288-303D-9341-9425-63E31BC5853C}"/>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39327D4A-72DA-3A4A-89CF-A9B5B8DC2FFD}"/>
              </a:ext>
            </a:extLst>
          </p:cNvPr>
          <p:cNvSpPr>
            <a:spLocks noGrp="1"/>
          </p:cNvSpPr>
          <p:nvPr>
            <p:ph type="sldNum" sz="quarter" idx="12"/>
          </p:nvPr>
        </p:nvSpPr>
        <p:spPr/>
        <p:txBody>
          <a:bodyPr/>
          <a:lstStyle/>
          <a:p>
            <a:fld id="{7F2BED9C-DB89-E840-AFDF-3C456D6DDDAD}" type="slidenum">
              <a:rPr lang="en-CH" smtClean="0"/>
              <a:t>4</a:t>
            </a:fld>
            <a:endParaRPr lang="en-CH"/>
          </a:p>
        </p:txBody>
      </p:sp>
      <p:pic>
        <p:nvPicPr>
          <p:cNvPr id="8" name="Picture 7">
            <a:extLst>
              <a:ext uri="{FF2B5EF4-FFF2-40B4-BE49-F238E27FC236}">
                <a16:creationId xmlns:a16="http://schemas.microsoft.com/office/drawing/2014/main" id="{C5A17142-7E1D-1E4E-ADFD-C624E4F9B380}"/>
              </a:ext>
            </a:extLst>
          </p:cNvPr>
          <p:cNvPicPr>
            <a:picLocks noChangeAspect="1"/>
          </p:cNvPicPr>
          <p:nvPr/>
        </p:nvPicPr>
        <p:blipFill>
          <a:blip r:embed="rId2"/>
          <a:stretch>
            <a:fillRect/>
          </a:stretch>
        </p:blipFill>
        <p:spPr>
          <a:xfrm rot="5400000">
            <a:off x="3160426" y="457464"/>
            <a:ext cx="2823148" cy="9071020"/>
          </a:xfrm>
          <a:prstGeom prst="rect">
            <a:avLst/>
          </a:prstGeom>
        </p:spPr>
      </p:pic>
      <p:sp>
        <p:nvSpPr>
          <p:cNvPr id="9" name="Rectangle 8">
            <a:extLst>
              <a:ext uri="{FF2B5EF4-FFF2-40B4-BE49-F238E27FC236}">
                <a16:creationId xmlns:a16="http://schemas.microsoft.com/office/drawing/2014/main" id="{36FAC356-AFBA-B448-8303-248386363E5A}"/>
              </a:ext>
            </a:extLst>
          </p:cNvPr>
          <p:cNvSpPr/>
          <p:nvPr/>
        </p:nvSpPr>
        <p:spPr>
          <a:xfrm>
            <a:off x="2109151" y="5471910"/>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11" name="Straight Connector 10">
            <a:extLst>
              <a:ext uri="{FF2B5EF4-FFF2-40B4-BE49-F238E27FC236}">
                <a16:creationId xmlns:a16="http://schemas.microsoft.com/office/drawing/2014/main" id="{3006C7D0-238B-4144-8D68-A465790FDA17}"/>
              </a:ext>
            </a:extLst>
          </p:cNvPr>
          <p:cNvCxnSpPr>
            <a:cxnSpLocks/>
          </p:cNvCxnSpPr>
          <p:nvPr/>
        </p:nvCxnSpPr>
        <p:spPr>
          <a:xfrm flipV="1">
            <a:off x="24455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DE8E35-9E3C-AC45-B4A0-87A3ECC0F70B}"/>
              </a:ext>
            </a:extLst>
          </p:cNvPr>
          <p:cNvCxnSpPr>
            <a:cxnSpLocks/>
          </p:cNvCxnSpPr>
          <p:nvPr/>
        </p:nvCxnSpPr>
        <p:spPr>
          <a:xfrm flipV="1">
            <a:off x="23272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B3F291-9751-CC45-8ABC-1491774572C6}"/>
              </a:ext>
            </a:extLst>
          </p:cNvPr>
          <p:cNvCxnSpPr>
            <a:cxnSpLocks/>
          </p:cNvCxnSpPr>
          <p:nvPr/>
        </p:nvCxnSpPr>
        <p:spPr>
          <a:xfrm flipV="1">
            <a:off x="280750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B7A74A-4EB4-6F4E-BC6A-049FEC596810}"/>
              </a:ext>
            </a:extLst>
          </p:cNvPr>
          <p:cNvCxnSpPr>
            <a:cxnSpLocks/>
          </p:cNvCxnSpPr>
          <p:nvPr/>
        </p:nvCxnSpPr>
        <p:spPr>
          <a:xfrm flipV="1">
            <a:off x="268924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2891EB-8D35-2249-BF14-BF4EB984AD99}"/>
              </a:ext>
            </a:extLst>
          </p:cNvPr>
          <p:cNvCxnSpPr>
            <a:cxnSpLocks/>
          </p:cNvCxnSpPr>
          <p:nvPr/>
        </p:nvCxnSpPr>
        <p:spPr>
          <a:xfrm flipV="1">
            <a:off x="31694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015F6C-7DFA-1449-82AA-6D285CCD246D}"/>
              </a:ext>
            </a:extLst>
          </p:cNvPr>
          <p:cNvCxnSpPr>
            <a:cxnSpLocks/>
          </p:cNvCxnSpPr>
          <p:nvPr/>
        </p:nvCxnSpPr>
        <p:spPr>
          <a:xfrm flipV="1">
            <a:off x="30511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9009B4-9ABB-1A4E-9577-407A62B6F7EB}"/>
              </a:ext>
            </a:extLst>
          </p:cNvPr>
          <p:cNvCxnSpPr>
            <a:cxnSpLocks/>
          </p:cNvCxnSpPr>
          <p:nvPr/>
        </p:nvCxnSpPr>
        <p:spPr>
          <a:xfrm flipV="1">
            <a:off x="3509177"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39EB3C-F303-6A44-B34F-86455AB8709A}"/>
              </a:ext>
            </a:extLst>
          </p:cNvPr>
          <p:cNvCxnSpPr>
            <a:cxnSpLocks/>
          </p:cNvCxnSpPr>
          <p:nvPr/>
        </p:nvCxnSpPr>
        <p:spPr>
          <a:xfrm flipV="1">
            <a:off x="3390920"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7DC9CB-1911-7040-A8FD-78F1574EAB2A}"/>
              </a:ext>
            </a:extLst>
          </p:cNvPr>
          <p:cNvCxnSpPr>
            <a:cxnSpLocks/>
          </p:cNvCxnSpPr>
          <p:nvPr/>
        </p:nvCxnSpPr>
        <p:spPr>
          <a:xfrm flipV="1">
            <a:off x="3867952"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6B0630-4470-A841-8984-05934664607E}"/>
              </a:ext>
            </a:extLst>
          </p:cNvPr>
          <p:cNvCxnSpPr>
            <a:cxnSpLocks/>
          </p:cNvCxnSpPr>
          <p:nvPr/>
        </p:nvCxnSpPr>
        <p:spPr>
          <a:xfrm flipV="1">
            <a:off x="3749695"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650E641-03E4-5F42-BA9D-2AC631115768}"/>
              </a:ext>
            </a:extLst>
          </p:cNvPr>
          <p:cNvSpPr/>
          <p:nvPr/>
        </p:nvSpPr>
        <p:spPr>
          <a:xfrm>
            <a:off x="4913653" y="5471909"/>
            <a:ext cx="2308225" cy="5075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cxnSp>
        <p:nvCxnSpPr>
          <p:cNvPr id="25" name="Straight Connector 24">
            <a:extLst>
              <a:ext uri="{FF2B5EF4-FFF2-40B4-BE49-F238E27FC236}">
                <a16:creationId xmlns:a16="http://schemas.microsoft.com/office/drawing/2014/main" id="{BC4970FF-3DC0-534F-9040-F2321B82E01D}"/>
              </a:ext>
            </a:extLst>
          </p:cNvPr>
          <p:cNvCxnSpPr>
            <a:cxnSpLocks/>
          </p:cNvCxnSpPr>
          <p:nvPr/>
        </p:nvCxnSpPr>
        <p:spPr>
          <a:xfrm>
            <a:off x="52539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38BEF3-25A5-0540-A721-AD5B9E0821C5}"/>
              </a:ext>
            </a:extLst>
          </p:cNvPr>
          <p:cNvCxnSpPr>
            <a:cxnSpLocks/>
          </p:cNvCxnSpPr>
          <p:nvPr/>
        </p:nvCxnSpPr>
        <p:spPr>
          <a:xfrm>
            <a:off x="51357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E81911F-2655-CB4D-A3F2-4A612696A121}"/>
              </a:ext>
            </a:extLst>
          </p:cNvPr>
          <p:cNvCxnSpPr>
            <a:cxnSpLocks/>
          </p:cNvCxnSpPr>
          <p:nvPr/>
        </p:nvCxnSpPr>
        <p:spPr>
          <a:xfrm>
            <a:off x="561591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F5724A-4AA2-5743-9210-BB850C0E1C7C}"/>
              </a:ext>
            </a:extLst>
          </p:cNvPr>
          <p:cNvCxnSpPr>
            <a:cxnSpLocks/>
          </p:cNvCxnSpPr>
          <p:nvPr/>
        </p:nvCxnSpPr>
        <p:spPr>
          <a:xfrm>
            <a:off x="549765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7F72F3-DE87-724A-B10F-68CFE1B9FB63}"/>
              </a:ext>
            </a:extLst>
          </p:cNvPr>
          <p:cNvCxnSpPr>
            <a:cxnSpLocks/>
          </p:cNvCxnSpPr>
          <p:nvPr/>
        </p:nvCxnSpPr>
        <p:spPr>
          <a:xfrm>
            <a:off x="59778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19C286-1FFB-B744-AA16-754FD7CD30E9}"/>
              </a:ext>
            </a:extLst>
          </p:cNvPr>
          <p:cNvCxnSpPr>
            <a:cxnSpLocks/>
          </p:cNvCxnSpPr>
          <p:nvPr/>
        </p:nvCxnSpPr>
        <p:spPr>
          <a:xfrm>
            <a:off x="58596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43D047-9C2D-5C4A-A2A2-7C4729359008}"/>
              </a:ext>
            </a:extLst>
          </p:cNvPr>
          <p:cNvCxnSpPr>
            <a:cxnSpLocks/>
          </p:cNvCxnSpPr>
          <p:nvPr/>
        </p:nvCxnSpPr>
        <p:spPr>
          <a:xfrm>
            <a:off x="6317590"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49896-4757-0744-86AD-F5B3787404B5}"/>
              </a:ext>
            </a:extLst>
          </p:cNvPr>
          <p:cNvCxnSpPr>
            <a:cxnSpLocks/>
          </p:cNvCxnSpPr>
          <p:nvPr/>
        </p:nvCxnSpPr>
        <p:spPr>
          <a:xfrm>
            <a:off x="6199333"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2B9A19-DE71-1447-B43E-C1D1A39DC382}"/>
              </a:ext>
            </a:extLst>
          </p:cNvPr>
          <p:cNvCxnSpPr>
            <a:cxnSpLocks/>
          </p:cNvCxnSpPr>
          <p:nvPr/>
        </p:nvCxnSpPr>
        <p:spPr>
          <a:xfrm>
            <a:off x="6676365" y="5471909"/>
            <a:ext cx="0" cy="5075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EADB97-A853-FC44-B65E-FFD731DBD8AE}"/>
              </a:ext>
            </a:extLst>
          </p:cNvPr>
          <p:cNvCxnSpPr>
            <a:cxnSpLocks/>
          </p:cNvCxnSpPr>
          <p:nvPr/>
        </p:nvCxnSpPr>
        <p:spPr>
          <a:xfrm>
            <a:off x="6558108" y="5974524"/>
            <a:ext cx="2365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0F3B9A-2FD7-8945-B6A8-DF1572D427B8}"/>
              </a:ext>
            </a:extLst>
          </p:cNvPr>
          <p:cNvSpPr txBox="1"/>
          <p:nvPr/>
        </p:nvSpPr>
        <p:spPr>
          <a:xfrm>
            <a:off x="2048557" y="5553018"/>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36" name="TextBox 35">
            <a:extLst>
              <a:ext uri="{FF2B5EF4-FFF2-40B4-BE49-F238E27FC236}">
                <a16:creationId xmlns:a16="http://schemas.microsoft.com/office/drawing/2014/main" id="{7D418E28-D90D-0644-AD5F-D28623575D8B}"/>
              </a:ext>
            </a:extLst>
          </p:cNvPr>
          <p:cNvSpPr txBox="1"/>
          <p:nvPr/>
        </p:nvSpPr>
        <p:spPr>
          <a:xfrm>
            <a:off x="4836260" y="5585625"/>
            <a:ext cx="2498889"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ELECTRONICS LAB SPACE</a:t>
            </a:r>
          </a:p>
        </p:txBody>
      </p:sp>
      <p:sp>
        <p:nvSpPr>
          <p:cNvPr id="57" name="TextBox 56">
            <a:extLst>
              <a:ext uri="{FF2B5EF4-FFF2-40B4-BE49-F238E27FC236}">
                <a16:creationId xmlns:a16="http://schemas.microsoft.com/office/drawing/2014/main" id="{2EB2A4C8-9C9F-3E45-AD22-420B9CE17275}"/>
              </a:ext>
            </a:extLst>
          </p:cNvPr>
          <p:cNvSpPr txBox="1"/>
          <p:nvPr/>
        </p:nvSpPr>
        <p:spPr>
          <a:xfrm rot="19136324">
            <a:off x="3842275" y="5638317"/>
            <a:ext cx="659155"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A. Prosser</a:t>
            </a:r>
          </a:p>
        </p:txBody>
      </p:sp>
      <p:sp>
        <p:nvSpPr>
          <p:cNvPr id="58" name="TextBox 57">
            <a:extLst>
              <a:ext uri="{FF2B5EF4-FFF2-40B4-BE49-F238E27FC236}">
                <a16:creationId xmlns:a16="http://schemas.microsoft.com/office/drawing/2014/main" id="{E6144CCC-69DA-284A-B49F-3DF81D95D2EB}"/>
              </a:ext>
            </a:extLst>
          </p:cNvPr>
          <p:cNvSpPr txBox="1"/>
          <p:nvPr/>
        </p:nvSpPr>
        <p:spPr>
          <a:xfrm rot="19136324">
            <a:off x="6651401" y="5638318"/>
            <a:ext cx="620683" cy="215444"/>
          </a:xfrm>
          <a:prstGeom prst="rect">
            <a:avLst/>
          </a:prstGeom>
          <a:noFill/>
        </p:spPr>
        <p:txBody>
          <a:bodyPr wrap="none" rtlCol="0">
            <a:spAutoFit/>
          </a:bodyPr>
          <a:lstStyle/>
          <a:p>
            <a:r>
              <a:rPr lang="en-CH" sz="800" dirty="0">
                <a:latin typeface="Arial" panose="020B0604020202020204" pitchFamily="34" charset="0"/>
                <a:cs typeface="Arial" panose="020B0604020202020204" pitchFamily="34" charset="0"/>
              </a:rPr>
              <a:t>J.Estrada</a:t>
            </a:r>
          </a:p>
        </p:txBody>
      </p:sp>
      <p:sp>
        <p:nvSpPr>
          <p:cNvPr id="59" name="Rectangle 58">
            <a:extLst>
              <a:ext uri="{FF2B5EF4-FFF2-40B4-BE49-F238E27FC236}">
                <a16:creationId xmlns:a16="http://schemas.microsoft.com/office/drawing/2014/main" id="{0BAA997B-A63C-084B-8053-2FA51786F1D8}"/>
              </a:ext>
            </a:extLst>
          </p:cNvPr>
          <p:cNvSpPr/>
          <p:nvPr/>
        </p:nvSpPr>
        <p:spPr>
          <a:xfrm>
            <a:off x="1677984" y="4487237"/>
            <a:ext cx="2681287"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0" name="Rectangle 59">
            <a:extLst>
              <a:ext uri="{FF2B5EF4-FFF2-40B4-BE49-F238E27FC236}">
                <a16:creationId xmlns:a16="http://schemas.microsoft.com/office/drawing/2014/main" id="{E7FB6403-2643-0046-B4C4-FC1E35F38446}"/>
              </a:ext>
            </a:extLst>
          </p:cNvPr>
          <p:cNvSpPr/>
          <p:nvPr/>
        </p:nvSpPr>
        <p:spPr>
          <a:xfrm>
            <a:off x="4755478" y="4463900"/>
            <a:ext cx="2934372" cy="4795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1" name="TextBox 60">
            <a:extLst>
              <a:ext uri="{FF2B5EF4-FFF2-40B4-BE49-F238E27FC236}">
                <a16:creationId xmlns:a16="http://schemas.microsoft.com/office/drawing/2014/main" id="{C9525E66-D08A-794A-B928-7AFBF19B8B86}"/>
              </a:ext>
            </a:extLst>
          </p:cNvPr>
          <p:cNvSpPr txBox="1"/>
          <p:nvPr/>
        </p:nvSpPr>
        <p:spPr>
          <a:xfrm>
            <a:off x="2125557" y="4573135"/>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sp>
        <p:nvSpPr>
          <p:cNvPr id="62" name="TextBox 61">
            <a:extLst>
              <a:ext uri="{FF2B5EF4-FFF2-40B4-BE49-F238E27FC236}">
                <a16:creationId xmlns:a16="http://schemas.microsoft.com/office/drawing/2014/main" id="{4C3B1FCB-3F19-6A4B-8438-86197B404ED3}"/>
              </a:ext>
            </a:extLst>
          </p:cNvPr>
          <p:cNvSpPr txBox="1"/>
          <p:nvPr/>
        </p:nvSpPr>
        <p:spPr>
          <a:xfrm>
            <a:off x="4879066" y="4563277"/>
            <a:ext cx="1710212" cy="307777"/>
          </a:xfrm>
          <a:prstGeom prst="rect">
            <a:avLst/>
          </a:prstGeom>
          <a:noFill/>
        </p:spPr>
        <p:txBody>
          <a:bodyPr wrap="none" rtlCol="0">
            <a:spAutoFit/>
          </a:bodyPr>
          <a:lstStyle/>
          <a:p>
            <a:r>
              <a:rPr lang="en-CH" sz="1400" dirty="0">
                <a:solidFill>
                  <a:srgbClr val="C00000">
                    <a:alpha val="60000"/>
                  </a:srgbClr>
                </a:solidFill>
                <a:latin typeface="Arial" panose="020B0604020202020204" pitchFamily="34" charset="0"/>
                <a:cs typeface="Arial" panose="020B0604020202020204" pitchFamily="34" charset="0"/>
              </a:rPr>
              <a:t>TECH LAB SPACE</a:t>
            </a:r>
          </a:p>
        </p:txBody>
      </p:sp>
      <p:grpSp>
        <p:nvGrpSpPr>
          <p:cNvPr id="65" name="Group 64">
            <a:extLst>
              <a:ext uri="{FF2B5EF4-FFF2-40B4-BE49-F238E27FC236}">
                <a16:creationId xmlns:a16="http://schemas.microsoft.com/office/drawing/2014/main" id="{1F8CEAAA-CDD8-184E-BC97-DDE8E5E080DC}"/>
              </a:ext>
            </a:extLst>
          </p:cNvPr>
          <p:cNvGrpSpPr/>
          <p:nvPr/>
        </p:nvGrpSpPr>
        <p:grpSpPr>
          <a:xfrm flipV="1">
            <a:off x="3904684" y="4472692"/>
            <a:ext cx="144000" cy="486000"/>
            <a:chOff x="3762764" y="4658466"/>
            <a:chExt cx="144000" cy="486000"/>
          </a:xfrm>
        </p:grpSpPr>
        <p:cxnSp>
          <p:nvCxnSpPr>
            <p:cNvPr id="63" name="Straight Connector 62">
              <a:extLst>
                <a:ext uri="{FF2B5EF4-FFF2-40B4-BE49-F238E27FC236}">
                  <a16:creationId xmlns:a16="http://schemas.microsoft.com/office/drawing/2014/main" id="{A6ECE3F1-2D52-0843-8748-2CA400FBE996}"/>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6B5C1DC-094E-AC4E-AB52-00852A5B6A3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43D49DC3-18F3-A34A-98A7-379D56C48C8F}"/>
              </a:ext>
            </a:extLst>
          </p:cNvPr>
          <p:cNvGrpSpPr/>
          <p:nvPr/>
        </p:nvGrpSpPr>
        <p:grpSpPr>
          <a:xfrm flipV="1">
            <a:off x="3668170" y="4473107"/>
            <a:ext cx="144000" cy="486000"/>
            <a:chOff x="3762764" y="4658466"/>
            <a:chExt cx="144000" cy="486000"/>
          </a:xfrm>
        </p:grpSpPr>
        <p:cxnSp>
          <p:nvCxnSpPr>
            <p:cNvPr id="69" name="Straight Connector 68">
              <a:extLst>
                <a:ext uri="{FF2B5EF4-FFF2-40B4-BE49-F238E27FC236}">
                  <a16:creationId xmlns:a16="http://schemas.microsoft.com/office/drawing/2014/main" id="{C4741D1D-DD8B-BC40-94DE-5DCBF8B0CEA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85C256-B05F-3B4C-BC4D-78279CA9F518}"/>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CF10E583-34CF-284A-B412-DD374F55B0EA}"/>
              </a:ext>
            </a:extLst>
          </p:cNvPr>
          <p:cNvGrpSpPr/>
          <p:nvPr/>
        </p:nvGrpSpPr>
        <p:grpSpPr>
          <a:xfrm flipV="1">
            <a:off x="3431656" y="4473522"/>
            <a:ext cx="144000" cy="486000"/>
            <a:chOff x="3762764" y="4658466"/>
            <a:chExt cx="144000" cy="486000"/>
          </a:xfrm>
        </p:grpSpPr>
        <p:cxnSp>
          <p:nvCxnSpPr>
            <p:cNvPr id="72" name="Straight Connector 71">
              <a:extLst>
                <a:ext uri="{FF2B5EF4-FFF2-40B4-BE49-F238E27FC236}">
                  <a16:creationId xmlns:a16="http://schemas.microsoft.com/office/drawing/2014/main" id="{A6C59C5C-E7C5-0A4B-8890-E1D79E50BAB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2D1D0B0-A09E-394E-8B04-E47F2B245F6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1174C2F-6281-1945-B74C-75AAF514ABC6}"/>
              </a:ext>
            </a:extLst>
          </p:cNvPr>
          <p:cNvGrpSpPr/>
          <p:nvPr/>
        </p:nvGrpSpPr>
        <p:grpSpPr>
          <a:xfrm flipV="1">
            <a:off x="3195142" y="4473937"/>
            <a:ext cx="144000" cy="486000"/>
            <a:chOff x="3762764" y="4658466"/>
            <a:chExt cx="144000" cy="486000"/>
          </a:xfrm>
        </p:grpSpPr>
        <p:cxnSp>
          <p:nvCxnSpPr>
            <p:cNvPr id="75" name="Straight Connector 74">
              <a:extLst>
                <a:ext uri="{FF2B5EF4-FFF2-40B4-BE49-F238E27FC236}">
                  <a16:creationId xmlns:a16="http://schemas.microsoft.com/office/drawing/2014/main" id="{DA53F096-6C36-5A4A-B487-0C936E4AF83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E47E70C-76BD-6043-BC4F-B0B483B9EAB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076A41DA-2B22-0649-B13D-5F9E5BDCB366}"/>
              </a:ext>
            </a:extLst>
          </p:cNvPr>
          <p:cNvGrpSpPr/>
          <p:nvPr/>
        </p:nvGrpSpPr>
        <p:grpSpPr>
          <a:xfrm flipV="1">
            <a:off x="2958628" y="4474352"/>
            <a:ext cx="144000" cy="486000"/>
            <a:chOff x="3762764" y="4658466"/>
            <a:chExt cx="144000" cy="486000"/>
          </a:xfrm>
        </p:grpSpPr>
        <p:cxnSp>
          <p:nvCxnSpPr>
            <p:cNvPr id="78" name="Straight Connector 77">
              <a:extLst>
                <a:ext uri="{FF2B5EF4-FFF2-40B4-BE49-F238E27FC236}">
                  <a16:creationId xmlns:a16="http://schemas.microsoft.com/office/drawing/2014/main" id="{377733A2-2DD4-CD46-A228-BB807C9A3D50}"/>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07B0C47-4D9C-DF41-8045-B836CEA158E7}"/>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7690A09-7197-ED45-B5F3-A1678E062ED6}"/>
              </a:ext>
            </a:extLst>
          </p:cNvPr>
          <p:cNvGrpSpPr/>
          <p:nvPr/>
        </p:nvGrpSpPr>
        <p:grpSpPr>
          <a:xfrm flipV="1">
            <a:off x="2722114" y="4474767"/>
            <a:ext cx="144000" cy="486000"/>
            <a:chOff x="3762764" y="4658466"/>
            <a:chExt cx="144000" cy="486000"/>
          </a:xfrm>
        </p:grpSpPr>
        <p:cxnSp>
          <p:nvCxnSpPr>
            <p:cNvPr id="81" name="Straight Connector 80">
              <a:extLst>
                <a:ext uri="{FF2B5EF4-FFF2-40B4-BE49-F238E27FC236}">
                  <a16:creationId xmlns:a16="http://schemas.microsoft.com/office/drawing/2014/main" id="{0C62E94B-FD7C-6142-9095-887DA3C89B18}"/>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AE6828-657E-0D47-A754-C27A64B5136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ED43E75-3217-D04B-88D4-76EC5D70DFC2}"/>
              </a:ext>
            </a:extLst>
          </p:cNvPr>
          <p:cNvGrpSpPr/>
          <p:nvPr/>
        </p:nvGrpSpPr>
        <p:grpSpPr>
          <a:xfrm flipV="1">
            <a:off x="2485600" y="4475182"/>
            <a:ext cx="144000" cy="486000"/>
            <a:chOff x="3762764" y="4658466"/>
            <a:chExt cx="144000" cy="486000"/>
          </a:xfrm>
        </p:grpSpPr>
        <p:cxnSp>
          <p:nvCxnSpPr>
            <p:cNvPr id="84" name="Straight Connector 83">
              <a:extLst>
                <a:ext uri="{FF2B5EF4-FFF2-40B4-BE49-F238E27FC236}">
                  <a16:creationId xmlns:a16="http://schemas.microsoft.com/office/drawing/2014/main" id="{9D3699D5-85CB-9042-90F9-B21F51ECB4F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CFBC324-A23E-AA40-AAD4-B36C8EA6082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A119996-0789-6240-A66E-996F9205C29C}"/>
              </a:ext>
            </a:extLst>
          </p:cNvPr>
          <p:cNvGrpSpPr/>
          <p:nvPr/>
        </p:nvGrpSpPr>
        <p:grpSpPr>
          <a:xfrm flipV="1">
            <a:off x="2249086" y="4475597"/>
            <a:ext cx="144000" cy="486000"/>
            <a:chOff x="3762764" y="4658466"/>
            <a:chExt cx="144000" cy="486000"/>
          </a:xfrm>
        </p:grpSpPr>
        <p:cxnSp>
          <p:nvCxnSpPr>
            <p:cNvPr id="87" name="Straight Connector 86">
              <a:extLst>
                <a:ext uri="{FF2B5EF4-FFF2-40B4-BE49-F238E27FC236}">
                  <a16:creationId xmlns:a16="http://schemas.microsoft.com/office/drawing/2014/main" id="{E99CD108-E9D2-D447-821F-7B6BE37808D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53149F-63E3-B345-8D18-55BDFF3D45C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129A5B0C-2326-7142-B1E7-258F9BA957AA}"/>
              </a:ext>
            </a:extLst>
          </p:cNvPr>
          <p:cNvGrpSpPr/>
          <p:nvPr/>
        </p:nvGrpSpPr>
        <p:grpSpPr>
          <a:xfrm flipV="1">
            <a:off x="2012572" y="4476012"/>
            <a:ext cx="144000" cy="486000"/>
            <a:chOff x="3762764" y="4658466"/>
            <a:chExt cx="144000" cy="486000"/>
          </a:xfrm>
        </p:grpSpPr>
        <p:cxnSp>
          <p:nvCxnSpPr>
            <p:cNvPr id="90" name="Straight Connector 89">
              <a:extLst>
                <a:ext uri="{FF2B5EF4-FFF2-40B4-BE49-F238E27FC236}">
                  <a16:creationId xmlns:a16="http://schemas.microsoft.com/office/drawing/2014/main" id="{B0435C22-7144-924C-808C-3FC3280D4C6A}"/>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6D3ABB7-2D16-0148-965B-8ACB845D06C9}"/>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FDF3FE3-E8F1-7942-857F-9076DA4DC55A}"/>
              </a:ext>
            </a:extLst>
          </p:cNvPr>
          <p:cNvGrpSpPr/>
          <p:nvPr/>
        </p:nvGrpSpPr>
        <p:grpSpPr>
          <a:xfrm flipV="1">
            <a:off x="5078144" y="4468812"/>
            <a:ext cx="144000" cy="486000"/>
            <a:chOff x="3762764" y="4658466"/>
            <a:chExt cx="144000" cy="486000"/>
          </a:xfrm>
        </p:grpSpPr>
        <p:cxnSp>
          <p:nvCxnSpPr>
            <p:cNvPr id="96" name="Straight Connector 95">
              <a:extLst>
                <a:ext uri="{FF2B5EF4-FFF2-40B4-BE49-F238E27FC236}">
                  <a16:creationId xmlns:a16="http://schemas.microsoft.com/office/drawing/2014/main" id="{2257E843-82DD-AC4F-AC0B-F576AC7187E4}"/>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34EA6E-59D5-0640-B583-3ADB78FECBED}"/>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7CBFD03-4833-1445-B337-33DE918C526E}"/>
              </a:ext>
            </a:extLst>
          </p:cNvPr>
          <p:cNvGrpSpPr/>
          <p:nvPr/>
        </p:nvGrpSpPr>
        <p:grpSpPr>
          <a:xfrm flipV="1">
            <a:off x="5306856" y="4469023"/>
            <a:ext cx="144000" cy="486000"/>
            <a:chOff x="3762764" y="4658466"/>
            <a:chExt cx="144000" cy="486000"/>
          </a:xfrm>
        </p:grpSpPr>
        <p:cxnSp>
          <p:nvCxnSpPr>
            <p:cNvPr id="99" name="Straight Connector 98">
              <a:extLst>
                <a:ext uri="{FF2B5EF4-FFF2-40B4-BE49-F238E27FC236}">
                  <a16:creationId xmlns:a16="http://schemas.microsoft.com/office/drawing/2014/main" id="{843A8070-2110-C240-8815-F3A41C2A1A0E}"/>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3C79E66-A233-8044-BE5D-0CB3477CE10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2DB6CCB-A887-294A-8B74-F9B42B09842A}"/>
              </a:ext>
            </a:extLst>
          </p:cNvPr>
          <p:cNvGrpSpPr/>
          <p:nvPr/>
        </p:nvGrpSpPr>
        <p:grpSpPr>
          <a:xfrm flipV="1">
            <a:off x="5535568" y="4469234"/>
            <a:ext cx="144000" cy="486000"/>
            <a:chOff x="3762764" y="4658466"/>
            <a:chExt cx="144000" cy="486000"/>
          </a:xfrm>
        </p:grpSpPr>
        <p:cxnSp>
          <p:nvCxnSpPr>
            <p:cNvPr id="102" name="Straight Connector 101">
              <a:extLst>
                <a:ext uri="{FF2B5EF4-FFF2-40B4-BE49-F238E27FC236}">
                  <a16:creationId xmlns:a16="http://schemas.microsoft.com/office/drawing/2014/main" id="{158C0300-FEAD-E443-99E3-483EA1FC7A33}"/>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7EBC0D7-9EB7-504B-9D91-D4C240476594}"/>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23CD359-A1EF-AE4E-856B-5534634909BB}"/>
              </a:ext>
            </a:extLst>
          </p:cNvPr>
          <p:cNvGrpSpPr/>
          <p:nvPr/>
        </p:nvGrpSpPr>
        <p:grpSpPr>
          <a:xfrm flipV="1">
            <a:off x="5764280" y="4469445"/>
            <a:ext cx="144000" cy="486000"/>
            <a:chOff x="3762764" y="4658466"/>
            <a:chExt cx="144000" cy="486000"/>
          </a:xfrm>
        </p:grpSpPr>
        <p:cxnSp>
          <p:nvCxnSpPr>
            <p:cNvPr id="105" name="Straight Connector 104">
              <a:extLst>
                <a:ext uri="{FF2B5EF4-FFF2-40B4-BE49-F238E27FC236}">
                  <a16:creationId xmlns:a16="http://schemas.microsoft.com/office/drawing/2014/main" id="{C004EC03-08B6-F44D-939C-6AD3F2E8CDED}"/>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45A45B6-5CD1-5448-AC9D-9A397D0EF11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C40902F-16C2-1D48-BC11-B8125BFDAD6C}"/>
              </a:ext>
            </a:extLst>
          </p:cNvPr>
          <p:cNvGrpSpPr/>
          <p:nvPr/>
        </p:nvGrpSpPr>
        <p:grpSpPr>
          <a:xfrm flipV="1">
            <a:off x="5992992" y="4469656"/>
            <a:ext cx="144000" cy="486000"/>
            <a:chOff x="3762764" y="4658466"/>
            <a:chExt cx="144000" cy="486000"/>
          </a:xfrm>
        </p:grpSpPr>
        <p:cxnSp>
          <p:nvCxnSpPr>
            <p:cNvPr id="108" name="Straight Connector 107">
              <a:extLst>
                <a:ext uri="{FF2B5EF4-FFF2-40B4-BE49-F238E27FC236}">
                  <a16:creationId xmlns:a16="http://schemas.microsoft.com/office/drawing/2014/main" id="{E931E4F2-8F10-0143-A28B-79A217D4BC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D53D60C-0305-9B4E-B470-1F80690F00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74BDEF69-38CC-6246-97C7-07E89E4B68B3}"/>
              </a:ext>
            </a:extLst>
          </p:cNvPr>
          <p:cNvGrpSpPr/>
          <p:nvPr/>
        </p:nvGrpSpPr>
        <p:grpSpPr>
          <a:xfrm flipV="1">
            <a:off x="6221704" y="4469867"/>
            <a:ext cx="144000" cy="486000"/>
            <a:chOff x="3762764" y="4658466"/>
            <a:chExt cx="144000" cy="486000"/>
          </a:xfrm>
        </p:grpSpPr>
        <p:cxnSp>
          <p:nvCxnSpPr>
            <p:cNvPr id="111" name="Straight Connector 110">
              <a:extLst>
                <a:ext uri="{FF2B5EF4-FFF2-40B4-BE49-F238E27FC236}">
                  <a16:creationId xmlns:a16="http://schemas.microsoft.com/office/drawing/2014/main" id="{ADC5F0BE-5933-CE45-8ECA-5DE7758CAAB7}"/>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879EAE-02E7-1D40-BBAF-72CB930BDDE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67E114B5-BD8E-774D-B571-BE67BD2C787D}"/>
              </a:ext>
            </a:extLst>
          </p:cNvPr>
          <p:cNvGrpSpPr/>
          <p:nvPr/>
        </p:nvGrpSpPr>
        <p:grpSpPr>
          <a:xfrm flipV="1">
            <a:off x="6450416" y="4470078"/>
            <a:ext cx="144000" cy="486000"/>
            <a:chOff x="3762764" y="4658466"/>
            <a:chExt cx="144000" cy="486000"/>
          </a:xfrm>
        </p:grpSpPr>
        <p:cxnSp>
          <p:nvCxnSpPr>
            <p:cNvPr id="114" name="Straight Connector 113">
              <a:extLst>
                <a:ext uri="{FF2B5EF4-FFF2-40B4-BE49-F238E27FC236}">
                  <a16:creationId xmlns:a16="http://schemas.microsoft.com/office/drawing/2014/main" id="{202D5890-23DD-6F46-85DA-717B7D19E77F}"/>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2B51053-CB2C-4346-A17E-B1184ECF8AC5}"/>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B04047D-BD96-6A45-970D-2054CEFA8530}"/>
              </a:ext>
            </a:extLst>
          </p:cNvPr>
          <p:cNvGrpSpPr/>
          <p:nvPr/>
        </p:nvGrpSpPr>
        <p:grpSpPr>
          <a:xfrm flipV="1">
            <a:off x="6679128" y="4470289"/>
            <a:ext cx="144000" cy="486000"/>
            <a:chOff x="3762764" y="4658466"/>
            <a:chExt cx="144000" cy="486000"/>
          </a:xfrm>
        </p:grpSpPr>
        <p:cxnSp>
          <p:nvCxnSpPr>
            <p:cNvPr id="117" name="Straight Connector 116">
              <a:extLst>
                <a:ext uri="{FF2B5EF4-FFF2-40B4-BE49-F238E27FC236}">
                  <a16:creationId xmlns:a16="http://schemas.microsoft.com/office/drawing/2014/main" id="{6E0A63D5-ABCA-6243-88E9-E373E135459B}"/>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DD186F-1192-4148-B783-2A0283125560}"/>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C1C5AEE-ACFF-1548-9C2A-C9617E51AC12}"/>
              </a:ext>
            </a:extLst>
          </p:cNvPr>
          <p:cNvGrpSpPr/>
          <p:nvPr/>
        </p:nvGrpSpPr>
        <p:grpSpPr>
          <a:xfrm flipV="1">
            <a:off x="6907840" y="4470500"/>
            <a:ext cx="144000" cy="486000"/>
            <a:chOff x="3762764" y="4658466"/>
            <a:chExt cx="144000" cy="486000"/>
          </a:xfrm>
        </p:grpSpPr>
        <p:cxnSp>
          <p:nvCxnSpPr>
            <p:cNvPr id="120" name="Straight Connector 119">
              <a:extLst>
                <a:ext uri="{FF2B5EF4-FFF2-40B4-BE49-F238E27FC236}">
                  <a16:creationId xmlns:a16="http://schemas.microsoft.com/office/drawing/2014/main" id="{5821DD07-70FA-1543-B346-866823C00D0C}"/>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195C2D-67F1-C94B-80E4-04D8E0BF222B}"/>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D156FEB2-5A9C-3547-902F-9F683AF2526E}"/>
              </a:ext>
            </a:extLst>
          </p:cNvPr>
          <p:cNvGrpSpPr/>
          <p:nvPr/>
        </p:nvGrpSpPr>
        <p:grpSpPr>
          <a:xfrm flipV="1">
            <a:off x="7136552" y="4470711"/>
            <a:ext cx="144000" cy="486000"/>
            <a:chOff x="3762764" y="4658466"/>
            <a:chExt cx="144000" cy="486000"/>
          </a:xfrm>
        </p:grpSpPr>
        <p:cxnSp>
          <p:nvCxnSpPr>
            <p:cNvPr id="123" name="Straight Connector 122">
              <a:extLst>
                <a:ext uri="{FF2B5EF4-FFF2-40B4-BE49-F238E27FC236}">
                  <a16:creationId xmlns:a16="http://schemas.microsoft.com/office/drawing/2014/main" id="{4E8C06D6-0B57-BB44-81B9-CD487189D741}"/>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3634595-289E-E24D-AD94-39DCDB8514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24D67E6-5327-564A-8445-92403C21E595}"/>
              </a:ext>
            </a:extLst>
          </p:cNvPr>
          <p:cNvGrpSpPr/>
          <p:nvPr/>
        </p:nvGrpSpPr>
        <p:grpSpPr>
          <a:xfrm flipV="1">
            <a:off x="7365264" y="4470922"/>
            <a:ext cx="144000" cy="486000"/>
            <a:chOff x="3762764" y="4658466"/>
            <a:chExt cx="144000" cy="486000"/>
          </a:xfrm>
        </p:grpSpPr>
        <p:cxnSp>
          <p:nvCxnSpPr>
            <p:cNvPr id="126" name="Straight Connector 125">
              <a:extLst>
                <a:ext uri="{FF2B5EF4-FFF2-40B4-BE49-F238E27FC236}">
                  <a16:creationId xmlns:a16="http://schemas.microsoft.com/office/drawing/2014/main" id="{5608A4E1-59D7-C840-A880-C26C14227182}"/>
                </a:ext>
              </a:extLst>
            </p:cNvPr>
            <p:cNvCxnSpPr>
              <a:cxnSpLocks/>
            </p:cNvCxnSpPr>
            <p:nvPr/>
          </p:nvCxnSpPr>
          <p:spPr>
            <a:xfrm flipV="1">
              <a:off x="3833396" y="4658466"/>
              <a:ext cx="1368" cy="48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5DB88D5-12E1-B540-B2A1-983B08AEAE2C}"/>
                </a:ext>
              </a:extLst>
            </p:cNvPr>
            <p:cNvCxnSpPr>
              <a:cxnSpLocks/>
            </p:cNvCxnSpPr>
            <p:nvPr/>
          </p:nvCxnSpPr>
          <p:spPr>
            <a:xfrm flipV="1">
              <a:off x="3762764" y="5139499"/>
              <a:ext cx="144000"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119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5</a:t>
            </a:fld>
            <a:endParaRPr lang="en-CH"/>
          </a:p>
        </p:txBody>
      </p:sp>
      <p:sp>
        <p:nvSpPr>
          <p:cNvPr id="5" name="TextBox 4">
            <a:extLst>
              <a:ext uri="{FF2B5EF4-FFF2-40B4-BE49-F238E27FC236}">
                <a16:creationId xmlns:a16="http://schemas.microsoft.com/office/drawing/2014/main" id="{6C8CA2C1-BFAA-3249-BE98-D0ADA7DA5A34}"/>
              </a:ext>
            </a:extLst>
          </p:cNvPr>
          <p:cNvSpPr txBox="1"/>
          <p:nvPr/>
        </p:nvSpPr>
        <p:spPr>
          <a:xfrm>
            <a:off x="301230" y="351692"/>
            <a:ext cx="281359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Access zones for HEERC</a:t>
            </a:r>
          </a:p>
        </p:txBody>
      </p:sp>
      <p:pic>
        <p:nvPicPr>
          <p:cNvPr id="7" name="Picture 6">
            <a:extLst>
              <a:ext uri="{FF2B5EF4-FFF2-40B4-BE49-F238E27FC236}">
                <a16:creationId xmlns:a16="http://schemas.microsoft.com/office/drawing/2014/main" id="{D45C5714-7004-9441-9DB1-3E323D69674D}"/>
              </a:ext>
            </a:extLst>
          </p:cNvPr>
          <p:cNvPicPr>
            <a:picLocks noChangeAspect="1"/>
          </p:cNvPicPr>
          <p:nvPr/>
        </p:nvPicPr>
        <p:blipFill>
          <a:blip r:embed="rId2"/>
          <a:stretch>
            <a:fillRect/>
          </a:stretch>
        </p:blipFill>
        <p:spPr>
          <a:xfrm>
            <a:off x="301229" y="878253"/>
            <a:ext cx="7677135" cy="2980313"/>
          </a:xfrm>
          <a:prstGeom prst="rect">
            <a:avLst/>
          </a:prstGeom>
        </p:spPr>
      </p:pic>
      <p:sp>
        <p:nvSpPr>
          <p:cNvPr id="8" name="TextBox 7">
            <a:extLst>
              <a:ext uri="{FF2B5EF4-FFF2-40B4-BE49-F238E27FC236}">
                <a16:creationId xmlns:a16="http://schemas.microsoft.com/office/drawing/2014/main" id="{B7AD0D3D-E4F8-194F-B128-7D1430BF476E}"/>
              </a:ext>
            </a:extLst>
          </p:cNvPr>
          <p:cNvSpPr txBox="1"/>
          <p:nvPr/>
        </p:nvSpPr>
        <p:spPr>
          <a:xfrm>
            <a:off x="301229" y="4015795"/>
            <a:ext cx="8089145" cy="523220"/>
          </a:xfrm>
          <a:prstGeom prst="rect">
            <a:avLst/>
          </a:prstGeom>
          <a:noFill/>
        </p:spPr>
        <p:txBody>
          <a:bodyPr wrap="square" rtlCol="0">
            <a:spAutoFit/>
          </a:bodyPr>
          <a:lstStyle/>
          <a:p>
            <a:r>
              <a:rPr lang="en-CH" sz="1400" dirty="0">
                <a:latin typeface="Arial" panose="020B0604020202020204" pitchFamily="34" charset="0"/>
                <a:cs typeface="Arial" panose="020B0604020202020204" pitchFamily="34" charset="0"/>
              </a:rPr>
              <a:t>People requesting access to any of the zones (1 to 16) or to specific lab in red, should be given automatically access to the other room in the zone</a:t>
            </a:r>
          </a:p>
        </p:txBody>
      </p:sp>
    </p:spTree>
    <p:extLst>
      <p:ext uri="{BB962C8B-B14F-4D97-AF65-F5344CB8AC3E}">
        <p14:creationId xmlns:p14="http://schemas.microsoft.com/office/powerpoint/2010/main" val="269222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32AB8A-E969-0144-BA17-753C324E2A43}"/>
              </a:ext>
            </a:extLst>
          </p:cNvPr>
          <p:cNvSpPr txBox="1"/>
          <p:nvPr/>
        </p:nvSpPr>
        <p:spPr>
          <a:xfrm>
            <a:off x="653143" y="422031"/>
            <a:ext cx="4249881" cy="369332"/>
          </a:xfrm>
          <a:prstGeom prst="rect">
            <a:avLst/>
          </a:prstGeom>
          <a:noFill/>
        </p:spPr>
        <p:txBody>
          <a:bodyPr wrap="none" rtlCol="0">
            <a:spAutoFit/>
          </a:bodyPr>
          <a:lstStyle/>
          <a:p>
            <a:r>
              <a:rPr lang="en-CH" dirty="0">
                <a:solidFill>
                  <a:srgbClr val="C00000"/>
                </a:solidFill>
                <a:latin typeface="Arial" panose="020B0604020202020204" pitchFamily="34" charset="0"/>
                <a:cs typeface="Arial" panose="020B0604020202020204" pitchFamily="34" charset="0"/>
              </a:rPr>
              <a:t>Follow up items from previous meetings</a:t>
            </a:r>
          </a:p>
        </p:txBody>
      </p:sp>
      <p:sp>
        <p:nvSpPr>
          <p:cNvPr id="7" name="TextBox 6">
            <a:extLst>
              <a:ext uri="{FF2B5EF4-FFF2-40B4-BE49-F238E27FC236}">
                <a16:creationId xmlns:a16="http://schemas.microsoft.com/office/drawing/2014/main" id="{5779D7C9-E37B-BF41-9BD7-88A8930C0EDC}"/>
              </a:ext>
            </a:extLst>
          </p:cNvPr>
          <p:cNvSpPr txBox="1"/>
          <p:nvPr/>
        </p:nvSpPr>
        <p:spPr>
          <a:xfrm>
            <a:off x="633046" y="920317"/>
            <a:ext cx="7877908" cy="3139321"/>
          </a:xfrm>
          <a:prstGeom prst="rect">
            <a:avLst/>
          </a:prstGeom>
          <a:noFill/>
        </p:spPr>
        <p:txBody>
          <a:bodyPr wrap="square" rtlCol="0">
            <a:spAutoFit/>
          </a:bodyPr>
          <a:lstStyle/>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There is a proposal for where to place fixed phones in the building and I need to follow that up with the formal request. A certain number of phones should be already available.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add a card reader for G165 (south chase)</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solidFill>
                  <a:schemeClr val="accent1"/>
                </a:solidFill>
                <a:latin typeface="Arial" panose="020B0604020202020204" pitchFamily="34" charset="0"/>
                <a:cs typeface="Arial" panose="020B0604020202020204" pitchFamily="34" charset="0"/>
              </a:rPr>
              <a:t>W</a:t>
            </a:r>
            <a:r>
              <a:rPr lang="en-CH" dirty="0">
                <a:solidFill>
                  <a:schemeClr val="accent1"/>
                </a:solidFill>
                <a:latin typeface="Arial" panose="020B0604020202020204" pitchFamily="34" charset="0"/>
                <a:cs typeface="Arial" panose="020B0604020202020204" pitchFamily="34" charset="0"/>
              </a:rPr>
              <a:t>ould be nice to upgrade one of the meeting rooms to ZOOM room in 2024 (likely 1880)</a:t>
            </a:r>
          </a:p>
          <a:p>
            <a:pPr marL="285750" indent="-285750">
              <a:buFont typeface="Courier New" panose="02070309020205020404" pitchFamily="49" charset="0"/>
              <a:buChar char="o"/>
            </a:pPr>
            <a:endParaRPr lang="en-CH" dirty="0">
              <a:solidFill>
                <a:schemeClr val="accent1"/>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CH" dirty="0">
                <a:solidFill>
                  <a:schemeClr val="accent1"/>
                </a:solidFill>
                <a:latin typeface="Arial" panose="020B0604020202020204" pitchFamily="34" charset="0"/>
                <a:cs typeface="Arial" panose="020B0604020202020204" pitchFamily="34" charset="0"/>
              </a:rPr>
              <a:t>Need to take care of properly drain the condesation water from the compressor in G430</a:t>
            </a:r>
          </a:p>
        </p:txBody>
      </p:sp>
      <p:sp>
        <p:nvSpPr>
          <p:cNvPr id="2" name="Date Placeholder 1">
            <a:extLst>
              <a:ext uri="{FF2B5EF4-FFF2-40B4-BE49-F238E27FC236}">
                <a16:creationId xmlns:a16="http://schemas.microsoft.com/office/drawing/2014/main" id="{1A89BCF5-8F15-4649-B81E-12FBC89AF3E3}"/>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DEF674BF-0DD2-E946-9301-496C5128B27B}"/>
              </a:ext>
            </a:extLst>
          </p:cNvPr>
          <p:cNvSpPr>
            <a:spLocks noGrp="1"/>
          </p:cNvSpPr>
          <p:nvPr>
            <p:ph type="ftr" sz="quarter" idx="11"/>
          </p:nvPr>
        </p:nvSpPr>
        <p:spPr/>
        <p:txBody>
          <a:bodyPr/>
          <a:lstStyle/>
          <a:p>
            <a:r>
              <a:rPr lang="en-GB"/>
              <a:t>Nicola Bacchetta</a:t>
            </a:r>
            <a:endParaRPr lang="en-CH"/>
          </a:p>
        </p:txBody>
      </p:sp>
      <p:sp>
        <p:nvSpPr>
          <p:cNvPr id="5" name="Slide Number Placeholder 4">
            <a:extLst>
              <a:ext uri="{FF2B5EF4-FFF2-40B4-BE49-F238E27FC236}">
                <a16:creationId xmlns:a16="http://schemas.microsoft.com/office/drawing/2014/main" id="{67D1DA9B-7283-094E-999C-4551487B6C21}"/>
              </a:ext>
            </a:extLst>
          </p:cNvPr>
          <p:cNvSpPr>
            <a:spLocks noGrp="1"/>
          </p:cNvSpPr>
          <p:nvPr>
            <p:ph type="sldNum" sz="quarter" idx="12"/>
          </p:nvPr>
        </p:nvSpPr>
        <p:spPr/>
        <p:txBody>
          <a:bodyPr/>
          <a:lstStyle/>
          <a:p>
            <a:fld id="{7F2BED9C-DB89-E840-AFDF-3C456D6DDDAD}" type="slidenum">
              <a:rPr lang="en-CH" smtClean="0"/>
              <a:t>6</a:t>
            </a:fld>
            <a:endParaRPr lang="en-CH"/>
          </a:p>
        </p:txBody>
      </p:sp>
    </p:spTree>
    <p:extLst>
      <p:ext uri="{BB962C8B-B14F-4D97-AF65-F5344CB8AC3E}">
        <p14:creationId xmlns:p14="http://schemas.microsoft.com/office/powerpoint/2010/main" val="195105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C03D08-0996-864F-A9AB-5A06C62271C7}"/>
              </a:ext>
            </a:extLst>
          </p:cNvPr>
          <p:cNvSpPr>
            <a:spLocks noGrp="1"/>
          </p:cNvSpPr>
          <p:nvPr>
            <p:ph type="dt" sz="half" idx="10"/>
          </p:nvPr>
        </p:nvSpPr>
        <p:spPr/>
        <p:txBody>
          <a:bodyPr/>
          <a:lstStyle/>
          <a:p>
            <a:r>
              <a:rPr lang="de-CH"/>
              <a:t>05.10.23</a:t>
            </a:r>
            <a:endParaRPr lang="en-CH"/>
          </a:p>
        </p:txBody>
      </p:sp>
      <p:sp>
        <p:nvSpPr>
          <p:cNvPr id="5" name="Footer Placeholder 4">
            <a:extLst>
              <a:ext uri="{FF2B5EF4-FFF2-40B4-BE49-F238E27FC236}">
                <a16:creationId xmlns:a16="http://schemas.microsoft.com/office/drawing/2014/main" id="{DCE00262-E209-814A-BBF0-6969F8AEE9E6}"/>
              </a:ext>
            </a:extLst>
          </p:cNvPr>
          <p:cNvSpPr>
            <a:spLocks noGrp="1"/>
          </p:cNvSpPr>
          <p:nvPr>
            <p:ph type="ftr" sz="quarter" idx="11"/>
          </p:nvPr>
        </p:nvSpPr>
        <p:spPr/>
        <p:txBody>
          <a:bodyPr/>
          <a:lstStyle/>
          <a:p>
            <a:r>
              <a:rPr lang="en-GB"/>
              <a:t>Nicola Bacchetta</a:t>
            </a:r>
            <a:endParaRPr lang="en-CH"/>
          </a:p>
        </p:txBody>
      </p:sp>
      <p:sp>
        <p:nvSpPr>
          <p:cNvPr id="6" name="Slide Number Placeholder 5">
            <a:extLst>
              <a:ext uri="{FF2B5EF4-FFF2-40B4-BE49-F238E27FC236}">
                <a16:creationId xmlns:a16="http://schemas.microsoft.com/office/drawing/2014/main" id="{E3AF39AC-1B59-334C-823E-9EE15910C29B}"/>
              </a:ext>
            </a:extLst>
          </p:cNvPr>
          <p:cNvSpPr>
            <a:spLocks noGrp="1"/>
          </p:cNvSpPr>
          <p:nvPr>
            <p:ph type="sldNum" sz="quarter" idx="12"/>
          </p:nvPr>
        </p:nvSpPr>
        <p:spPr/>
        <p:txBody>
          <a:bodyPr/>
          <a:lstStyle/>
          <a:p>
            <a:fld id="{7F2BED9C-DB89-E840-AFDF-3C456D6DDDAD}" type="slidenum">
              <a:rPr lang="en-CH" smtClean="0"/>
              <a:t>7</a:t>
            </a:fld>
            <a:endParaRPr lang="en-CH"/>
          </a:p>
        </p:txBody>
      </p:sp>
      <p:pic>
        <p:nvPicPr>
          <p:cNvPr id="9" name="Picture 8">
            <a:extLst>
              <a:ext uri="{FF2B5EF4-FFF2-40B4-BE49-F238E27FC236}">
                <a16:creationId xmlns:a16="http://schemas.microsoft.com/office/drawing/2014/main" id="{B0DC7EEE-A27C-F249-B010-2199AAB761BB}"/>
              </a:ext>
            </a:extLst>
          </p:cNvPr>
          <p:cNvPicPr>
            <a:picLocks noChangeAspect="1"/>
          </p:cNvPicPr>
          <p:nvPr/>
        </p:nvPicPr>
        <p:blipFill>
          <a:blip r:embed="rId2"/>
          <a:stretch>
            <a:fillRect/>
          </a:stretch>
        </p:blipFill>
        <p:spPr>
          <a:xfrm>
            <a:off x="0" y="2249538"/>
            <a:ext cx="9144000" cy="2358924"/>
          </a:xfrm>
          <a:prstGeom prst="rect">
            <a:avLst/>
          </a:prstGeom>
        </p:spPr>
      </p:pic>
    </p:spTree>
    <p:extLst>
      <p:ext uri="{BB962C8B-B14F-4D97-AF65-F5344CB8AC3E}">
        <p14:creationId xmlns:p14="http://schemas.microsoft.com/office/powerpoint/2010/main" val="4186341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774E-3187-0B4D-9857-E0FBA1C34E53}"/>
              </a:ext>
            </a:extLst>
          </p:cNvPr>
          <p:cNvSpPr>
            <a:spLocks noGrp="1"/>
          </p:cNvSpPr>
          <p:nvPr>
            <p:ph type="dt" sz="half" idx="10"/>
          </p:nvPr>
        </p:nvSpPr>
        <p:spPr/>
        <p:txBody>
          <a:bodyPr/>
          <a:lstStyle/>
          <a:p>
            <a:r>
              <a:rPr lang="de-CH"/>
              <a:t>05.10.23</a:t>
            </a:r>
            <a:endParaRPr lang="en-CH"/>
          </a:p>
        </p:txBody>
      </p:sp>
      <p:sp>
        <p:nvSpPr>
          <p:cNvPr id="3" name="Footer Placeholder 2">
            <a:extLst>
              <a:ext uri="{FF2B5EF4-FFF2-40B4-BE49-F238E27FC236}">
                <a16:creationId xmlns:a16="http://schemas.microsoft.com/office/drawing/2014/main" id="{38025DF3-F7CF-9240-97CC-03F43176CDAE}"/>
              </a:ext>
            </a:extLst>
          </p:cNvPr>
          <p:cNvSpPr>
            <a:spLocks noGrp="1"/>
          </p:cNvSpPr>
          <p:nvPr>
            <p:ph type="ftr" sz="quarter" idx="11"/>
          </p:nvPr>
        </p:nvSpPr>
        <p:spPr/>
        <p:txBody>
          <a:bodyPr/>
          <a:lstStyle/>
          <a:p>
            <a:r>
              <a:rPr lang="en-GB"/>
              <a:t>Nicola Bacchetta</a:t>
            </a:r>
            <a:endParaRPr lang="en-CH"/>
          </a:p>
        </p:txBody>
      </p:sp>
      <p:sp>
        <p:nvSpPr>
          <p:cNvPr id="4" name="Slide Number Placeholder 3">
            <a:extLst>
              <a:ext uri="{FF2B5EF4-FFF2-40B4-BE49-F238E27FC236}">
                <a16:creationId xmlns:a16="http://schemas.microsoft.com/office/drawing/2014/main" id="{CA099579-F6A2-614D-95C6-4295D6C3A1CA}"/>
              </a:ext>
            </a:extLst>
          </p:cNvPr>
          <p:cNvSpPr>
            <a:spLocks noGrp="1"/>
          </p:cNvSpPr>
          <p:nvPr>
            <p:ph type="sldNum" sz="quarter" idx="12"/>
          </p:nvPr>
        </p:nvSpPr>
        <p:spPr/>
        <p:txBody>
          <a:bodyPr/>
          <a:lstStyle/>
          <a:p>
            <a:fld id="{7F2BED9C-DB89-E840-AFDF-3C456D6DDDAD}" type="slidenum">
              <a:rPr lang="en-CH" smtClean="0"/>
              <a:t>8</a:t>
            </a:fld>
            <a:endParaRPr lang="en-CH"/>
          </a:p>
        </p:txBody>
      </p:sp>
      <p:pic>
        <p:nvPicPr>
          <p:cNvPr id="6" name="Picture 5">
            <a:extLst>
              <a:ext uri="{FF2B5EF4-FFF2-40B4-BE49-F238E27FC236}">
                <a16:creationId xmlns:a16="http://schemas.microsoft.com/office/drawing/2014/main" id="{4B81D01D-3FCF-3A45-AC76-11CABAEE8E46}"/>
              </a:ext>
            </a:extLst>
          </p:cNvPr>
          <p:cNvPicPr>
            <a:picLocks noChangeAspect="1"/>
          </p:cNvPicPr>
          <p:nvPr/>
        </p:nvPicPr>
        <p:blipFill>
          <a:blip r:embed="rId2"/>
          <a:stretch>
            <a:fillRect/>
          </a:stretch>
        </p:blipFill>
        <p:spPr>
          <a:xfrm rot="5400000">
            <a:off x="3182808" y="-747891"/>
            <a:ext cx="2810276" cy="9029661"/>
          </a:xfrm>
          <a:prstGeom prst="rect">
            <a:avLst/>
          </a:prstGeom>
        </p:spPr>
      </p:pic>
    </p:spTree>
    <p:extLst>
      <p:ext uri="{BB962C8B-B14F-4D97-AF65-F5344CB8AC3E}">
        <p14:creationId xmlns:p14="http://schemas.microsoft.com/office/powerpoint/2010/main" val="1484700154"/>
      </p:ext>
    </p:extLst>
  </p:cSld>
  <p:clrMapOvr>
    <a:masterClrMapping/>
  </p:clrMapOvr>
</p:sld>
</file>

<file path=ppt/theme/theme1.xml><?xml version="1.0" encoding="utf-8"?>
<a:theme xmlns:a="http://schemas.openxmlformats.org/drawingml/2006/main" name="MyNew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NewDefault" id="{549FB1BB-8BF1-4449-BB5A-308238900109}" vid="{07114961-2DFB-9F44-8AC8-A38043D6B3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MyNewDefault</Template>
  <TotalTime>520</TotalTime>
  <Words>956</Words>
  <Application>Microsoft Macintosh PowerPoint</Application>
  <PresentationFormat>On-screen Show (4:3)</PresentationFormat>
  <Paragraphs>75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Wingdings</vt:lpstr>
      <vt:lpstr>MyNewDefault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bacchetta</dc:creator>
  <cp:lastModifiedBy>nicola bacchetta</cp:lastModifiedBy>
  <cp:revision>11</cp:revision>
  <dcterms:created xsi:type="dcterms:W3CDTF">2023-09-28T18:39:51Z</dcterms:created>
  <dcterms:modified xsi:type="dcterms:W3CDTF">2023-10-05T16:46:20Z</dcterms:modified>
</cp:coreProperties>
</file>