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1"/>
  </p:notesMasterIdLst>
  <p:sldIdLst>
    <p:sldId id="259" r:id="rId5"/>
    <p:sldId id="263" r:id="rId6"/>
    <p:sldId id="264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62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5BC1E6"/>
    <a:srgbClr val="0089B5"/>
    <a:srgbClr val="005872"/>
    <a:srgbClr val="284579"/>
    <a:srgbClr val="9CB0D5"/>
    <a:srgbClr val="3861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83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CD457-2C93-4605-B86D-F519940C8090}" type="datetimeFigureOut">
              <a:rPr lang="en-GB" smtClean="0"/>
              <a:t>08/04/2013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AD5AE1-8DAA-4720-851B-5749129BD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302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D5AE1-8DAA-4720-851B-5749129BDBE5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3575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14" y="1861231"/>
            <a:ext cx="4149834" cy="19987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8310" y="1608069"/>
            <a:ext cx="3978489" cy="2506731"/>
          </a:xfrm>
        </p:spPr>
        <p:txBody>
          <a:bodyPr/>
          <a:lstStyle>
            <a:lvl1pPr algn="l">
              <a:lnSpc>
                <a:spcPct val="100000"/>
              </a:lnSpc>
              <a:defRPr b="1" i="0">
                <a:solidFill>
                  <a:srgbClr val="005872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114800"/>
            <a:ext cx="8229600" cy="1828800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bg1">
                    <a:lumMod val="50000"/>
                  </a:schemeClr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61279" y="1967225"/>
            <a:ext cx="0" cy="1786759"/>
          </a:xfrm>
          <a:prstGeom prst="line">
            <a:avLst/>
          </a:prstGeom>
          <a:ln>
            <a:solidFill>
              <a:srgbClr val="5BC1E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692447" y="6117173"/>
            <a:ext cx="7683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The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HiLumi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 LHC Design Study is included in the High Luminosity LHC project and is partly funded by the European Commission within the Framework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Programme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 7 Capacities Specific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Programme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, Grant Agreement 284404. </a:t>
            </a:r>
            <a:endParaRPr lang="en-GB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30" y="6147097"/>
            <a:ext cx="493025" cy="4018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290" y="6207140"/>
            <a:ext cx="417381" cy="28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879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A1D61-5350-4A4F-9C9F-6C167465A971}" type="datetime1">
              <a:rPr lang="en-US" smtClean="0"/>
              <a:t>4/8/2013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85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6949-BE95-4F75-8BE5-B505E415F288}" type="datetime1">
              <a:rPr lang="en-US" smtClean="0"/>
              <a:t>4/8/2013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0" y="1189037"/>
            <a:ext cx="8229600" cy="534924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4000" baseline="0">
                <a:solidFill>
                  <a:srgbClr val="005872"/>
                </a:solidFill>
                <a:effectLst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126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36C0D-A30D-4592-AF29-6D283C79CF1B}" type="datetime1">
              <a:rPr lang="en-US" smtClean="0"/>
              <a:t>4/8/2013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9038"/>
            <a:ext cx="4038600" cy="5348922"/>
          </a:xfrm>
        </p:spPr>
        <p:txBody>
          <a:bodyPr/>
          <a:lstStyle>
            <a:lvl1pPr>
              <a:defRPr sz="3200"/>
            </a:lvl1pPr>
            <a:lvl2pPr marL="346075" indent="-228600">
              <a:defRPr sz="3200"/>
            </a:lvl2pPr>
            <a:lvl3pPr marL="452438" indent="-228600">
              <a:defRPr sz="2800"/>
            </a:lvl3pPr>
            <a:lvl4pPr marL="569913" indent="-228600">
              <a:defRPr sz="2800"/>
            </a:lvl4pPr>
            <a:lvl5pPr marL="685800" indent="-228600"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9038"/>
            <a:ext cx="4038600" cy="5348922"/>
          </a:xfrm>
        </p:spPr>
        <p:txBody>
          <a:bodyPr/>
          <a:lstStyle>
            <a:lvl1pPr>
              <a:defRPr sz="3200"/>
            </a:lvl1pPr>
            <a:lvl2pPr marL="346075" indent="-228600">
              <a:defRPr sz="3200"/>
            </a:lvl2pPr>
            <a:lvl3pPr marL="452438" indent="-228600">
              <a:defRPr sz="2800"/>
            </a:lvl3pPr>
            <a:lvl4pPr marL="569913" indent="-228600">
              <a:defRPr sz="2800"/>
            </a:lvl4pPr>
            <a:lvl5pPr marL="685800" indent="-228600"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144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50EB7-AC3E-4509-A0ED-E97C81E64BA3}" type="datetime1">
              <a:rPr lang="en-US" smtClean="0"/>
              <a:t>4/8/2013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795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945B1-2F25-4A32-9429-05AE10824343}" type="datetime1">
              <a:rPr lang="en-US" smtClean="0"/>
              <a:t>4/8/2013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0" y="274638"/>
            <a:ext cx="8229600" cy="6263639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4000" baseline="0">
                <a:solidFill>
                  <a:srgbClr val="005872"/>
                </a:solidFill>
                <a:effectLst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5794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EF74-231B-45F2-A482-BB99667888DB}" type="datetime1">
              <a:rPr lang="en-US" smtClean="0"/>
              <a:t>4/8/2013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451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798" y="2298933"/>
            <a:ext cx="3430919" cy="1652483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692447" y="6117173"/>
            <a:ext cx="7683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The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HiLumi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 LHC Design Study is included in the High Luminosity LHC project and is partly funded by the European Commission within the Framework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Programme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 7 Capacities Specific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Programme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, Grant Agreement 284404. </a:t>
            </a:r>
            <a:endParaRPr lang="en-GB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30" y="6147097"/>
            <a:ext cx="493025" cy="4018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290" y="6207140"/>
            <a:ext cx="417381" cy="28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589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5769864" y="3154680"/>
            <a:ext cx="6537962" cy="228600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l">
              <a:defRPr sz="10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49E620DD-7204-45AA-98AD-C35EBC92EA17}" type="datetime1">
              <a:rPr lang="en-US" smtClean="0"/>
              <a:t>4/8/2013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537960"/>
            <a:ext cx="457200" cy="320040"/>
          </a:xfrm>
          <a:prstGeom prst="rect">
            <a:avLst/>
          </a:prstGeom>
        </p:spPr>
        <p:txBody>
          <a:bodyPr vert="horz" lIns="91440" tIns="0" rIns="91440" bIns="0" rtlCol="0" anchor="ctr" anchorCtr="0"/>
          <a:lstStyle>
            <a:lvl1pPr algn="r"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FA004B2-1541-5046-B6F2-22AF565857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4400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88719"/>
            <a:ext cx="8229600" cy="5349240"/>
          </a:xfrm>
          <a:prstGeom prst="rect">
            <a:avLst/>
          </a:prstGeom>
        </p:spPr>
        <p:txBody>
          <a:bodyPr vert="horz" lIns="91440" tIns="0" rIns="9144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 descr="2011-10-04_logoHiLumi561px.jp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5" y="6163009"/>
            <a:ext cx="777850" cy="37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953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0" r:id="rId2"/>
    <p:sldLayoutId id="2147483659" r:id="rId3"/>
    <p:sldLayoutId id="2147483657" r:id="rId4"/>
    <p:sldLayoutId id="2147483654" r:id="rId5"/>
    <p:sldLayoutId id="2147483658" r:id="rId6"/>
    <p:sldLayoutId id="2147483655" r:id="rId7"/>
    <p:sldLayoutId id="2147483660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 baseline="0">
          <a:solidFill>
            <a:schemeClr val="tx1">
              <a:lumMod val="75000"/>
              <a:lumOff val="25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lnSpc>
          <a:spcPct val="120000"/>
        </a:lnSpc>
        <a:spcBef>
          <a:spcPts val="600"/>
        </a:spcBef>
        <a:buClr>
          <a:srgbClr val="0089B5"/>
        </a:buClr>
        <a:buFont typeface="Arial"/>
        <a:buChar char="•"/>
        <a:defRPr sz="3200" kern="1200">
          <a:solidFill>
            <a:schemeClr val="tx1">
              <a:lumMod val="75000"/>
              <a:lumOff val="25000"/>
            </a:schemeClr>
          </a:solidFill>
          <a:effectLst/>
          <a:latin typeface="+mn-lt"/>
          <a:ea typeface="+mn-ea"/>
          <a:cs typeface="+mn-cs"/>
        </a:defRPr>
      </a:lvl1pPr>
      <a:lvl2pPr marL="457200" indent="-228600" algn="l" defTabSz="457200" rtl="0" eaLnBrk="1" latinLnBrk="0" hangingPunct="1">
        <a:lnSpc>
          <a:spcPct val="120000"/>
        </a:lnSpc>
        <a:spcBef>
          <a:spcPts val="400"/>
        </a:spcBef>
        <a:buClr>
          <a:srgbClr val="0089B5"/>
        </a:buClr>
        <a:buSzPct val="95000"/>
        <a:buFont typeface="Arial"/>
        <a:buChar char="•"/>
        <a:defRPr sz="3200" kern="1200" baseline="0">
          <a:solidFill>
            <a:schemeClr val="tx1">
              <a:lumMod val="75000"/>
              <a:lumOff val="25000"/>
            </a:schemeClr>
          </a:solidFill>
          <a:effectLst/>
          <a:latin typeface="+mn-lt"/>
          <a:ea typeface="+mn-ea"/>
          <a:cs typeface="+mn-cs"/>
        </a:defRPr>
      </a:lvl2pPr>
      <a:lvl3pPr marL="685800" indent="-228600" algn="l" defTabSz="457200" rtl="0" eaLnBrk="1" latinLnBrk="0" hangingPunct="1">
        <a:lnSpc>
          <a:spcPct val="120000"/>
        </a:lnSpc>
        <a:spcBef>
          <a:spcPts val="200"/>
        </a:spcBef>
        <a:buClr>
          <a:srgbClr val="0089B5"/>
        </a:buClr>
        <a:buSzPct val="90000"/>
        <a:buFont typeface="Arial"/>
        <a:buChar char="•"/>
        <a:defRPr sz="2800" kern="1200" baseline="0">
          <a:solidFill>
            <a:schemeClr val="tx1">
              <a:lumMod val="75000"/>
              <a:lumOff val="25000"/>
            </a:schemeClr>
          </a:solidFill>
          <a:effectLst/>
          <a:latin typeface="+mn-lt"/>
          <a:ea typeface="+mn-ea"/>
          <a:cs typeface="+mn-cs"/>
        </a:defRPr>
      </a:lvl3pPr>
      <a:lvl4pPr marL="914400" indent="-228600" algn="l" defTabSz="457200" rtl="0" eaLnBrk="1" latinLnBrk="0" hangingPunct="1">
        <a:lnSpc>
          <a:spcPct val="120000"/>
        </a:lnSpc>
        <a:spcBef>
          <a:spcPts val="200"/>
        </a:spcBef>
        <a:buClr>
          <a:srgbClr val="0089B5"/>
        </a:buClr>
        <a:buSzPct val="90000"/>
        <a:buFont typeface="Arial"/>
        <a:buChar char="•"/>
        <a:defRPr sz="2800" kern="1200" baseline="0">
          <a:solidFill>
            <a:schemeClr val="tx1">
              <a:lumMod val="75000"/>
              <a:lumOff val="25000"/>
            </a:schemeClr>
          </a:solidFill>
          <a:effectLst/>
          <a:latin typeface="+mn-lt"/>
          <a:ea typeface="+mn-ea"/>
          <a:cs typeface="+mn-cs"/>
        </a:defRPr>
      </a:lvl4pPr>
      <a:lvl5pPr marL="1143000" indent="-228600" algn="l" defTabSz="457200" rtl="0" eaLnBrk="1" latinLnBrk="0" hangingPunct="1">
        <a:lnSpc>
          <a:spcPct val="120000"/>
        </a:lnSpc>
        <a:spcBef>
          <a:spcPts val="0"/>
        </a:spcBef>
        <a:buClr>
          <a:schemeClr val="bg1">
            <a:lumMod val="50000"/>
          </a:schemeClr>
        </a:buClr>
        <a:buSzPct val="90000"/>
        <a:buFont typeface="Arial"/>
        <a:buChar char="•"/>
        <a:defRPr sz="2800" kern="1200" baseline="0">
          <a:solidFill>
            <a:schemeClr val="tx1">
              <a:lumMod val="50000"/>
              <a:lumOff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jpeg"/><Relationship Id="rId7" Type="http://schemas.openxmlformats.org/officeDocument/2006/relationships/image" Target="../media/image3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Planning</a:t>
            </a:r>
            <a:br>
              <a:rPr lang="en-US" dirty="0" smtClean="0"/>
            </a:br>
            <a:r>
              <a:rPr lang="en-US" sz="3200" dirty="0" smtClean="0"/>
              <a:t>Schedule &amp; Milestones</a:t>
            </a:r>
            <a:endParaRPr lang="en-US" dirty="0"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 smtClean="0">
                <a:effectLst/>
              </a:rPr>
              <a:t>E. Jensen (</a:t>
            </a:r>
            <a:r>
              <a:rPr lang="en-US" dirty="0"/>
              <a:t>CERN</a:t>
            </a:r>
            <a:r>
              <a:rPr lang="en-US" dirty="0" smtClean="0"/>
              <a:t>) – just reporting, the work is done by many!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April 8 – April 10, 2013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62" y="4962591"/>
            <a:ext cx="45624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405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ym typeface="Helvetica Neue Light" charset="0"/>
              </a:rPr>
              <a:t>SPS Integration - Space available</a:t>
            </a:r>
          </a:p>
        </p:txBody>
      </p:sp>
      <p:grpSp>
        <p:nvGrpSpPr>
          <p:cNvPr id="31747" name="Group 15"/>
          <p:cNvGrpSpPr>
            <a:grpSpLocks/>
          </p:cNvGrpSpPr>
          <p:nvPr/>
        </p:nvGrpSpPr>
        <p:grpSpPr bwMode="auto">
          <a:xfrm>
            <a:off x="0" y="1750219"/>
            <a:ext cx="5358928" cy="4770686"/>
            <a:chOff x="264" y="0"/>
            <a:chExt cx="4801" cy="4274"/>
          </a:xfrm>
        </p:grpSpPr>
        <p:pic>
          <p:nvPicPr>
            <p:cNvPr id="31750" name="Picture 2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85" r="2437"/>
            <a:stretch/>
          </p:blipFill>
          <p:spPr bwMode="auto">
            <a:xfrm>
              <a:off x="264" y="0"/>
              <a:ext cx="4801" cy="4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1" name="Rectangle 3"/>
            <p:cNvSpPr>
              <a:spLocks/>
            </p:cNvSpPr>
            <p:nvPr/>
          </p:nvSpPr>
          <p:spPr bwMode="auto">
            <a:xfrm>
              <a:off x="280" y="1421"/>
              <a:ext cx="1398" cy="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/>
            <a:lstStyle/>
            <a:p>
              <a:r>
                <a:rPr lang="en-US" b="1">
                  <a:latin typeface="Helvetica Neue" pitchFamily="-84" charset="0"/>
                  <a:ea typeface="MS PGothic" pitchFamily="34" charset="-128"/>
                  <a:sym typeface="Helvetica Neue" pitchFamily="-84" charset="0"/>
                </a:rPr>
                <a:t>RF Amplifiers</a:t>
              </a:r>
            </a:p>
            <a:p>
              <a:r>
                <a:rPr lang="en-US" b="1">
                  <a:latin typeface="Helvetica Neue" pitchFamily="-84" charset="0"/>
                  <a:ea typeface="MS PGothic" pitchFamily="34" charset="-128"/>
                  <a:sym typeface="Helvetica Neue" pitchFamily="-84" charset="0"/>
                </a:rPr>
                <a:t>&amp; Circulators</a:t>
              </a:r>
            </a:p>
          </p:txBody>
        </p:sp>
        <p:sp>
          <p:nvSpPr>
            <p:cNvPr id="31752" name="Rectangle 4"/>
            <p:cNvSpPr>
              <a:spLocks/>
            </p:cNvSpPr>
            <p:nvPr/>
          </p:nvSpPr>
          <p:spPr bwMode="auto">
            <a:xfrm>
              <a:off x="3036" y="3552"/>
              <a:ext cx="1439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/>
            <a:lstStyle/>
            <a:p>
              <a:r>
                <a:rPr lang="en-US" b="1">
                  <a:latin typeface="Helvetica Neue" pitchFamily="-84" charset="0"/>
                  <a:ea typeface="MS PGothic" pitchFamily="34" charset="-128"/>
                  <a:sym typeface="Helvetica Neue" pitchFamily="-84" charset="0"/>
                </a:rPr>
                <a:t>Support Table</a:t>
              </a:r>
            </a:p>
          </p:txBody>
        </p:sp>
        <p:sp>
          <p:nvSpPr>
            <p:cNvPr id="31753" name="Rectangle 5"/>
            <p:cNvSpPr>
              <a:spLocks/>
            </p:cNvSpPr>
            <p:nvPr/>
          </p:nvSpPr>
          <p:spPr bwMode="auto">
            <a:xfrm>
              <a:off x="3497" y="2653"/>
              <a:ext cx="1334" cy="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/>
            <a:lstStyle/>
            <a:p>
              <a:r>
                <a:rPr lang="en-US" b="1">
                  <a:latin typeface="Helvetica Neue" pitchFamily="-84" charset="0"/>
                  <a:ea typeface="MS PGothic" pitchFamily="34" charset="-128"/>
                  <a:sym typeface="Helvetica Neue" pitchFamily="-84" charset="0"/>
                </a:rPr>
                <a:t>Cryomodule</a:t>
              </a:r>
            </a:p>
            <a:p>
              <a:r>
                <a:rPr lang="en-US" b="1">
                  <a:latin typeface="Helvetica Neue" pitchFamily="-84" charset="0"/>
                  <a:ea typeface="MS PGothic" pitchFamily="34" charset="-128"/>
                  <a:sym typeface="Helvetica Neue" pitchFamily="-84" charset="0"/>
                </a:rPr>
                <a:t>Envelope</a:t>
              </a:r>
            </a:p>
          </p:txBody>
        </p:sp>
        <p:sp>
          <p:nvSpPr>
            <p:cNvPr id="31754" name="Rectangle 6"/>
            <p:cNvSpPr>
              <a:spLocks/>
            </p:cNvSpPr>
            <p:nvPr/>
          </p:nvSpPr>
          <p:spPr bwMode="auto">
            <a:xfrm>
              <a:off x="2737" y="1246"/>
              <a:ext cx="1221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/>
            <a:lstStyle/>
            <a:p>
              <a:r>
                <a:rPr lang="en-US" b="1">
                  <a:latin typeface="Helvetica Neue" pitchFamily="-84" charset="0"/>
                  <a:ea typeface="MS PGothic" pitchFamily="34" charset="-128"/>
                  <a:sym typeface="Helvetica Neue" pitchFamily="-84" charset="0"/>
                </a:rPr>
                <a:t>Crab Cavity</a:t>
              </a:r>
            </a:p>
          </p:txBody>
        </p:sp>
        <p:sp>
          <p:nvSpPr>
            <p:cNvPr id="31755" name="Rectangle 7"/>
            <p:cNvSpPr>
              <a:spLocks/>
            </p:cNvSpPr>
            <p:nvPr/>
          </p:nvSpPr>
          <p:spPr bwMode="auto">
            <a:xfrm>
              <a:off x="771" y="2366"/>
              <a:ext cx="3768" cy="74"/>
            </a:xfrm>
            <a:prstGeom prst="rect">
              <a:avLst/>
            </a:prstGeom>
            <a:solidFill>
              <a:srgbClr val="D90B00">
                <a:alpha val="39999"/>
              </a:srgbClr>
            </a:solidFill>
            <a:ln w="25400">
              <a:solidFill>
                <a:schemeClr val="tx1">
                  <a:alpha val="39999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56" name="Rectangle 8"/>
            <p:cNvSpPr>
              <a:spLocks/>
            </p:cNvSpPr>
            <p:nvPr/>
          </p:nvSpPr>
          <p:spPr bwMode="auto">
            <a:xfrm>
              <a:off x="879" y="556"/>
              <a:ext cx="1420" cy="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/>
            <a:lstStyle/>
            <a:p>
              <a:r>
                <a:rPr lang="en-US" b="1" dirty="0">
                  <a:latin typeface="Helvetica Neue" pitchFamily="-84" charset="0"/>
                  <a:ea typeface="MS PGothic" pitchFamily="34" charset="-128"/>
                  <a:sym typeface="Helvetica Neue" pitchFamily="-84" charset="0"/>
                </a:rPr>
                <a:t>Support</a:t>
              </a:r>
            </a:p>
            <a:p>
              <a:r>
                <a:rPr lang="en-US" b="1" dirty="0">
                  <a:latin typeface="Helvetica Neue" pitchFamily="-84" charset="0"/>
                  <a:ea typeface="MS PGothic" pitchFamily="34" charset="-128"/>
                  <a:sym typeface="Helvetica Neue" pitchFamily="-84" charset="0"/>
                </a:rPr>
                <a:t>Infrastructure</a:t>
              </a:r>
            </a:p>
          </p:txBody>
        </p:sp>
        <p:sp>
          <p:nvSpPr>
            <p:cNvPr id="31757" name="Rectangle 9"/>
            <p:cNvSpPr>
              <a:spLocks/>
            </p:cNvSpPr>
            <p:nvPr/>
          </p:nvSpPr>
          <p:spPr bwMode="auto">
            <a:xfrm>
              <a:off x="1609" y="3278"/>
              <a:ext cx="1320" cy="74"/>
            </a:xfrm>
            <a:prstGeom prst="rect">
              <a:avLst/>
            </a:prstGeom>
            <a:solidFill>
              <a:srgbClr val="2B4714">
                <a:alpha val="50195"/>
              </a:srgbClr>
            </a:solidFill>
            <a:ln w="25400">
              <a:solidFill>
                <a:schemeClr val="tx1">
                  <a:alpha val="50195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58" name="Line 10"/>
            <p:cNvSpPr>
              <a:spLocks noChangeShapeType="1"/>
            </p:cNvSpPr>
            <p:nvPr/>
          </p:nvSpPr>
          <p:spPr bwMode="auto">
            <a:xfrm rot="10800000" flipH="1">
              <a:off x="2662" y="1506"/>
              <a:ext cx="200" cy="141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31759" name="Line 11"/>
            <p:cNvSpPr>
              <a:spLocks noChangeShapeType="1"/>
            </p:cNvSpPr>
            <p:nvPr/>
          </p:nvSpPr>
          <p:spPr bwMode="auto">
            <a:xfrm rot="10800000">
              <a:off x="1979" y="1119"/>
              <a:ext cx="207" cy="12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" name="Line 12"/>
            <p:cNvSpPr>
              <a:spLocks noChangeShapeType="1"/>
            </p:cNvSpPr>
            <p:nvPr/>
          </p:nvSpPr>
          <p:spPr bwMode="auto">
            <a:xfrm rot="10800000">
              <a:off x="630" y="1965"/>
              <a:ext cx="1153" cy="89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31761" name="Line 13"/>
            <p:cNvSpPr>
              <a:spLocks noChangeShapeType="1"/>
            </p:cNvSpPr>
            <p:nvPr/>
          </p:nvSpPr>
          <p:spPr bwMode="auto">
            <a:xfrm>
              <a:off x="2662" y="3315"/>
              <a:ext cx="402" cy="39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31762" name="Line 14"/>
            <p:cNvSpPr>
              <a:spLocks noChangeShapeType="1"/>
            </p:cNvSpPr>
            <p:nvPr/>
          </p:nvSpPr>
          <p:spPr bwMode="auto">
            <a:xfrm rot="10800000" flipH="1">
              <a:off x="2736" y="2948"/>
              <a:ext cx="785" cy="19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</p:grpSp>
      <p:sp>
        <p:nvSpPr>
          <p:cNvPr id="31760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5268516" y="1169789"/>
            <a:ext cx="3732609" cy="4875609"/>
          </a:xfrm>
        </p:spPr>
        <p:txBody>
          <a:bodyPr>
            <a:normAutofit lnSpcReduction="10000"/>
          </a:bodyPr>
          <a:lstStyle/>
          <a:p>
            <a:pPr algn="ctr" eaLnBrk="1" hangingPunct="1">
              <a:buFont typeface="Helvetica Neue" charset="0"/>
              <a:buChar char="•"/>
              <a:defRPr/>
            </a:pPr>
            <a:r>
              <a:rPr lang="en-US" sz="2200" u="sng" dirty="0">
                <a:sym typeface="Helvetica Neue" charset="0"/>
              </a:rPr>
              <a:t>Integration Issues</a:t>
            </a:r>
          </a:p>
          <a:p>
            <a:pPr eaLnBrk="1" hangingPunct="1">
              <a:buFont typeface="Helvetica Neue" charset="0"/>
              <a:buChar char="•"/>
              <a:defRPr/>
            </a:pPr>
            <a:r>
              <a:rPr lang="en-US" sz="1800" b="1" dirty="0">
                <a:sym typeface="Helvetica Neue" charset="0"/>
              </a:rPr>
              <a:t>Transport Lane respected</a:t>
            </a:r>
            <a:endParaRPr lang="en-US" sz="1800" b="1" dirty="0">
              <a:ea typeface="ヒラギノ角ゴ ProN W6" charset="0"/>
              <a:cs typeface="ヒラギノ角ゴ ProN W6" charset="0"/>
              <a:sym typeface="Helvetica Neue" charset="0"/>
            </a:endParaRPr>
          </a:p>
          <a:p>
            <a:pPr marL="500045" lvl="1">
              <a:buFont typeface="Helvetica Neue" charset="0"/>
              <a:buChar char="•"/>
              <a:defRPr/>
            </a:pPr>
            <a:endParaRPr lang="en-US" sz="700" dirty="0">
              <a:sym typeface="Helvetica Neue" charset="0"/>
            </a:endParaRPr>
          </a:p>
          <a:p>
            <a:pPr eaLnBrk="1" hangingPunct="1">
              <a:buFont typeface="Helvetica Neue" charset="0"/>
              <a:buChar char="•"/>
              <a:defRPr/>
            </a:pPr>
            <a:r>
              <a:rPr lang="en-US" sz="1800" dirty="0">
                <a:sym typeface="Helvetica Neue" charset="0"/>
              </a:rPr>
              <a:t>Support table: size ~</a:t>
            </a:r>
            <a:r>
              <a:rPr lang="en-US" sz="1800" dirty="0" smtClean="0">
                <a:sym typeface="Helvetica Neue" charset="0"/>
              </a:rPr>
              <a:t>5 m x 3 m</a:t>
            </a:r>
            <a:endParaRPr lang="en-US" sz="1800" dirty="0">
              <a:sym typeface="Helvetica Neue" charset="0"/>
            </a:endParaRPr>
          </a:p>
          <a:p>
            <a:pPr marL="500045" lvl="1">
              <a:buClr>
                <a:srgbClr val="66008D"/>
              </a:buClr>
              <a:buFont typeface="Helvetica Neue" charset="0"/>
              <a:buChar char="•"/>
              <a:defRPr/>
            </a:pPr>
            <a:r>
              <a:rPr lang="en-US" sz="1800" b="1" dirty="0">
                <a:solidFill>
                  <a:srgbClr val="66008D"/>
                </a:solidFill>
                <a:sym typeface="Helvetica Neue" charset="0"/>
              </a:rPr>
              <a:t>Transverse motion = 510 mm</a:t>
            </a:r>
            <a:endParaRPr lang="en-US" sz="1800" b="1" dirty="0">
              <a:solidFill>
                <a:srgbClr val="66008D"/>
              </a:solidFill>
              <a:ea typeface="ヒラギノ角ゴ ProN W6" charset="0"/>
              <a:cs typeface="ヒラギノ角ゴ ProN W6" charset="0"/>
              <a:sym typeface="Helvetica Neue" charset="0"/>
            </a:endParaRPr>
          </a:p>
          <a:p>
            <a:pPr marL="500045" lvl="1">
              <a:buFont typeface="Helvetica Neue" charset="0"/>
              <a:buChar char="•"/>
              <a:defRPr/>
            </a:pPr>
            <a:endParaRPr lang="en-US" sz="700" dirty="0">
              <a:sym typeface="Helvetica Neue" charset="0"/>
            </a:endParaRPr>
          </a:p>
          <a:p>
            <a:pPr eaLnBrk="1" hangingPunct="1">
              <a:buFont typeface="Helvetica Neue" charset="0"/>
              <a:buChar char="•"/>
              <a:defRPr/>
            </a:pPr>
            <a:r>
              <a:rPr lang="en-US" sz="1800" b="1" dirty="0">
                <a:sym typeface="Helvetica Neue" charset="0"/>
              </a:rPr>
              <a:t>Constrained cryomodule volume</a:t>
            </a:r>
            <a:endParaRPr lang="en-US" sz="1800" b="1" dirty="0">
              <a:ea typeface="ヒラギノ角ゴ ProN W6" charset="0"/>
              <a:cs typeface="ヒラギノ角ゴ ProN W6" charset="0"/>
              <a:sym typeface="Helvetica Neue" charset="0"/>
            </a:endParaRPr>
          </a:p>
          <a:p>
            <a:pPr marL="500045" lvl="1">
              <a:buFont typeface="Helvetica Neue" charset="0"/>
              <a:buChar char="•"/>
              <a:defRPr/>
            </a:pPr>
            <a:endParaRPr lang="en-US" sz="700" dirty="0">
              <a:sym typeface="Helvetica Neue" charset="0"/>
            </a:endParaRPr>
          </a:p>
          <a:p>
            <a:pPr eaLnBrk="1" hangingPunct="1">
              <a:buFont typeface="Helvetica Neue" charset="0"/>
              <a:buChar char="•"/>
              <a:defRPr/>
            </a:pPr>
            <a:r>
              <a:rPr lang="en-US" sz="1800" b="1" dirty="0">
                <a:sym typeface="Helvetica Neue" charset="0"/>
              </a:rPr>
              <a:t>RF amplifiers mounted on support table</a:t>
            </a:r>
            <a:endParaRPr lang="en-US" sz="1800" b="1" dirty="0">
              <a:ea typeface="ヒラギノ角ゴ ProN W6" charset="0"/>
              <a:cs typeface="ヒラギノ角ゴ ProN W6" charset="0"/>
              <a:sym typeface="Helvetica Neue" charset="0"/>
            </a:endParaRPr>
          </a:p>
          <a:p>
            <a:pPr marL="500045" lvl="1">
              <a:buFont typeface="Helvetica Neue" charset="0"/>
              <a:buChar char="•"/>
              <a:defRPr/>
            </a:pPr>
            <a:r>
              <a:rPr lang="en-US" sz="1800" dirty="0">
                <a:sym typeface="Helvetica Neue" charset="0"/>
              </a:rPr>
              <a:t>Rigid connections between      RF amplifiers and cryomodule</a:t>
            </a:r>
          </a:p>
          <a:p>
            <a:pPr marL="500045" lvl="1">
              <a:buFont typeface="Helvetica Neue" charset="0"/>
              <a:buChar char="•"/>
              <a:defRPr/>
            </a:pPr>
            <a:endParaRPr lang="en-US" sz="700" dirty="0">
              <a:sym typeface="Helvetica Neue" charset="0"/>
            </a:endParaRPr>
          </a:p>
          <a:p>
            <a:pPr eaLnBrk="1" hangingPunct="1">
              <a:buFont typeface="Helvetica Neue" charset="0"/>
              <a:buChar char="•"/>
              <a:defRPr/>
            </a:pPr>
            <a:r>
              <a:rPr lang="en-US" sz="1800" dirty="0">
                <a:sym typeface="Helvetica Neue" charset="0"/>
              </a:rPr>
              <a:t>Rigid </a:t>
            </a:r>
            <a:r>
              <a:rPr lang="en-US" sz="1800" dirty="0" err="1">
                <a:sym typeface="Helvetica Neue" charset="0"/>
              </a:rPr>
              <a:t>cryo</a:t>
            </a:r>
            <a:r>
              <a:rPr lang="en-US" sz="1800" dirty="0">
                <a:sym typeface="Helvetica Neue" charset="0"/>
              </a:rPr>
              <a:t> lines onto cryomodule to minimize heat load</a:t>
            </a:r>
          </a:p>
        </p:txBody>
      </p:sp>
      <p:sp>
        <p:nvSpPr>
          <p:cNvPr id="31749" name="Rectangle 17"/>
          <p:cNvSpPr>
            <a:spLocks/>
          </p:cNvSpPr>
          <p:nvPr/>
        </p:nvSpPr>
        <p:spPr bwMode="auto">
          <a:xfrm>
            <a:off x="4634508" y="5894711"/>
            <a:ext cx="4366617" cy="580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1700" b="1" dirty="0">
                <a:latin typeface="Helvetica Neue" pitchFamily="-84" charset="0"/>
                <a:ea typeface="MS PGothic" pitchFamily="34" charset="-128"/>
                <a:sym typeface="Helvetica Neue" pitchFamily="-84" charset="0"/>
              </a:rPr>
              <a:t>Based on 3D model built from </a:t>
            </a:r>
          </a:p>
          <a:p>
            <a:r>
              <a:rPr lang="en-US" sz="1700" b="1" dirty="0">
                <a:latin typeface="Helvetica Neue" pitchFamily="-84" charset="0"/>
                <a:ea typeface="MS PGothic" pitchFamily="34" charset="-128"/>
                <a:sym typeface="Helvetica Neue" pitchFamily="-84" charset="0"/>
              </a:rPr>
              <a:t>Dec 2012 scans of as-installed geometry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974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xfrm>
            <a:off x="190500" y="274638"/>
            <a:ext cx="87630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ym typeface="Helvetica Neue Light" charset="0"/>
              </a:rPr>
              <a:t>Integration in the SPS </a:t>
            </a:r>
            <a:r>
              <a:rPr lang="en-US" sz="3600" dirty="0" smtClean="0">
                <a:sym typeface="Helvetica Neue Light" charset="0"/>
              </a:rPr>
              <a:t>– operational </a:t>
            </a:r>
            <a:r>
              <a:rPr lang="en-US" sz="3600" dirty="0" smtClean="0">
                <a:sym typeface="Helvetica Neue Light" charset="0"/>
              </a:rPr>
              <a:t>aspects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01836" y="1625203"/>
            <a:ext cx="8340328" cy="4750197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en-US" dirty="0" smtClean="0">
                <a:sym typeface="Helvetica Neue" charset="0"/>
              </a:rPr>
              <a:t> Crab Cavity module switchable from in-beam to out-of-beam position </a:t>
            </a:r>
            <a:endParaRPr lang="en-US" dirty="0" smtClean="0">
              <a:sym typeface="Helvetica Neue" charset="0"/>
            </a:endParaRPr>
          </a:p>
          <a:p>
            <a:pPr lvl="1">
              <a:defRPr/>
            </a:pPr>
            <a:r>
              <a:rPr lang="en-US" b="1" dirty="0" smtClean="0">
                <a:sym typeface="Wingdings" pitchFamily="2" charset="2"/>
              </a:rPr>
              <a:t> </a:t>
            </a:r>
            <a:r>
              <a:rPr lang="en-US" b="1" dirty="0" smtClean="0">
                <a:sym typeface="Helvetica Neue" charset="0"/>
              </a:rPr>
              <a:t>Mechanical Y-Chamber, CC </a:t>
            </a:r>
            <a:r>
              <a:rPr lang="en-US" b="1" dirty="0" smtClean="0">
                <a:sym typeface="Helvetica Neue" charset="0"/>
              </a:rPr>
              <a:t>mounted on support table</a:t>
            </a:r>
            <a:endParaRPr lang="en-US" b="1" dirty="0" smtClean="0">
              <a:ea typeface="ヒラギノ角ゴ ProN W6" charset="0"/>
              <a:cs typeface="ヒラギノ角ゴ ProN W6" charset="0"/>
              <a:sym typeface="Helvetica Neue" charset="0"/>
            </a:endParaRPr>
          </a:p>
          <a:p>
            <a:pPr marL="500045" lvl="1">
              <a:buFont typeface="Helvetica Neue" charset="0"/>
              <a:buChar char="•"/>
              <a:defRPr/>
            </a:pPr>
            <a:endParaRPr lang="en-US" dirty="0" smtClean="0">
              <a:sym typeface="Helvetica Neue" charset="0"/>
            </a:endParaRPr>
          </a:p>
          <a:p>
            <a:pPr marL="500045" lvl="1">
              <a:buFont typeface="Helvetica Neue" charset="0"/>
              <a:buChar char="•"/>
              <a:defRPr/>
            </a:pPr>
            <a:endParaRPr lang="en-US" dirty="0" smtClean="0">
              <a:sym typeface="Helvetica Neue" charset="0"/>
            </a:endParaRPr>
          </a:p>
          <a:p>
            <a:pPr marL="500045" lvl="1">
              <a:buFont typeface="Helvetica Neue" charset="0"/>
              <a:buChar char="•"/>
              <a:defRPr/>
            </a:pPr>
            <a:endParaRPr lang="en-US" dirty="0" smtClean="0">
              <a:sym typeface="Helvetica Neue" charset="0"/>
            </a:endParaRPr>
          </a:p>
          <a:p>
            <a:pPr marL="500045" lvl="1">
              <a:buFont typeface="Helvetica Neue" charset="0"/>
              <a:buChar char="•"/>
              <a:defRPr/>
            </a:pPr>
            <a:endParaRPr lang="en-US" dirty="0" smtClean="0">
              <a:sym typeface="Helvetica Neue" charset="0"/>
            </a:endParaRPr>
          </a:p>
          <a:p>
            <a:pPr marL="500045" lvl="1">
              <a:buFont typeface="Helvetica Neue" charset="0"/>
              <a:buChar char="•"/>
              <a:defRPr/>
            </a:pPr>
            <a:endParaRPr lang="en-US" dirty="0" smtClean="0">
              <a:sym typeface="Helvetica Neue" charset="0"/>
            </a:endParaRPr>
          </a:p>
          <a:p>
            <a:pPr marL="500045" lvl="1">
              <a:buFont typeface="Helvetica Neue" charset="0"/>
              <a:buChar char="•"/>
              <a:defRPr/>
            </a:pPr>
            <a:endParaRPr lang="en-US" dirty="0" smtClean="0">
              <a:sym typeface="Helvetica Neue" charset="0"/>
            </a:endParaRPr>
          </a:p>
          <a:p>
            <a:pPr marL="500045" lvl="1">
              <a:buFont typeface="Helvetica Neue" charset="0"/>
              <a:buChar char="•"/>
              <a:defRPr/>
            </a:pPr>
            <a:endParaRPr lang="en-US" sz="600" dirty="0">
              <a:sym typeface="Helvetica Neue" charset="0"/>
            </a:endParaRPr>
          </a:p>
          <a:p>
            <a:pPr marL="500045" lvl="1">
              <a:buFont typeface="Helvetica Neue" charset="0"/>
              <a:buChar char="•"/>
              <a:defRPr/>
            </a:pPr>
            <a:endParaRPr lang="en-US" dirty="0" smtClean="0">
              <a:sym typeface="Helvetica Neue" charset="0"/>
            </a:endParaRPr>
          </a:p>
          <a:p>
            <a:pPr eaLnBrk="1" hangingPunct="1">
              <a:buFont typeface="Helvetica Neue" charset="0"/>
              <a:buChar char="•"/>
              <a:defRPr/>
            </a:pPr>
            <a:r>
              <a:rPr lang="en-US" b="1" dirty="0" smtClean="0">
                <a:sym typeface="Helvetica Neue" charset="0"/>
              </a:rPr>
              <a:t>Y-chamber movement:  reproducible </a:t>
            </a:r>
            <a:r>
              <a:rPr lang="en-US" b="1" dirty="0" smtClean="0">
                <a:sym typeface="Helvetica Neue" charset="0"/>
              </a:rPr>
              <a:t>0.51 </a:t>
            </a:r>
            <a:r>
              <a:rPr lang="en-US" b="1" dirty="0" smtClean="0">
                <a:sym typeface="Helvetica Neue" charset="0"/>
              </a:rPr>
              <a:t>m transverse movement in &lt; 1hr</a:t>
            </a:r>
            <a:endParaRPr lang="en-US" b="1" dirty="0" smtClean="0">
              <a:ea typeface="ヒラギノ角ゴ ProN W6" charset="0"/>
              <a:cs typeface="ヒラギノ角ゴ ProN W6" charset="0"/>
              <a:sym typeface="Helvetica Neue" charset="0"/>
            </a:endParaRPr>
          </a:p>
          <a:p>
            <a:pPr marL="500045" lvl="1">
              <a:buFont typeface="Helvetica Neue" charset="0"/>
              <a:buChar char="•"/>
              <a:defRPr/>
            </a:pPr>
            <a:r>
              <a:rPr lang="en-US" dirty="0" smtClean="0">
                <a:sym typeface="Helvetica Neue" charset="0"/>
              </a:rPr>
              <a:t>Must be remote controlled (</a:t>
            </a:r>
            <a:r>
              <a:rPr lang="en-US" dirty="0" smtClean="0">
                <a:sym typeface="Helvetica Neue" charset="0"/>
              </a:rPr>
              <a:t>i.e. </a:t>
            </a:r>
            <a:r>
              <a:rPr lang="en-US" dirty="0" smtClean="0">
                <a:sym typeface="Helvetica Neue" charset="0"/>
              </a:rPr>
              <a:t>no access required) and </a:t>
            </a:r>
            <a:r>
              <a:rPr lang="en-US" dirty="0" smtClean="0">
                <a:sym typeface="Helvetica Neue" charset="0"/>
              </a:rPr>
              <a:t>allow</a:t>
            </a:r>
            <a:endParaRPr lang="en-US" dirty="0" smtClean="0">
              <a:sym typeface="Helvetica Neue" charset="0"/>
            </a:endParaRPr>
          </a:p>
          <a:p>
            <a:pPr marL="1125101" lvl="3">
              <a:buFont typeface="Helvetica Neue" charset="0"/>
              <a:buChar char="•"/>
              <a:defRPr/>
            </a:pPr>
            <a:r>
              <a:rPr lang="en-US" dirty="0" smtClean="0">
                <a:sym typeface="Helvetica Neue" charset="0"/>
              </a:rPr>
              <a:t>Safety incorporated into support structure design</a:t>
            </a:r>
          </a:p>
          <a:p>
            <a:pPr marL="1125101" lvl="3">
              <a:buFont typeface="Helvetica Neue" charset="0"/>
              <a:buChar char="•"/>
              <a:defRPr/>
            </a:pPr>
            <a:r>
              <a:rPr lang="en-US" dirty="0" smtClean="0">
                <a:sym typeface="Helvetica Neue" charset="0"/>
              </a:rPr>
              <a:t>Mechanical movement of </a:t>
            </a:r>
            <a:r>
              <a:rPr lang="en-US" dirty="0" smtClean="0">
                <a:sym typeface="Helvetica Neue" charset="0"/>
              </a:rPr>
              <a:t>helium </a:t>
            </a:r>
            <a:r>
              <a:rPr lang="en-US" dirty="0" smtClean="0">
                <a:sym typeface="Helvetica Neue" charset="0"/>
              </a:rPr>
              <a:t>vessels, </a:t>
            </a:r>
            <a:r>
              <a:rPr lang="en-US" dirty="0" err="1" smtClean="0">
                <a:sym typeface="Helvetica Neue" charset="0"/>
              </a:rPr>
              <a:t>cryo</a:t>
            </a:r>
            <a:r>
              <a:rPr lang="en-US" dirty="0" smtClean="0">
                <a:sym typeface="Helvetica Neue" charset="0"/>
              </a:rPr>
              <a:t>-lines </a:t>
            </a:r>
            <a:r>
              <a:rPr lang="en-US" dirty="0" smtClean="0">
                <a:sym typeface="Helvetica Neue" charset="0"/>
              </a:rPr>
              <a:t>etc.</a:t>
            </a:r>
            <a:endParaRPr lang="en-US" dirty="0" smtClean="0">
              <a:sym typeface="Helvetica Neue" charset="0"/>
            </a:endParaRPr>
          </a:p>
        </p:txBody>
      </p:sp>
      <p:sp>
        <p:nvSpPr>
          <p:cNvPr id="32772" name="Rectangle 3"/>
          <p:cNvSpPr>
            <a:spLocks/>
          </p:cNvSpPr>
          <p:nvPr/>
        </p:nvSpPr>
        <p:spPr bwMode="auto">
          <a:xfrm>
            <a:off x="-1" y="1276767"/>
            <a:ext cx="9144001" cy="276999"/>
          </a:xfrm>
          <a:prstGeom prst="rect">
            <a:avLst/>
          </a:prstGeom>
          <a:solidFill>
            <a:srgbClr val="66008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>
              <a:spcBef>
                <a:spcPts val="844"/>
              </a:spcBef>
            </a:pPr>
            <a:r>
              <a:rPr lang="en-US" b="1" dirty="0">
                <a:solidFill>
                  <a:srgbClr val="FFFFFF"/>
                </a:solidFill>
                <a:latin typeface="Helvetica Neue" pitchFamily="-84" charset="0"/>
                <a:ea typeface="MS PGothic" pitchFamily="34" charset="-128"/>
                <a:sym typeface="Helvetica Neue" pitchFamily="-84" charset="0"/>
              </a:rPr>
              <a:t> SPS operation must be independent of crab cavity operational availability </a:t>
            </a:r>
          </a:p>
        </p:txBody>
      </p:sp>
      <p:sp>
        <p:nvSpPr>
          <p:cNvPr id="32773" name="Freeform 4"/>
          <p:cNvSpPr>
            <a:spLocks/>
          </p:cNvSpPr>
          <p:nvPr/>
        </p:nvSpPr>
        <p:spPr bwMode="auto">
          <a:xfrm rot="193733">
            <a:off x="2100710" y="3482578"/>
            <a:ext cx="164083" cy="919758"/>
          </a:xfrm>
          <a:custGeom>
            <a:avLst/>
            <a:gdLst>
              <a:gd name="T0" fmla="*/ 73383 w 10542"/>
              <a:gd name="T1" fmla="*/ 1308100 h 21600"/>
              <a:gd name="T2" fmla="*/ 0 w 10542"/>
              <a:gd name="T3" fmla="*/ 0 h 216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0542" h="21600">
                <a:moveTo>
                  <a:pt x="3315" y="21600"/>
                </a:moveTo>
                <a:cubicBezTo>
                  <a:pt x="3315" y="21600"/>
                  <a:pt x="21600" y="12389"/>
                  <a:pt x="0" y="0"/>
                </a:cubicBezTo>
              </a:path>
            </a:pathLst>
          </a:custGeom>
          <a:noFill/>
          <a:ln w="76200" cap="flat">
            <a:solidFill>
              <a:srgbClr val="D90B00"/>
            </a:solidFill>
            <a:prstDash val="solid"/>
            <a:miter lim="800000"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32774" name="Freeform 5"/>
          <p:cNvSpPr>
            <a:spLocks/>
          </p:cNvSpPr>
          <p:nvPr/>
        </p:nvSpPr>
        <p:spPr bwMode="auto">
          <a:xfrm rot="193733" flipH="1">
            <a:off x="6580064" y="3476997"/>
            <a:ext cx="164083" cy="919758"/>
          </a:xfrm>
          <a:custGeom>
            <a:avLst/>
            <a:gdLst>
              <a:gd name="T0" fmla="*/ 73382 w 10542"/>
              <a:gd name="T1" fmla="*/ 1308100 h 21600"/>
              <a:gd name="T2" fmla="*/ 0 w 10542"/>
              <a:gd name="T3" fmla="*/ 0 h 216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0542" h="21600">
                <a:moveTo>
                  <a:pt x="3315" y="21600"/>
                </a:moveTo>
                <a:cubicBezTo>
                  <a:pt x="3315" y="21600"/>
                  <a:pt x="21600" y="12389"/>
                  <a:pt x="0" y="0"/>
                </a:cubicBezTo>
              </a:path>
            </a:pathLst>
          </a:custGeom>
          <a:noFill/>
          <a:ln w="76200" cap="flat">
            <a:solidFill>
              <a:srgbClr val="D90B00"/>
            </a:solidFill>
            <a:prstDash val="solid"/>
            <a:miter lim="800000"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grpSp>
        <p:nvGrpSpPr>
          <p:cNvPr id="32775" name="Group 16"/>
          <p:cNvGrpSpPr>
            <a:grpSpLocks/>
          </p:cNvGrpSpPr>
          <p:nvPr/>
        </p:nvGrpSpPr>
        <p:grpSpPr bwMode="auto">
          <a:xfrm>
            <a:off x="508993" y="2425839"/>
            <a:ext cx="8233171" cy="2346985"/>
            <a:chOff x="0" y="1065"/>
            <a:chExt cx="7376" cy="2102"/>
          </a:xfrm>
        </p:grpSpPr>
        <p:grpSp>
          <p:nvGrpSpPr>
            <p:cNvPr id="32776" name="Group 13"/>
            <p:cNvGrpSpPr>
              <a:grpSpLocks/>
            </p:cNvGrpSpPr>
            <p:nvPr/>
          </p:nvGrpSpPr>
          <p:grpSpPr bwMode="auto">
            <a:xfrm>
              <a:off x="0" y="1065"/>
              <a:ext cx="7376" cy="2102"/>
              <a:chOff x="0" y="1065"/>
              <a:chExt cx="7376" cy="2102"/>
            </a:xfrm>
          </p:grpSpPr>
          <p:pic>
            <p:nvPicPr>
              <p:cNvPr id="32779" name="Picture 6"/>
              <p:cNvPicPr>
                <a:picLocks noChangeAspect="1" noChangeArrowheads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715"/>
              <a:stretch/>
            </p:blipFill>
            <p:spPr bwMode="auto">
              <a:xfrm>
                <a:off x="0" y="1065"/>
                <a:ext cx="6752" cy="2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780" name="Line 7"/>
              <p:cNvSpPr>
                <a:spLocks noChangeShapeType="1"/>
              </p:cNvSpPr>
              <p:nvPr/>
            </p:nvSpPr>
            <p:spPr bwMode="auto">
              <a:xfrm rot="10800000" flipH="1">
                <a:off x="2155" y="1229"/>
                <a:ext cx="2461" cy="0"/>
              </a:xfrm>
              <a:prstGeom prst="line">
                <a:avLst/>
              </a:prstGeom>
              <a:noFill/>
              <a:ln w="38100">
                <a:solidFill>
                  <a:srgbClr val="FF2712"/>
                </a:solidFill>
                <a:miter lim="800000"/>
                <a:headEnd type="stealth" w="med" len="med"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32781" name="Rectangle 8"/>
              <p:cNvSpPr>
                <a:spLocks/>
              </p:cNvSpPr>
              <p:nvPr/>
            </p:nvSpPr>
            <p:spPr bwMode="auto">
              <a:xfrm>
                <a:off x="3120" y="2519"/>
                <a:ext cx="730" cy="234"/>
              </a:xfrm>
              <a:prstGeom prst="rect">
                <a:avLst/>
              </a:prstGeom>
              <a:solidFill>
                <a:srgbClr val="FF27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/>
              <a:p>
                <a:r>
                  <a:rPr lang="en-US" sz="1700" b="1">
                    <a:latin typeface="Helvetica Neue" pitchFamily="-84" charset="0"/>
                    <a:ea typeface="MS PGothic" pitchFamily="34" charset="-128"/>
                    <a:sym typeface="Helvetica Neue" pitchFamily="-84" charset="0"/>
                  </a:rPr>
                  <a:t>510 mm</a:t>
                </a:r>
              </a:p>
            </p:txBody>
          </p:sp>
          <p:sp>
            <p:nvSpPr>
              <p:cNvPr id="32782" name="Line 9"/>
              <p:cNvSpPr>
                <a:spLocks noChangeShapeType="1"/>
              </p:cNvSpPr>
              <p:nvPr/>
            </p:nvSpPr>
            <p:spPr bwMode="auto">
              <a:xfrm>
                <a:off x="3519" y="2025"/>
                <a:ext cx="2" cy="422"/>
              </a:xfrm>
              <a:prstGeom prst="line">
                <a:avLst/>
              </a:prstGeom>
              <a:noFill/>
              <a:ln w="38100">
                <a:solidFill>
                  <a:srgbClr val="FF2712"/>
                </a:solidFill>
                <a:miter lim="800000"/>
                <a:headEnd type="stealth" w="med" len="med"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32783" name="Rectangle 10"/>
              <p:cNvSpPr>
                <a:spLocks/>
              </p:cNvSpPr>
              <p:nvPr/>
            </p:nvSpPr>
            <p:spPr bwMode="auto">
              <a:xfrm>
                <a:off x="4758" y="2891"/>
                <a:ext cx="2618" cy="27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/>
              <a:p>
                <a:r>
                  <a:rPr lang="en-US" sz="2000" b="1" dirty="0">
                    <a:latin typeface="Helvetica Neue" pitchFamily="-84" charset="0"/>
                    <a:ea typeface="MS PGothic" pitchFamily="34" charset="-128"/>
                    <a:sym typeface="Helvetica Neue" pitchFamily="-84" charset="0"/>
                  </a:rPr>
                  <a:t>Dummy LHC Beam Pipe</a:t>
                </a:r>
              </a:p>
            </p:txBody>
          </p:sp>
          <p:sp>
            <p:nvSpPr>
              <p:cNvPr id="32784" name="Line 11"/>
              <p:cNvSpPr>
                <a:spLocks noChangeShapeType="1"/>
              </p:cNvSpPr>
              <p:nvPr/>
            </p:nvSpPr>
            <p:spPr bwMode="auto">
              <a:xfrm>
                <a:off x="4241" y="2175"/>
                <a:ext cx="517" cy="7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32785" name="Rectangle 12"/>
              <p:cNvSpPr>
                <a:spLocks/>
              </p:cNvSpPr>
              <p:nvPr/>
            </p:nvSpPr>
            <p:spPr bwMode="auto">
              <a:xfrm>
                <a:off x="2919" y="1143"/>
                <a:ext cx="839" cy="234"/>
              </a:xfrm>
              <a:prstGeom prst="rect">
                <a:avLst/>
              </a:prstGeom>
              <a:solidFill>
                <a:srgbClr val="FF27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/>
              <a:p>
                <a:r>
                  <a:rPr lang="en-US" sz="1700" b="1">
                    <a:latin typeface="Helvetica Neue" pitchFamily="-84" charset="0"/>
                    <a:ea typeface="MS PGothic" pitchFamily="34" charset="-128"/>
                    <a:sym typeface="Helvetica Neue" pitchFamily="-84" charset="0"/>
                  </a:rPr>
                  <a:t>3000 mm</a:t>
                </a:r>
              </a:p>
            </p:txBody>
          </p:sp>
        </p:grpSp>
        <p:sp>
          <p:nvSpPr>
            <p:cNvPr id="32777" name="Freeform 14"/>
            <p:cNvSpPr>
              <a:spLocks/>
            </p:cNvSpPr>
            <p:nvPr/>
          </p:nvSpPr>
          <p:spPr bwMode="auto">
            <a:xfrm rot="193733">
              <a:off x="1338" y="1753"/>
              <a:ext cx="147" cy="824"/>
            </a:xfrm>
            <a:custGeom>
              <a:avLst/>
              <a:gdLst>
                <a:gd name="T0" fmla="*/ 46 w 10542"/>
                <a:gd name="T1" fmla="*/ 824 h 21600"/>
                <a:gd name="T2" fmla="*/ 0 w 10542"/>
                <a:gd name="T3" fmla="*/ 0 h 216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542" h="21600">
                  <a:moveTo>
                    <a:pt x="3315" y="21600"/>
                  </a:moveTo>
                  <a:cubicBezTo>
                    <a:pt x="3315" y="21600"/>
                    <a:pt x="21600" y="12389"/>
                    <a:pt x="0" y="0"/>
                  </a:cubicBezTo>
                </a:path>
              </a:pathLst>
            </a:custGeom>
            <a:noFill/>
            <a:ln w="76200" cap="flat">
              <a:solidFill>
                <a:srgbClr val="D90B00"/>
              </a:solidFill>
              <a:prstDash val="solid"/>
              <a:miter lim="800000"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32778" name="Freeform 15"/>
            <p:cNvSpPr>
              <a:spLocks/>
            </p:cNvSpPr>
            <p:nvPr/>
          </p:nvSpPr>
          <p:spPr bwMode="auto">
            <a:xfrm rot="193733" flipH="1">
              <a:off x="5351" y="1749"/>
              <a:ext cx="147" cy="824"/>
            </a:xfrm>
            <a:custGeom>
              <a:avLst/>
              <a:gdLst>
                <a:gd name="T0" fmla="*/ 46 w 10542"/>
                <a:gd name="T1" fmla="*/ 824 h 21600"/>
                <a:gd name="T2" fmla="*/ 0 w 10542"/>
                <a:gd name="T3" fmla="*/ 0 h 216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542" h="21600">
                  <a:moveTo>
                    <a:pt x="3315" y="21600"/>
                  </a:moveTo>
                  <a:cubicBezTo>
                    <a:pt x="3315" y="21600"/>
                    <a:pt x="21600" y="12389"/>
                    <a:pt x="0" y="0"/>
                  </a:cubicBezTo>
                </a:path>
              </a:pathLst>
            </a:custGeom>
            <a:noFill/>
            <a:ln w="76200" cap="flat">
              <a:solidFill>
                <a:srgbClr val="D90B00"/>
              </a:solidFill>
              <a:prstDash val="solid"/>
              <a:miter lim="800000"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757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ym typeface="Helvetica Neue Light" charset="0"/>
              </a:rPr>
              <a:t>SPS Operational Constraints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5136" y="1071538"/>
            <a:ext cx="9008864" cy="1762522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buFont typeface="Helvetica Neue" charset="0"/>
              <a:buChar char="•"/>
              <a:defRPr/>
            </a:pPr>
            <a:r>
              <a:rPr lang="en-US" b="1" dirty="0" smtClean="0">
                <a:sym typeface="Helvetica Neue" charset="0"/>
              </a:rPr>
              <a:t>SPS Extraction bump prohibits CC in beam when filling LHC</a:t>
            </a:r>
            <a:endParaRPr lang="en-US" b="1" dirty="0" smtClean="0">
              <a:ea typeface="ヒラギノ角ゴ ProN W6" charset="0"/>
              <a:cs typeface="ヒラギノ角ゴ ProN W6" charset="0"/>
              <a:sym typeface="Helvetica Neue" charset="0"/>
            </a:endParaRPr>
          </a:p>
          <a:p>
            <a:pPr marL="644717" lvl="1" indent="-457200">
              <a:defRPr/>
            </a:pPr>
            <a:r>
              <a:rPr lang="en-US" dirty="0" smtClean="0">
                <a:sym typeface="Helvetica Neue" charset="0"/>
              </a:rPr>
              <a:t>CCs in beam: Blocks LHC filling. Aperture bottleneck for normal SPS operation</a:t>
            </a:r>
          </a:p>
          <a:p>
            <a:pPr lvl="1" algn="ctr">
              <a:buFont typeface="Helvetica Neue" charset="0"/>
              <a:buChar char="•"/>
              <a:defRPr/>
            </a:pPr>
            <a:r>
              <a:rPr lang="en-US" b="1" dirty="0" smtClean="0">
                <a:sym typeface="Wingdings" pitchFamily="2" charset="2"/>
              </a:rPr>
              <a:t></a:t>
            </a:r>
            <a:r>
              <a:rPr lang="en-US" b="1" dirty="0" smtClean="0">
                <a:sym typeface="Helvetica Neue" charset="0"/>
              </a:rPr>
              <a:t>  </a:t>
            </a:r>
            <a:r>
              <a:rPr lang="en-US" b="1" dirty="0" smtClean="0">
                <a:sym typeface="Helvetica Neue" charset="0"/>
              </a:rPr>
              <a:t>Y-Chamber needed so cavities can be bypassed when not under test</a:t>
            </a:r>
            <a:endParaRPr lang="en-US" b="1" dirty="0" smtClean="0">
              <a:ea typeface="ヒラギノ角ゴ ProN W6" charset="0"/>
              <a:cs typeface="ヒラギノ角ゴ ProN W6" charset="0"/>
              <a:sym typeface="Helvetica Neue" charset="0"/>
            </a:endParaRPr>
          </a:p>
        </p:txBody>
      </p:sp>
      <p:grpSp>
        <p:nvGrpSpPr>
          <p:cNvPr id="33796" name="Group 6"/>
          <p:cNvGrpSpPr>
            <a:grpSpLocks/>
          </p:cNvGrpSpPr>
          <p:nvPr/>
        </p:nvGrpSpPr>
        <p:grpSpPr bwMode="auto">
          <a:xfrm>
            <a:off x="568151" y="2604120"/>
            <a:ext cx="7985374" cy="4175745"/>
            <a:chOff x="0" y="205"/>
            <a:chExt cx="7154" cy="3741"/>
          </a:xfrm>
        </p:grpSpPr>
        <p:pic>
          <p:nvPicPr>
            <p:cNvPr id="3379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05"/>
              <a:ext cx="6720" cy="3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798" name="Rectangle 4"/>
            <p:cNvSpPr>
              <a:spLocks/>
            </p:cNvSpPr>
            <p:nvPr/>
          </p:nvSpPr>
          <p:spPr bwMode="auto">
            <a:xfrm>
              <a:off x="2031" y="720"/>
              <a:ext cx="1221" cy="309"/>
            </a:xfrm>
            <a:prstGeom prst="rect">
              <a:avLst/>
            </a:prstGeom>
            <a:solidFill>
              <a:srgbClr val="FED1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/>
            <a:lstStyle/>
            <a:p>
              <a:r>
                <a:rPr lang="en-US" sz="1700" b="1">
                  <a:latin typeface="Helvetica Neue" pitchFamily="-84" charset="0"/>
                  <a:ea typeface="MS PGothic" pitchFamily="34" charset="-128"/>
                  <a:sym typeface="Helvetica Neue" pitchFamily="-84" charset="0"/>
                </a:rPr>
                <a:t>Crab Cavity</a:t>
              </a:r>
            </a:p>
          </p:txBody>
        </p:sp>
        <p:sp>
          <p:nvSpPr>
            <p:cNvPr id="33799" name="Rectangle 5"/>
            <p:cNvSpPr>
              <a:spLocks/>
            </p:cNvSpPr>
            <p:nvPr/>
          </p:nvSpPr>
          <p:spPr bwMode="auto">
            <a:xfrm>
              <a:off x="1071" y="3227"/>
              <a:ext cx="6083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/>
            <a:lstStyle/>
            <a:p>
              <a:pPr algn="l"/>
              <a:r>
                <a:rPr lang="en-US" sz="2000" dirty="0">
                  <a:ea typeface="MS PGothic" pitchFamily="34" charset="-128"/>
                </a:rPr>
                <a:t>SPS LSS4: LHC Extraction bump (Q20 optics)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100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ym typeface="Helvetica Neue Light" charset="0"/>
              </a:rPr>
              <a:t>SPS Cryogenic Issues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03200" y="1116211"/>
            <a:ext cx="8925124" cy="1995289"/>
          </a:xfrm>
        </p:spPr>
        <p:txBody>
          <a:bodyPr>
            <a:normAutofit/>
          </a:bodyPr>
          <a:lstStyle/>
          <a:p>
            <a:pPr eaLnBrk="1" hangingPunct="1">
              <a:buFont typeface="Helvetica Neue" charset="0"/>
              <a:buChar char="•"/>
              <a:defRPr/>
            </a:pPr>
            <a:r>
              <a:rPr lang="en-US" sz="2000" b="1" dirty="0" err="1" smtClean="0">
                <a:sym typeface="Helvetica Neue" charset="0"/>
              </a:rPr>
              <a:t>Cryo</a:t>
            </a:r>
            <a:r>
              <a:rPr lang="en-US" sz="2000" b="1" dirty="0" smtClean="0">
                <a:sym typeface="Helvetica Neue" charset="0"/>
              </a:rPr>
              <a:t> infrastructure for </a:t>
            </a:r>
            <a:r>
              <a:rPr lang="en-US" sz="2000" b="1" dirty="0" smtClean="0">
                <a:sym typeface="Helvetica Neue" charset="0"/>
              </a:rPr>
              <a:t>2 K </a:t>
            </a:r>
            <a:r>
              <a:rPr lang="en-US" sz="2000" b="1" dirty="0" smtClean="0">
                <a:sym typeface="Helvetica Neue" charset="0"/>
              </a:rPr>
              <a:t>operation</a:t>
            </a:r>
            <a:endParaRPr lang="en-US" sz="2000" b="1" dirty="0" smtClean="0">
              <a:ea typeface="ヒラギノ角ゴ ProN W6" charset="0"/>
              <a:cs typeface="ヒラギノ角ゴ ProN W6" charset="0"/>
              <a:sym typeface="Helvetica Neue" charset="0"/>
            </a:endParaRPr>
          </a:p>
          <a:p>
            <a:pPr marL="500045" lvl="1">
              <a:buFont typeface="Helvetica Neue" charset="0"/>
              <a:buChar char="•"/>
              <a:defRPr/>
            </a:pPr>
            <a:r>
              <a:rPr lang="en-US" sz="2000" dirty="0" smtClean="0">
                <a:sym typeface="Helvetica Neue" charset="0"/>
              </a:rPr>
              <a:t>Existing  </a:t>
            </a:r>
            <a:r>
              <a:rPr lang="en-US" sz="2000" dirty="0" smtClean="0">
                <a:sym typeface="Helvetica Neue" charset="0"/>
              </a:rPr>
              <a:t>4.5 K </a:t>
            </a:r>
            <a:r>
              <a:rPr lang="en-US" sz="2000" dirty="0" err="1" smtClean="0">
                <a:sym typeface="Helvetica Neue" charset="0"/>
              </a:rPr>
              <a:t>cryo</a:t>
            </a:r>
            <a:r>
              <a:rPr lang="en-US" sz="2000" dirty="0" smtClean="0">
                <a:sym typeface="Helvetica Neue" charset="0"/>
              </a:rPr>
              <a:t> station, but </a:t>
            </a:r>
            <a:r>
              <a:rPr lang="en-US" sz="2000" b="1" dirty="0" smtClean="0">
                <a:sym typeface="Helvetica Neue" charset="0"/>
              </a:rPr>
              <a:t>concerns over liquefaction capacity</a:t>
            </a:r>
            <a:endParaRPr lang="en-US" sz="2000" b="1" dirty="0" smtClean="0">
              <a:ea typeface="ヒラギノ角ゴ ProN W6" charset="0"/>
              <a:cs typeface="ヒラギノ角ゴ ProN W6" charset="0"/>
              <a:sym typeface="Helvetica Neue" charset="0"/>
            </a:endParaRPr>
          </a:p>
        </p:txBody>
      </p:sp>
      <p:grpSp>
        <p:nvGrpSpPr>
          <p:cNvPr id="34820" name="Group 9"/>
          <p:cNvGrpSpPr>
            <a:grpSpLocks/>
          </p:cNvGrpSpPr>
          <p:nvPr/>
        </p:nvGrpSpPr>
        <p:grpSpPr bwMode="auto">
          <a:xfrm>
            <a:off x="973336" y="2009179"/>
            <a:ext cx="7197328" cy="956594"/>
            <a:chOff x="0" y="0"/>
            <a:chExt cx="6448" cy="857"/>
          </a:xfrm>
        </p:grpSpPr>
        <p:sp>
          <p:nvSpPr>
            <p:cNvPr id="34854" name="Rectangle 3"/>
            <p:cNvSpPr>
              <a:spLocks/>
            </p:cNvSpPr>
            <p:nvPr/>
          </p:nvSpPr>
          <p:spPr bwMode="auto">
            <a:xfrm>
              <a:off x="4191" y="72"/>
              <a:ext cx="287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8100" tIns="38100" rIns="38100" bIns="38100">
              <a:spAutoFit/>
            </a:bodyPr>
            <a:lstStyle/>
            <a:p>
              <a:pPr algn="l"/>
              <a:r>
                <a:rPr lang="en-US" sz="1500">
                  <a:latin typeface="Calibri" pitchFamily="34" charset="0"/>
                  <a:ea typeface="MS PGothic" pitchFamily="34" charset="-128"/>
                  <a:sym typeface="Calibri" pitchFamily="34" charset="0"/>
                </a:rPr>
                <a:t>0.7</a:t>
              </a:r>
            </a:p>
          </p:txBody>
        </p:sp>
        <p:sp>
          <p:nvSpPr>
            <p:cNvPr id="34855" name="Rectangle 4"/>
            <p:cNvSpPr>
              <a:spLocks/>
            </p:cNvSpPr>
            <p:nvPr/>
          </p:nvSpPr>
          <p:spPr bwMode="auto">
            <a:xfrm>
              <a:off x="4792" y="72"/>
              <a:ext cx="624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38100" tIns="38100" rIns="38100" bIns="38100"/>
            <a:lstStyle/>
            <a:p>
              <a:pPr algn="l"/>
              <a:r>
                <a:rPr lang="en-US" sz="1500">
                  <a:latin typeface="Calibri" pitchFamily="34" charset="0"/>
                  <a:ea typeface="MS PGothic" pitchFamily="34" charset="-128"/>
                  <a:sym typeface="Calibri" pitchFamily="34" charset="0"/>
                </a:rPr>
                <a:t>0.85</a:t>
              </a:r>
            </a:p>
          </p:txBody>
        </p:sp>
        <p:sp>
          <p:nvSpPr>
            <p:cNvPr id="34856" name="Rectangle 5"/>
            <p:cNvSpPr>
              <a:spLocks/>
            </p:cNvSpPr>
            <p:nvPr/>
          </p:nvSpPr>
          <p:spPr bwMode="auto">
            <a:xfrm>
              <a:off x="5888" y="72"/>
              <a:ext cx="560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38100" tIns="38100" rIns="38100" bIns="38100"/>
            <a:lstStyle/>
            <a:p>
              <a:pPr algn="l"/>
              <a:r>
                <a:rPr lang="en-US" sz="1500">
                  <a:latin typeface="Calibri" pitchFamily="34" charset="0"/>
                  <a:ea typeface="MS PGothic" pitchFamily="34" charset="-128"/>
                  <a:sym typeface="Calibri" pitchFamily="34" charset="0"/>
                </a:rPr>
                <a:t>1.2</a:t>
              </a:r>
            </a:p>
          </p:txBody>
        </p:sp>
        <p:sp>
          <p:nvSpPr>
            <p:cNvPr id="34857" name="Rectangle 6"/>
            <p:cNvSpPr>
              <a:spLocks/>
            </p:cNvSpPr>
            <p:nvPr/>
          </p:nvSpPr>
          <p:spPr bwMode="auto">
            <a:xfrm>
              <a:off x="0" y="0"/>
              <a:ext cx="3289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8100" tIns="38100" rIns="38100" bIns="38100">
              <a:spAutoFit/>
            </a:bodyPr>
            <a:lstStyle/>
            <a:p>
              <a:pPr algn="l"/>
              <a:r>
                <a:rPr lang="en-US" sz="1700">
                  <a:latin typeface="Calibri" pitchFamily="34" charset="0"/>
                  <a:ea typeface="MS PGothic" pitchFamily="34" charset="-128"/>
                  <a:sym typeface="Calibri" pitchFamily="34" charset="0"/>
                </a:rPr>
                <a:t>Predicted Liquefaction capacity line [g/s]</a:t>
              </a:r>
            </a:p>
          </p:txBody>
        </p:sp>
        <p:sp>
          <p:nvSpPr>
            <p:cNvPr id="34858" name="Line 7"/>
            <p:cNvSpPr>
              <a:spLocks noChangeShapeType="1"/>
            </p:cNvSpPr>
            <p:nvPr/>
          </p:nvSpPr>
          <p:spPr bwMode="auto">
            <a:xfrm>
              <a:off x="16" y="560"/>
              <a:ext cx="4096" cy="0"/>
            </a:xfrm>
            <a:prstGeom prst="line">
              <a:avLst/>
            </a:prstGeom>
            <a:noFill/>
            <a:ln w="1016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34859" name="Rectangle 8"/>
            <p:cNvSpPr>
              <a:spLocks/>
            </p:cNvSpPr>
            <p:nvPr/>
          </p:nvSpPr>
          <p:spPr bwMode="auto">
            <a:xfrm>
              <a:off x="896" y="581"/>
              <a:ext cx="2287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1500">
                  <a:solidFill>
                    <a:srgbClr val="0000FF"/>
                  </a:solidFill>
                  <a:latin typeface="Calibri" pitchFamily="34" charset="0"/>
                  <a:ea typeface="MS PGothic" pitchFamily="34" charset="-128"/>
                  <a:sym typeface="Calibri" pitchFamily="34" charset="0"/>
                </a:rPr>
                <a:t>Static heat load -&gt; 0.55-0.65 g/s</a:t>
              </a:r>
            </a:p>
          </p:txBody>
        </p:sp>
      </p:grpSp>
      <p:sp>
        <p:nvSpPr>
          <p:cNvPr id="34826" name="Rectangle 10"/>
          <p:cNvSpPr>
            <a:spLocks/>
          </p:cNvSpPr>
          <p:nvPr/>
        </p:nvSpPr>
        <p:spPr bwMode="auto">
          <a:xfrm>
            <a:off x="1117" y="5910858"/>
            <a:ext cx="9197578" cy="348258"/>
          </a:xfrm>
          <a:prstGeom prst="rect">
            <a:avLst/>
          </a:prstGeom>
          <a:solidFill>
            <a:srgbClr val="66008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lvl="1" algn="ctr">
              <a:spcBef>
                <a:spcPts val="844"/>
              </a:spcBef>
            </a:pPr>
            <a:r>
              <a:rPr lang="en-US" b="1" dirty="0">
                <a:solidFill>
                  <a:srgbClr val="FFFFFF"/>
                </a:solidFill>
                <a:latin typeface="Helvetica Neue" pitchFamily="-84" charset="0"/>
                <a:ea typeface="MS PGothic" pitchFamily="34" charset="-128"/>
                <a:sym typeface="Helvetica Neue" pitchFamily="-84" charset="0"/>
              </a:rPr>
              <a:t> Install 200 </a:t>
            </a:r>
            <a:r>
              <a:rPr lang="en-US" b="1" dirty="0" smtClean="0">
                <a:solidFill>
                  <a:srgbClr val="FFFFFF"/>
                </a:solidFill>
                <a:latin typeface="Helvetica Neue" pitchFamily="-84" charset="0"/>
                <a:ea typeface="MS PGothic" pitchFamily="34" charset="-128"/>
                <a:sym typeface="Helvetica Neue" pitchFamily="-84" charset="0"/>
              </a:rPr>
              <a:t>l </a:t>
            </a:r>
            <a:r>
              <a:rPr lang="en-US" b="1" dirty="0" err="1">
                <a:solidFill>
                  <a:srgbClr val="FFFFFF"/>
                </a:solidFill>
                <a:latin typeface="Helvetica Neue" pitchFamily="-84" charset="0"/>
                <a:ea typeface="MS PGothic" pitchFamily="34" charset="-128"/>
                <a:sym typeface="Helvetica Neue" pitchFamily="-84" charset="0"/>
              </a:rPr>
              <a:t>LHe</a:t>
            </a:r>
            <a:r>
              <a:rPr lang="en-US" b="1" dirty="0">
                <a:solidFill>
                  <a:srgbClr val="FFFFFF"/>
                </a:solidFill>
                <a:latin typeface="Helvetica Neue" pitchFamily="-84" charset="0"/>
                <a:ea typeface="MS PGothic" pitchFamily="34" charset="-128"/>
                <a:sym typeface="Helvetica Neue" pitchFamily="-84" charset="0"/>
              </a:rPr>
              <a:t> buffer tank: ensures &gt; 8 </a:t>
            </a:r>
            <a:r>
              <a:rPr lang="en-US" b="1" dirty="0" smtClean="0">
                <a:solidFill>
                  <a:srgbClr val="FFFFFF"/>
                </a:solidFill>
                <a:latin typeface="Helvetica Neue" pitchFamily="-84" charset="0"/>
                <a:ea typeface="MS PGothic" pitchFamily="34" charset="-128"/>
                <a:sym typeface="Helvetica Neue" pitchFamily="-84" charset="0"/>
              </a:rPr>
              <a:t>h </a:t>
            </a:r>
            <a:r>
              <a:rPr lang="en-US" b="1" dirty="0">
                <a:solidFill>
                  <a:srgbClr val="FFFFFF"/>
                </a:solidFill>
                <a:latin typeface="Helvetica Neue" pitchFamily="-84" charset="0"/>
                <a:ea typeface="MS PGothic" pitchFamily="34" charset="-128"/>
                <a:sym typeface="Helvetica Neue" pitchFamily="-84" charset="0"/>
              </a:rPr>
              <a:t>MD operation with beam @ </a:t>
            </a:r>
            <a:r>
              <a:rPr lang="en-US" b="1" dirty="0" smtClean="0">
                <a:solidFill>
                  <a:srgbClr val="FFFFFF"/>
                </a:solidFill>
                <a:latin typeface="Helvetica Neue" pitchFamily="-84" charset="0"/>
                <a:ea typeface="MS PGothic" pitchFamily="34" charset="-128"/>
                <a:sym typeface="Helvetica Neue" pitchFamily="-84" charset="0"/>
              </a:rPr>
              <a:t>2 K</a:t>
            </a:r>
            <a:endParaRPr lang="en-US" b="1" dirty="0">
              <a:solidFill>
                <a:srgbClr val="FFFFFF"/>
              </a:solidFill>
              <a:latin typeface="Helvetica Neue" pitchFamily="-84" charset="0"/>
              <a:ea typeface="MS PGothic" pitchFamily="34" charset="-128"/>
              <a:sym typeface="Helvetica Neue" pitchFamily="-84" charset="0"/>
            </a:endParaRPr>
          </a:p>
        </p:txBody>
      </p:sp>
      <p:graphicFrame>
        <p:nvGraphicFramePr>
          <p:cNvPr id="34827" name="Group 11"/>
          <p:cNvGraphicFramePr>
            <a:graphicFrameLocks noGrp="1"/>
          </p:cNvGraphicFramePr>
          <p:nvPr/>
        </p:nvGraphicFramePr>
        <p:xfrm>
          <a:off x="1660922" y="3919017"/>
          <a:ext cx="5665887" cy="1875234"/>
        </p:xfrm>
        <a:graphic>
          <a:graphicData uri="http://schemas.openxmlformats.org/drawingml/2006/table">
            <a:tbl>
              <a:tblPr/>
              <a:tblGrid>
                <a:gridCol w="1888629"/>
                <a:gridCol w="1888629"/>
                <a:gridCol w="1888629"/>
              </a:tblGrid>
              <a:tr h="312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1F67"/>
                        </a:buClr>
                        <a:buSzPct val="100000"/>
                        <a:buFont typeface="Helvetica Neue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rPr>
                        <a:t>Equipment </a:t>
                      </a:r>
                    </a:p>
                  </a:txBody>
                  <a:tcPr marL="26789" marR="26789" marT="26789" marB="26789" horzOverflow="overflow">
                    <a:lnL w="12700" cap="flat" cmpd="sng" algn="ctr">
                      <a:solidFill>
                        <a:srgbClr val="00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1F67"/>
                        </a:buClr>
                        <a:buSzPct val="100000"/>
                        <a:buFont typeface="Helvetica Neue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rPr>
                        <a:t>Heat load @ 2K</a:t>
                      </a:r>
                    </a:p>
                  </a:txBody>
                  <a:tcPr marL="26789" marR="26789" marT="26789" marB="26789" horzOverflow="overflow">
                    <a:lnL w="12700" cap="flat" cmpd="sng" algn="ctr">
                      <a:solidFill>
                        <a:srgbClr val="00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1F67"/>
                        </a:buClr>
                        <a:buSzPct val="100000"/>
                        <a:buFont typeface="Helvetica Neue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rPr>
                        <a:t>Source of capacity</a:t>
                      </a:r>
                    </a:p>
                  </a:txBody>
                  <a:tcPr marL="26789" marR="26789" marT="26789" marB="26789" horzOverflow="overflow">
                    <a:lnL w="12700" cap="flat" cmpd="sng" algn="ctr">
                      <a:solidFill>
                        <a:srgbClr val="00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312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1F67"/>
                        </a:buClr>
                        <a:buSzPct val="100000"/>
                        <a:buFont typeface="Helvetica Neue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rPr>
                        <a:t>cryostat -static</a:t>
                      </a:r>
                    </a:p>
                  </a:txBody>
                  <a:tcPr marL="26789" marR="26789" marT="26789" marB="26789" horzOverflow="overflow">
                    <a:lnL w="12700" cap="flat" cmpd="sng" algn="ctr">
                      <a:solidFill>
                        <a:srgbClr val="00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1F67"/>
                        </a:buClr>
                        <a:buSzPct val="100000"/>
                        <a:buFont typeface="Helvetica Neue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rPr>
                        <a:t> ~ 7W @ 2K</a:t>
                      </a:r>
                    </a:p>
                  </a:txBody>
                  <a:tcPr marL="26789" marR="26789" marT="26789" marB="26789" horzOverflow="overflow">
                    <a:lnL w="12700" cap="flat" cmpd="sng" algn="ctr">
                      <a:solidFill>
                        <a:srgbClr val="00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1F67"/>
                        </a:buClr>
                        <a:buSzPct val="100000"/>
                        <a:buFont typeface="Helvetica Neue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rPr>
                        <a:t>TCF20 -&gt; 0.35 g/s</a:t>
                      </a:r>
                    </a:p>
                  </a:txBody>
                  <a:tcPr marL="26789" marR="26789" marT="26789" marB="26789" horzOverflow="overflow">
                    <a:lnL w="12700" cap="flat" cmpd="sng" algn="ctr">
                      <a:solidFill>
                        <a:srgbClr val="00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F1"/>
                    </a:solidFill>
                  </a:tcPr>
                </a:tc>
              </a:tr>
              <a:tr h="312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1F67"/>
                        </a:buClr>
                        <a:buSzPct val="100000"/>
                        <a:buFont typeface="Helvetica Neue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rPr>
                        <a:t>cryostat -dynamic</a:t>
                      </a:r>
                    </a:p>
                  </a:txBody>
                  <a:tcPr marL="26789" marR="26789" marT="26789" marB="26789" horzOverflow="overflow">
                    <a:lnL w="12700" cap="flat" cmpd="sng" algn="ctr">
                      <a:solidFill>
                        <a:srgbClr val="00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1F67"/>
                        </a:buClr>
                        <a:buSzPct val="100000"/>
                        <a:buFont typeface="Helvetica Neue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rPr>
                        <a:t> ~ 5-10 W @2K</a:t>
                      </a:r>
                    </a:p>
                  </a:txBody>
                  <a:tcPr marL="26789" marR="26789" marT="26789" marB="26789" horzOverflow="overflow">
                    <a:lnL w="12700" cap="flat" cmpd="sng" algn="ctr">
                      <a:solidFill>
                        <a:srgbClr val="00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1F67"/>
                        </a:buClr>
                        <a:buSzPct val="100000"/>
                        <a:buFont typeface="Helvetica Neue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rPr>
                        <a:t>TCF20/Buffer tank </a:t>
                      </a:r>
                    </a:p>
                  </a:txBody>
                  <a:tcPr marL="26789" marR="26789" marT="26789" marB="26789" horzOverflow="overflow">
                    <a:lnL w="12700" cap="flat" cmpd="sng" algn="ctr">
                      <a:solidFill>
                        <a:srgbClr val="00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F1"/>
                    </a:solidFill>
                  </a:tcPr>
                </a:tc>
              </a:tr>
              <a:tr h="312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1F67"/>
                        </a:buClr>
                        <a:buSzPct val="100000"/>
                        <a:buFont typeface="Helvetica Neue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rPr>
                        <a:t>Service module</a:t>
                      </a:r>
                    </a:p>
                  </a:txBody>
                  <a:tcPr marL="26789" marR="26789" marT="26789" marB="26789" horzOverflow="overflow">
                    <a:lnL w="12700" cap="flat" cmpd="sng" algn="ctr">
                      <a:solidFill>
                        <a:srgbClr val="00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2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1F67"/>
                        </a:buClr>
                        <a:buSzPct val="100000"/>
                        <a:buFont typeface="Helvetica Neue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rPr>
                        <a:t>~1-2 W @ 2K</a:t>
                      </a:r>
                    </a:p>
                  </a:txBody>
                  <a:tcPr marL="26789" marR="26789" marT="26789" marB="26789" horzOverflow="overflow">
                    <a:lnL w="12700" cap="flat" cmpd="sng" algn="ctr">
                      <a:solidFill>
                        <a:srgbClr val="00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2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1F67"/>
                        </a:buClr>
                        <a:buSzPct val="100000"/>
                        <a:buFont typeface="Helvetica Neue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rPr>
                        <a:t>TCF20 -&gt; 0.1 g/s</a:t>
                      </a:r>
                    </a:p>
                  </a:txBody>
                  <a:tcPr marL="26789" marR="26789" marT="26789" marB="26789" horzOverflow="overflow">
                    <a:lnL w="12700" cap="flat" cmpd="sng" algn="ctr">
                      <a:solidFill>
                        <a:srgbClr val="00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2F8"/>
                    </a:solidFill>
                  </a:tcPr>
                </a:tc>
              </a:tr>
              <a:tr h="312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1F67"/>
                        </a:buClr>
                        <a:buSzPct val="100000"/>
                        <a:buFont typeface="Helvetica Neue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rPr>
                        <a:t>Buffer tank</a:t>
                      </a:r>
                    </a:p>
                  </a:txBody>
                  <a:tcPr marL="26789" marR="26789" marT="26789" marB="26789" horzOverflow="overflow">
                    <a:lnL w="12700" cap="flat" cmpd="sng" algn="ctr">
                      <a:solidFill>
                        <a:srgbClr val="00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1F67"/>
                        </a:buClr>
                        <a:buSzPct val="100000"/>
                        <a:buFont typeface="Helvetica Neue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rPr>
                        <a:t>~1-2 W @ 4.5 K</a:t>
                      </a:r>
                    </a:p>
                  </a:txBody>
                  <a:tcPr marL="26789" marR="26789" marT="26789" marB="26789" horzOverflow="overflow">
                    <a:lnL w="12700" cap="flat" cmpd="sng" algn="ctr">
                      <a:solidFill>
                        <a:srgbClr val="00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1F67"/>
                        </a:buClr>
                        <a:buSzPct val="100000"/>
                        <a:buFont typeface="Helvetica Neue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rPr>
                        <a:t>TCF20 -&gt; 0.1 g/s</a:t>
                      </a:r>
                    </a:p>
                  </a:txBody>
                  <a:tcPr marL="26789" marR="26789" marT="26789" marB="26789" horzOverflow="overflow">
                    <a:lnL w="12700" cap="flat" cmpd="sng" algn="ctr">
                      <a:solidFill>
                        <a:srgbClr val="00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F1"/>
                    </a:solidFill>
                  </a:tcPr>
                </a:tc>
              </a:tr>
              <a:tr h="312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1F67"/>
                        </a:buClr>
                        <a:buSzPct val="100000"/>
                        <a:buFont typeface="Helvetica Neue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rPr>
                        <a:t>Transfer lines</a:t>
                      </a:r>
                    </a:p>
                  </a:txBody>
                  <a:tcPr marL="26789" marR="26789" marT="26789" marB="26789" horzOverflow="overflow">
                    <a:lnL w="12700" cap="flat" cmpd="sng" algn="ctr">
                      <a:solidFill>
                        <a:srgbClr val="00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2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1F67"/>
                        </a:buClr>
                        <a:buSzPct val="100000"/>
                        <a:buFont typeface="Helvetica Neue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rPr>
                        <a:t>~2 W @ 4.5 K</a:t>
                      </a:r>
                    </a:p>
                  </a:txBody>
                  <a:tcPr marL="26789" marR="26789" marT="26789" marB="26789" horzOverflow="overflow">
                    <a:lnL w="12700" cap="flat" cmpd="sng" algn="ctr">
                      <a:solidFill>
                        <a:srgbClr val="00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2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1F67"/>
                        </a:buClr>
                        <a:buSzPct val="100000"/>
                        <a:buFont typeface="Helvetica Neue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rPr>
                        <a:t>TCF20 -&gt; 0.1 g/s</a:t>
                      </a:r>
                    </a:p>
                  </a:txBody>
                  <a:tcPr marL="26789" marR="26789" marT="26789" marB="26789" horzOverflow="overflow">
                    <a:lnL w="12700" cap="flat" cmpd="sng" algn="ctr">
                      <a:solidFill>
                        <a:srgbClr val="00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2F8"/>
                    </a:solidFill>
                  </a:tcPr>
                </a:tc>
              </a:tr>
            </a:tbl>
          </a:graphicData>
        </a:graphic>
      </p:graphicFrame>
      <p:sp>
        <p:nvSpPr>
          <p:cNvPr id="34891" name="Rectangle 75"/>
          <p:cNvSpPr>
            <a:spLocks/>
          </p:cNvSpPr>
          <p:nvPr/>
        </p:nvSpPr>
        <p:spPr bwMode="auto">
          <a:xfrm>
            <a:off x="401836" y="2616398"/>
            <a:ext cx="8527852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spcBef>
                <a:spcPts val="844"/>
              </a:spcBef>
            </a:pPr>
            <a:endParaRPr lang="en-US" dirty="0">
              <a:solidFill>
                <a:srgbClr val="001F67"/>
              </a:solidFill>
              <a:latin typeface="Helvetica Neue" pitchFamily="-84" charset="0"/>
              <a:ea typeface="MS PGothic" pitchFamily="34" charset="-128"/>
              <a:sym typeface="Helvetica Neue" pitchFamily="-84" charset="0"/>
            </a:endParaRPr>
          </a:p>
          <a:p>
            <a:pPr marL="812573" lvl="2" indent="-187517">
              <a:spcBef>
                <a:spcPts val="844"/>
              </a:spcBef>
              <a:buClr>
                <a:srgbClr val="001F67"/>
              </a:buClr>
              <a:buSzPct val="100000"/>
              <a:buFont typeface="Helvetica Neue" pitchFamily="-84" charset="0"/>
              <a:buChar char="•"/>
            </a:pPr>
            <a:r>
              <a:rPr lang="en-US" b="1" dirty="0">
                <a:solidFill>
                  <a:srgbClr val="001F67"/>
                </a:solidFill>
                <a:latin typeface="Helvetica Neue" pitchFamily="-84" charset="0"/>
                <a:ea typeface="MS PGothic" pitchFamily="34" charset="-128"/>
                <a:sym typeface="Helvetica Neue" pitchFamily="-84" charset="0"/>
              </a:rPr>
              <a:t>Helium Liquefaction capacity measurement mandatory</a:t>
            </a:r>
          </a:p>
          <a:p>
            <a:pPr marL="812573" lvl="2" indent="-187517">
              <a:spcBef>
                <a:spcPts val="844"/>
              </a:spcBef>
              <a:buClr>
                <a:srgbClr val="001F67"/>
              </a:buClr>
              <a:buSzPct val="100000"/>
              <a:buFont typeface="Helvetica Neue" pitchFamily="-84" charset="0"/>
              <a:buChar char="•"/>
            </a:pPr>
            <a:r>
              <a:rPr lang="en-US" b="1" dirty="0">
                <a:solidFill>
                  <a:srgbClr val="001F67"/>
                </a:solidFill>
                <a:latin typeface="Helvetica Neue" pitchFamily="-84" charset="0"/>
                <a:ea typeface="MS PGothic" pitchFamily="34" charset="-128"/>
                <a:sym typeface="Helvetica Neue" pitchFamily="-84" charset="0"/>
              </a:rPr>
              <a:t>Static and dynamic heat loads to be reviewed</a:t>
            </a:r>
            <a:r>
              <a:rPr lang="en-US" dirty="0">
                <a:solidFill>
                  <a:srgbClr val="001F67"/>
                </a:solidFill>
                <a:latin typeface="Helvetica Neue" pitchFamily="-84" charset="0"/>
                <a:ea typeface="MS PGothic" pitchFamily="34" charset="-128"/>
                <a:sym typeface="Helvetica Neue" pitchFamily="-84" charset="0"/>
              </a:rPr>
              <a:t> (cavities + infrastructure)</a:t>
            </a:r>
          </a:p>
        </p:txBody>
      </p:sp>
      <p:pic>
        <p:nvPicPr>
          <p:cNvPr id="3485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361" y="2365251"/>
            <a:ext cx="6858000" cy="80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13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 rot="21006530">
            <a:off x="7346560" y="2926834"/>
            <a:ext cx="1648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MS: June 2013!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507032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6" grpId="0" animBg="1" autoUpdateAnimBg="0"/>
      <p:bldP spid="34891" grpId="0" autoUpdateAnimBg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ym typeface="Helvetica Neue Light" charset="0"/>
              </a:rPr>
              <a:t>Crab Cavity Cryogenics in the SPS</a:t>
            </a:r>
          </a:p>
        </p:txBody>
      </p:sp>
      <p:grpSp>
        <p:nvGrpSpPr>
          <p:cNvPr id="35842" name="Group 235"/>
          <p:cNvGrpSpPr>
            <a:grpSpLocks/>
          </p:cNvGrpSpPr>
          <p:nvPr/>
        </p:nvGrpSpPr>
        <p:grpSpPr bwMode="auto">
          <a:xfrm>
            <a:off x="383977" y="1285875"/>
            <a:ext cx="8630541" cy="5318745"/>
            <a:chOff x="0" y="0"/>
            <a:chExt cx="7732" cy="4765"/>
          </a:xfrm>
        </p:grpSpPr>
        <p:pic>
          <p:nvPicPr>
            <p:cNvPr id="35844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" y="0"/>
              <a:ext cx="1706" cy="3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35845" name="Rectangle 3"/>
            <p:cNvSpPr>
              <a:spLocks/>
            </p:cNvSpPr>
            <p:nvPr/>
          </p:nvSpPr>
          <p:spPr bwMode="auto">
            <a:xfrm>
              <a:off x="5002" y="64"/>
              <a:ext cx="2730" cy="4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38100" tIns="38100" rIns="38100" bIns="38100" anchor="ctr"/>
            <a:lstStyle/>
            <a:p>
              <a:pPr algn="l"/>
              <a:r>
                <a:rPr lang="en-US" dirty="0">
                  <a:latin typeface="Calibri" pitchFamily="34" charset="0"/>
                  <a:ea typeface="MS PGothic" pitchFamily="34" charset="-128"/>
                  <a:sym typeface="Calibri" pitchFamily="34" charset="0"/>
                </a:rPr>
                <a:t>black –&gt; existing  [</a:t>
              </a:r>
              <a:r>
                <a:rPr lang="en-US" dirty="0" smtClean="0">
                  <a:latin typeface="Calibri" pitchFamily="34" charset="0"/>
                  <a:ea typeface="MS PGothic" pitchFamily="34" charset="-128"/>
                  <a:sym typeface="Calibri" pitchFamily="34" charset="0"/>
                </a:rPr>
                <a:t>4.5 K</a:t>
              </a:r>
              <a:r>
                <a:rPr lang="en-US" dirty="0">
                  <a:latin typeface="Calibri" pitchFamily="34" charset="0"/>
                  <a:ea typeface="MS PGothic" pitchFamily="34" charset="-128"/>
                  <a:sym typeface="Calibri" pitchFamily="34" charset="0"/>
                </a:rPr>
                <a:t>] </a:t>
              </a:r>
            </a:p>
            <a:p>
              <a:pPr algn="l"/>
              <a:r>
                <a:rPr lang="en-US" dirty="0">
                  <a:solidFill>
                    <a:srgbClr val="FF0000"/>
                  </a:solidFill>
                  <a:latin typeface="Calibri" pitchFamily="34" charset="0"/>
                  <a:ea typeface="MS PGothic" pitchFamily="34" charset="-128"/>
                  <a:sym typeface="Calibri" pitchFamily="34" charset="0"/>
                </a:rPr>
                <a:t>red –&gt; to be built/installed </a:t>
              </a:r>
              <a:r>
                <a:rPr lang="en-US" dirty="0" smtClean="0">
                  <a:solidFill>
                    <a:srgbClr val="FF0000"/>
                  </a:solidFill>
                  <a:latin typeface="Calibri" pitchFamily="34" charset="0"/>
                  <a:ea typeface="MS PGothic" pitchFamily="34" charset="-128"/>
                  <a:sym typeface="Calibri" pitchFamily="34" charset="0"/>
                </a:rPr>
                <a:t>[2 K</a:t>
              </a:r>
              <a:r>
                <a:rPr lang="en-US" dirty="0">
                  <a:solidFill>
                    <a:srgbClr val="FF0000"/>
                  </a:solidFill>
                  <a:latin typeface="Calibri" pitchFamily="34" charset="0"/>
                  <a:ea typeface="MS PGothic" pitchFamily="34" charset="-128"/>
                  <a:sym typeface="Calibri" pitchFamily="34" charset="0"/>
                </a:rPr>
                <a:t>]</a:t>
              </a:r>
            </a:p>
          </p:txBody>
        </p:sp>
        <p:grpSp>
          <p:nvGrpSpPr>
            <p:cNvPr id="35846" name="Group 233"/>
            <p:cNvGrpSpPr>
              <a:grpSpLocks/>
            </p:cNvGrpSpPr>
            <p:nvPr/>
          </p:nvGrpSpPr>
          <p:grpSpPr bwMode="auto">
            <a:xfrm>
              <a:off x="1392" y="440"/>
              <a:ext cx="5592" cy="4325"/>
              <a:chOff x="0" y="0"/>
              <a:chExt cx="5592" cy="4325"/>
            </a:xfrm>
          </p:grpSpPr>
          <p:sp>
            <p:nvSpPr>
              <p:cNvPr id="35848" name="Line 4"/>
              <p:cNvSpPr>
                <a:spLocks noChangeShapeType="1"/>
              </p:cNvSpPr>
              <p:nvPr/>
            </p:nvSpPr>
            <p:spPr bwMode="auto">
              <a:xfrm>
                <a:off x="2976" y="1616"/>
                <a:ext cx="199" cy="47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35849" name="Line 5"/>
              <p:cNvSpPr>
                <a:spLocks noChangeShapeType="1"/>
              </p:cNvSpPr>
              <p:nvPr/>
            </p:nvSpPr>
            <p:spPr bwMode="auto">
              <a:xfrm>
                <a:off x="8" y="2944"/>
                <a:ext cx="0" cy="20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35850" name="Line 6"/>
              <p:cNvSpPr>
                <a:spLocks noChangeShapeType="1"/>
              </p:cNvSpPr>
              <p:nvPr/>
            </p:nvSpPr>
            <p:spPr bwMode="auto">
              <a:xfrm flipH="1">
                <a:off x="0" y="3160"/>
                <a:ext cx="1296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35851" name="Line 7"/>
              <p:cNvSpPr>
                <a:spLocks noChangeShapeType="1"/>
              </p:cNvSpPr>
              <p:nvPr/>
            </p:nvSpPr>
            <p:spPr bwMode="auto">
              <a:xfrm>
                <a:off x="1296" y="1128"/>
                <a:ext cx="0" cy="2035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35852" name="Line 8"/>
              <p:cNvSpPr>
                <a:spLocks noChangeShapeType="1"/>
              </p:cNvSpPr>
              <p:nvPr/>
            </p:nvSpPr>
            <p:spPr bwMode="auto">
              <a:xfrm flipH="1">
                <a:off x="1280" y="1128"/>
                <a:ext cx="260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35853" name="Rectangle 9"/>
              <p:cNvSpPr>
                <a:spLocks/>
              </p:cNvSpPr>
              <p:nvPr/>
            </p:nvSpPr>
            <p:spPr bwMode="auto">
              <a:xfrm>
                <a:off x="2528" y="2088"/>
                <a:ext cx="1312" cy="616"/>
              </a:xfrm>
              <a:prstGeom prst="rect">
                <a:avLst/>
              </a:prstGeom>
              <a:noFill/>
              <a:ln w="15875">
                <a:solidFill>
                  <a:srgbClr val="FF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854" name="Rectangle 10"/>
              <p:cNvSpPr>
                <a:spLocks/>
              </p:cNvSpPr>
              <p:nvPr/>
            </p:nvSpPr>
            <p:spPr bwMode="auto">
              <a:xfrm>
                <a:off x="2728" y="2256"/>
                <a:ext cx="896" cy="136"/>
              </a:xfrm>
              <a:prstGeom prst="rect">
                <a:avLst/>
              </a:prstGeom>
              <a:solidFill>
                <a:srgbClr val="00B050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855" name="Rectangle 11"/>
              <p:cNvSpPr>
                <a:spLocks/>
              </p:cNvSpPr>
              <p:nvPr/>
            </p:nvSpPr>
            <p:spPr bwMode="auto">
              <a:xfrm>
                <a:off x="2184" y="3040"/>
                <a:ext cx="1920" cy="952"/>
              </a:xfrm>
              <a:prstGeom prst="rect">
                <a:avLst/>
              </a:prstGeom>
              <a:noFill/>
              <a:ln w="15875">
                <a:solidFill>
                  <a:srgbClr val="FF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856" name="Rectangle 12"/>
              <p:cNvSpPr>
                <a:spLocks/>
              </p:cNvSpPr>
              <p:nvPr/>
            </p:nvSpPr>
            <p:spPr bwMode="auto">
              <a:xfrm>
                <a:off x="2592" y="3232"/>
                <a:ext cx="1168" cy="489"/>
              </a:xfrm>
              <a:prstGeom prst="rect">
                <a:avLst/>
              </a:prstGeom>
              <a:solidFill>
                <a:srgbClr val="8DB3E2"/>
              </a:solidFill>
              <a:ln w="158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857" name="Rectangle 13"/>
              <p:cNvSpPr>
                <a:spLocks/>
              </p:cNvSpPr>
              <p:nvPr/>
            </p:nvSpPr>
            <p:spPr bwMode="auto">
              <a:xfrm>
                <a:off x="2856" y="3424"/>
                <a:ext cx="696" cy="21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38100" tIns="38100" rIns="38100" bIns="38100"/>
              <a:lstStyle/>
              <a:p>
                <a:r>
                  <a:rPr lang="en-US" sz="1100">
                    <a:latin typeface="Calibri" pitchFamily="34" charset="0"/>
                    <a:ea typeface="MS PGothic" pitchFamily="34" charset="-128"/>
                    <a:sym typeface="Calibri" pitchFamily="34" charset="0"/>
                  </a:rPr>
                  <a:t>CC x 2</a:t>
                </a:r>
              </a:p>
            </p:txBody>
          </p:sp>
          <p:sp>
            <p:nvSpPr>
              <p:cNvPr id="35858" name="Line 14"/>
              <p:cNvSpPr>
                <a:spLocks noChangeShapeType="1"/>
              </p:cNvSpPr>
              <p:nvPr/>
            </p:nvSpPr>
            <p:spPr bwMode="auto">
              <a:xfrm flipH="1">
                <a:off x="2608" y="3288"/>
                <a:ext cx="1134" cy="0"/>
              </a:xfrm>
              <a:prstGeom prst="line">
                <a:avLst/>
              </a:prstGeom>
              <a:noFill/>
              <a:ln w="10795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35859" name="Line 15"/>
              <p:cNvSpPr>
                <a:spLocks noChangeShapeType="1"/>
              </p:cNvSpPr>
              <p:nvPr/>
            </p:nvSpPr>
            <p:spPr bwMode="auto">
              <a:xfrm>
                <a:off x="2792" y="1840"/>
                <a:ext cx="0" cy="144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grpSp>
            <p:nvGrpSpPr>
              <p:cNvPr id="35860" name="Group 18"/>
              <p:cNvGrpSpPr>
                <a:grpSpLocks/>
              </p:cNvGrpSpPr>
              <p:nvPr/>
            </p:nvGrpSpPr>
            <p:grpSpPr bwMode="auto">
              <a:xfrm>
                <a:off x="2752" y="2464"/>
                <a:ext cx="98" cy="182"/>
                <a:chOff x="0" y="0"/>
                <a:chExt cx="98" cy="182"/>
              </a:xfrm>
            </p:grpSpPr>
            <p:sp>
              <p:nvSpPr>
                <p:cNvPr id="36075" name="AutoShape 16"/>
                <p:cNvSpPr>
                  <a:spLocks/>
                </p:cNvSpPr>
                <p:nvPr/>
              </p:nvSpPr>
              <p:spPr bwMode="auto">
                <a:xfrm>
                  <a:off x="0" y="91"/>
                  <a:ext cx="98" cy="91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158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36076" name="AutoShape 17"/>
                <p:cNvSpPr>
                  <a:spLocks/>
                </p:cNvSpPr>
                <p:nvPr/>
              </p:nvSpPr>
              <p:spPr bwMode="auto">
                <a:xfrm rot="10800000">
                  <a:off x="0" y="0"/>
                  <a:ext cx="98" cy="91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158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35861" name="Line 19"/>
              <p:cNvSpPr>
                <a:spLocks noChangeShapeType="1"/>
              </p:cNvSpPr>
              <p:nvPr/>
            </p:nvSpPr>
            <p:spPr bwMode="auto">
              <a:xfrm>
                <a:off x="3528" y="0"/>
                <a:ext cx="0" cy="3236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35862" name="Line 20"/>
              <p:cNvSpPr>
                <a:spLocks noChangeShapeType="1"/>
              </p:cNvSpPr>
              <p:nvPr/>
            </p:nvSpPr>
            <p:spPr bwMode="auto">
              <a:xfrm>
                <a:off x="2360" y="3152"/>
                <a:ext cx="0" cy="62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grpSp>
            <p:nvGrpSpPr>
              <p:cNvPr id="35863" name="Group 28"/>
              <p:cNvGrpSpPr>
                <a:grpSpLocks/>
              </p:cNvGrpSpPr>
              <p:nvPr/>
            </p:nvGrpSpPr>
            <p:grpSpPr bwMode="auto">
              <a:xfrm>
                <a:off x="2320" y="3208"/>
                <a:ext cx="76" cy="273"/>
                <a:chOff x="0" y="0"/>
                <a:chExt cx="76" cy="273"/>
              </a:xfrm>
            </p:grpSpPr>
            <p:sp>
              <p:nvSpPr>
                <p:cNvPr id="36068" name="Line 21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1" y="22"/>
                  <a:ext cx="74" cy="48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  <p:sp>
              <p:nvSpPr>
                <p:cNvPr id="36069" name="Line 22"/>
                <p:cNvSpPr>
                  <a:spLocks noChangeShapeType="1"/>
                </p:cNvSpPr>
                <p:nvPr/>
              </p:nvSpPr>
              <p:spPr bwMode="auto">
                <a:xfrm>
                  <a:off x="1" y="68"/>
                  <a:ext cx="70" cy="48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  <p:sp>
              <p:nvSpPr>
                <p:cNvPr id="36070" name="Line 23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0" y="114"/>
                  <a:ext cx="73" cy="48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  <p:sp>
              <p:nvSpPr>
                <p:cNvPr id="36071" name="Line 24"/>
                <p:cNvSpPr>
                  <a:spLocks noChangeShapeType="1"/>
                </p:cNvSpPr>
                <p:nvPr/>
              </p:nvSpPr>
              <p:spPr bwMode="auto">
                <a:xfrm>
                  <a:off x="1" y="159"/>
                  <a:ext cx="70" cy="48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  <p:sp>
              <p:nvSpPr>
                <p:cNvPr id="36072" name="Line 25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0" y="204"/>
                  <a:ext cx="74" cy="48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  <p:sp>
              <p:nvSpPr>
                <p:cNvPr id="36073" name="Line 26"/>
                <p:cNvSpPr>
                  <a:spLocks noChangeShapeType="1"/>
                </p:cNvSpPr>
                <p:nvPr/>
              </p:nvSpPr>
              <p:spPr bwMode="auto">
                <a:xfrm>
                  <a:off x="1" y="250"/>
                  <a:ext cx="41" cy="23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  <p:sp>
              <p:nvSpPr>
                <p:cNvPr id="36074" name="Line 27"/>
                <p:cNvSpPr>
                  <a:spLocks noChangeShapeType="1"/>
                </p:cNvSpPr>
                <p:nvPr/>
              </p:nvSpPr>
              <p:spPr bwMode="auto">
                <a:xfrm>
                  <a:off x="36" y="0"/>
                  <a:ext cx="40" cy="24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</p:grpSp>
          <p:sp>
            <p:nvSpPr>
              <p:cNvPr id="35864" name="Line 29"/>
              <p:cNvSpPr>
                <a:spLocks noChangeShapeType="1"/>
              </p:cNvSpPr>
              <p:nvPr/>
            </p:nvSpPr>
            <p:spPr bwMode="auto">
              <a:xfrm>
                <a:off x="2368" y="3480"/>
                <a:ext cx="0" cy="833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grpSp>
            <p:nvGrpSpPr>
              <p:cNvPr id="35865" name="Group 37"/>
              <p:cNvGrpSpPr>
                <a:grpSpLocks/>
              </p:cNvGrpSpPr>
              <p:nvPr/>
            </p:nvGrpSpPr>
            <p:grpSpPr bwMode="auto">
              <a:xfrm>
                <a:off x="3576" y="1648"/>
                <a:ext cx="231" cy="228"/>
                <a:chOff x="0" y="0"/>
                <a:chExt cx="231" cy="228"/>
              </a:xfrm>
            </p:grpSpPr>
            <p:sp>
              <p:nvSpPr>
                <p:cNvPr id="36061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226" cy="0"/>
                </a:xfrm>
                <a:prstGeom prst="line">
                  <a:avLst/>
                </a:prstGeom>
                <a:noFill/>
                <a:ln w="158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  <p:sp>
              <p:nvSpPr>
                <p:cNvPr id="36062" name="Line 31"/>
                <p:cNvSpPr>
                  <a:spLocks noChangeShapeType="1"/>
                </p:cNvSpPr>
                <p:nvPr/>
              </p:nvSpPr>
              <p:spPr bwMode="auto">
                <a:xfrm>
                  <a:off x="1" y="0"/>
                  <a:ext cx="0" cy="75"/>
                </a:xfrm>
                <a:prstGeom prst="line">
                  <a:avLst/>
                </a:prstGeom>
                <a:noFill/>
                <a:ln w="158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  <p:sp>
              <p:nvSpPr>
                <p:cNvPr id="36063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3" y="75"/>
                  <a:ext cx="85" cy="0"/>
                </a:xfrm>
                <a:prstGeom prst="line">
                  <a:avLst/>
                </a:prstGeom>
                <a:noFill/>
                <a:ln w="158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  <p:sp>
              <p:nvSpPr>
                <p:cNvPr id="36064" name="Line 33"/>
                <p:cNvSpPr>
                  <a:spLocks noChangeShapeType="1"/>
                </p:cNvSpPr>
                <p:nvPr/>
              </p:nvSpPr>
              <p:spPr bwMode="auto">
                <a:xfrm>
                  <a:off x="89" y="75"/>
                  <a:ext cx="0" cy="75"/>
                </a:xfrm>
                <a:prstGeom prst="line">
                  <a:avLst/>
                </a:prstGeom>
                <a:noFill/>
                <a:ln w="158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  <p:sp>
              <p:nvSpPr>
                <p:cNvPr id="36065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3" y="154"/>
                  <a:ext cx="85" cy="0"/>
                </a:xfrm>
                <a:prstGeom prst="line">
                  <a:avLst/>
                </a:prstGeom>
                <a:noFill/>
                <a:ln w="158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  <p:sp>
              <p:nvSpPr>
                <p:cNvPr id="36066" name="Line 35"/>
                <p:cNvSpPr>
                  <a:spLocks noChangeShapeType="1"/>
                </p:cNvSpPr>
                <p:nvPr/>
              </p:nvSpPr>
              <p:spPr bwMode="auto">
                <a:xfrm>
                  <a:off x="5" y="153"/>
                  <a:ext cx="0" cy="75"/>
                </a:xfrm>
                <a:prstGeom prst="line">
                  <a:avLst/>
                </a:prstGeom>
                <a:noFill/>
                <a:ln w="158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  <p:sp>
              <p:nvSpPr>
                <p:cNvPr id="36067" name="Line 36"/>
                <p:cNvSpPr>
                  <a:spLocks noChangeShapeType="1"/>
                </p:cNvSpPr>
                <p:nvPr/>
              </p:nvSpPr>
              <p:spPr bwMode="auto">
                <a:xfrm flipH="1">
                  <a:off x="5" y="228"/>
                  <a:ext cx="226" cy="0"/>
                </a:xfrm>
                <a:prstGeom prst="line">
                  <a:avLst/>
                </a:prstGeom>
                <a:noFill/>
                <a:ln w="158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</p:grpSp>
          <p:grpSp>
            <p:nvGrpSpPr>
              <p:cNvPr id="35866" name="Group 40"/>
              <p:cNvGrpSpPr>
                <a:grpSpLocks/>
              </p:cNvGrpSpPr>
              <p:nvPr/>
            </p:nvGrpSpPr>
            <p:grpSpPr bwMode="auto">
              <a:xfrm>
                <a:off x="3480" y="1000"/>
                <a:ext cx="98" cy="182"/>
                <a:chOff x="0" y="0"/>
                <a:chExt cx="98" cy="182"/>
              </a:xfrm>
            </p:grpSpPr>
            <p:sp>
              <p:nvSpPr>
                <p:cNvPr id="36059" name="AutoShape 38"/>
                <p:cNvSpPr>
                  <a:spLocks/>
                </p:cNvSpPr>
                <p:nvPr/>
              </p:nvSpPr>
              <p:spPr bwMode="auto">
                <a:xfrm>
                  <a:off x="0" y="91"/>
                  <a:ext cx="98" cy="91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158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36060" name="AutoShape 39"/>
                <p:cNvSpPr>
                  <a:spLocks/>
                </p:cNvSpPr>
                <p:nvPr/>
              </p:nvSpPr>
              <p:spPr bwMode="auto">
                <a:xfrm rot="10800000">
                  <a:off x="0" y="0"/>
                  <a:ext cx="98" cy="91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158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35867" name="Group 43"/>
              <p:cNvGrpSpPr>
                <a:grpSpLocks/>
              </p:cNvGrpSpPr>
              <p:nvPr/>
            </p:nvGrpSpPr>
            <p:grpSpPr bwMode="auto">
              <a:xfrm>
                <a:off x="3480" y="352"/>
                <a:ext cx="98" cy="182"/>
                <a:chOff x="0" y="0"/>
                <a:chExt cx="98" cy="182"/>
              </a:xfrm>
            </p:grpSpPr>
            <p:sp>
              <p:nvSpPr>
                <p:cNvPr id="36057" name="AutoShape 41"/>
                <p:cNvSpPr>
                  <a:spLocks/>
                </p:cNvSpPr>
                <p:nvPr/>
              </p:nvSpPr>
              <p:spPr bwMode="auto">
                <a:xfrm>
                  <a:off x="0" y="91"/>
                  <a:ext cx="98" cy="91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158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36058" name="AutoShape 42"/>
                <p:cNvSpPr>
                  <a:spLocks/>
                </p:cNvSpPr>
                <p:nvPr/>
              </p:nvSpPr>
              <p:spPr bwMode="auto">
                <a:xfrm rot="10800000">
                  <a:off x="0" y="0"/>
                  <a:ext cx="98" cy="91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158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35868" name="Group 46"/>
              <p:cNvGrpSpPr>
                <a:grpSpLocks/>
              </p:cNvGrpSpPr>
              <p:nvPr/>
            </p:nvGrpSpPr>
            <p:grpSpPr bwMode="auto">
              <a:xfrm>
                <a:off x="3384" y="632"/>
                <a:ext cx="299" cy="285"/>
                <a:chOff x="0" y="0"/>
                <a:chExt cx="299" cy="285"/>
              </a:xfrm>
            </p:grpSpPr>
            <p:sp>
              <p:nvSpPr>
                <p:cNvPr id="36055" name="Oval 44"/>
                <p:cNvSpPr>
                  <a:spLocks/>
                </p:cNvSpPr>
                <p:nvPr/>
              </p:nvSpPr>
              <p:spPr bwMode="auto">
                <a:xfrm>
                  <a:off x="0" y="0"/>
                  <a:ext cx="299" cy="272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36056" name="AutoShape 45"/>
                <p:cNvSpPr>
                  <a:spLocks/>
                </p:cNvSpPr>
                <p:nvPr/>
              </p:nvSpPr>
              <p:spPr bwMode="auto">
                <a:xfrm>
                  <a:off x="31" y="13"/>
                  <a:ext cx="237" cy="272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158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35869" name="Line 47"/>
              <p:cNvSpPr>
                <a:spLocks noChangeShapeType="1"/>
              </p:cNvSpPr>
              <p:nvPr/>
            </p:nvSpPr>
            <p:spPr bwMode="auto">
              <a:xfrm flipH="1">
                <a:off x="784" y="0"/>
                <a:ext cx="2744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35870" name="Line 48"/>
              <p:cNvSpPr>
                <a:spLocks noChangeShapeType="1"/>
              </p:cNvSpPr>
              <p:nvPr/>
            </p:nvSpPr>
            <p:spPr bwMode="auto">
              <a:xfrm>
                <a:off x="2480" y="3152"/>
                <a:ext cx="0" cy="232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grpSp>
            <p:nvGrpSpPr>
              <p:cNvPr id="35871" name="Group 56"/>
              <p:cNvGrpSpPr>
                <a:grpSpLocks/>
              </p:cNvGrpSpPr>
              <p:nvPr/>
            </p:nvGrpSpPr>
            <p:grpSpPr bwMode="auto">
              <a:xfrm>
                <a:off x="2440" y="3384"/>
                <a:ext cx="76" cy="271"/>
                <a:chOff x="0" y="0"/>
                <a:chExt cx="76" cy="271"/>
              </a:xfrm>
            </p:grpSpPr>
            <p:sp>
              <p:nvSpPr>
                <p:cNvPr id="36048" name="Line 49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1" y="23"/>
                  <a:ext cx="74" cy="49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  <p:sp>
              <p:nvSpPr>
                <p:cNvPr id="36049" name="Line 50"/>
                <p:cNvSpPr>
                  <a:spLocks noChangeShapeType="1"/>
                </p:cNvSpPr>
                <p:nvPr/>
              </p:nvSpPr>
              <p:spPr bwMode="auto">
                <a:xfrm>
                  <a:off x="1" y="64"/>
                  <a:ext cx="70" cy="48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  <p:sp>
              <p:nvSpPr>
                <p:cNvPr id="36050" name="Line 51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0" y="113"/>
                  <a:ext cx="73" cy="48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  <p:sp>
              <p:nvSpPr>
                <p:cNvPr id="36051" name="Line 52"/>
                <p:cNvSpPr>
                  <a:spLocks noChangeShapeType="1"/>
                </p:cNvSpPr>
                <p:nvPr/>
              </p:nvSpPr>
              <p:spPr bwMode="auto">
                <a:xfrm>
                  <a:off x="1" y="160"/>
                  <a:ext cx="70" cy="48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  <p:sp>
              <p:nvSpPr>
                <p:cNvPr id="36052" name="Line 53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0" y="200"/>
                  <a:ext cx="74" cy="48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  <p:sp>
              <p:nvSpPr>
                <p:cNvPr id="36053" name="Line 54"/>
                <p:cNvSpPr>
                  <a:spLocks noChangeShapeType="1"/>
                </p:cNvSpPr>
                <p:nvPr/>
              </p:nvSpPr>
              <p:spPr bwMode="auto">
                <a:xfrm>
                  <a:off x="1" y="248"/>
                  <a:ext cx="41" cy="23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  <p:sp>
              <p:nvSpPr>
                <p:cNvPr id="36054" name="Line 55"/>
                <p:cNvSpPr>
                  <a:spLocks noChangeShapeType="1"/>
                </p:cNvSpPr>
                <p:nvPr/>
              </p:nvSpPr>
              <p:spPr bwMode="auto">
                <a:xfrm>
                  <a:off x="36" y="0"/>
                  <a:ext cx="40" cy="24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</p:grpSp>
          <p:sp>
            <p:nvSpPr>
              <p:cNvPr id="35872" name="Line 57"/>
              <p:cNvSpPr>
                <a:spLocks noChangeShapeType="1"/>
              </p:cNvSpPr>
              <p:nvPr/>
            </p:nvSpPr>
            <p:spPr bwMode="auto">
              <a:xfrm>
                <a:off x="2480" y="3656"/>
                <a:ext cx="0" cy="656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grpSp>
            <p:nvGrpSpPr>
              <p:cNvPr id="35873" name="Group 69"/>
              <p:cNvGrpSpPr>
                <a:grpSpLocks/>
              </p:cNvGrpSpPr>
              <p:nvPr/>
            </p:nvGrpSpPr>
            <p:grpSpPr bwMode="auto">
              <a:xfrm>
                <a:off x="3680" y="2176"/>
                <a:ext cx="76" cy="453"/>
                <a:chOff x="0" y="0"/>
                <a:chExt cx="76" cy="453"/>
              </a:xfrm>
            </p:grpSpPr>
            <p:sp>
              <p:nvSpPr>
                <p:cNvPr id="36037" name="Line 58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1" y="22"/>
                  <a:ext cx="74" cy="48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  <p:sp>
              <p:nvSpPr>
                <p:cNvPr id="36038" name="Line 59"/>
                <p:cNvSpPr>
                  <a:spLocks noChangeShapeType="1"/>
                </p:cNvSpPr>
                <p:nvPr/>
              </p:nvSpPr>
              <p:spPr bwMode="auto">
                <a:xfrm>
                  <a:off x="1" y="68"/>
                  <a:ext cx="70" cy="48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  <p:sp>
              <p:nvSpPr>
                <p:cNvPr id="36039" name="Line 60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0" y="114"/>
                  <a:ext cx="73" cy="48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  <p:sp>
              <p:nvSpPr>
                <p:cNvPr id="36040" name="Line 61"/>
                <p:cNvSpPr>
                  <a:spLocks noChangeShapeType="1"/>
                </p:cNvSpPr>
                <p:nvPr/>
              </p:nvSpPr>
              <p:spPr bwMode="auto">
                <a:xfrm>
                  <a:off x="1" y="159"/>
                  <a:ext cx="70" cy="48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  <p:sp>
              <p:nvSpPr>
                <p:cNvPr id="36041" name="Line 62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0" y="204"/>
                  <a:ext cx="74" cy="48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  <p:sp>
              <p:nvSpPr>
                <p:cNvPr id="36042" name="Line 63"/>
                <p:cNvSpPr>
                  <a:spLocks noChangeShapeType="1"/>
                </p:cNvSpPr>
                <p:nvPr/>
              </p:nvSpPr>
              <p:spPr bwMode="auto">
                <a:xfrm>
                  <a:off x="36" y="0"/>
                  <a:ext cx="40" cy="24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  <p:sp>
              <p:nvSpPr>
                <p:cNvPr id="36043" name="Line 64"/>
                <p:cNvSpPr>
                  <a:spLocks noChangeShapeType="1"/>
                </p:cNvSpPr>
                <p:nvPr/>
              </p:nvSpPr>
              <p:spPr bwMode="auto">
                <a:xfrm>
                  <a:off x="1" y="248"/>
                  <a:ext cx="70" cy="48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  <p:sp>
              <p:nvSpPr>
                <p:cNvPr id="36044" name="Line 65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0" y="295"/>
                  <a:ext cx="73" cy="48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  <p:sp>
              <p:nvSpPr>
                <p:cNvPr id="36045" name="Line 66"/>
                <p:cNvSpPr>
                  <a:spLocks noChangeShapeType="1"/>
                </p:cNvSpPr>
                <p:nvPr/>
              </p:nvSpPr>
              <p:spPr bwMode="auto">
                <a:xfrm>
                  <a:off x="1" y="339"/>
                  <a:ext cx="70" cy="48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  <p:sp>
              <p:nvSpPr>
                <p:cNvPr id="36046" name="Line 67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0" y="385"/>
                  <a:ext cx="74" cy="48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  <p:sp>
              <p:nvSpPr>
                <p:cNvPr id="36047" name="Line 68"/>
                <p:cNvSpPr>
                  <a:spLocks noChangeShapeType="1"/>
                </p:cNvSpPr>
                <p:nvPr/>
              </p:nvSpPr>
              <p:spPr bwMode="auto">
                <a:xfrm>
                  <a:off x="1" y="430"/>
                  <a:ext cx="41" cy="23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</p:grpSp>
          <p:sp>
            <p:nvSpPr>
              <p:cNvPr id="35874" name="Line 70"/>
              <p:cNvSpPr>
                <a:spLocks noChangeShapeType="1"/>
              </p:cNvSpPr>
              <p:nvPr/>
            </p:nvSpPr>
            <p:spPr bwMode="auto">
              <a:xfrm>
                <a:off x="2248" y="2160"/>
                <a:ext cx="0" cy="173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35875" name="Line 71"/>
              <p:cNvSpPr>
                <a:spLocks noChangeShapeType="1"/>
              </p:cNvSpPr>
              <p:nvPr/>
            </p:nvSpPr>
            <p:spPr bwMode="auto">
              <a:xfrm flipH="1">
                <a:off x="2240" y="3888"/>
                <a:ext cx="101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35876" name="Line 72"/>
              <p:cNvSpPr>
                <a:spLocks noChangeShapeType="1"/>
              </p:cNvSpPr>
              <p:nvPr/>
            </p:nvSpPr>
            <p:spPr bwMode="auto">
              <a:xfrm flipH="1">
                <a:off x="2400" y="3896"/>
                <a:ext cx="5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35877" name="Line 73"/>
              <p:cNvSpPr>
                <a:spLocks noChangeShapeType="1"/>
              </p:cNvSpPr>
              <p:nvPr/>
            </p:nvSpPr>
            <p:spPr bwMode="auto">
              <a:xfrm flipH="1">
                <a:off x="2512" y="3896"/>
                <a:ext cx="429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grpSp>
            <p:nvGrpSpPr>
              <p:cNvPr id="35878" name="Group 85"/>
              <p:cNvGrpSpPr>
                <a:grpSpLocks/>
              </p:cNvGrpSpPr>
              <p:nvPr/>
            </p:nvGrpSpPr>
            <p:grpSpPr bwMode="auto">
              <a:xfrm rot="5400000">
                <a:off x="3105" y="3677"/>
                <a:ext cx="76" cy="415"/>
                <a:chOff x="0" y="0"/>
                <a:chExt cx="76" cy="414"/>
              </a:xfrm>
            </p:grpSpPr>
            <p:sp>
              <p:nvSpPr>
                <p:cNvPr id="36026" name="Line 74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1" y="20"/>
                  <a:ext cx="73" cy="42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  <p:sp>
              <p:nvSpPr>
                <p:cNvPr id="36027" name="Line 75"/>
                <p:cNvSpPr>
                  <a:spLocks noChangeShapeType="1"/>
                </p:cNvSpPr>
                <p:nvPr/>
              </p:nvSpPr>
              <p:spPr bwMode="auto">
                <a:xfrm>
                  <a:off x="1" y="62"/>
                  <a:ext cx="70" cy="42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  <p:sp>
              <p:nvSpPr>
                <p:cNvPr id="36028" name="Line 76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0" y="105"/>
                  <a:ext cx="73" cy="41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  <p:sp>
              <p:nvSpPr>
                <p:cNvPr id="36029" name="Line 77"/>
                <p:cNvSpPr>
                  <a:spLocks noChangeShapeType="1"/>
                </p:cNvSpPr>
                <p:nvPr/>
              </p:nvSpPr>
              <p:spPr bwMode="auto">
                <a:xfrm>
                  <a:off x="1" y="145"/>
                  <a:ext cx="70" cy="42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  <p:sp>
              <p:nvSpPr>
                <p:cNvPr id="36030" name="Line 78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0" y="187"/>
                  <a:ext cx="73" cy="41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  <p:sp>
              <p:nvSpPr>
                <p:cNvPr id="36031" name="Line 79"/>
                <p:cNvSpPr>
                  <a:spLocks noChangeShapeType="1"/>
                </p:cNvSpPr>
                <p:nvPr/>
              </p:nvSpPr>
              <p:spPr bwMode="auto">
                <a:xfrm>
                  <a:off x="36" y="0"/>
                  <a:ext cx="40" cy="2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  <p:sp>
              <p:nvSpPr>
                <p:cNvPr id="36032" name="Line 80"/>
                <p:cNvSpPr>
                  <a:spLocks noChangeShapeType="1"/>
                </p:cNvSpPr>
                <p:nvPr/>
              </p:nvSpPr>
              <p:spPr bwMode="auto">
                <a:xfrm>
                  <a:off x="1" y="227"/>
                  <a:ext cx="70" cy="41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  <p:sp>
              <p:nvSpPr>
                <p:cNvPr id="36033" name="Line 81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0" y="270"/>
                  <a:ext cx="73" cy="41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  <p:sp>
              <p:nvSpPr>
                <p:cNvPr id="36034" name="Line 82"/>
                <p:cNvSpPr>
                  <a:spLocks noChangeShapeType="1"/>
                </p:cNvSpPr>
                <p:nvPr/>
              </p:nvSpPr>
              <p:spPr bwMode="auto">
                <a:xfrm>
                  <a:off x="1" y="310"/>
                  <a:ext cx="70" cy="42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  <p:sp>
              <p:nvSpPr>
                <p:cNvPr id="36035" name="Line 83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0" y="352"/>
                  <a:ext cx="73" cy="41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  <p:sp>
              <p:nvSpPr>
                <p:cNvPr id="36036" name="Line 84"/>
                <p:cNvSpPr>
                  <a:spLocks noChangeShapeType="1"/>
                </p:cNvSpPr>
                <p:nvPr/>
              </p:nvSpPr>
              <p:spPr bwMode="auto">
                <a:xfrm>
                  <a:off x="1" y="393"/>
                  <a:ext cx="40" cy="21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</p:grpSp>
          <p:sp>
            <p:nvSpPr>
              <p:cNvPr id="35879" name="Line 86"/>
              <p:cNvSpPr>
                <a:spLocks noChangeShapeType="1"/>
              </p:cNvSpPr>
              <p:nvPr/>
            </p:nvSpPr>
            <p:spPr bwMode="auto">
              <a:xfrm flipH="1">
                <a:off x="3344" y="3888"/>
                <a:ext cx="142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35880" name="Line 87"/>
              <p:cNvSpPr>
                <a:spLocks noChangeShapeType="1"/>
              </p:cNvSpPr>
              <p:nvPr/>
            </p:nvSpPr>
            <p:spPr bwMode="auto">
              <a:xfrm>
                <a:off x="4008" y="2776"/>
                <a:ext cx="0" cy="1119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35881" name="Line 88"/>
              <p:cNvSpPr>
                <a:spLocks noChangeShapeType="1"/>
              </p:cNvSpPr>
              <p:nvPr/>
            </p:nvSpPr>
            <p:spPr bwMode="auto">
              <a:xfrm flipH="1">
                <a:off x="3720" y="2776"/>
                <a:ext cx="293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35882" name="Line 89"/>
              <p:cNvSpPr>
                <a:spLocks noChangeShapeType="1"/>
              </p:cNvSpPr>
              <p:nvPr/>
            </p:nvSpPr>
            <p:spPr bwMode="auto">
              <a:xfrm>
                <a:off x="3720" y="2624"/>
                <a:ext cx="0" cy="149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35883" name="Line 90"/>
              <p:cNvSpPr>
                <a:spLocks noChangeShapeType="1"/>
              </p:cNvSpPr>
              <p:nvPr/>
            </p:nvSpPr>
            <p:spPr bwMode="auto">
              <a:xfrm flipH="1">
                <a:off x="3712" y="2176"/>
                <a:ext cx="792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35884" name="Line 91"/>
              <p:cNvSpPr>
                <a:spLocks noChangeShapeType="1"/>
              </p:cNvSpPr>
              <p:nvPr/>
            </p:nvSpPr>
            <p:spPr bwMode="auto">
              <a:xfrm flipH="1">
                <a:off x="2368" y="4312"/>
                <a:ext cx="2135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35885" name="Line 92"/>
              <p:cNvSpPr>
                <a:spLocks noChangeShapeType="1"/>
              </p:cNvSpPr>
              <p:nvPr/>
            </p:nvSpPr>
            <p:spPr bwMode="auto">
              <a:xfrm>
                <a:off x="4504" y="1976"/>
                <a:ext cx="0" cy="196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35886" name="Line 93"/>
              <p:cNvSpPr>
                <a:spLocks noChangeShapeType="1"/>
              </p:cNvSpPr>
              <p:nvPr/>
            </p:nvSpPr>
            <p:spPr bwMode="auto">
              <a:xfrm flipH="1">
                <a:off x="2256" y="3152"/>
                <a:ext cx="48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35887" name="Line 94"/>
              <p:cNvSpPr>
                <a:spLocks noChangeShapeType="1"/>
              </p:cNvSpPr>
              <p:nvPr/>
            </p:nvSpPr>
            <p:spPr bwMode="auto">
              <a:xfrm flipH="1">
                <a:off x="2832" y="3152"/>
                <a:ext cx="659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35888" name="Line 95"/>
              <p:cNvSpPr>
                <a:spLocks noChangeShapeType="1"/>
              </p:cNvSpPr>
              <p:nvPr/>
            </p:nvSpPr>
            <p:spPr bwMode="auto">
              <a:xfrm flipH="1">
                <a:off x="3568" y="3144"/>
                <a:ext cx="299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grpSp>
            <p:nvGrpSpPr>
              <p:cNvPr id="35889" name="Group 103"/>
              <p:cNvGrpSpPr>
                <a:grpSpLocks/>
              </p:cNvGrpSpPr>
              <p:nvPr/>
            </p:nvGrpSpPr>
            <p:grpSpPr bwMode="auto">
              <a:xfrm>
                <a:off x="3824" y="3384"/>
                <a:ext cx="76" cy="271"/>
                <a:chOff x="0" y="0"/>
                <a:chExt cx="76" cy="271"/>
              </a:xfrm>
            </p:grpSpPr>
            <p:sp>
              <p:nvSpPr>
                <p:cNvPr id="36019" name="Line 96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1" y="23"/>
                  <a:ext cx="74" cy="49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  <p:sp>
              <p:nvSpPr>
                <p:cNvPr id="36020" name="Line 97"/>
                <p:cNvSpPr>
                  <a:spLocks noChangeShapeType="1"/>
                </p:cNvSpPr>
                <p:nvPr/>
              </p:nvSpPr>
              <p:spPr bwMode="auto">
                <a:xfrm>
                  <a:off x="1" y="64"/>
                  <a:ext cx="70" cy="48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  <p:sp>
              <p:nvSpPr>
                <p:cNvPr id="36021" name="Line 98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0" y="113"/>
                  <a:ext cx="73" cy="48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  <p:sp>
              <p:nvSpPr>
                <p:cNvPr id="36022" name="Line 99"/>
                <p:cNvSpPr>
                  <a:spLocks noChangeShapeType="1"/>
                </p:cNvSpPr>
                <p:nvPr/>
              </p:nvSpPr>
              <p:spPr bwMode="auto">
                <a:xfrm>
                  <a:off x="1" y="160"/>
                  <a:ext cx="70" cy="48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  <p:sp>
              <p:nvSpPr>
                <p:cNvPr id="36023" name="Line 100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0" y="200"/>
                  <a:ext cx="74" cy="48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  <p:sp>
              <p:nvSpPr>
                <p:cNvPr id="36024" name="Line 101"/>
                <p:cNvSpPr>
                  <a:spLocks noChangeShapeType="1"/>
                </p:cNvSpPr>
                <p:nvPr/>
              </p:nvSpPr>
              <p:spPr bwMode="auto">
                <a:xfrm>
                  <a:off x="1" y="248"/>
                  <a:ext cx="41" cy="23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  <p:sp>
              <p:nvSpPr>
                <p:cNvPr id="36025" name="Line 102"/>
                <p:cNvSpPr>
                  <a:spLocks noChangeShapeType="1"/>
                </p:cNvSpPr>
                <p:nvPr/>
              </p:nvSpPr>
              <p:spPr bwMode="auto">
                <a:xfrm>
                  <a:off x="36" y="0"/>
                  <a:ext cx="40" cy="24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</p:grpSp>
          <p:sp>
            <p:nvSpPr>
              <p:cNvPr id="35890" name="Line 104"/>
              <p:cNvSpPr>
                <a:spLocks noChangeShapeType="1"/>
              </p:cNvSpPr>
              <p:nvPr/>
            </p:nvSpPr>
            <p:spPr bwMode="auto">
              <a:xfrm>
                <a:off x="3864" y="3656"/>
                <a:ext cx="0" cy="656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35891" name="Line 105"/>
              <p:cNvSpPr>
                <a:spLocks noChangeShapeType="1"/>
              </p:cNvSpPr>
              <p:nvPr/>
            </p:nvSpPr>
            <p:spPr bwMode="auto">
              <a:xfrm>
                <a:off x="3864" y="3152"/>
                <a:ext cx="0" cy="24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35892" name="Line 106"/>
              <p:cNvSpPr>
                <a:spLocks noChangeShapeType="1"/>
              </p:cNvSpPr>
              <p:nvPr/>
            </p:nvSpPr>
            <p:spPr bwMode="auto">
              <a:xfrm flipH="1">
                <a:off x="3592" y="1976"/>
                <a:ext cx="921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35893" name="Line 107"/>
              <p:cNvSpPr>
                <a:spLocks noChangeShapeType="1"/>
              </p:cNvSpPr>
              <p:nvPr/>
            </p:nvSpPr>
            <p:spPr bwMode="auto">
              <a:xfrm flipH="1">
                <a:off x="3904" y="3888"/>
                <a:ext cx="105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35894" name="Rectangle 108"/>
              <p:cNvSpPr>
                <a:spLocks/>
              </p:cNvSpPr>
              <p:nvPr/>
            </p:nvSpPr>
            <p:spPr bwMode="auto">
              <a:xfrm>
                <a:off x="2408" y="1400"/>
                <a:ext cx="1024" cy="248"/>
              </a:xfrm>
              <a:prstGeom prst="rect">
                <a:avLst/>
              </a:prstGeom>
              <a:solidFill>
                <a:srgbClr val="6600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8100" tIns="38100" rIns="38100" bIns="38100">
                <a:spAutoFit/>
              </a:bodyPr>
              <a:lstStyle/>
              <a:p>
                <a:pPr algn="l"/>
                <a:r>
                  <a:rPr lang="en-US" sz="1300">
                    <a:solidFill>
                      <a:srgbClr val="FFFFFF"/>
                    </a:solidFill>
                    <a:latin typeface="Calibri Bold" pitchFamily="-84" charset="0"/>
                    <a:ea typeface="MS PGothic" pitchFamily="34" charset="-128"/>
                    <a:sym typeface="Calibri Bold" pitchFamily="-84" charset="0"/>
                  </a:rPr>
                  <a:t>Service module</a:t>
                </a:r>
              </a:p>
            </p:txBody>
          </p:sp>
          <p:sp>
            <p:nvSpPr>
              <p:cNvPr id="35895" name="Line 109"/>
              <p:cNvSpPr>
                <a:spLocks noChangeShapeType="1"/>
              </p:cNvSpPr>
              <p:nvPr/>
            </p:nvSpPr>
            <p:spPr bwMode="auto">
              <a:xfrm flipH="1">
                <a:off x="2039" y="2160"/>
                <a:ext cx="20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grpSp>
            <p:nvGrpSpPr>
              <p:cNvPr id="35896" name="Group 112"/>
              <p:cNvGrpSpPr>
                <a:grpSpLocks/>
              </p:cNvGrpSpPr>
              <p:nvPr/>
            </p:nvGrpSpPr>
            <p:grpSpPr bwMode="auto">
              <a:xfrm>
                <a:off x="2336" y="4120"/>
                <a:ext cx="70" cy="136"/>
                <a:chOff x="0" y="0"/>
                <a:chExt cx="70" cy="136"/>
              </a:xfrm>
            </p:grpSpPr>
            <p:sp>
              <p:nvSpPr>
                <p:cNvPr id="36017" name="AutoShape 110"/>
                <p:cNvSpPr>
                  <a:spLocks/>
                </p:cNvSpPr>
                <p:nvPr/>
              </p:nvSpPr>
              <p:spPr bwMode="auto">
                <a:xfrm>
                  <a:off x="0" y="68"/>
                  <a:ext cx="70" cy="68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158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36018" name="AutoShape 111"/>
                <p:cNvSpPr>
                  <a:spLocks/>
                </p:cNvSpPr>
                <p:nvPr/>
              </p:nvSpPr>
              <p:spPr bwMode="auto">
                <a:xfrm rot="10800000">
                  <a:off x="0" y="0"/>
                  <a:ext cx="70" cy="68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158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35897" name="Group 115"/>
              <p:cNvGrpSpPr>
                <a:grpSpLocks/>
              </p:cNvGrpSpPr>
              <p:nvPr/>
            </p:nvGrpSpPr>
            <p:grpSpPr bwMode="auto">
              <a:xfrm>
                <a:off x="2440" y="4120"/>
                <a:ext cx="70" cy="136"/>
                <a:chOff x="0" y="0"/>
                <a:chExt cx="70" cy="136"/>
              </a:xfrm>
            </p:grpSpPr>
            <p:sp>
              <p:nvSpPr>
                <p:cNvPr id="36015" name="AutoShape 113"/>
                <p:cNvSpPr>
                  <a:spLocks/>
                </p:cNvSpPr>
                <p:nvPr/>
              </p:nvSpPr>
              <p:spPr bwMode="auto">
                <a:xfrm>
                  <a:off x="0" y="68"/>
                  <a:ext cx="70" cy="68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158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36016" name="AutoShape 114"/>
                <p:cNvSpPr>
                  <a:spLocks/>
                </p:cNvSpPr>
                <p:nvPr/>
              </p:nvSpPr>
              <p:spPr bwMode="auto">
                <a:xfrm rot="10800000">
                  <a:off x="0" y="0"/>
                  <a:ext cx="70" cy="68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158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35898" name="Group 118"/>
              <p:cNvGrpSpPr>
                <a:grpSpLocks/>
              </p:cNvGrpSpPr>
              <p:nvPr/>
            </p:nvGrpSpPr>
            <p:grpSpPr bwMode="auto">
              <a:xfrm>
                <a:off x="3832" y="4120"/>
                <a:ext cx="70" cy="136"/>
                <a:chOff x="0" y="0"/>
                <a:chExt cx="70" cy="136"/>
              </a:xfrm>
            </p:grpSpPr>
            <p:sp>
              <p:nvSpPr>
                <p:cNvPr id="36013" name="AutoShape 116"/>
                <p:cNvSpPr>
                  <a:spLocks/>
                </p:cNvSpPr>
                <p:nvPr/>
              </p:nvSpPr>
              <p:spPr bwMode="auto">
                <a:xfrm>
                  <a:off x="0" y="68"/>
                  <a:ext cx="70" cy="68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158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36014" name="AutoShape 117"/>
                <p:cNvSpPr>
                  <a:spLocks/>
                </p:cNvSpPr>
                <p:nvPr/>
              </p:nvSpPr>
              <p:spPr bwMode="auto">
                <a:xfrm rot="10800000">
                  <a:off x="0" y="0"/>
                  <a:ext cx="70" cy="68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158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35899" name="Group 121"/>
              <p:cNvGrpSpPr>
                <a:grpSpLocks/>
              </p:cNvGrpSpPr>
              <p:nvPr/>
            </p:nvGrpSpPr>
            <p:grpSpPr bwMode="auto">
              <a:xfrm rot="-5400000">
                <a:off x="4119" y="2111"/>
                <a:ext cx="84" cy="131"/>
                <a:chOff x="0" y="0"/>
                <a:chExt cx="84" cy="130"/>
              </a:xfrm>
            </p:grpSpPr>
            <p:sp>
              <p:nvSpPr>
                <p:cNvPr id="36011" name="AutoShape 119"/>
                <p:cNvSpPr>
                  <a:spLocks/>
                </p:cNvSpPr>
                <p:nvPr/>
              </p:nvSpPr>
              <p:spPr bwMode="auto">
                <a:xfrm>
                  <a:off x="0" y="65"/>
                  <a:ext cx="84" cy="65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158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36012" name="AutoShape 120"/>
                <p:cNvSpPr>
                  <a:spLocks/>
                </p:cNvSpPr>
                <p:nvPr/>
              </p:nvSpPr>
              <p:spPr bwMode="auto">
                <a:xfrm rot="10800000">
                  <a:off x="0" y="0"/>
                  <a:ext cx="84" cy="65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158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35900" name="Rectangle 122"/>
              <p:cNvSpPr>
                <a:spLocks/>
              </p:cNvSpPr>
              <p:nvPr/>
            </p:nvSpPr>
            <p:spPr bwMode="auto">
              <a:xfrm>
                <a:off x="1088" y="3248"/>
                <a:ext cx="889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8100" tIns="38100" rIns="38100" bIns="38100">
                <a:spAutoFit/>
              </a:bodyPr>
              <a:lstStyle/>
              <a:p>
                <a:pPr algn="l"/>
                <a:r>
                  <a:rPr lang="en-US" sz="1000">
                    <a:latin typeface="Calibri" pitchFamily="34" charset="0"/>
                    <a:ea typeface="MS PGothic" pitchFamily="34" charset="-128"/>
                    <a:sym typeface="Calibri" pitchFamily="34" charset="0"/>
                  </a:rPr>
                  <a:t>Coupler intercept</a:t>
                </a:r>
              </a:p>
            </p:txBody>
          </p:sp>
          <p:sp>
            <p:nvSpPr>
              <p:cNvPr id="35901" name="Line 123"/>
              <p:cNvSpPr>
                <a:spLocks noChangeShapeType="1"/>
              </p:cNvSpPr>
              <p:nvPr/>
            </p:nvSpPr>
            <p:spPr bwMode="auto">
              <a:xfrm rot="10800000" flipH="1">
                <a:off x="1976" y="3328"/>
                <a:ext cx="343" cy="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35902" name="Rectangle 124"/>
              <p:cNvSpPr>
                <a:spLocks/>
              </p:cNvSpPr>
              <p:nvPr/>
            </p:nvSpPr>
            <p:spPr bwMode="auto">
              <a:xfrm>
                <a:off x="1112" y="3520"/>
                <a:ext cx="952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8100" tIns="38100" rIns="38100" bIns="38100">
                <a:spAutoFit/>
              </a:bodyPr>
              <a:lstStyle/>
              <a:p>
                <a:pPr algn="l"/>
                <a:r>
                  <a:rPr lang="en-US" sz="1000">
                    <a:latin typeface="Calibri" pitchFamily="34" charset="0"/>
                    <a:ea typeface="MS PGothic" pitchFamily="34" charset="-128"/>
                    <a:sym typeface="Calibri" pitchFamily="34" charset="0"/>
                  </a:rPr>
                  <a:t>End cone intercept</a:t>
                </a:r>
              </a:p>
            </p:txBody>
          </p:sp>
          <p:sp>
            <p:nvSpPr>
              <p:cNvPr id="35903" name="Line 125"/>
              <p:cNvSpPr>
                <a:spLocks noChangeShapeType="1"/>
              </p:cNvSpPr>
              <p:nvPr/>
            </p:nvSpPr>
            <p:spPr bwMode="auto">
              <a:xfrm rot="10800000" flipH="1">
                <a:off x="2064" y="3592"/>
                <a:ext cx="352" cy="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35904" name="Rectangle 126"/>
              <p:cNvSpPr>
                <a:spLocks/>
              </p:cNvSpPr>
              <p:nvPr/>
            </p:nvSpPr>
            <p:spPr bwMode="auto">
              <a:xfrm>
                <a:off x="4640" y="3256"/>
                <a:ext cx="952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8100" tIns="38100" rIns="38100" bIns="38100">
                <a:spAutoFit/>
              </a:bodyPr>
              <a:lstStyle/>
              <a:p>
                <a:pPr algn="l"/>
                <a:r>
                  <a:rPr lang="en-US" sz="1000">
                    <a:latin typeface="Calibri" pitchFamily="34" charset="0"/>
                    <a:ea typeface="MS PGothic" pitchFamily="34" charset="-128"/>
                    <a:sym typeface="Calibri" pitchFamily="34" charset="0"/>
                  </a:rPr>
                  <a:t>End cone intercept</a:t>
                </a:r>
              </a:p>
            </p:txBody>
          </p:sp>
          <p:sp>
            <p:nvSpPr>
              <p:cNvPr id="35905" name="Line 127"/>
              <p:cNvSpPr>
                <a:spLocks noChangeShapeType="1"/>
              </p:cNvSpPr>
              <p:nvPr/>
            </p:nvSpPr>
            <p:spPr bwMode="auto">
              <a:xfrm flipH="1">
                <a:off x="3904" y="3368"/>
                <a:ext cx="733" cy="17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35906" name="Rectangle 128"/>
              <p:cNvSpPr>
                <a:spLocks/>
              </p:cNvSpPr>
              <p:nvPr/>
            </p:nvSpPr>
            <p:spPr bwMode="auto">
              <a:xfrm>
                <a:off x="2912" y="3688"/>
                <a:ext cx="412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8100" tIns="38100" rIns="38100" bIns="38100">
                <a:spAutoFit/>
              </a:bodyPr>
              <a:lstStyle/>
              <a:p>
                <a:pPr algn="l"/>
                <a:r>
                  <a:rPr lang="en-US" sz="1000">
                    <a:latin typeface="Calibri" pitchFamily="34" charset="0"/>
                    <a:ea typeface="MS PGothic" pitchFamily="34" charset="-128"/>
                    <a:sym typeface="Calibri" pitchFamily="34" charset="0"/>
                  </a:rPr>
                  <a:t>Screen </a:t>
                </a:r>
              </a:p>
            </p:txBody>
          </p:sp>
          <p:sp>
            <p:nvSpPr>
              <p:cNvPr id="35907" name="Line 129"/>
              <p:cNvSpPr>
                <a:spLocks noChangeShapeType="1"/>
              </p:cNvSpPr>
              <p:nvPr/>
            </p:nvSpPr>
            <p:spPr bwMode="auto">
              <a:xfrm rot="10800000">
                <a:off x="3744" y="2552"/>
                <a:ext cx="216" cy="10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35908" name="Rectangle 130"/>
              <p:cNvSpPr>
                <a:spLocks/>
              </p:cNvSpPr>
              <p:nvPr/>
            </p:nvSpPr>
            <p:spPr bwMode="auto">
              <a:xfrm>
                <a:off x="3920" y="2544"/>
                <a:ext cx="412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8100" tIns="38100" rIns="38100" bIns="38100">
                <a:spAutoFit/>
              </a:bodyPr>
              <a:lstStyle/>
              <a:p>
                <a:pPr algn="l"/>
                <a:r>
                  <a:rPr lang="en-US" sz="1000">
                    <a:latin typeface="Calibri" pitchFamily="34" charset="0"/>
                    <a:ea typeface="MS PGothic" pitchFamily="34" charset="-128"/>
                    <a:sym typeface="Calibri" pitchFamily="34" charset="0"/>
                  </a:rPr>
                  <a:t>Screen </a:t>
                </a:r>
              </a:p>
            </p:txBody>
          </p:sp>
          <p:grpSp>
            <p:nvGrpSpPr>
              <p:cNvPr id="35909" name="Group 136"/>
              <p:cNvGrpSpPr>
                <a:grpSpLocks/>
              </p:cNvGrpSpPr>
              <p:nvPr/>
            </p:nvGrpSpPr>
            <p:grpSpPr bwMode="auto">
              <a:xfrm>
                <a:off x="3112" y="288"/>
                <a:ext cx="184" cy="182"/>
                <a:chOff x="0" y="0"/>
                <a:chExt cx="184" cy="182"/>
              </a:xfrm>
            </p:grpSpPr>
            <p:sp>
              <p:nvSpPr>
                <p:cNvPr id="36006" name="AutoShape 131"/>
                <p:cNvSpPr>
                  <a:spLocks/>
                </p:cNvSpPr>
                <p:nvPr/>
              </p:nvSpPr>
              <p:spPr bwMode="auto">
                <a:xfrm>
                  <a:off x="86" y="91"/>
                  <a:ext cx="98" cy="91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0000"/>
                </a:solidFill>
                <a:ln w="158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36007" name="AutoShape 132"/>
                <p:cNvSpPr>
                  <a:spLocks/>
                </p:cNvSpPr>
                <p:nvPr/>
              </p:nvSpPr>
              <p:spPr bwMode="auto">
                <a:xfrm rot="10800000">
                  <a:off x="86" y="0"/>
                  <a:ext cx="98" cy="91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158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36008" name="Line 133"/>
                <p:cNvSpPr>
                  <a:spLocks noChangeShapeType="1"/>
                </p:cNvSpPr>
                <p:nvPr/>
              </p:nvSpPr>
              <p:spPr bwMode="auto">
                <a:xfrm flipH="1">
                  <a:off x="0" y="96"/>
                  <a:ext cx="136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  <p:sp>
              <p:nvSpPr>
                <p:cNvPr id="36009" name="Line 134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42" y="46"/>
                  <a:ext cx="44" cy="9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  <p:sp>
              <p:nvSpPr>
                <p:cNvPr id="36010" name="Line 135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10" y="53"/>
                  <a:ext cx="44" cy="9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</p:grpSp>
          <p:sp>
            <p:nvSpPr>
              <p:cNvPr id="35910" name="Line 137"/>
              <p:cNvSpPr>
                <a:spLocks noChangeShapeType="1"/>
              </p:cNvSpPr>
              <p:nvPr/>
            </p:nvSpPr>
            <p:spPr bwMode="auto">
              <a:xfrm flipH="1">
                <a:off x="3248" y="584"/>
                <a:ext cx="292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35911" name="Line 138"/>
              <p:cNvSpPr>
                <a:spLocks noChangeShapeType="1"/>
              </p:cNvSpPr>
              <p:nvPr/>
            </p:nvSpPr>
            <p:spPr bwMode="auto">
              <a:xfrm>
                <a:off x="3248" y="448"/>
                <a:ext cx="0" cy="138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35912" name="Line 139"/>
              <p:cNvSpPr>
                <a:spLocks noChangeShapeType="1"/>
              </p:cNvSpPr>
              <p:nvPr/>
            </p:nvSpPr>
            <p:spPr bwMode="auto">
              <a:xfrm>
                <a:off x="3512" y="3736"/>
                <a:ext cx="0" cy="336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grpSp>
            <p:nvGrpSpPr>
              <p:cNvPr id="35913" name="Group 145"/>
              <p:cNvGrpSpPr>
                <a:grpSpLocks/>
              </p:cNvGrpSpPr>
              <p:nvPr/>
            </p:nvGrpSpPr>
            <p:grpSpPr bwMode="auto">
              <a:xfrm rot="10800000">
                <a:off x="3464" y="4031"/>
                <a:ext cx="184" cy="183"/>
                <a:chOff x="0" y="0"/>
                <a:chExt cx="184" cy="182"/>
              </a:xfrm>
            </p:grpSpPr>
            <p:sp>
              <p:nvSpPr>
                <p:cNvPr id="36001" name="AutoShape 140"/>
                <p:cNvSpPr>
                  <a:spLocks/>
                </p:cNvSpPr>
                <p:nvPr/>
              </p:nvSpPr>
              <p:spPr bwMode="auto">
                <a:xfrm>
                  <a:off x="85" y="91"/>
                  <a:ext cx="99" cy="91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0000"/>
                </a:solidFill>
                <a:ln w="158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36002" name="AutoShape 141"/>
                <p:cNvSpPr>
                  <a:spLocks/>
                </p:cNvSpPr>
                <p:nvPr/>
              </p:nvSpPr>
              <p:spPr bwMode="auto">
                <a:xfrm rot="10800000">
                  <a:off x="85" y="0"/>
                  <a:ext cx="99" cy="91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158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36003" name="Line 142"/>
                <p:cNvSpPr>
                  <a:spLocks noChangeShapeType="1"/>
                </p:cNvSpPr>
                <p:nvPr/>
              </p:nvSpPr>
              <p:spPr bwMode="auto">
                <a:xfrm flipH="1">
                  <a:off x="0" y="96"/>
                  <a:ext cx="136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  <p:sp>
              <p:nvSpPr>
                <p:cNvPr id="36004" name="Line 143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41" y="46"/>
                  <a:ext cx="44" cy="9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  <p:sp>
              <p:nvSpPr>
                <p:cNvPr id="36005" name="Line 144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10" y="53"/>
                  <a:ext cx="43" cy="9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</p:grpSp>
          <p:sp>
            <p:nvSpPr>
              <p:cNvPr id="35914" name="Line 146"/>
              <p:cNvSpPr>
                <a:spLocks noChangeShapeType="1"/>
              </p:cNvSpPr>
              <p:nvPr/>
            </p:nvSpPr>
            <p:spPr bwMode="auto">
              <a:xfrm flipH="1">
                <a:off x="3536" y="3888"/>
                <a:ext cx="296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35915" name="Rectangle 147"/>
              <p:cNvSpPr>
                <a:spLocks/>
              </p:cNvSpPr>
              <p:nvPr/>
            </p:nvSpPr>
            <p:spPr bwMode="auto">
              <a:xfrm>
                <a:off x="3408" y="4000"/>
                <a:ext cx="299" cy="238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916" name="Line 148"/>
              <p:cNvSpPr>
                <a:spLocks noChangeShapeType="1"/>
              </p:cNvSpPr>
              <p:nvPr/>
            </p:nvSpPr>
            <p:spPr bwMode="auto">
              <a:xfrm flipH="1">
                <a:off x="3288" y="4136"/>
                <a:ext cx="115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grpSp>
            <p:nvGrpSpPr>
              <p:cNvPr id="35917" name="Group 154"/>
              <p:cNvGrpSpPr>
                <a:grpSpLocks/>
              </p:cNvGrpSpPr>
              <p:nvPr/>
            </p:nvGrpSpPr>
            <p:grpSpPr bwMode="auto">
              <a:xfrm>
                <a:off x="1976" y="1040"/>
                <a:ext cx="184" cy="182"/>
                <a:chOff x="0" y="0"/>
                <a:chExt cx="184" cy="182"/>
              </a:xfrm>
            </p:grpSpPr>
            <p:sp>
              <p:nvSpPr>
                <p:cNvPr id="35996" name="AutoShape 149"/>
                <p:cNvSpPr>
                  <a:spLocks/>
                </p:cNvSpPr>
                <p:nvPr/>
              </p:nvSpPr>
              <p:spPr bwMode="auto">
                <a:xfrm>
                  <a:off x="86" y="91"/>
                  <a:ext cx="98" cy="91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0000"/>
                </a:solidFill>
                <a:ln w="158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35997" name="AutoShape 150"/>
                <p:cNvSpPr>
                  <a:spLocks/>
                </p:cNvSpPr>
                <p:nvPr/>
              </p:nvSpPr>
              <p:spPr bwMode="auto">
                <a:xfrm rot="10800000">
                  <a:off x="86" y="0"/>
                  <a:ext cx="98" cy="91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158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35998" name="Line 151"/>
                <p:cNvSpPr>
                  <a:spLocks noChangeShapeType="1"/>
                </p:cNvSpPr>
                <p:nvPr/>
              </p:nvSpPr>
              <p:spPr bwMode="auto">
                <a:xfrm flipH="1">
                  <a:off x="0" y="96"/>
                  <a:ext cx="136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  <p:sp>
              <p:nvSpPr>
                <p:cNvPr id="35999" name="Line 152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42" y="46"/>
                  <a:ext cx="44" cy="9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  <p:sp>
              <p:nvSpPr>
                <p:cNvPr id="36000" name="Line 153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10" y="53"/>
                  <a:ext cx="44" cy="9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</p:grpSp>
          <p:sp>
            <p:nvSpPr>
              <p:cNvPr id="35918" name="Line 155"/>
              <p:cNvSpPr>
                <a:spLocks noChangeShapeType="1"/>
              </p:cNvSpPr>
              <p:nvPr/>
            </p:nvSpPr>
            <p:spPr bwMode="auto">
              <a:xfrm>
                <a:off x="2104" y="1200"/>
                <a:ext cx="0" cy="138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grpSp>
            <p:nvGrpSpPr>
              <p:cNvPr id="35919" name="Group 158"/>
              <p:cNvGrpSpPr>
                <a:grpSpLocks/>
              </p:cNvGrpSpPr>
              <p:nvPr/>
            </p:nvGrpSpPr>
            <p:grpSpPr bwMode="auto">
              <a:xfrm>
                <a:off x="3488" y="1360"/>
                <a:ext cx="98" cy="182"/>
                <a:chOff x="0" y="0"/>
                <a:chExt cx="98" cy="182"/>
              </a:xfrm>
            </p:grpSpPr>
            <p:sp>
              <p:nvSpPr>
                <p:cNvPr id="35994" name="AutoShape 156"/>
                <p:cNvSpPr>
                  <a:spLocks/>
                </p:cNvSpPr>
                <p:nvPr/>
              </p:nvSpPr>
              <p:spPr bwMode="auto">
                <a:xfrm>
                  <a:off x="0" y="91"/>
                  <a:ext cx="98" cy="91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158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35995" name="AutoShape 157"/>
                <p:cNvSpPr>
                  <a:spLocks/>
                </p:cNvSpPr>
                <p:nvPr/>
              </p:nvSpPr>
              <p:spPr bwMode="auto">
                <a:xfrm rot="10800000">
                  <a:off x="0" y="0"/>
                  <a:ext cx="98" cy="91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158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35920" name="Group 164"/>
              <p:cNvGrpSpPr>
                <a:grpSpLocks/>
              </p:cNvGrpSpPr>
              <p:nvPr/>
            </p:nvGrpSpPr>
            <p:grpSpPr bwMode="auto">
              <a:xfrm>
                <a:off x="1872" y="2896"/>
                <a:ext cx="184" cy="182"/>
                <a:chOff x="0" y="0"/>
                <a:chExt cx="184" cy="182"/>
              </a:xfrm>
            </p:grpSpPr>
            <p:sp>
              <p:nvSpPr>
                <p:cNvPr id="35989" name="AutoShape 159"/>
                <p:cNvSpPr>
                  <a:spLocks/>
                </p:cNvSpPr>
                <p:nvPr/>
              </p:nvSpPr>
              <p:spPr bwMode="auto">
                <a:xfrm>
                  <a:off x="86" y="91"/>
                  <a:ext cx="98" cy="91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0000"/>
                </a:solidFill>
                <a:ln w="158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35990" name="AutoShape 160"/>
                <p:cNvSpPr>
                  <a:spLocks/>
                </p:cNvSpPr>
                <p:nvPr/>
              </p:nvSpPr>
              <p:spPr bwMode="auto">
                <a:xfrm rot="10800000">
                  <a:off x="86" y="0"/>
                  <a:ext cx="98" cy="91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158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35991" name="Line 161"/>
                <p:cNvSpPr>
                  <a:spLocks noChangeShapeType="1"/>
                </p:cNvSpPr>
                <p:nvPr/>
              </p:nvSpPr>
              <p:spPr bwMode="auto">
                <a:xfrm flipH="1">
                  <a:off x="0" y="96"/>
                  <a:ext cx="136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  <p:sp>
              <p:nvSpPr>
                <p:cNvPr id="35992" name="Line 162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42" y="46"/>
                  <a:ext cx="44" cy="9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  <p:sp>
              <p:nvSpPr>
                <p:cNvPr id="35993" name="Line 163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10" y="53"/>
                  <a:ext cx="44" cy="9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</p:grpSp>
          <p:sp>
            <p:nvSpPr>
              <p:cNvPr id="35921" name="Line 165"/>
              <p:cNvSpPr>
                <a:spLocks noChangeShapeType="1"/>
              </p:cNvSpPr>
              <p:nvPr/>
            </p:nvSpPr>
            <p:spPr bwMode="auto">
              <a:xfrm flipH="1">
                <a:off x="2008" y="3200"/>
                <a:ext cx="174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35922" name="Line 166"/>
              <p:cNvSpPr>
                <a:spLocks noChangeShapeType="1"/>
              </p:cNvSpPr>
              <p:nvPr/>
            </p:nvSpPr>
            <p:spPr bwMode="auto">
              <a:xfrm>
                <a:off x="2008" y="3056"/>
                <a:ext cx="0" cy="138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grpSp>
            <p:nvGrpSpPr>
              <p:cNvPr id="35923" name="Group 172"/>
              <p:cNvGrpSpPr>
                <a:grpSpLocks/>
              </p:cNvGrpSpPr>
              <p:nvPr/>
            </p:nvGrpSpPr>
            <p:grpSpPr bwMode="auto">
              <a:xfrm>
                <a:off x="2288" y="2112"/>
                <a:ext cx="184" cy="182"/>
                <a:chOff x="0" y="0"/>
                <a:chExt cx="184" cy="182"/>
              </a:xfrm>
            </p:grpSpPr>
            <p:sp>
              <p:nvSpPr>
                <p:cNvPr id="35984" name="AutoShape 167"/>
                <p:cNvSpPr>
                  <a:spLocks/>
                </p:cNvSpPr>
                <p:nvPr/>
              </p:nvSpPr>
              <p:spPr bwMode="auto">
                <a:xfrm>
                  <a:off x="86" y="91"/>
                  <a:ext cx="98" cy="91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0000"/>
                </a:solidFill>
                <a:ln w="158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35985" name="AutoShape 168"/>
                <p:cNvSpPr>
                  <a:spLocks/>
                </p:cNvSpPr>
                <p:nvPr/>
              </p:nvSpPr>
              <p:spPr bwMode="auto">
                <a:xfrm rot="10800000">
                  <a:off x="86" y="0"/>
                  <a:ext cx="98" cy="91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158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35986" name="Line 169"/>
                <p:cNvSpPr>
                  <a:spLocks noChangeShapeType="1"/>
                </p:cNvSpPr>
                <p:nvPr/>
              </p:nvSpPr>
              <p:spPr bwMode="auto">
                <a:xfrm flipH="1">
                  <a:off x="0" y="96"/>
                  <a:ext cx="136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  <p:sp>
              <p:nvSpPr>
                <p:cNvPr id="35987" name="Line 170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42" y="46"/>
                  <a:ext cx="44" cy="9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  <p:sp>
              <p:nvSpPr>
                <p:cNvPr id="35988" name="Line 171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8" y="53"/>
                  <a:ext cx="44" cy="9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</p:grpSp>
          <p:sp>
            <p:nvSpPr>
              <p:cNvPr id="35924" name="Line 173"/>
              <p:cNvSpPr>
                <a:spLocks noChangeShapeType="1"/>
              </p:cNvSpPr>
              <p:nvPr/>
            </p:nvSpPr>
            <p:spPr bwMode="auto">
              <a:xfrm flipH="1">
                <a:off x="2424" y="2416"/>
                <a:ext cx="108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35925" name="Line 174"/>
              <p:cNvSpPr>
                <a:spLocks noChangeShapeType="1"/>
              </p:cNvSpPr>
              <p:nvPr/>
            </p:nvSpPr>
            <p:spPr bwMode="auto">
              <a:xfrm>
                <a:off x="2424" y="2272"/>
                <a:ext cx="0" cy="138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grpSp>
            <p:nvGrpSpPr>
              <p:cNvPr id="35926" name="Group 180"/>
              <p:cNvGrpSpPr>
                <a:grpSpLocks/>
              </p:cNvGrpSpPr>
              <p:nvPr/>
            </p:nvGrpSpPr>
            <p:grpSpPr bwMode="auto">
              <a:xfrm>
                <a:off x="3136" y="968"/>
                <a:ext cx="188" cy="182"/>
                <a:chOff x="0" y="0"/>
                <a:chExt cx="188" cy="182"/>
              </a:xfrm>
            </p:grpSpPr>
            <p:sp>
              <p:nvSpPr>
                <p:cNvPr id="35979" name="AutoShape 175"/>
                <p:cNvSpPr>
                  <a:spLocks/>
                </p:cNvSpPr>
                <p:nvPr/>
              </p:nvSpPr>
              <p:spPr bwMode="auto">
                <a:xfrm>
                  <a:off x="90" y="91"/>
                  <a:ext cx="98" cy="91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0000"/>
                </a:solidFill>
                <a:ln w="158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35980" name="AutoShape 176"/>
                <p:cNvSpPr>
                  <a:spLocks/>
                </p:cNvSpPr>
                <p:nvPr/>
              </p:nvSpPr>
              <p:spPr bwMode="auto">
                <a:xfrm rot="10800000">
                  <a:off x="90" y="0"/>
                  <a:ext cx="98" cy="91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158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35981" name="Line 177"/>
                <p:cNvSpPr>
                  <a:spLocks noChangeShapeType="1"/>
                </p:cNvSpPr>
                <p:nvPr/>
              </p:nvSpPr>
              <p:spPr bwMode="auto">
                <a:xfrm flipH="1">
                  <a:off x="0" y="96"/>
                  <a:ext cx="136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  <p:sp>
              <p:nvSpPr>
                <p:cNvPr id="35982" name="Line 178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46" y="46"/>
                  <a:ext cx="43" cy="9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  <p:sp>
              <p:nvSpPr>
                <p:cNvPr id="35983" name="Line 179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14" y="53"/>
                  <a:ext cx="44" cy="9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</p:grpSp>
          <p:sp>
            <p:nvSpPr>
              <p:cNvPr id="35927" name="Line 181"/>
              <p:cNvSpPr>
                <a:spLocks noChangeShapeType="1"/>
              </p:cNvSpPr>
              <p:nvPr/>
            </p:nvSpPr>
            <p:spPr bwMode="auto">
              <a:xfrm flipH="1">
                <a:off x="3280" y="1264"/>
                <a:ext cx="238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35928" name="Line 182"/>
              <p:cNvSpPr>
                <a:spLocks noChangeShapeType="1"/>
              </p:cNvSpPr>
              <p:nvPr/>
            </p:nvSpPr>
            <p:spPr bwMode="auto">
              <a:xfrm>
                <a:off x="3280" y="1128"/>
                <a:ext cx="0" cy="138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35929" name="Rectangle 183"/>
              <p:cNvSpPr>
                <a:spLocks/>
              </p:cNvSpPr>
              <p:nvPr/>
            </p:nvSpPr>
            <p:spPr bwMode="auto">
              <a:xfrm>
                <a:off x="3512" y="1304"/>
                <a:ext cx="175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8100" tIns="38100" rIns="38100" bIns="38100">
                <a:spAutoFit/>
              </a:bodyPr>
              <a:lstStyle/>
              <a:p>
                <a:pPr algn="l"/>
                <a:r>
                  <a:rPr lang="en-US" sz="1300">
                    <a:latin typeface="Calibri" pitchFamily="34" charset="0"/>
                    <a:ea typeface="MS PGothic" pitchFamily="34" charset="-128"/>
                    <a:sym typeface="Calibri" pitchFamily="34" charset="0"/>
                  </a:rPr>
                  <a:t>R</a:t>
                </a:r>
                <a:r>
                  <a:rPr lang="en-US" sz="1000">
                    <a:latin typeface="Calibri" pitchFamily="34" charset="0"/>
                    <a:ea typeface="MS PGothic" pitchFamily="34" charset="-128"/>
                    <a:sym typeface="Calibri" pitchFamily="34" charset="0"/>
                  </a:rPr>
                  <a:t> </a:t>
                </a:r>
              </a:p>
            </p:txBody>
          </p:sp>
          <p:grpSp>
            <p:nvGrpSpPr>
              <p:cNvPr id="35930" name="Group 186"/>
              <p:cNvGrpSpPr>
                <a:grpSpLocks/>
              </p:cNvGrpSpPr>
              <p:nvPr/>
            </p:nvGrpSpPr>
            <p:grpSpPr bwMode="auto">
              <a:xfrm>
                <a:off x="3528" y="2816"/>
                <a:ext cx="216" cy="207"/>
                <a:chOff x="0" y="0"/>
                <a:chExt cx="216" cy="207"/>
              </a:xfrm>
            </p:grpSpPr>
            <p:sp>
              <p:nvSpPr>
                <p:cNvPr id="35977" name="Rectangle 184"/>
                <p:cNvSpPr>
                  <a:spLocks/>
                </p:cNvSpPr>
                <p:nvPr/>
              </p:nvSpPr>
              <p:spPr bwMode="auto">
                <a:xfrm>
                  <a:off x="0" y="0"/>
                  <a:ext cx="174" cy="2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38100" tIns="38100" rIns="38100" bIns="38100">
                  <a:spAutoFit/>
                </a:bodyPr>
                <a:lstStyle/>
                <a:p>
                  <a:pPr algn="l"/>
                  <a:r>
                    <a:rPr lang="en-US" sz="1000">
                      <a:latin typeface="Calibri" pitchFamily="34" charset="0"/>
                      <a:ea typeface="MS PGothic" pitchFamily="34" charset="-128"/>
                      <a:sym typeface="Calibri" pitchFamily="34" charset="0"/>
                    </a:rPr>
                    <a:t>LT</a:t>
                  </a:r>
                </a:p>
              </p:txBody>
            </p:sp>
            <p:sp>
              <p:nvSpPr>
                <p:cNvPr id="35978" name="Oval 185"/>
                <p:cNvSpPr>
                  <a:spLocks/>
                </p:cNvSpPr>
                <p:nvPr/>
              </p:nvSpPr>
              <p:spPr bwMode="auto">
                <a:xfrm>
                  <a:off x="41" y="23"/>
                  <a:ext cx="175" cy="17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35931" name="Line 187"/>
              <p:cNvSpPr>
                <a:spLocks noChangeShapeType="1"/>
              </p:cNvSpPr>
              <p:nvPr/>
            </p:nvSpPr>
            <p:spPr bwMode="auto">
              <a:xfrm>
                <a:off x="3656" y="3000"/>
                <a:ext cx="0" cy="6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grpSp>
            <p:nvGrpSpPr>
              <p:cNvPr id="35932" name="Group 190"/>
              <p:cNvGrpSpPr>
                <a:grpSpLocks/>
              </p:cNvGrpSpPr>
              <p:nvPr/>
            </p:nvGrpSpPr>
            <p:grpSpPr bwMode="auto">
              <a:xfrm>
                <a:off x="2744" y="4032"/>
                <a:ext cx="221" cy="207"/>
                <a:chOff x="0" y="0"/>
                <a:chExt cx="221" cy="207"/>
              </a:xfrm>
            </p:grpSpPr>
            <p:sp>
              <p:nvSpPr>
                <p:cNvPr id="35975" name="Rectangle 188"/>
                <p:cNvSpPr>
                  <a:spLocks/>
                </p:cNvSpPr>
                <p:nvPr/>
              </p:nvSpPr>
              <p:spPr bwMode="auto">
                <a:xfrm>
                  <a:off x="0" y="0"/>
                  <a:ext cx="181" cy="2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38100" tIns="38100" rIns="38100" bIns="38100">
                  <a:spAutoFit/>
                </a:bodyPr>
                <a:lstStyle/>
                <a:p>
                  <a:pPr algn="l"/>
                  <a:r>
                    <a:rPr lang="en-US" sz="1000">
                      <a:latin typeface="Calibri" pitchFamily="34" charset="0"/>
                      <a:ea typeface="MS PGothic" pitchFamily="34" charset="-128"/>
                      <a:sym typeface="Calibri" pitchFamily="34" charset="0"/>
                    </a:rPr>
                    <a:t>TT</a:t>
                  </a:r>
                </a:p>
              </p:txBody>
            </p:sp>
            <p:sp>
              <p:nvSpPr>
                <p:cNvPr id="35976" name="Oval 189"/>
                <p:cNvSpPr>
                  <a:spLocks/>
                </p:cNvSpPr>
                <p:nvPr/>
              </p:nvSpPr>
              <p:spPr bwMode="auto">
                <a:xfrm>
                  <a:off x="47" y="23"/>
                  <a:ext cx="174" cy="17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35933" name="Line 191"/>
              <p:cNvSpPr>
                <a:spLocks noChangeShapeType="1"/>
              </p:cNvSpPr>
              <p:nvPr/>
            </p:nvSpPr>
            <p:spPr bwMode="auto">
              <a:xfrm>
                <a:off x="2880" y="3720"/>
                <a:ext cx="0" cy="3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35934" name="Line 192"/>
              <p:cNvSpPr>
                <a:spLocks noChangeShapeType="1"/>
              </p:cNvSpPr>
              <p:nvPr/>
            </p:nvSpPr>
            <p:spPr bwMode="auto">
              <a:xfrm>
                <a:off x="3376" y="3008"/>
                <a:ext cx="0" cy="26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grpSp>
            <p:nvGrpSpPr>
              <p:cNvPr id="35935" name="Group 195"/>
              <p:cNvGrpSpPr>
                <a:grpSpLocks/>
              </p:cNvGrpSpPr>
              <p:nvPr/>
            </p:nvGrpSpPr>
            <p:grpSpPr bwMode="auto">
              <a:xfrm>
                <a:off x="3240" y="2816"/>
                <a:ext cx="221" cy="207"/>
                <a:chOff x="0" y="0"/>
                <a:chExt cx="221" cy="207"/>
              </a:xfrm>
            </p:grpSpPr>
            <p:sp>
              <p:nvSpPr>
                <p:cNvPr id="35973" name="Rectangle 193"/>
                <p:cNvSpPr>
                  <a:spLocks/>
                </p:cNvSpPr>
                <p:nvPr/>
              </p:nvSpPr>
              <p:spPr bwMode="auto">
                <a:xfrm>
                  <a:off x="0" y="0"/>
                  <a:ext cx="184" cy="2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38100" tIns="38100" rIns="38100" bIns="38100">
                  <a:spAutoFit/>
                </a:bodyPr>
                <a:lstStyle/>
                <a:p>
                  <a:pPr algn="l"/>
                  <a:r>
                    <a:rPr lang="en-US" sz="1000">
                      <a:latin typeface="Calibri" pitchFamily="34" charset="0"/>
                      <a:ea typeface="MS PGothic" pitchFamily="34" charset="-128"/>
                      <a:sym typeface="Calibri" pitchFamily="34" charset="0"/>
                    </a:rPr>
                    <a:t>PT</a:t>
                  </a:r>
                </a:p>
              </p:txBody>
            </p:sp>
            <p:sp>
              <p:nvSpPr>
                <p:cNvPr id="35974" name="Oval 194"/>
                <p:cNvSpPr>
                  <a:spLocks/>
                </p:cNvSpPr>
                <p:nvPr/>
              </p:nvSpPr>
              <p:spPr bwMode="auto">
                <a:xfrm>
                  <a:off x="47" y="23"/>
                  <a:ext cx="174" cy="17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35936" name="Rectangle 196"/>
              <p:cNvSpPr>
                <a:spLocks/>
              </p:cNvSpPr>
              <p:nvPr/>
            </p:nvSpPr>
            <p:spPr bwMode="auto">
              <a:xfrm>
                <a:off x="2520" y="2424"/>
                <a:ext cx="215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8100" tIns="38100" rIns="38100" bIns="38100">
                <a:spAutoFit/>
              </a:bodyPr>
              <a:lstStyle/>
              <a:p>
                <a:pPr algn="l"/>
                <a:r>
                  <a:rPr lang="en-US" sz="1300">
                    <a:latin typeface="Calibri" pitchFamily="34" charset="0"/>
                    <a:ea typeface="MS PGothic" pitchFamily="34" charset="-128"/>
                    <a:sym typeface="Calibri" pitchFamily="34" charset="0"/>
                  </a:rPr>
                  <a:t>JT</a:t>
                </a:r>
                <a:r>
                  <a:rPr lang="en-US" sz="1000">
                    <a:latin typeface="Calibri" pitchFamily="34" charset="0"/>
                    <a:ea typeface="MS PGothic" pitchFamily="34" charset="-128"/>
                    <a:sym typeface="Calibri" pitchFamily="34" charset="0"/>
                  </a:rPr>
                  <a:t> </a:t>
                </a:r>
              </a:p>
            </p:txBody>
          </p:sp>
          <p:grpSp>
            <p:nvGrpSpPr>
              <p:cNvPr id="35937" name="Group 203"/>
              <p:cNvGrpSpPr>
                <a:grpSpLocks/>
              </p:cNvGrpSpPr>
              <p:nvPr/>
            </p:nvGrpSpPr>
            <p:grpSpPr bwMode="auto">
              <a:xfrm>
                <a:off x="3776" y="1568"/>
                <a:ext cx="233" cy="379"/>
                <a:chOff x="0" y="0"/>
                <a:chExt cx="233" cy="379"/>
              </a:xfrm>
            </p:grpSpPr>
            <p:grpSp>
              <p:nvGrpSpPr>
                <p:cNvPr id="35967" name="Group 19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227" cy="207"/>
                  <a:chOff x="0" y="0"/>
                  <a:chExt cx="227" cy="207"/>
                </a:xfrm>
              </p:grpSpPr>
              <p:sp>
                <p:nvSpPr>
                  <p:cNvPr id="35971" name="Rectangle 197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97" cy="20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lIns="38100" tIns="38100" rIns="38100" bIns="38100">
                    <a:spAutoFit/>
                  </a:bodyPr>
                  <a:lstStyle/>
                  <a:p>
                    <a:pPr algn="l"/>
                    <a:r>
                      <a:rPr lang="en-US" sz="1000">
                        <a:latin typeface="Calibri" pitchFamily="34" charset="0"/>
                        <a:ea typeface="MS PGothic" pitchFamily="34" charset="-128"/>
                        <a:sym typeface="Calibri" pitchFamily="34" charset="0"/>
                      </a:rPr>
                      <a:t>EH</a:t>
                    </a:r>
                  </a:p>
                </p:txBody>
              </p:sp>
              <p:sp>
                <p:nvSpPr>
                  <p:cNvPr id="35972" name="Oval 198"/>
                  <p:cNvSpPr>
                    <a:spLocks/>
                  </p:cNvSpPr>
                  <p:nvPr/>
                </p:nvSpPr>
                <p:spPr bwMode="auto">
                  <a:xfrm>
                    <a:off x="53" y="23"/>
                    <a:ext cx="174" cy="172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968" name="Group 202"/>
                <p:cNvGrpSpPr>
                  <a:grpSpLocks/>
                </p:cNvGrpSpPr>
                <p:nvPr/>
              </p:nvGrpSpPr>
              <p:grpSpPr bwMode="auto">
                <a:xfrm>
                  <a:off x="11" y="172"/>
                  <a:ext cx="222" cy="207"/>
                  <a:chOff x="0" y="0"/>
                  <a:chExt cx="221" cy="206"/>
                </a:xfrm>
              </p:grpSpPr>
              <p:sp>
                <p:nvSpPr>
                  <p:cNvPr id="35969" name="Rectangle 200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80" cy="20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lIns="38100" tIns="38100" rIns="38100" bIns="38100">
                    <a:spAutoFit/>
                  </a:bodyPr>
                  <a:lstStyle/>
                  <a:p>
                    <a:pPr algn="l"/>
                    <a:r>
                      <a:rPr lang="en-US" sz="1000">
                        <a:latin typeface="Calibri" pitchFamily="34" charset="0"/>
                        <a:ea typeface="MS PGothic" pitchFamily="34" charset="-128"/>
                        <a:sym typeface="Calibri" pitchFamily="34" charset="0"/>
                      </a:rPr>
                      <a:t>TT</a:t>
                    </a:r>
                  </a:p>
                </p:txBody>
              </p:sp>
              <p:sp>
                <p:nvSpPr>
                  <p:cNvPr id="35970" name="Oval 201"/>
                  <p:cNvSpPr>
                    <a:spLocks/>
                  </p:cNvSpPr>
                  <p:nvPr/>
                </p:nvSpPr>
                <p:spPr bwMode="auto">
                  <a:xfrm>
                    <a:off x="47" y="23"/>
                    <a:ext cx="174" cy="172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5938" name="Line 204"/>
              <p:cNvSpPr>
                <a:spLocks noChangeShapeType="1"/>
              </p:cNvSpPr>
              <p:nvPr/>
            </p:nvSpPr>
            <p:spPr bwMode="auto">
              <a:xfrm flipH="1">
                <a:off x="4096" y="2696"/>
                <a:ext cx="668" cy="51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grpSp>
            <p:nvGrpSpPr>
              <p:cNvPr id="35939" name="Group 207"/>
              <p:cNvGrpSpPr>
                <a:grpSpLocks/>
              </p:cNvGrpSpPr>
              <p:nvPr/>
            </p:nvGrpSpPr>
            <p:grpSpPr bwMode="auto">
              <a:xfrm>
                <a:off x="2528" y="4024"/>
                <a:ext cx="226" cy="207"/>
                <a:chOff x="0" y="0"/>
                <a:chExt cx="226" cy="207"/>
              </a:xfrm>
            </p:grpSpPr>
            <p:sp>
              <p:nvSpPr>
                <p:cNvPr id="35965" name="Rectangle 205"/>
                <p:cNvSpPr>
                  <a:spLocks/>
                </p:cNvSpPr>
                <p:nvPr/>
              </p:nvSpPr>
              <p:spPr bwMode="auto">
                <a:xfrm>
                  <a:off x="0" y="0"/>
                  <a:ext cx="197" cy="2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38100" tIns="38100" rIns="38100" bIns="38100">
                  <a:spAutoFit/>
                </a:bodyPr>
                <a:lstStyle/>
                <a:p>
                  <a:pPr algn="l"/>
                  <a:r>
                    <a:rPr lang="en-US" sz="1000">
                      <a:latin typeface="Calibri" pitchFamily="34" charset="0"/>
                      <a:ea typeface="MS PGothic" pitchFamily="34" charset="-128"/>
                      <a:sym typeface="Calibri" pitchFamily="34" charset="0"/>
                    </a:rPr>
                    <a:t>EH</a:t>
                  </a:r>
                </a:p>
              </p:txBody>
            </p:sp>
            <p:sp>
              <p:nvSpPr>
                <p:cNvPr id="35966" name="Oval 206"/>
                <p:cNvSpPr>
                  <a:spLocks/>
                </p:cNvSpPr>
                <p:nvPr/>
              </p:nvSpPr>
              <p:spPr bwMode="auto">
                <a:xfrm>
                  <a:off x="51" y="23"/>
                  <a:ext cx="175" cy="17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35940" name="Line 208"/>
              <p:cNvSpPr>
                <a:spLocks noChangeShapeType="1"/>
              </p:cNvSpPr>
              <p:nvPr/>
            </p:nvSpPr>
            <p:spPr bwMode="auto">
              <a:xfrm>
                <a:off x="2664" y="3712"/>
                <a:ext cx="0" cy="3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35941" name="Line 209"/>
              <p:cNvSpPr>
                <a:spLocks noChangeShapeType="1"/>
              </p:cNvSpPr>
              <p:nvPr/>
            </p:nvSpPr>
            <p:spPr bwMode="auto">
              <a:xfrm>
                <a:off x="4504" y="2176"/>
                <a:ext cx="0" cy="2146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grpSp>
            <p:nvGrpSpPr>
              <p:cNvPr id="35942" name="Group 215"/>
              <p:cNvGrpSpPr>
                <a:grpSpLocks/>
              </p:cNvGrpSpPr>
              <p:nvPr/>
            </p:nvGrpSpPr>
            <p:grpSpPr bwMode="auto">
              <a:xfrm rot="-5400000">
                <a:off x="3127" y="4079"/>
                <a:ext cx="184" cy="183"/>
                <a:chOff x="0" y="0"/>
                <a:chExt cx="184" cy="182"/>
              </a:xfrm>
            </p:grpSpPr>
            <p:sp>
              <p:nvSpPr>
                <p:cNvPr id="35960" name="AutoShape 210"/>
                <p:cNvSpPr>
                  <a:spLocks/>
                </p:cNvSpPr>
                <p:nvPr/>
              </p:nvSpPr>
              <p:spPr bwMode="auto">
                <a:xfrm>
                  <a:off x="85" y="91"/>
                  <a:ext cx="99" cy="91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0000"/>
                </a:solidFill>
                <a:ln w="158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35961" name="AutoShape 211"/>
                <p:cNvSpPr>
                  <a:spLocks/>
                </p:cNvSpPr>
                <p:nvPr/>
              </p:nvSpPr>
              <p:spPr bwMode="auto">
                <a:xfrm rot="10800000">
                  <a:off x="85" y="0"/>
                  <a:ext cx="99" cy="91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158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35962" name="Line 212"/>
                <p:cNvSpPr>
                  <a:spLocks noChangeShapeType="1"/>
                </p:cNvSpPr>
                <p:nvPr/>
              </p:nvSpPr>
              <p:spPr bwMode="auto">
                <a:xfrm flipH="1">
                  <a:off x="0" y="96"/>
                  <a:ext cx="136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  <p:sp>
              <p:nvSpPr>
                <p:cNvPr id="35963" name="Line 213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41" y="46"/>
                  <a:ext cx="44" cy="9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  <p:sp>
              <p:nvSpPr>
                <p:cNvPr id="35964" name="Line 214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10" y="53"/>
                  <a:ext cx="43" cy="9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</p:grpSp>
          <p:sp>
            <p:nvSpPr>
              <p:cNvPr id="35943" name="Line 216"/>
              <p:cNvSpPr>
                <a:spLocks noChangeShapeType="1"/>
              </p:cNvSpPr>
              <p:nvPr/>
            </p:nvSpPr>
            <p:spPr bwMode="auto">
              <a:xfrm>
                <a:off x="3616" y="4240"/>
                <a:ext cx="0" cy="85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grpSp>
            <p:nvGrpSpPr>
              <p:cNvPr id="35944" name="Group 219"/>
              <p:cNvGrpSpPr>
                <a:grpSpLocks/>
              </p:cNvGrpSpPr>
              <p:nvPr/>
            </p:nvGrpSpPr>
            <p:grpSpPr bwMode="auto">
              <a:xfrm>
                <a:off x="1408" y="1264"/>
                <a:ext cx="590" cy="489"/>
                <a:chOff x="0" y="0"/>
                <a:chExt cx="590" cy="489"/>
              </a:xfrm>
            </p:grpSpPr>
            <p:sp>
              <p:nvSpPr>
                <p:cNvPr id="35958" name="Rectangle 217"/>
                <p:cNvSpPr>
                  <a:spLocks/>
                </p:cNvSpPr>
                <p:nvPr/>
              </p:nvSpPr>
              <p:spPr bwMode="auto">
                <a:xfrm>
                  <a:off x="0" y="0"/>
                  <a:ext cx="590" cy="489"/>
                </a:xfrm>
                <a:prstGeom prst="rect">
                  <a:avLst/>
                </a:prstGeom>
                <a:solidFill>
                  <a:srgbClr val="8DB3E2"/>
                </a:solidFill>
                <a:ln w="158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35959" name="Line 218"/>
                <p:cNvSpPr>
                  <a:spLocks noChangeShapeType="1"/>
                </p:cNvSpPr>
                <p:nvPr/>
              </p:nvSpPr>
              <p:spPr bwMode="auto">
                <a:xfrm rot="10800000">
                  <a:off x="7" y="55"/>
                  <a:ext cx="567" cy="1"/>
                </a:xfrm>
                <a:prstGeom prst="line">
                  <a:avLst/>
                </a:prstGeom>
                <a:noFill/>
                <a:ln w="10795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</p:grpSp>
          <p:sp>
            <p:nvSpPr>
              <p:cNvPr id="35945" name="Line 220"/>
              <p:cNvSpPr>
                <a:spLocks noChangeShapeType="1"/>
              </p:cNvSpPr>
              <p:nvPr/>
            </p:nvSpPr>
            <p:spPr bwMode="auto">
              <a:xfrm flipH="1">
                <a:off x="1088" y="1024"/>
                <a:ext cx="774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35946" name="Line 221"/>
              <p:cNvSpPr>
                <a:spLocks noChangeShapeType="1"/>
              </p:cNvSpPr>
              <p:nvPr/>
            </p:nvSpPr>
            <p:spPr bwMode="auto">
              <a:xfrm>
                <a:off x="1088" y="1024"/>
                <a:ext cx="0" cy="1927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35947" name="Line 222"/>
              <p:cNvSpPr>
                <a:spLocks noChangeShapeType="1"/>
              </p:cNvSpPr>
              <p:nvPr/>
            </p:nvSpPr>
            <p:spPr bwMode="auto">
              <a:xfrm flipH="1">
                <a:off x="776" y="2944"/>
                <a:ext cx="312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35948" name="Line 223"/>
              <p:cNvSpPr>
                <a:spLocks noChangeShapeType="1"/>
              </p:cNvSpPr>
              <p:nvPr/>
            </p:nvSpPr>
            <p:spPr bwMode="auto">
              <a:xfrm>
                <a:off x="1856" y="1024"/>
                <a:ext cx="0" cy="30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35949" name="Line 224"/>
              <p:cNvSpPr>
                <a:spLocks noChangeShapeType="1"/>
              </p:cNvSpPr>
              <p:nvPr/>
            </p:nvSpPr>
            <p:spPr bwMode="auto">
              <a:xfrm>
                <a:off x="1536" y="1128"/>
                <a:ext cx="0" cy="20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35950" name="Line 225"/>
              <p:cNvSpPr>
                <a:spLocks noChangeShapeType="1"/>
              </p:cNvSpPr>
              <p:nvPr/>
            </p:nvSpPr>
            <p:spPr bwMode="auto">
              <a:xfrm>
                <a:off x="1880" y="1752"/>
                <a:ext cx="0" cy="10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35951" name="Line 226"/>
              <p:cNvSpPr>
                <a:spLocks noChangeShapeType="1"/>
              </p:cNvSpPr>
              <p:nvPr/>
            </p:nvSpPr>
            <p:spPr bwMode="auto">
              <a:xfrm flipH="1">
                <a:off x="1872" y="1848"/>
                <a:ext cx="924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35952" name="Line 227"/>
              <p:cNvSpPr>
                <a:spLocks noChangeShapeType="1"/>
              </p:cNvSpPr>
              <p:nvPr/>
            </p:nvSpPr>
            <p:spPr bwMode="auto">
              <a:xfrm flipH="1">
                <a:off x="1992" y="1336"/>
                <a:ext cx="108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35953" name="Rectangle 228"/>
              <p:cNvSpPr>
                <a:spLocks/>
              </p:cNvSpPr>
              <p:nvPr/>
            </p:nvSpPr>
            <p:spPr bwMode="auto">
              <a:xfrm>
                <a:off x="1336" y="728"/>
                <a:ext cx="763" cy="248"/>
              </a:xfrm>
              <a:prstGeom prst="rect">
                <a:avLst/>
              </a:prstGeom>
              <a:solidFill>
                <a:srgbClr val="6600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8100" tIns="38100" rIns="38100" bIns="38100">
                <a:spAutoFit/>
              </a:bodyPr>
              <a:lstStyle/>
              <a:p>
                <a:pPr algn="l"/>
                <a:r>
                  <a:rPr lang="en-US" sz="1300">
                    <a:solidFill>
                      <a:srgbClr val="FFFFFF"/>
                    </a:solidFill>
                    <a:latin typeface="Calibri Bold" pitchFamily="-84" charset="0"/>
                    <a:ea typeface="MS PGothic" pitchFamily="34" charset="-128"/>
                    <a:sym typeface="Calibri Bold" pitchFamily="-84" charset="0"/>
                  </a:rPr>
                  <a:t>Buffer tank</a:t>
                </a:r>
              </a:p>
            </p:txBody>
          </p:sp>
          <p:sp>
            <p:nvSpPr>
              <p:cNvPr id="35954" name="Rectangle 229"/>
              <p:cNvSpPr>
                <a:spLocks/>
              </p:cNvSpPr>
              <p:nvPr/>
            </p:nvSpPr>
            <p:spPr bwMode="auto">
              <a:xfrm>
                <a:off x="1472" y="1976"/>
                <a:ext cx="554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8100" tIns="38100" rIns="38100" bIns="38100">
                <a:spAutoFit/>
              </a:bodyPr>
              <a:lstStyle/>
              <a:p>
                <a:pPr algn="l"/>
                <a:r>
                  <a:rPr lang="en-US" sz="1000">
                    <a:latin typeface="Calibri" pitchFamily="34" charset="0"/>
                    <a:ea typeface="MS PGothic" pitchFamily="34" charset="-128"/>
                    <a:sym typeface="Calibri" pitchFamily="34" charset="0"/>
                  </a:rPr>
                  <a:t>From LN2 </a:t>
                </a:r>
                <a:endParaRPr lang="en-US" sz="1700">
                  <a:latin typeface="Calibri" pitchFamily="34" charset="0"/>
                  <a:ea typeface="MS PGothic" pitchFamily="34" charset="-128"/>
                  <a:sym typeface="Calibri" pitchFamily="34" charset="0"/>
                </a:endParaRPr>
              </a:p>
              <a:p>
                <a:pPr algn="l"/>
                <a:r>
                  <a:rPr lang="en-US" sz="1000">
                    <a:latin typeface="Calibri" pitchFamily="34" charset="0"/>
                    <a:ea typeface="MS PGothic" pitchFamily="34" charset="-128"/>
                    <a:sym typeface="Calibri" pitchFamily="34" charset="0"/>
                  </a:rPr>
                  <a:t>pre-cooler</a:t>
                </a:r>
              </a:p>
            </p:txBody>
          </p:sp>
          <p:sp>
            <p:nvSpPr>
              <p:cNvPr id="35955" name="Line 230"/>
              <p:cNvSpPr>
                <a:spLocks noChangeShapeType="1"/>
              </p:cNvSpPr>
              <p:nvPr/>
            </p:nvSpPr>
            <p:spPr bwMode="auto">
              <a:xfrm flipH="1">
                <a:off x="2840" y="1976"/>
                <a:ext cx="646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35956" name="Line 231"/>
              <p:cNvSpPr>
                <a:spLocks noChangeShapeType="1"/>
              </p:cNvSpPr>
              <p:nvPr/>
            </p:nvSpPr>
            <p:spPr bwMode="auto">
              <a:xfrm flipH="1">
                <a:off x="1840" y="1976"/>
                <a:ext cx="921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35957" name="Rectangle 232"/>
              <p:cNvSpPr>
                <a:spLocks/>
              </p:cNvSpPr>
              <p:nvPr/>
            </p:nvSpPr>
            <p:spPr bwMode="auto">
              <a:xfrm>
                <a:off x="4656" y="2672"/>
                <a:ext cx="759" cy="248"/>
              </a:xfrm>
              <a:prstGeom prst="rect">
                <a:avLst/>
              </a:prstGeom>
              <a:solidFill>
                <a:srgbClr val="6600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8100" tIns="38100" rIns="38100" bIns="38100">
                <a:spAutoFit/>
              </a:bodyPr>
              <a:lstStyle/>
              <a:p>
                <a:pPr algn="l"/>
                <a:r>
                  <a:rPr lang="en-US" sz="1300">
                    <a:solidFill>
                      <a:srgbClr val="FFFFFF"/>
                    </a:solidFill>
                    <a:latin typeface="Calibri Bold" pitchFamily="-84" charset="0"/>
                    <a:ea typeface="MS PGothic" pitchFamily="34" charset="-128"/>
                    <a:sym typeface="Calibri Bold" pitchFamily="-84" charset="0"/>
                  </a:rPr>
                  <a:t>CC cryostat</a:t>
                </a:r>
              </a:p>
            </p:txBody>
          </p:sp>
        </p:grpSp>
        <p:sp>
          <p:nvSpPr>
            <p:cNvPr id="35847" name="Rectangle 234"/>
            <p:cNvSpPr>
              <a:spLocks/>
            </p:cNvSpPr>
            <p:nvPr/>
          </p:nvSpPr>
          <p:spPr bwMode="auto">
            <a:xfrm>
              <a:off x="0" y="88"/>
              <a:ext cx="610" cy="248"/>
            </a:xfrm>
            <a:prstGeom prst="rect">
              <a:avLst/>
            </a:prstGeom>
            <a:solidFill>
              <a:srgbClr val="6600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8100" tIns="38100" rIns="38100" bIns="38100">
              <a:spAutoFit/>
            </a:bodyPr>
            <a:lstStyle/>
            <a:p>
              <a:pPr algn="l"/>
              <a:r>
                <a:rPr lang="en-US" sz="1300">
                  <a:solidFill>
                    <a:srgbClr val="FFFFFF"/>
                  </a:solidFill>
                  <a:latin typeface="Calibri Bold" pitchFamily="-84" charset="0"/>
                  <a:ea typeface="MS PGothic" pitchFamily="34" charset="-128"/>
                  <a:sym typeface="Calibri Bold" pitchFamily="-84" charset="0"/>
                </a:rPr>
                <a:t>Cold Box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843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ym typeface="Helvetica Neue Light" charset="0"/>
              </a:rPr>
              <a:t>Cryogenics Layout</a:t>
            </a:r>
          </a:p>
        </p:txBody>
      </p:sp>
      <p:grpSp>
        <p:nvGrpSpPr>
          <p:cNvPr id="36867" name="Group 18"/>
          <p:cNvGrpSpPr>
            <a:grpSpLocks/>
          </p:cNvGrpSpPr>
          <p:nvPr/>
        </p:nvGrpSpPr>
        <p:grpSpPr bwMode="auto">
          <a:xfrm>
            <a:off x="570384" y="1196578"/>
            <a:ext cx="8005465" cy="5110014"/>
            <a:chOff x="0" y="0"/>
            <a:chExt cx="7171" cy="4578"/>
          </a:xfrm>
        </p:grpSpPr>
        <p:pic>
          <p:nvPicPr>
            <p:cNvPr id="36870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171" cy="4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71" name="Line 3"/>
            <p:cNvSpPr>
              <a:spLocks noChangeShapeType="1"/>
            </p:cNvSpPr>
            <p:nvPr/>
          </p:nvSpPr>
          <p:spPr bwMode="auto">
            <a:xfrm>
              <a:off x="1718" y="1264"/>
              <a:ext cx="0" cy="1428"/>
            </a:xfrm>
            <a:prstGeom prst="line">
              <a:avLst/>
            </a:prstGeom>
            <a:noFill/>
            <a:ln w="25400">
              <a:solidFill>
                <a:srgbClr val="548DD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/>
              <a:endParaRPr lang="en-GB"/>
            </a:p>
          </p:txBody>
        </p:sp>
        <p:sp>
          <p:nvSpPr>
            <p:cNvPr id="36872" name="Line 4"/>
            <p:cNvSpPr>
              <a:spLocks noChangeShapeType="1"/>
            </p:cNvSpPr>
            <p:nvPr/>
          </p:nvSpPr>
          <p:spPr bwMode="auto">
            <a:xfrm flipH="1">
              <a:off x="2483" y="1312"/>
              <a:ext cx="2019" cy="0"/>
            </a:xfrm>
            <a:prstGeom prst="line">
              <a:avLst/>
            </a:prstGeom>
            <a:noFill/>
            <a:ln w="25400">
              <a:solidFill>
                <a:srgbClr val="548DD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/>
              <a:endParaRPr lang="en-GB"/>
            </a:p>
          </p:txBody>
        </p:sp>
        <p:sp>
          <p:nvSpPr>
            <p:cNvPr id="36873" name="Line 5"/>
            <p:cNvSpPr>
              <a:spLocks noChangeShapeType="1"/>
            </p:cNvSpPr>
            <p:nvPr/>
          </p:nvSpPr>
          <p:spPr bwMode="auto">
            <a:xfrm>
              <a:off x="4502" y="1312"/>
              <a:ext cx="0" cy="344"/>
            </a:xfrm>
            <a:prstGeom prst="line">
              <a:avLst/>
            </a:prstGeom>
            <a:noFill/>
            <a:ln w="25400">
              <a:solidFill>
                <a:srgbClr val="548DD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/>
              <a:endParaRPr lang="en-GB"/>
            </a:p>
          </p:txBody>
        </p:sp>
        <p:sp>
          <p:nvSpPr>
            <p:cNvPr id="36874" name="Line 6"/>
            <p:cNvSpPr>
              <a:spLocks noChangeShapeType="1"/>
            </p:cNvSpPr>
            <p:nvPr/>
          </p:nvSpPr>
          <p:spPr bwMode="auto">
            <a:xfrm flipH="1">
              <a:off x="1792" y="1491"/>
              <a:ext cx="2474" cy="0"/>
            </a:xfrm>
            <a:prstGeom prst="line">
              <a:avLst/>
            </a:prstGeom>
            <a:noFill/>
            <a:ln w="25400">
              <a:solidFill>
                <a:srgbClr val="548DD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/>
              <a:endParaRPr lang="en-GB"/>
            </a:p>
          </p:txBody>
        </p:sp>
        <p:sp>
          <p:nvSpPr>
            <p:cNvPr id="36875" name="Line 7"/>
            <p:cNvSpPr>
              <a:spLocks noChangeShapeType="1"/>
            </p:cNvSpPr>
            <p:nvPr/>
          </p:nvSpPr>
          <p:spPr bwMode="auto">
            <a:xfrm>
              <a:off x="4267" y="1488"/>
              <a:ext cx="0" cy="168"/>
            </a:xfrm>
            <a:prstGeom prst="line">
              <a:avLst/>
            </a:prstGeom>
            <a:noFill/>
            <a:ln w="25400">
              <a:solidFill>
                <a:srgbClr val="548DD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/>
              <a:endParaRPr lang="en-GB"/>
            </a:p>
          </p:txBody>
        </p:sp>
        <p:sp>
          <p:nvSpPr>
            <p:cNvPr id="36876" name="Line 8"/>
            <p:cNvSpPr>
              <a:spLocks noChangeShapeType="1"/>
            </p:cNvSpPr>
            <p:nvPr/>
          </p:nvSpPr>
          <p:spPr bwMode="auto">
            <a:xfrm>
              <a:off x="1798" y="1485"/>
              <a:ext cx="0" cy="1345"/>
            </a:xfrm>
            <a:prstGeom prst="line">
              <a:avLst/>
            </a:prstGeom>
            <a:noFill/>
            <a:ln w="25400">
              <a:solidFill>
                <a:srgbClr val="548DD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/>
              <a:endParaRPr lang="en-GB"/>
            </a:p>
          </p:txBody>
        </p:sp>
        <p:sp>
          <p:nvSpPr>
            <p:cNvPr id="36877" name="Rectangle 9"/>
            <p:cNvSpPr>
              <a:spLocks/>
            </p:cNvSpPr>
            <p:nvPr/>
          </p:nvSpPr>
          <p:spPr bwMode="auto">
            <a:xfrm rot="-2760000">
              <a:off x="1742" y="4128"/>
              <a:ext cx="605" cy="296"/>
            </a:xfrm>
            <a:prstGeom prst="rect">
              <a:avLst/>
            </a:prstGeom>
            <a:solidFill>
              <a:srgbClr val="66008D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/>
              <a:endParaRPr lang="en-US"/>
            </a:p>
          </p:txBody>
        </p:sp>
        <p:sp>
          <p:nvSpPr>
            <p:cNvPr id="36878" name="Rectangle 10"/>
            <p:cNvSpPr>
              <a:spLocks/>
            </p:cNvSpPr>
            <p:nvPr/>
          </p:nvSpPr>
          <p:spPr bwMode="auto">
            <a:xfrm rot="18900000">
              <a:off x="1748" y="4110"/>
              <a:ext cx="593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8100" tIns="38100" rIns="38100" bIns="38100">
              <a:spAutoFit/>
            </a:bodyPr>
            <a:lstStyle/>
            <a:p>
              <a:pPr algn="ctr"/>
              <a:r>
                <a:rPr lang="en-US" sz="1000">
                  <a:solidFill>
                    <a:srgbClr val="FFFFFF"/>
                  </a:solidFill>
                  <a:latin typeface="Calibri Bold" pitchFamily="-84" charset="0"/>
                  <a:ea typeface="MS PGothic" pitchFamily="34" charset="-128"/>
                  <a:sym typeface="Calibri Bold" pitchFamily="-84" charset="0"/>
                </a:rPr>
                <a:t>Electrical </a:t>
              </a:r>
              <a:endParaRPr lang="en-US" sz="1700">
                <a:latin typeface="Calibri Bold" pitchFamily="-84" charset="0"/>
                <a:ea typeface="MS PGothic" pitchFamily="34" charset="-128"/>
                <a:sym typeface="Calibri Bold" pitchFamily="-84" charset="0"/>
              </a:endParaRPr>
            </a:p>
            <a:p>
              <a:pPr algn="ctr"/>
              <a:r>
                <a:rPr lang="en-US" sz="1000">
                  <a:solidFill>
                    <a:srgbClr val="FFFFFF"/>
                  </a:solidFill>
                  <a:latin typeface="Calibri Bold" pitchFamily="-84" charset="0"/>
                  <a:ea typeface="MS PGothic" pitchFamily="34" charset="-128"/>
                  <a:sym typeface="Calibri Bold" pitchFamily="-84" charset="0"/>
                </a:rPr>
                <a:t>equipment</a:t>
              </a:r>
            </a:p>
          </p:txBody>
        </p:sp>
        <p:sp>
          <p:nvSpPr>
            <p:cNvPr id="36879" name="Oval 11"/>
            <p:cNvSpPr>
              <a:spLocks/>
            </p:cNvSpPr>
            <p:nvPr/>
          </p:nvSpPr>
          <p:spPr bwMode="auto">
            <a:xfrm>
              <a:off x="1472" y="2672"/>
              <a:ext cx="424" cy="424"/>
            </a:xfrm>
            <a:prstGeom prst="ellipse">
              <a:avLst/>
            </a:prstGeom>
            <a:solidFill>
              <a:srgbClr val="66008D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/>
              <a:endParaRPr lang="en-US"/>
            </a:p>
          </p:txBody>
        </p:sp>
        <p:sp>
          <p:nvSpPr>
            <p:cNvPr id="36880" name="Rectangle 12"/>
            <p:cNvSpPr>
              <a:spLocks/>
            </p:cNvSpPr>
            <p:nvPr/>
          </p:nvSpPr>
          <p:spPr bwMode="auto">
            <a:xfrm>
              <a:off x="1502" y="2768"/>
              <a:ext cx="386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8100" tIns="38100" rIns="38100" bIns="38100">
              <a:spAutoFit/>
            </a:bodyPr>
            <a:lstStyle/>
            <a:p>
              <a:pPr algn="ctr"/>
              <a:r>
                <a:rPr lang="en-US" sz="1100">
                  <a:solidFill>
                    <a:srgbClr val="FFFFFF"/>
                  </a:solidFill>
                  <a:latin typeface="Calibri Bold" pitchFamily="-84" charset="0"/>
                  <a:ea typeface="MS PGothic" pitchFamily="34" charset="-128"/>
                  <a:sym typeface="Calibri Bold" pitchFamily="-84" charset="0"/>
                </a:rPr>
                <a:t>TCF20</a:t>
              </a:r>
            </a:p>
          </p:txBody>
        </p:sp>
        <p:sp>
          <p:nvSpPr>
            <p:cNvPr id="36881" name="Rectangle 13"/>
            <p:cNvSpPr>
              <a:spLocks/>
            </p:cNvSpPr>
            <p:nvPr/>
          </p:nvSpPr>
          <p:spPr bwMode="auto">
            <a:xfrm>
              <a:off x="1664" y="1008"/>
              <a:ext cx="856" cy="352"/>
            </a:xfrm>
            <a:prstGeom prst="rect">
              <a:avLst/>
            </a:prstGeom>
            <a:solidFill>
              <a:srgbClr val="66008D"/>
            </a:solidFill>
            <a:ln w="12700">
              <a:solidFill>
                <a:srgbClr val="D90B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100" b="1">
                  <a:solidFill>
                    <a:srgbClr val="FFFFFF"/>
                  </a:solidFill>
                  <a:latin typeface="Helvetica Neue" pitchFamily="-84" charset="0"/>
                  <a:ea typeface="MS PGothic" pitchFamily="34" charset="-128"/>
                  <a:sym typeface="Helvetica Neue" pitchFamily="-84" charset="0"/>
                </a:rPr>
                <a:t>Pump</a:t>
              </a:r>
            </a:p>
          </p:txBody>
        </p:sp>
        <p:sp>
          <p:nvSpPr>
            <p:cNvPr id="36882" name="Rectangle 14"/>
            <p:cNvSpPr>
              <a:spLocks/>
            </p:cNvSpPr>
            <p:nvPr/>
          </p:nvSpPr>
          <p:spPr bwMode="auto">
            <a:xfrm>
              <a:off x="2536" y="1352"/>
              <a:ext cx="440" cy="240"/>
            </a:xfrm>
            <a:prstGeom prst="rect">
              <a:avLst/>
            </a:prstGeom>
            <a:solidFill>
              <a:srgbClr val="66008D"/>
            </a:solidFill>
            <a:ln w="12700">
              <a:solidFill>
                <a:srgbClr val="D90B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000" b="1">
                  <a:solidFill>
                    <a:srgbClr val="FFFFFF"/>
                  </a:solidFill>
                  <a:latin typeface="Helvetica Neue" pitchFamily="-84" charset="0"/>
                  <a:ea typeface="MS PGothic" pitchFamily="34" charset="-128"/>
                  <a:sym typeface="Helvetica Neue" pitchFamily="-84" charset="0"/>
                </a:rPr>
                <a:t>Buffer</a:t>
              </a:r>
            </a:p>
          </p:txBody>
        </p:sp>
        <p:sp>
          <p:nvSpPr>
            <p:cNvPr id="36883" name="Rectangle 15"/>
            <p:cNvSpPr>
              <a:spLocks/>
            </p:cNvSpPr>
            <p:nvPr/>
          </p:nvSpPr>
          <p:spPr bwMode="auto">
            <a:xfrm>
              <a:off x="3024" y="1120"/>
              <a:ext cx="632" cy="336"/>
            </a:xfrm>
            <a:prstGeom prst="rect">
              <a:avLst/>
            </a:prstGeom>
            <a:solidFill>
              <a:srgbClr val="66008D"/>
            </a:solidFill>
            <a:ln w="12700">
              <a:solidFill>
                <a:srgbClr val="D90B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100" b="1">
                  <a:solidFill>
                    <a:srgbClr val="FFFFFF"/>
                  </a:solidFill>
                  <a:latin typeface="Helvetica Neue" pitchFamily="-84" charset="0"/>
                  <a:ea typeface="MS PGothic" pitchFamily="34" charset="-128"/>
                  <a:sym typeface="Helvetica Neue" pitchFamily="-84" charset="0"/>
                </a:rPr>
                <a:t>Heater</a:t>
              </a:r>
            </a:p>
          </p:txBody>
        </p:sp>
        <p:sp>
          <p:nvSpPr>
            <p:cNvPr id="36884" name="Rectangle 16"/>
            <p:cNvSpPr>
              <a:spLocks/>
            </p:cNvSpPr>
            <p:nvPr/>
          </p:nvSpPr>
          <p:spPr bwMode="auto">
            <a:xfrm>
              <a:off x="3840" y="1400"/>
              <a:ext cx="280" cy="416"/>
            </a:xfrm>
            <a:prstGeom prst="rect">
              <a:avLst/>
            </a:prstGeom>
            <a:solidFill>
              <a:srgbClr val="66008D"/>
            </a:solidFill>
            <a:ln w="12700">
              <a:solidFill>
                <a:srgbClr val="D90B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100" b="1">
                  <a:solidFill>
                    <a:srgbClr val="FFFFFF"/>
                  </a:solidFill>
                  <a:latin typeface="Helvetica Neue" pitchFamily="-84" charset="0"/>
                  <a:ea typeface="MS PGothic" pitchFamily="34" charset="-128"/>
                  <a:sym typeface="Helvetica Neue" pitchFamily="-84" charset="0"/>
                </a:rPr>
                <a:t>SM</a:t>
              </a:r>
            </a:p>
          </p:txBody>
        </p:sp>
        <p:sp>
          <p:nvSpPr>
            <p:cNvPr id="36885" name="Rectangle 17"/>
            <p:cNvSpPr>
              <a:spLocks/>
            </p:cNvSpPr>
            <p:nvPr/>
          </p:nvSpPr>
          <p:spPr bwMode="auto">
            <a:xfrm>
              <a:off x="4184" y="1664"/>
              <a:ext cx="1040" cy="360"/>
            </a:xfrm>
            <a:prstGeom prst="rect">
              <a:avLst/>
            </a:prstGeom>
            <a:solidFill>
              <a:srgbClr val="FEBB64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2100" b="1">
                  <a:latin typeface="Helvetica Neue" pitchFamily="-84" charset="0"/>
                  <a:ea typeface="MS PGothic" pitchFamily="34" charset="-128"/>
                  <a:sym typeface="Helvetica Neue" pitchFamily="-84" charset="0"/>
                </a:rPr>
                <a:t>CC</a:t>
              </a:r>
            </a:p>
          </p:txBody>
        </p:sp>
      </p:grpSp>
      <p:sp>
        <p:nvSpPr>
          <p:cNvPr id="36868" name="Rectangle 19"/>
          <p:cNvSpPr>
            <a:spLocks/>
          </p:cNvSpPr>
          <p:nvPr/>
        </p:nvSpPr>
        <p:spPr bwMode="auto">
          <a:xfrm>
            <a:off x="7550051" y="1257984"/>
            <a:ext cx="1213474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200" b="1">
                <a:latin typeface="Helvetica Neue" pitchFamily="-84" charset="0"/>
                <a:ea typeface="MS PGothic" pitchFamily="34" charset="-128"/>
                <a:sym typeface="Helvetica Neue" pitchFamily="-84" charset="0"/>
              </a:rPr>
              <a:t>LLRF</a:t>
            </a:r>
          </a:p>
          <a:p>
            <a:endParaRPr lang="en-US" sz="2200" b="1">
              <a:latin typeface="Helvetica Neue" pitchFamily="-84" charset="0"/>
              <a:ea typeface="MS PGothic" pitchFamily="34" charset="-128"/>
              <a:sym typeface="Helvetica Neue" pitchFamily="-84" charset="0"/>
            </a:endParaRPr>
          </a:p>
          <a:p>
            <a:r>
              <a:rPr lang="en-US" sz="1700" b="1">
                <a:latin typeface="Helvetica Neue" pitchFamily="-84" charset="0"/>
                <a:ea typeface="MS PGothic" pitchFamily="34" charset="-128"/>
                <a:sym typeface="Helvetica Neue" pitchFamily="-84" charset="0"/>
              </a:rPr>
              <a:t>ECX4( 35m)</a:t>
            </a:r>
          </a:p>
        </p:txBody>
      </p:sp>
      <p:sp>
        <p:nvSpPr>
          <p:cNvPr id="36869" name="AutoShape 20"/>
          <p:cNvSpPr>
            <a:spLocks/>
          </p:cNvSpPr>
          <p:nvPr/>
        </p:nvSpPr>
        <p:spPr bwMode="auto">
          <a:xfrm>
            <a:off x="7733109" y="1544836"/>
            <a:ext cx="892969" cy="303609"/>
          </a:xfrm>
          <a:prstGeom prst="rightArrow">
            <a:avLst>
              <a:gd name="adj1" fmla="val 32000"/>
              <a:gd name="adj2" fmla="val 129412"/>
            </a:avLst>
          </a:prstGeom>
          <a:solidFill>
            <a:srgbClr val="0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225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ym typeface="Helvetica Neue Light" charset="0"/>
              </a:rPr>
              <a:t>Cryogenics - infrastructure for real</a:t>
            </a:r>
          </a:p>
        </p:txBody>
      </p:sp>
      <p:sp>
        <p:nvSpPr>
          <p:cNvPr id="37891" name="Rectangle 2"/>
          <p:cNvSpPr>
            <a:spLocks/>
          </p:cNvSpPr>
          <p:nvPr/>
        </p:nvSpPr>
        <p:spPr bwMode="auto">
          <a:xfrm>
            <a:off x="5843365" y="5777508"/>
            <a:ext cx="2673325" cy="331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26788" tIns="26788" rIns="26788" bIns="26788"/>
          <a:lstStyle/>
          <a:p>
            <a:pPr algn="ctr"/>
            <a:r>
              <a:rPr lang="en-US" sz="1200" dirty="0">
                <a:ea typeface="MS PGothic" pitchFamily="34" charset="-128"/>
              </a:rPr>
              <a:t>2 K pumping groups recovered from AMS</a:t>
            </a:r>
          </a:p>
        </p:txBody>
      </p:sp>
      <p:sp>
        <p:nvSpPr>
          <p:cNvPr id="37892" name="Rectangle 3"/>
          <p:cNvSpPr>
            <a:spLocks/>
          </p:cNvSpPr>
          <p:nvPr/>
        </p:nvSpPr>
        <p:spPr bwMode="auto">
          <a:xfrm>
            <a:off x="534665" y="3277195"/>
            <a:ext cx="244673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26788" tIns="26788" rIns="26788" bIns="26788"/>
          <a:lstStyle/>
          <a:p>
            <a:pPr algn="ctr"/>
            <a:r>
              <a:rPr lang="en-US" sz="1200" dirty="0">
                <a:ea typeface="MS PGothic" pitchFamily="34" charset="-128"/>
              </a:rPr>
              <a:t>Renovated compressor + elec. motor</a:t>
            </a:r>
          </a:p>
        </p:txBody>
      </p:sp>
      <p:sp>
        <p:nvSpPr>
          <p:cNvPr id="37893" name="Rectangle 4"/>
          <p:cNvSpPr>
            <a:spLocks/>
          </p:cNvSpPr>
          <p:nvPr/>
        </p:nvSpPr>
        <p:spPr bwMode="auto">
          <a:xfrm>
            <a:off x="3423419" y="4156769"/>
            <a:ext cx="1741289" cy="24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26788" tIns="26788" rIns="26788" bIns="26788"/>
          <a:lstStyle/>
          <a:p>
            <a:r>
              <a:rPr lang="en-US" sz="1200">
                <a:ea typeface="MS PGothic" pitchFamily="34" charset="-128"/>
              </a:rPr>
              <a:t>Cold box TCF20</a:t>
            </a:r>
          </a:p>
        </p:txBody>
      </p:sp>
      <p:pic>
        <p:nvPicPr>
          <p:cNvPr id="37894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230" y="3743772"/>
            <a:ext cx="1877467" cy="2502545"/>
          </a:xfrm>
          <a:prstGeom prst="rect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5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365" y="3743772"/>
            <a:ext cx="2673325" cy="2005831"/>
          </a:xfrm>
          <a:prstGeom prst="rect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6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66" y="1468933"/>
            <a:ext cx="2446734" cy="1835051"/>
          </a:xfrm>
          <a:prstGeom prst="rect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7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84" y="3820790"/>
            <a:ext cx="2584029" cy="1937742"/>
          </a:xfrm>
          <a:prstGeom prst="rect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715" y="1470050"/>
            <a:ext cx="2452315" cy="1839516"/>
          </a:xfrm>
          <a:prstGeom prst="rect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9" name="Picture 10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637" y="1470050"/>
            <a:ext cx="2446734" cy="1835051"/>
          </a:xfrm>
          <a:prstGeom prst="rect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900" name="Rectangle 11"/>
          <p:cNvSpPr>
            <a:spLocks/>
          </p:cNvSpPr>
          <p:nvPr/>
        </p:nvSpPr>
        <p:spPr bwMode="auto">
          <a:xfrm>
            <a:off x="534665" y="5777508"/>
            <a:ext cx="2578448" cy="331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26788" tIns="26788" rIns="26788" bIns="26788"/>
          <a:lstStyle/>
          <a:p>
            <a:pPr algn="ctr"/>
            <a:r>
              <a:rPr lang="en-US" sz="1200" dirty="0">
                <a:ea typeface="MS PGothic" pitchFamily="34" charset="-128"/>
              </a:rPr>
              <a:t>New power supply panel for compressor station</a:t>
            </a:r>
          </a:p>
        </p:txBody>
      </p:sp>
      <p:sp>
        <p:nvSpPr>
          <p:cNvPr id="37901" name="Rectangle 12"/>
          <p:cNvSpPr>
            <a:spLocks/>
          </p:cNvSpPr>
          <p:nvPr/>
        </p:nvSpPr>
        <p:spPr bwMode="auto">
          <a:xfrm>
            <a:off x="3661172" y="3309566"/>
            <a:ext cx="502562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26788" tIns="26788" rIns="26788" bIns="26788"/>
          <a:lstStyle/>
          <a:p>
            <a:pPr algn="ctr"/>
            <a:r>
              <a:rPr lang="en-US" sz="1200" dirty="0">
                <a:ea typeface="MS PGothic" pitchFamily="34" charset="-128"/>
              </a:rPr>
              <a:t>Revised, labeled and qualified pressure control system / oil removal system</a:t>
            </a:r>
          </a:p>
        </p:txBody>
      </p:sp>
      <p:sp>
        <p:nvSpPr>
          <p:cNvPr id="37902" name="Rectangle 13"/>
          <p:cNvSpPr>
            <a:spLocks/>
          </p:cNvSpPr>
          <p:nvPr/>
        </p:nvSpPr>
        <p:spPr bwMode="auto">
          <a:xfrm>
            <a:off x="3479230" y="6295429"/>
            <a:ext cx="1877467" cy="242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26788" tIns="26788" rIns="26788" bIns="26788"/>
          <a:lstStyle/>
          <a:p>
            <a:pPr algn="ctr"/>
            <a:r>
              <a:rPr lang="en-US" sz="1200">
                <a:ea typeface="MS PGothic" pitchFamily="34" charset="-128"/>
              </a:rPr>
              <a:t>TCF20 Cold box</a:t>
            </a:r>
          </a:p>
        </p:txBody>
      </p:sp>
      <p:sp>
        <p:nvSpPr>
          <p:cNvPr id="37903" name="Rectangle 14"/>
          <p:cNvSpPr>
            <a:spLocks/>
          </p:cNvSpPr>
          <p:nvPr/>
        </p:nvSpPr>
        <p:spPr bwMode="auto">
          <a:xfrm>
            <a:off x="0" y="1128490"/>
            <a:ext cx="9126141" cy="258961"/>
          </a:xfrm>
          <a:prstGeom prst="rect">
            <a:avLst/>
          </a:prstGeom>
          <a:solidFill>
            <a:srgbClr val="66008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26788" tIns="26788" rIns="26788" bIns="26788"/>
          <a:lstStyle/>
          <a:p>
            <a:pPr algn="ctr"/>
            <a:r>
              <a:rPr lang="en-US" sz="1300" b="1" dirty="0">
                <a:solidFill>
                  <a:srgbClr val="FFFFFF"/>
                </a:solidFill>
                <a:latin typeface="Helvetica Neue" pitchFamily="-84" charset="0"/>
                <a:ea typeface="MS PGothic" pitchFamily="34" charset="-128"/>
                <a:sym typeface="Helvetica Neue" pitchFamily="-84" charset="0"/>
              </a:rPr>
              <a:t>SPS BA4 4.5 K cryogenics last used 8 years ago (COLDEX). Refurbishment + upgrade for 2 K  – is underway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79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ym typeface="Helvetica Neue Light" charset="0"/>
              </a:rPr>
              <a:t>Cavity </a:t>
            </a:r>
            <a:r>
              <a:rPr lang="en-US" dirty="0" smtClean="0">
                <a:sym typeface="Helvetica Neue Light" charset="0"/>
              </a:rPr>
              <a:t>Tuners – concepts </a:t>
            </a:r>
            <a:endParaRPr lang="en-US" dirty="0" smtClean="0">
              <a:sym typeface="Helvetica Neue Light" charset="0"/>
            </a:endParaRPr>
          </a:p>
        </p:txBody>
      </p:sp>
      <p:pic>
        <p:nvPicPr>
          <p:cNvPr id="41987" name="Picture 2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45" y="3348633"/>
            <a:ext cx="419695" cy="209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988" name="Group 13"/>
          <p:cNvGrpSpPr>
            <a:grpSpLocks/>
          </p:cNvGrpSpPr>
          <p:nvPr/>
        </p:nvGrpSpPr>
        <p:grpSpPr bwMode="auto">
          <a:xfrm>
            <a:off x="869529" y="1205531"/>
            <a:ext cx="7512100" cy="2613027"/>
            <a:chOff x="0" y="49"/>
            <a:chExt cx="6729" cy="2340"/>
          </a:xfrm>
        </p:grpSpPr>
        <p:sp>
          <p:nvSpPr>
            <p:cNvPr id="42015" name="Rectangle 3"/>
            <p:cNvSpPr>
              <a:spLocks/>
            </p:cNvSpPr>
            <p:nvPr/>
          </p:nvSpPr>
          <p:spPr bwMode="auto">
            <a:xfrm>
              <a:off x="0" y="1769"/>
              <a:ext cx="1514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50576" bIns="0">
              <a:spAutoFit/>
            </a:bodyPr>
            <a:lstStyle/>
            <a:p>
              <a:pPr marL="34602">
                <a:lnSpc>
                  <a:spcPct val="123000"/>
                </a:lnSpc>
                <a:tabLst>
                  <a:tab pos="687561" algn="l"/>
                  <a:tab pos="1348335" algn="l"/>
                  <a:tab pos="1696580" algn="l"/>
                </a:tabLst>
              </a:pPr>
              <a:r>
                <a:rPr lang="en-US" sz="1700">
                  <a:latin typeface="Helvetica" pitchFamily="-84" charset="0"/>
                  <a:ea typeface="MS PGothic" pitchFamily="34" charset="-128"/>
                  <a:sym typeface="Helvetica" pitchFamily="-84" charset="0"/>
                </a:rPr>
                <a:t>Up/down motion</a:t>
              </a:r>
            </a:p>
            <a:p>
              <a:pPr marL="34602">
                <a:lnSpc>
                  <a:spcPct val="123000"/>
                </a:lnSpc>
                <a:tabLst>
                  <a:tab pos="687561" algn="l"/>
                  <a:tab pos="1348335" algn="l"/>
                  <a:tab pos="1696580" algn="l"/>
                </a:tabLst>
              </a:pPr>
              <a:r>
                <a:rPr lang="en-US" sz="1700">
                  <a:latin typeface="Helvetica" pitchFamily="-84" charset="0"/>
                  <a:ea typeface="MS PGothic" pitchFamily="34" charset="-128"/>
                  <a:sym typeface="Helvetica" pitchFamily="-84" charset="0"/>
                </a:rPr>
                <a:t>± 2μm → 1 kHz</a:t>
              </a:r>
            </a:p>
          </p:txBody>
        </p:sp>
        <p:pic>
          <p:nvPicPr>
            <p:cNvPr id="42016" name="Picture 4"/>
            <p:cNvPicPr>
              <a:picLocks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1" y="269"/>
              <a:ext cx="1856" cy="1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42017" name="Picture 5"/>
            <p:cNvPicPr>
              <a:picLocks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3" y="172"/>
              <a:ext cx="1488" cy="1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42018" name="Picture 6"/>
            <p:cNvPicPr>
              <a:picLocks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371"/>
              <a:ext cx="1635" cy="1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42019" name="AutoShape 7"/>
            <p:cNvSpPr>
              <a:spLocks/>
            </p:cNvSpPr>
            <p:nvPr/>
          </p:nvSpPr>
          <p:spPr bwMode="auto">
            <a:xfrm>
              <a:off x="595" y="1189"/>
              <a:ext cx="240" cy="488"/>
            </a:xfrm>
            <a:custGeom>
              <a:avLst/>
              <a:gdLst>
                <a:gd name="T0" fmla="*/ 0 w 21600"/>
                <a:gd name="T1" fmla="*/ 5400 h 21600"/>
                <a:gd name="T2" fmla="*/ 5400 w 21600"/>
                <a:gd name="T3" fmla="*/ 5400 h 21600"/>
                <a:gd name="T4" fmla="*/ 5400 w 21600"/>
                <a:gd name="T5" fmla="*/ 21600 h 21600"/>
                <a:gd name="T6" fmla="*/ 16200 w 21600"/>
                <a:gd name="T7" fmla="*/ 21600 h 21600"/>
                <a:gd name="T8" fmla="*/ 16200 w 21600"/>
                <a:gd name="T9" fmla="*/ 5400 h 21600"/>
                <a:gd name="T10" fmla="*/ 21600 w 21600"/>
                <a:gd name="T11" fmla="*/ 5400 h 21600"/>
                <a:gd name="T12" fmla="*/ 10800 w 21600"/>
                <a:gd name="T13" fmla="*/ 0 h 21600"/>
                <a:gd name="T14" fmla="*/ 0 w 21600"/>
                <a:gd name="T15" fmla="*/ 5400 h 21600"/>
                <a:gd name="T16" fmla="*/ 0 w 21600"/>
                <a:gd name="T17" fmla="*/ 54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600" h="21600">
                  <a:moveTo>
                    <a:pt x="0" y="5400"/>
                  </a:moveTo>
                  <a:lnTo>
                    <a:pt x="5400" y="5400"/>
                  </a:lnTo>
                  <a:lnTo>
                    <a:pt x="5400" y="21600"/>
                  </a:lnTo>
                  <a:lnTo>
                    <a:pt x="16200" y="21600"/>
                  </a:lnTo>
                  <a:lnTo>
                    <a:pt x="16200" y="5400"/>
                  </a:lnTo>
                  <a:lnTo>
                    <a:pt x="21600" y="5400"/>
                  </a:lnTo>
                  <a:lnTo>
                    <a:pt x="10800" y="0"/>
                  </a:lnTo>
                  <a:lnTo>
                    <a:pt x="0" y="5400"/>
                  </a:lnTo>
                  <a:close/>
                  <a:moveTo>
                    <a:pt x="0" y="5400"/>
                  </a:moveTo>
                </a:path>
              </a:pathLst>
            </a:custGeom>
            <a:solidFill>
              <a:srgbClr val="FF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42020" name="AutoShape 8"/>
            <p:cNvSpPr>
              <a:spLocks/>
            </p:cNvSpPr>
            <p:nvPr/>
          </p:nvSpPr>
          <p:spPr bwMode="auto">
            <a:xfrm>
              <a:off x="3490" y="745"/>
              <a:ext cx="560" cy="335"/>
            </a:xfrm>
            <a:prstGeom prst="leftArrow">
              <a:avLst>
                <a:gd name="adj1" fmla="val 50000"/>
                <a:gd name="adj2" fmla="val 32233"/>
              </a:avLst>
            </a:prstGeom>
            <a:solidFill>
              <a:srgbClr val="FF42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2021" name="Rectangle 9"/>
            <p:cNvSpPr>
              <a:spLocks/>
            </p:cNvSpPr>
            <p:nvPr/>
          </p:nvSpPr>
          <p:spPr bwMode="auto">
            <a:xfrm>
              <a:off x="2595" y="1805"/>
              <a:ext cx="1416" cy="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50576" bIns="0"/>
            <a:lstStyle/>
            <a:p>
              <a:pPr marL="34602">
                <a:lnSpc>
                  <a:spcPct val="123000"/>
                </a:lnSpc>
                <a:tabLst>
                  <a:tab pos="687561" algn="l"/>
                  <a:tab pos="1348335" algn="l"/>
                  <a:tab pos="1696580" algn="l"/>
                </a:tabLst>
              </a:pPr>
              <a:r>
                <a:rPr lang="en-US" sz="1700">
                  <a:latin typeface="Helvetica" pitchFamily="-84" charset="0"/>
                  <a:ea typeface="MS PGothic" pitchFamily="34" charset="-128"/>
                  <a:sym typeface="Helvetica" pitchFamily="-84" charset="0"/>
                </a:rPr>
                <a:t>Push/pull on cavity body</a:t>
              </a:r>
            </a:p>
          </p:txBody>
        </p:sp>
        <p:sp>
          <p:nvSpPr>
            <p:cNvPr id="42022" name="Rectangle 10"/>
            <p:cNvSpPr>
              <a:spLocks/>
            </p:cNvSpPr>
            <p:nvPr/>
          </p:nvSpPr>
          <p:spPr bwMode="auto">
            <a:xfrm>
              <a:off x="4857" y="1805"/>
              <a:ext cx="1872" cy="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50576" bIns="0"/>
            <a:lstStyle/>
            <a:p>
              <a:pPr marL="34602">
                <a:lnSpc>
                  <a:spcPct val="123000"/>
                </a:lnSpc>
                <a:tabLst>
                  <a:tab pos="687561" algn="l"/>
                  <a:tab pos="1348335" algn="l"/>
                  <a:tab pos="2000179" algn="l"/>
                  <a:tab pos="2107331" algn="l"/>
                </a:tabLst>
              </a:pPr>
              <a:r>
                <a:rPr lang="en-US" sz="1700">
                  <a:latin typeface="Helvetica" pitchFamily="-84" charset="0"/>
                  <a:ea typeface="MS PGothic" pitchFamily="34" charset="-128"/>
                  <a:sym typeface="Helvetica" pitchFamily="-84" charset="0"/>
                </a:rPr>
                <a:t>Scissor jack type mechanism </a:t>
              </a:r>
            </a:p>
          </p:txBody>
        </p:sp>
        <p:sp>
          <p:nvSpPr>
            <p:cNvPr id="42023" name="AutoShape 11"/>
            <p:cNvSpPr>
              <a:spLocks/>
            </p:cNvSpPr>
            <p:nvPr/>
          </p:nvSpPr>
          <p:spPr bwMode="auto">
            <a:xfrm>
              <a:off x="3069" y="49"/>
              <a:ext cx="303" cy="479"/>
            </a:xfrm>
            <a:custGeom>
              <a:avLst/>
              <a:gdLst>
                <a:gd name="T0" fmla="*/ 0 w 21600"/>
                <a:gd name="T1" fmla="*/ 16200 h 21600"/>
                <a:gd name="T2" fmla="*/ 5400 w 21600"/>
                <a:gd name="T3" fmla="*/ 16200 h 21600"/>
                <a:gd name="T4" fmla="*/ 5400 w 21600"/>
                <a:gd name="T5" fmla="*/ 0 h 21600"/>
                <a:gd name="T6" fmla="*/ 16200 w 21600"/>
                <a:gd name="T7" fmla="*/ 0 h 21600"/>
                <a:gd name="T8" fmla="*/ 16200 w 21600"/>
                <a:gd name="T9" fmla="*/ 16200 h 21600"/>
                <a:gd name="T10" fmla="*/ 21600 w 21600"/>
                <a:gd name="T11" fmla="*/ 16200 h 21600"/>
                <a:gd name="T12" fmla="*/ 10800 w 21600"/>
                <a:gd name="T13" fmla="*/ 21600 h 21600"/>
                <a:gd name="T14" fmla="*/ 0 w 21600"/>
                <a:gd name="T15" fmla="*/ 16200 h 21600"/>
                <a:gd name="T16" fmla="*/ 0 w 21600"/>
                <a:gd name="T17" fmla="*/ 162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600" h="21600">
                  <a:moveTo>
                    <a:pt x="0" y="16200"/>
                  </a:moveTo>
                  <a:lnTo>
                    <a:pt x="5400" y="162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6200"/>
                  </a:lnTo>
                  <a:lnTo>
                    <a:pt x="21600" y="16200"/>
                  </a:lnTo>
                  <a:lnTo>
                    <a:pt x="10800" y="21600"/>
                  </a:lnTo>
                  <a:lnTo>
                    <a:pt x="0" y="16200"/>
                  </a:lnTo>
                  <a:close/>
                  <a:moveTo>
                    <a:pt x="0" y="16200"/>
                  </a:moveTo>
                </a:path>
              </a:pathLst>
            </a:custGeom>
            <a:solidFill>
              <a:srgbClr val="FF42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FF950E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42024" name="AutoShape 12"/>
            <p:cNvSpPr>
              <a:spLocks/>
            </p:cNvSpPr>
            <p:nvPr/>
          </p:nvSpPr>
          <p:spPr bwMode="auto">
            <a:xfrm rot="-1080000">
              <a:off x="5230" y="138"/>
              <a:ext cx="928" cy="184"/>
            </a:xfrm>
            <a:prstGeom prst="leftRightArrow">
              <a:avLst>
                <a:gd name="adj1" fmla="val 50000"/>
                <a:gd name="adj2" fmla="val 77894"/>
              </a:avLst>
            </a:prstGeom>
            <a:solidFill>
              <a:srgbClr val="FF42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1989" name="Group 38"/>
          <p:cNvGrpSpPr>
            <a:grpSpLocks/>
          </p:cNvGrpSpPr>
          <p:nvPr/>
        </p:nvGrpSpPr>
        <p:grpSpPr bwMode="auto">
          <a:xfrm>
            <a:off x="588244" y="4463820"/>
            <a:ext cx="7989840" cy="2233446"/>
            <a:chOff x="0" y="180"/>
            <a:chExt cx="7157" cy="2000"/>
          </a:xfrm>
        </p:grpSpPr>
        <p:pic>
          <p:nvPicPr>
            <p:cNvPr id="41992" name="Picture 15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" y="180"/>
              <a:ext cx="80" cy="1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993" name="Rectangle 16"/>
            <p:cNvSpPr>
              <a:spLocks/>
            </p:cNvSpPr>
            <p:nvPr/>
          </p:nvSpPr>
          <p:spPr bwMode="auto">
            <a:xfrm>
              <a:off x="5418" y="1681"/>
              <a:ext cx="1140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50576" bIns="0">
              <a:spAutoFit/>
            </a:bodyPr>
            <a:lstStyle/>
            <a:p>
              <a:pPr marL="34602">
                <a:lnSpc>
                  <a:spcPct val="123000"/>
                </a:lnSpc>
                <a:tabLst>
                  <a:tab pos="687561" algn="l"/>
                  <a:tab pos="1348335" algn="l"/>
                  <a:tab pos="1696580" algn="l"/>
                </a:tabLst>
              </a:pPr>
              <a:r>
                <a:rPr lang="en-US" sz="1500">
                  <a:latin typeface="Helvetica" pitchFamily="-84" charset="0"/>
                  <a:ea typeface="MS PGothic" pitchFamily="34" charset="-128"/>
                  <a:sym typeface="Helvetica" pitchFamily="-84" charset="0"/>
                </a:rPr>
                <a:t>CEBAF Tuner</a:t>
              </a:r>
            </a:p>
          </p:txBody>
        </p:sp>
        <p:sp>
          <p:nvSpPr>
            <p:cNvPr id="41994" name="Rectangle 17"/>
            <p:cNvSpPr>
              <a:spLocks/>
            </p:cNvSpPr>
            <p:nvPr/>
          </p:nvSpPr>
          <p:spPr bwMode="auto">
            <a:xfrm>
              <a:off x="71" y="605"/>
              <a:ext cx="1488" cy="184"/>
            </a:xfrm>
            <a:prstGeom prst="rect">
              <a:avLst/>
            </a:prstGeom>
            <a:noFill/>
            <a:ln w="36720">
              <a:solidFill>
                <a:srgbClr val="FF420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995" name="Rectangle 18"/>
            <p:cNvSpPr>
              <a:spLocks/>
            </p:cNvSpPr>
            <p:nvPr/>
          </p:nvSpPr>
          <p:spPr bwMode="auto">
            <a:xfrm rot="-1260000">
              <a:off x="100" y="840"/>
              <a:ext cx="1488" cy="184"/>
            </a:xfrm>
            <a:prstGeom prst="rect">
              <a:avLst/>
            </a:prstGeom>
            <a:noFill/>
            <a:ln w="36720">
              <a:solidFill>
                <a:srgbClr val="FF420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996" name="Oval 19"/>
            <p:cNvSpPr>
              <a:spLocks/>
            </p:cNvSpPr>
            <p:nvPr/>
          </p:nvSpPr>
          <p:spPr bwMode="auto">
            <a:xfrm>
              <a:off x="1426" y="687"/>
              <a:ext cx="74" cy="7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997" name="Rectangle 20"/>
            <p:cNvSpPr>
              <a:spLocks/>
            </p:cNvSpPr>
            <p:nvPr/>
          </p:nvSpPr>
          <p:spPr bwMode="auto">
            <a:xfrm>
              <a:off x="2602" y="312"/>
              <a:ext cx="184" cy="1304"/>
            </a:xfrm>
            <a:prstGeom prst="rect">
              <a:avLst/>
            </a:prstGeom>
            <a:noFill/>
            <a:ln w="36720">
              <a:solidFill>
                <a:srgbClr val="FF420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998" name="Rectangle 21"/>
            <p:cNvSpPr>
              <a:spLocks/>
            </p:cNvSpPr>
            <p:nvPr/>
          </p:nvSpPr>
          <p:spPr bwMode="auto">
            <a:xfrm>
              <a:off x="3919" y="312"/>
              <a:ext cx="184" cy="1304"/>
            </a:xfrm>
            <a:prstGeom prst="rect">
              <a:avLst/>
            </a:prstGeom>
            <a:noFill/>
            <a:ln w="36720">
              <a:solidFill>
                <a:srgbClr val="FF420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999" name="Rectangle 22"/>
            <p:cNvSpPr>
              <a:spLocks/>
            </p:cNvSpPr>
            <p:nvPr/>
          </p:nvSpPr>
          <p:spPr bwMode="auto">
            <a:xfrm>
              <a:off x="2616" y="312"/>
              <a:ext cx="1488" cy="184"/>
            </a:xfrm>
            <a:prstGeom prst="rect">
              <a:avLst/>
            </a:prstGeom>
            <a:noFill/>
            <a:ln w="36720">
              <a:solidFill>
                <a:srgbClr val="FF420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42000" name="Picture 23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9" y="1349"/>
              <a:ext cx="2232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01" name="Oval 24"/>
            <p:cNvSpPr>
              <a:spLocks/>
            </p:cNvSpPr>
            <p:nvPr/>
          </p:nvSpPr>
          <p:spPr bwMode="auto">
            <a:xfrm>
              <a:off x="2654" y="394"/>
              <a:ext cx="75" cy="7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2002" name="Oval 25"/>
            <p:cNvSpPr>
              <a:spLocks/>
            </p:cNvSpPr>
            <p:nvPr/>
          </p:nvSpPr>
          <p:spPr bwMode="auto">
            <a:xfrm>
              <a:off x="3971" y="394"/>
              <a:ext cx="75" cy="7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2005" name="Rectangle 28"/>
            <p:cNvSpPr>
              <a:spLocks/>
            </p:cNvSpPr>
            <p:nvPr/>
          </p:nvSpPr>
          <p:spPr bwMode="auto">
            <a:xfrm>
              <a:off x="0" y="1652"/>
              <a:ext cx="1083" cy="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50576" bIns="0">
              <a:spAutoFit/>
            </a:bodyPr>
            <a:lstStyle/>
            <a:p>
              <a:pPr marL="34602">
                <a:lnSpc>
                  <a:spcPct val="123000"/>
                </a:lnSpc>
                <a:tabLst>
                  <a:tab pos="687561" algn="l"/>
                  <a:tab pos="1348335" algn="l"/>
                  <a:tab pos="1696580" algn="l"/>
                </a:tabLst>
              </a:pPr>
              <a:r>
                <a:rPr lang="en-US" sz="1500">
                  <a:latin typeface="Helvetica" pitchFamily="-84" charset="0"/>
                  <a:ea typeface="MS PGothic" pitchFamily="34" charset="-128"/>
                  <a:sym typeface="Helvetica" pitchFamily="-84" charset="0"/>
                </a:rPr>
                <a:t>Double lever</a:t>
              </a:r>
            </a:p>
            <a:p>
              <a:pPr marL="34602">
                <a:lnSpc>
                  <a:spcPct val="123000"/>
                </a:lnSpc>
                <a:tabLst>
                  <a:tab pos="687561" algn="l"/>
                  <a:tab pos="1348335" algn="l"/>
                  <a:tab pos="1696580" algn="l"/>
                </a:tabLst>
              </a:pPr>
              <a:r>
                <a:rPr lang="en-US" sz="1500">
                  <a:latin typeface="Helvetica" pitchFamily="-84" charset="0"/>
                  <a:ea typeface="MS PGothic" pitchFamily="34" charset="-128"/>
                  <a:sym typeface="Helvetica" pitchFamily="-84" charset="0"/>
                </a:rPr>
                <a:t>(Saclay type)</a:t>
              </a:r>
            </a:p>
          </p:txBody>
        </p:sp>
        <p:sp>
          <p:nvSpPr>
            <p:cNvPr id="42006" name="Rectangle 29"/>
            <p:cNvSpPr>
              <a:spLocks/>
            </p:cNvSpPr>
            <p:nvPr/>
          </p:nvSpPr>
          <p:spPr bwMode="auto">
            <a:xfrm>
              <a:off x="2750" y="1652"/>
              <a:ext cx="1571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50576" bIns="0">
              <a:spAutoFit/>
            </a:bodyPr>
            <a:lstStyle/>
            <a:p>
              <a:pPr marL="34602">
                <a:lnSpc>
                  <a:spcPct val="123000"/>
                </a:lnSpc>
                <a:tabLst>
                  <a:tab pos="687561" algn="l"/>
                  <a:tab pos="1348335" algn="l"/>
                  <a:tab pos="1696580" algn="l"/>
                </a:tabLst>
              </a:pPr>
              <a:r>
                <a:rPr lang="en-US" sz="1500">
                  <a:latin typeface="Helvetica" pitchFamily="-84" charset="0"/>
                  <a:ea typeface="MS PGothic" pitchFamily="34" charset="-128"/>
                  <a:sym typeface="Helvetica" pitchFamily="-84" charset="0"/>
                </a:rPr>
                <a:t>Modified screw/nut</a:t>
              </a:r>
            </a:p>
            <a:p>
              <a:pPr marL="34602">
                <a:lnSpc>
                  <a:spcPct val="123000"/>
                </a:lnSpc>
                <a:tabLst>
                  <a:tab pos="687561" algn="l"/>
                  <a:tab pos="1348335" algn="l"/>
                  <a:tab pos="1696580" algn="l"/>
                </a:tabLst>
              </a:pPr>
              <a:r>
                <a:rPr lang="en-US" sz="1500">
                  <a:latin typeface="Helvetica" pitchFamily="-84" charset="0"/>
                  <a:ea typeface="MS PGothic" pitchFamily="34" charset="-128"/>
                  <a:sym typeface="Helvetica" pitchFamily="-84" charset="0"/>
                </a:rPr>
                <a:t>(SOLEIL type)</a:t>
              </a:r>
            </a:p>
          </p:txBody>
        </p:sp>
        <p:sp>
          <p:nvSpPr>
            <p:cNvPr id="42007" name="Rectangle 30"/>
            <p:cNvSpPr>
              <a:spLocks/>
            </p:cNvSpPr>
            <p:nvPr/>
          </p:nvSpPr>
          <p:spPr bwMode="auto">
            <a:xfrm rot="-1260000">
              <a:off x="5949" y="1105"/>
              <a:ext cx="1208" cy="151"/>
            </a:xfrm>
            <a:prstGeom prst="rect">
              <a:avLst/>
            </a:prstGeom>
            <a:noFill/>
            <a:ln w="36720">
              <a:solidFill>
                <a:srgbClr val="FF420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2008" name="Rectangle 31"/>
            <p:cNvSpPr>
              <a:spLocks/>
            </p:cNvSpPr>
            <p:nvPr/>
          </p:nvSpPr>
          <p:spPr bwMode="auto">
            <a:xfrm rot="12060000" flipH="1">
              <a:off x="5949" y="670"/>
              <a:ext cx="1208" cy="151"/>
            </a:xfrm>
            <a:prstGeom prst="rect">
              <a:avLst/>
            </a:prstGeom>
            <a:noFill/>
            <a:ln w="36720">
              <a:solidFill>
                <a:srgbClr val="FF420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2009" name="Rectangle 32"/>
            <p:cNvSpPr>
              <a:spLocks/>
            </p:cNvSpPr>
            <p:nvPr/>
          </p:nvSpPr>
          <p:spPr bwMode="auto">
            <a:xfrm rot="-1260000">
              <a:off x="4931" y="663"/>
              <a:ext cx="1209" cy="151"/>
            </a:xfrm>
            <a:prstGeom prst="rect">
              <a:avLst/>
            </a:prstGeom>
            <a:noFill/>
            <a:ln w="36720">
              <a:solidFill>
                <a:srgbClr val="FF420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2010" name="Rectangle 33"/>
            <p:cNvSpPr>
              <a:spLocks/>
            </p:cNvSpPr>
            <p:nvPr/>
          </p:nvSpPr>
          <p:spPr bwMode="auto">
            <a:xfrm rot="12060000" flipH="1">
              <a:off x="4949" y="1092"/>
              <a:ext cx="1208" cy="151"/>
            </a:xfrm>
            <a:prstGeom prst="rect">
              <a:avLst/>
            </a:prstGeom>
            <a:noFill/>
            <a:ln w="36720">
              <a:solidFill>
                <a:srgbClr val="FF420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2011" name="Oval 34"/>
            <p:cNvSpPr>
              <a:spLocks/>
            </p:cNvSpPr>
            <p:nvPr/>
          </p:nvSpPr>
          <p:spPr bwMode="auto">
            <a:xfrm>
              <a:off x="4994" y="920"/>
              <a:ext cx="75" cy="7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2012" name="Oval 35"/>
            <p:cNvSpPr>
              <a:spLocks/>
            </p:cNvSpPr>
            <p:nvPr/>
          </p:nvSpPr>
          <p:spPr bwMode="auto">
            <a:xfrm>
              <a:off x="7016" y="920"/>
              <a:ext cx="75" cy="7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42013" name="Picture 36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7" y="185"/>
              <a:ext cx="75" cy="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14" name="Line 37"/>
            <p:cNvSpPr>
              <a:spLocks noChangeShapeType="1"/>
            </p:cNvSpPr>
            <p:nvPr/>
          </p:nvSpPr>
          <p:spPr bwMode="auto">
            <a:xfrm>
              <a:off x="5047" y="947"/>
              <a:ext cx="2006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</p:grpSp>
      <p:sp>
        <p:nvSpPr>
          <p:cNvPr id="41990" name="Rectangle 39"/>
          <p:cNvSpPr>
            <a:spLocks/>
          </p:cNvSpPr>
          <p:nvPr/>
        </p:nvSpPr>
        <p:spPr bwMode="auto">
          <a:xfrm>
            <a:off x="0" y="3848696"/>
            <a:ext cx="9135070" cy="330398"/>
          </a:xfrm>
          <a:prstGeom prst="rect">
            <a:avLst/>
          </a:prstGeom>
          <a:solidFill>
            <a:srgbClr val="66008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26788" tIns="26788" rIns="26788" bIns="26788" anchor="ctr"/>
          <a:lstStyle/>
          <a:p>
            <a:pPr marL="0" lvl="1" algn="ctr">
              <a:spcBef>
                <a:spcPts val="844"/>
              </a:spcBef>
            </a:pPr>
            <a:r>
              <a:rPr lang="en-US" b="1" dirty="0">
                <a:solidFill>
                  <a:srgbClr val="FFFFFF"/>
                </a:solidFill>
                <a:latin typeface="Helvetica Neue" pitchFamily="-84" charset="0"/>
                <a:ea typeface="MS PGothic" pitchFamily="34" charset="-128"/>
                <a:sym typeface="Helvetica Neue" pitchFamily="-84" charset="0"/>
              </a:rPr>
              <a:t>Detuning</a:t>
            </a:r>
            <a:r>
              <a:rPr lang="en-US" b="1" dirty="0">
                <a:solidFill>
                  <a:srgbClr val="001F67"/>
                </a:solidFill>
                <a:latin typeface="Helvetica Neue" pitchFamily="-84" charset="0"/>
                <a:ea typeface="MS PGothic" pitchFamily="34" charset="-128"/>
                <a:sym typeface="Helvetica Neue" pitchFamily="-84" charset="0"/>
              </a:rPr>
              <a:t> </a:t>
            </a:r>
            <a:r>
              <a:rPr lang="en-US" b="1" dirty="0">
                <a:solidFill>
                  <a:srgbClr val="FFFFFF"/>
                </a:solidFill>
                <a:latin typeface="Helvetica Neue" pitchFamily="-84" charset="0"/>
                <a:ea typeface="MS PGothic" pitchFamily="34" charset="-128"/>
                <a:sym typeface="Helvetica Neue" pitchFamily="-84" charset="0"/>
              </a:rPr>
              <a:t>range:  </a:t>
            </a:r>
            <a:r>
              <a:rPr lang="en-US" b="1" dirty="0" smtClean="0">
                <a:solidFill>
                  <a:srgbClr val="FFFFFF"/>
                </a:solidFill>
                <a:latin typeface="Helvetica Neue" pitchFamily="-84" charset="0"/>
                <a:ea typeface="MS PGothic" pitchFamily="34" charset="-128"/>
                <a:sym typeface="Helvetica Neue" pitchFamily="-84" charset="0"/>
              </a:rPr>
              <a:t>LHC = </a:t>
            </a:r>
            <a:r>
              <a:rPr lang="en-US" b="1" dirty="0">
                <a:solidFill>
                  <a:srgbClr val="FFFFFF"/>
                </a:solidFill>
                <a:latin typeface="Helvetica Neue" pitchFamily="-84" charset="0"/>
                <a:ea typeface="MS PGothic" pitchFamily="34" charset="-128"/>
                <a:sym typeface="Helvetica Neue" pitchFamily="-84" charset="0"/>
              </a:rPr>
              <a:t>±5.5 kHz (half  </a:t>
            </a:r>
            <a:r>
              <a:rPr lang="en-US" b="1" dirty="0" err="1">
                <a:solidFill>
                  <a:srgbClr val="FFFFFF"/>
                </a:solidFill>
                <a:latin typeface="Helvetica Neue" pitchFamily="-84" charset="0"/>
                <a:ea typeface="MS PGothic" pitchFamily="34" charset="-128"/>
                <a:sym typeface="Helvetica Neue" pitchFamily="-84" charset="0"/>
              </a:rPr>
              <a:t>f</a:t>
            </a:r>
            <a:r>
              <a:rPr lang="en-US" b="1" baseline="-6000" dirty="0" err="1">
                <a:solidFill>
                  <a:srgbClr val="FFFFFF"/>
                </a:solidFill>
                <a:latin typeface="Helvetica Neue" pitchFamily="-84" charset="0"/>
                <a:ea typeface="MS PGothic" pitchFamily="34" charset="-128"/>
                <a:sym typeface="Helvetica Neue" pitchFamily="-84" charset="0"/>
              </a:rPr>
              <a:t>rev</a:t>
            </a:r>
            <a:r>
              <a:rPr lang="en-US" b="1" dirty="0">
                <a:solidFill>
                  <a:srgbClr val="FFFFFF"/>
                </a:solidFill>
                <a:latin typeface="Helvetica Neue" pitchFamily="-84" charset="0"/>
                <a:ea typeface="MS PGothic" pitchFamily="34" charset="-128"/>
                <a:sym typeface="Helvetica Neue" pitchFamily="-84" charset="0"/>
              </a:rPr>
              <a:t>).    Lorentz Detuning ~</a:t>
            </a:r>
            <a:r>
              <a:rPr lang="en-US" b="1" dirty="0" smtClean="0">
                <a:solidFill>
                  <a:srgbClr val="FFFFFF"/>
                </a:solidFill>
                <a:latin typeface="Helvetica Neue" pitchFamily="-84" charset="0"/>
                <a:ea typeface="MS PGothic" pitchFamily="34" charset="-128"/>
                <a:sym typeface="Helvetica Neue" pitchFamily="-84" charset="0"/>
              </a:rPr>
              <a:t>O(1 MHz</a:t>
            </a:r>
            <a:r>
              <a:rPr lang="en-US" b="1" dirty="0">
                <a:solidFill>
                  <a:srgbClr val="FFFFFF"/>
                </a:solidFill>
                <a:latin typeface="Helvetica Neue" pitchFamily="-84" charset="0"/>
                <a:ea typeface="MS PGothic" pitchFamily="34" charset="-128"/>
                <a:sym typeface="Helvetica Neue" pitchFamily="-84" charset="0"/>
              </a:rPr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17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619104" y="5625921"/>
            <a:ext cx="487634" cy="369332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SM</a:t>
            </a:r>
            <a:endParaRPr lang="en-GB" dirty="0"/>
          </a:p>
        </p:txBody>
      </p:sp>
      <p:sp>
        <p:nvSpPr>
          <p:cNvPr id="44" name="TextBox 43"/>
          <p:cNvSpPr txBox="1"/>
          <p:nvPr/>
        </p:nvSpPr>
        <p:spPr>
          <a:xfrm>
            <a:off x="670950" y="4241896"/>
            <a:ext cx="487634" cy="369332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SM</a:t>
            </a:r>
            <a:endParaRPr lang="en-GB" dirty="0"/>
          </a:p>
        </p:txBody>
      </p:sp>
      <p:sp>
        <p:nvSpPr>
          <p:cNvPr id="45" name="TextBox 44"/>
          <p:cNvSpPr txBox="1"/>
          <p:nvPr/>
        </p:nvSpPr>
        <p:spPr>
          <a:xfrm>
            <a:off x="7099581" y="4206446"/>
            <a:ext cx="487634" cy="369332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SM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0591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ym typeface="Helvetica Neue Light" charset="0"/>
              </a:rPr>
              <a:t>Cavity Tuners - Implementation </a:t>
            </a:r>
          </a:p>
        </p:txBody>
      </p:sp>
      <p:pic>
        <p:nvPicPr>
          <p:cNvPr id="43011" name="Picture 2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45" y="3348633"/>
            <a:ext cx="419695" cy="209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12" name="Group 13"/>
          <p:cNvGrpSpPr>
            <a:grpSpLocks/>
          </p:cNvGrpSpPr>
          <p:nvPr/>
        </p:nvGrpSpPr>
        <p:grpSpPr bwMode="auto">
          <a:xfrm>
            <a:off x="869529" y="1205531"/>
            <a:ext cx="7512100" cy="2613027"/>
            <a:chOff x="0" y="49"/>
            <a:chExt cx="6729" cy="2340"/>
          </a:xfrm>
        </p:grpSpPr>
        <p:sp>
          <p:nvSpPr>
            <p:cNvPr id="43018" name="Rectangle 3"/>
            <p:cNvSpPr>
              <a:spLocks/>
            </p:cNvSpPr>
            <p:nvPr/>
          </p:nvSpPr>
          <p:spPr bwMode="auto">
            <a:xfrm>
              <a:off x="0" y="1769"/>
              <a:ext cx="1514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50576" bIns="0">
              <a:spAutoFit/>
            </a:bodyPr>
            <a:lstStyle/>
            <a:p>
              <a:pPr marL="34602">
                <a:lnSpc>
                  <a:spcPct val="123000"/>
                </a:lnSpc>
                <a:tabLst>
                  <a:tab pos="687561" algn="l"/>
                  <a:tab pos="1348335" algn="l"/>
                  <a:tab pos="1696580" algn="l"/>
                </a:tabLst>
              </a:pPr>
              <a:r>
                <a:rPr lang="en-US" sz="1700">
                  <a:latin typeface="Helvetica" pitchFamily="-84" charset="0"/>
                  <a:ea typeface="MS PGothic" pitchFamily="34" charset="-128"/>
                  <a:sym typeface="Helvetica" pitchFamily="-84" charset="0"/>
                </a:rPr>
                <a:t>Up/down motion</a:t>
              </a:r>
            </a:p>
            <a:p>
              <a:pPr marL="34602">
                <a:lnSpc>
                  <a:spcPct val="123000"/>
                </a:lnSpc>
                <a:tabLst>
                  <a:tab pos="687561" algn="l"/>
                  <a:tab pos="1348335" algn="l"/>
                  <a:tab pos="1696580" algn="l"/>
                </a:tabLst>
              </a:pPr>
              <a:r>
                <a:rPr lang="en-US" sz="1700">
                  <a:latin typeface="Helvetica" pitchFamily="-84" charset="0"/>
                  <a:ea typeface="MS PGothic" pitchFamily="34" charset="-128"/>
                  <a:sym typeface="Helvetica" pitchFamily="-84" charset="0"/>
                </a:rPr>
                <a:t>± 2μm → 1 kHz</a:t>
              </a:r>
            </a:p>
          </p:txBody>
        </p:sp>
        <p:pic>
          <p:nvPicPr>
            <p:cNvPr id="43019" name="Picture 4"/>
            <p:cNvPicPr>
              <a:picLocks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1" y="269"/>
              <a:ext cx="1856" cy="1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43020" name="Picture 5"/>
            <p:cNvPicPr>
              <a:picLocks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3" y="172"/>
              <a:ext cx="1488" cy="1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43021" name="Picture 6"/>
            <p:cNvPicPr>
              <a:picLocks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371"/>
              <a:ext cx="1635" cy="1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43022" name="AutoShape 7"/>
            <p:cNvSpPr>
              <a:spLocks/>
            </p:cNvSpPr>
            <p:nvPr/>
          </p:nvSpPr>
          <p:spPr bwMode="auto">
            <a:xfrm>
              <a:off x="595" y="1189"/>
              <a:ext cx="240" cy="488"/>
            </a:xfrm>
            <a:custGeom>
              <a:avLst/>
              <a:gdLst>
                <a:gd name="T0" fmla="*/ 0 w 21600"/>
                <a:gd name="T1" fmla="*/ 5400 h 21600"/>
                <a:gd name="T2" fmla="*/ 5400 w 21600"/>
                <a:gd name="T3" fmla="*/ 5400 h 21600"/>
                <a:gd name="T4" fmla="*/ 5400 w 21600"/>
                <a:gd name="T5" fmla="*/ 21600 h 21600"/>
                <a:gd name="T6" fmla="*/ 16200 w 21600"/>
                <a:gd name="T7" fmla="*/ 21600 h 21600"/>
                <a:gd name="T8" fmla="*/ 16200 w 21600"/>
                <a:gd name="T9" fmla="*/ 5400 h 21600"/>
                <a:gd name="T10" fmla="*/ 21600 w 21600"/>
                <a:gd name="T11" fmla="*/ 5400 h 21600"/>
                <a:gd name="T12" fmla="*/ 10800 w 21600"/>
                <a:gd name="T13" fmla="*/ 0 h 21600"/>
                <a:gd name="T14" fmla="*/ 0 w 21600"/>
                <a:gd name="T15" fmla="*/ 5400 h 21600"/>
                <a:gd name="T16" fmla="*/ 0 w 21600"/>
                <a:gd name="T17" fmla="*/ 54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600" h="21600">
                  <a:moveTo>
                    <a:pt x="0" y="5400"/>
                  </a:moveTo>
                  <a:lnTo>
                    <a:pt x="5400" y="5400"/>
                  </a:lnTo>
                  <a:lnTo>
                    <a:pt x="5400" y="21600"/>
                  </a:lnTo>
                  <a:lnTo>
                    <a:pt x="16200" y="21600"/>
                  </a:lnTo>
                  <a:lnTo>
                    <a:pt x="16200" y="5400"/>
                  </a:lnTo>
                  <a:lnTo>
                    <a:pt x="21600" y="5400"/>
                  </a:lnTo>
                  <a:lnTo>
                    <a:pt x="10800" y="0"/>
                  </a:lnTo>
                  <a:lnTo>
                    <a:pt x="0" y="5400"/>
                  </a:lnTo>
                  <a:close/>
                  <a:moveTo>
                    <a:pt x="0" y="5400"/>
                  </a:moveTo>
                </a:path>
              </a:pathLst>
            </a:custGeom>
            <a:solidFill>
              <a:srgbClr val="FF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43023" name="AutoShape 8"/>
            <p:cNvSpPr>
              <a:spLocks/>
            </p:cNvSpPr>
            <p:nvPr/>
          </p:nvSpPr>
          <p:spPr bwMode="auto">
            <a:xfrm>
              <a:off x="3490" y="745"/>
              <a:ext cx="560" cy="335"/>
            </a:xfrm>
            <a:prstGeom prst="leftArrow">
              <a:avLst>
                <a:gd name="adj1" fmla="val 50000"/>
                <a:gd name="adj2" fmla="val 32233"/>
              </a:avLst>
            </a:prstGeom>
            <a:solidFill>
              <a:srgbClr val="FF42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24" name="Rectangle 9"/>
            <p:cNvSpPr>
              <a:spLocks/>
            </p:cNvSpPr>
            <p:nvPr/>
          </p:nvSpPr>
          <p:spPr bwMode="auto">
            <a:xfrm>
              <a:off x="2595" y="1805"/>
              <a:ext cx="1416" cy="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50576" bIns="0"/>
            <a:lstStyle/>
            <a:p>
              <a:pPr marL="34602">
                <a:lnSpc>
                  <a:spcPct val="123000"/>
                </a:lnSpc>
                <a:tabLst>
                  <a:tab pos="687561" algn="l"/>
                  <a:tab pos="1348335" algn="l"/>
                  <a:tab pos="1696580" algn="l"/>
                </a:tabLst>
              </a:pPr>
              <a:r>
                <a:rPr lang="en-US" sz="1700">
                  <a:latin typeface="Helvetica" pitchFamily="-84" charset="0"/>
                  <a:ea typeface="MS PGothic" pitchFamily="34" charset="-128"/>
                  <a:sym typeface="Helvetica" pitchFamily="-84" charset="0"/>
                </a:rPr>
                <a:t>Push/pull on cavity body</a:t>
              </a:r>
            </a:p>
          </p:txBody>
        </p:sp>
        <p:sp>
          <p:nvSpPr>
            <p:cNvPr id="43025" name="Rectangle 10"/>
            <p:cNvSpPr>
              <a:spLocks/>
            </p:cNvSpPr>
            <p:nvPr/>
          </p:nvSpPr>
          <p:spPr bwMode="auto">
            <a:xfrm>
              <a:off x="4857" y="1805"/>
              <a:ext cx="1872" cy="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50576" bIns="0"/>
            <a:lstStyle/>
            <a:p>
              <a:pPr marL="34602">
                <a:lnSpc>
                  <a:spcPct val="123000"/>
                </a:lnSpc>
                <a:tabLst>
                  <a:tab pos="687561" algn="l"/>
                  <a:tab pos="1348335" algn="l"/>
                  <a:tab pos="2000179" algn="l"/>
                  <a:tab pos="2107331" algn="l"/>
                </a:tabLst>
              </a:pPr>
              <a:r>
                <a:rPr lang="en-US" sz="1700">
                  <a:latin typeface="Helvetica" pitchFamily="-84" charset="0"/>
                  <a:ea typeface="MS PGothic" pitchFamily="34" charset="-128"/>
                  <a:sym typeface="Helvetica" pitchFamily="-84" charset="0"/>
                </a:rPr>
                <a:t>Scissor jack type mechanism </a:t>
              </a:r>
            </a:p>
          </p:txBody>
        </p:sp>
        <p:sp>
          <p:nvSpPr>
            <p:cNvPr id="43026" name="AutoShape 11"/>
            <p:cNvSpPr>
              <a:spLocks/>
            </p:cNvSpPr>
            <p:nvPr/>
          </p:nvSpPr>
          <p:spPr bwMode="auto">
            <a:xfrm>
              <a:off x="3069" y="49"/>
              <a:ext cx="303" cy="479"/>
            </a:xfrm>
            <a:custGeom>
              <a:avLst/>
              <a:gdLst>
                <a:gd name="T0" fmla="*/ 0 w 21600"/>
                <a:gd name="T1" fmla="*/ 16200 h 21600"/>
                <a:gd name="T2" fmla="*/ 5400 w 21600"/>
                <a:gd name="T3" fmla="*/ 16200 h 21600"/>
                <a:gd name="T4" fmla="*/ 5400 w 21600"/>
                <a:gd name="T5" fmla="*/ 0 h 21600"/>
                <a:gd name="T6" fmla="*/ 16200 w 21600"/>
                <a:gd name="T7" fmla="*/ 0 h 21600"/>
                <a:gd name="T8" fmla="*/ 16200 w 21600"/>
                <a:gd name="T9" fmla="*/ 16200 h 21600"/>
                <a:gd name="T10" fmla="*/ 21600 w 21600"/>
                <a:gd name="T11" fmla="*/ 16200 h 21600"/>
                <a:gd name="T12" fmla="*/ 10800 w 21600"/>
                <a:gd name="T13" fmla="*/ 21600 h 21600"/>
                <a:gd name="T14" fmla="*/ 0 w 21600"/>
                <a:gd name="T15" fmla="*/ 16200 h 21600"/>
                <a:gd name="T16" fmla="*/ 0 w 21600"/>
                <a:gd name="T17" fmla="*/ 162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600" h="21600">
                  <a:moveTo>
                    <a:pt x="0" y="16200"/>
                  </a:moveTo>
                  <a:lnTo>
                    <a:pt x="5400" y="162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6200"/>
                  </a:lnTo>
                  <a:lnTo>
                    <a:pt x="21600" y="16200"/>
                  </a:lnTo>
                  <a:lnTo>
                    <a:pt x="10800" y="21600"/>
                  </a:lnTo>
                  <a:lnTo>
                    <a:pt x="0" y="16200"/>
                  </a:lnTo>
                  <a:close/>
                  <a:moveTo>
                    <a:pt x="0" y="16200"/>
                  </a:moveTo>
                </a:path>
              </a:pathLst>
            </a:custGeom>
            <a:solidFill>
              <a:srgbClr val="FF42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FF950E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43027" name="AutoShape 12"/>
            <p:cNvSpPr>
              <a:spLocks/>
            </p:cNvSpPr>
            <p:nvPr/>
          </p:nvSpPr>
          <p:spPr bwMode="auto">
            <a:xfrm rot="-1080000">
              <a:off x="5230" y="138"/>
              <a:ext cx="928" cy="184"/>
            </a:xfrm>
            <a:prstGeom prst="leftRightArrow">
              <a:avLst>
                <a:gd name="adj1" fmla="val 50000"/>
                <a:gd name="adj2" fmla="val 77894"/>
              </a:avLst>
            </a:prstGeom>
            <a:solidFill>
              <a:srgbClr val="FF42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3013" name="Group 17"/>
          <p:cNvGrpSpPr>
            <a:grpSpLocks/>
          </p:cNvGrpSpPr>
          <p:nvPr/>
        </p:nvGrpSpPr>
        <p:grpSpPr bwMode="auto">
          <a:xfrm>
            <a:off x="455414" y="4179094"/>
            <a:ext cx="8438555" cy="2696766"/>
            <a:chOff x="0" y="0"/>
            <a:chExt cx="7560" cy="2416"/>
          </a:xfrm>
        </p:grpSpPr>
        <p:pic>
          <p:nvPicPr>
            <p:cNvPr id="43015" name="Picture 14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0" y="0"/>
              <a:ext cx="2400" cy="2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16" name="Picture 15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2" y="80"/>
              <a:ext cx="2400" cy="2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17" name="Picture 16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62" r="17206"/>
            <a:stretch>
              <a:fillRect/>
            </a:stretch>
          </p:blipFill>
          <p:spPr bwMode="auto">
            <a:xfrm>
              <a:off x="0" y="86"/>
              <a:ext cx="2104" cy="2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43014" name="Rectangle 18"/>
          <p:cNvSpPr>
            <a:spLocks/>
          </p:cNvSpPr>
          <p:nvPr/>
        </p:nvSpPr>
        <p:spPr bwMode="auto">
          <a:xfrm>
            <a:off x="0" y="3848696"/>
            <a:ext cx="9135070" cy="330398"/>
          </a:xfrm>
          <a:prstGeom prst="rect">
            <a:avLst/>
          </a:prstGeom>
          <a:solidFill>
            <a:srgbClr val="66008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26788" tIns="26788" rIns="26788" bIns="26788" anchor="ctr"/>
          <a:lstStyle/>
          <a:p>
            <a:pPr algn="ctr">
              <a:spcBef>
                <a:spcPts val="844"/>
              </a:spcBef>
            </a:pPr>
            <a:r>
              <a:rPr lang="en-US" b="1" dirty="0" smtClean="0">
                <a:solidFill>
                  <a:srgbClr val="FFFFFF"/>
                </a:solidFill>
                <a:latin typeface="Helvetica Neue" pitchFamily="-84" charset="0"/>
                <a:ea typeface="MS PGothic" pitchFamily="34" charset="-128"/>
                <a:sym typeface="Wingdings" pitchFamily="2" charset="2"/>
              </a:rPr>
              <a:t></a:t>
            </a:r>
            <a:r>
              <a:rPr lang="en-US" b="1" dirty="0" smtClean="0">
                <a:solidFill>
                  <a:srgbClr val="FFFFFF"/>
                </a:solidFill>
                <a:latin typeface="Helvetica Neue" pitchFamily="-84" charset="0"/>
                <a:ea typeface="MS PGothic" pitchFamily="34" charset="-128"/>
                <a:sym typeface="Helvetica Neue" pitchFamily="-84" charset="0"/>
              </a:rPr>
              <a:t>each  </a:t>
            </a:r>
            <a:r>
              <a:rPr lang="en-US" b="1" dirty="0">
                <a:solidFill>
                  <a:srgbClr val="FFFFFF"/>
                </a:solidFill>
                <a:latin typeface="Helvetica Neue" pitchFamily="-84" charset="0"/>
                <a:ea typeface="MS PGothic" pitchFamily="34" charset="-128"/>
                <a:sym typeface="Helvetica Neue" pitchFamily="-84" charset="0"/>
              </a:rPr>
              <a:t>cavity prototype requires its own cryomodule design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01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118754" y="1232298"/>
            <a:ext cx="6792824" cy="1974040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buFont typeface="Helvetica Neue" charset="0"/>
              <a:buChar char="•"/>
              <a:defRPr/>
            </a:pPr>
            <a:r>
              <a:rPr lang="en-US" b="1" dirty="0" smtClean="0">
                <a:sym typeface="Helvetica Neue" charset="0"/>
              </a:rPr>
              <a:t>SPS tests: 2 identical cavities per cryomodule</a:t>
            </a:r>
            <a:endParaRPr lang="en-US" b="1" dirty="0" smtClean="0">
              <a:ea typeface="ヒラギノ角ゴ ProN W6" charset="0"/>
              <a:cs typeface="ヒラギノ角ゴ ProN W6" charset="0"/>
              <a:sym typeface="Helvetica Neue" charset="0"/>
            </a:endParaRPr>
          </a:p>
          <a:p>
            <a:pPr eaLnBrk="1" hangingPunct="1">
              <a:buFont typeface="Helvetica Neue" charset="0"/>
              <a:buChar char="•"/>
              <a:defRPr/>
            </a:pPr>
            <a:r>
              <a:rPr lang="en-US" b="1" dirty="0" err="1" smtClean="0">
                <a:sym typeface="Helvetica Neue" charset="0"/>
              </a:rPr>
              <a:t>Cryo</a:t>
            </a:r>
            <a:r>
              <a:rPr lang="en-US" b="1" dirty="0" smtClean="0">
                <a:sym typeface="Helvetica Neue" charset="0"/>
              </a:rPr>
              <a:t> modules for SPS not final LHC design</a:t>
            </a:r>
            <a:endParaRPr lang="en-US" b="1" dirty="0" smtClean="0">
              <a:ea typeface="ヒラギノ角ゴ ProN W6" charset="0"/>
              <a:cs typeface="ヒラギノ角ゴ ProN W6" charset="0"/>
              <a:sym typeface="Helvetica Neue" charset="0"/>
            </a:endParaRPr>
          </a:p>
          <a:p>
            <a:pPr eaLnBrk="1" hangingPunct="1">
              <a:buFont typeface="Helvetica Neue" charset="0"/>
              <a:buChar char="•"/>
              <a:defRPr/>
            </a:pPr>
            <a:r>
              <a:rPr lang="en-US" dirty="0" smtClean="0">
                <a:sym typeface="Helvetica Neue" charset="0"/>
              </a:rPr>
              <a:t>Cryogenic and power coupler ports to be top mounted</a:t>
            </a:r>
          </a:p>
          <a:p>
            <a:pPr eaLnBrk="1" hangingPunct="1">
              <a:buFont typeface="Helvetica Neue" charset="0"/>
              <a:buChar char="•"/>
              <a:defRPr/>
            </a:pPr>
            <a:r>
              <a:rPr lang="en-US" dirty="0" smtClean="0">
                <a:sym typeface="Helvetica Neue" charset="0"/>
              </a:rPr>
              <a:t> SPS integration imposes design </a:t>
            </a:r>
            <a:r>
              <a:rPr lang="en-US" dirty="0" smtClean="0">
                <a:sym typeface="Helvetica Neue" charset="0"/>
              </a:rPr>
              <a:t>restrictions</a:t>
            </a:r>
            <a:endParaRPr lang="en-US" dirty="0" smtClean="0">
              <a:sym typeface="Helvetica Neue" charset="0"/>
            </a:endParaRPr>
          </a:p>
          <a:p>
            <a:pPr eaLnBrk="1" hangingPunct="1">
              <a:buFont typeface="Helvetica Neue" charset="0"/>
              <a:buChar char="•"/>
              <a:defRPr/>
            </a:pPr>
            <a:endParaRPr lang="en-US" dirty="0" smtClean="0">
              <a:sym typeface="Helvetica Neue" charset="0"/>
            </a:endParaRPr>
          </a:p>
          <a:p>
            <a:pPr eaLnBrk="1" hangingPunct="1">
              <a:buFont typeface="Helvetica Neue" charset="0"/>
              <a:buChar char="•"/>
              <a:defRPr/>
            </a:pPr>
            <a:endParaRPr lang="en-US" dirty="0" smtClean="0">
              <a:sym typeface="Helvetica Neue" charset="0"/>
            </a:endParaRPr>
          </a:p>
          <a:p>
            <a:pPr eaLnBrk="1" hangingPunct="1">
              <a:buFont typeface="Helvetica Neue" charset="0"/>
              <a:buChar char="•"/>
              <a:defRPr/>
            </a:pPr>
            <a:endParaRPr lang="en-US" dirty="0" smtClean="0">
              <a:sym typeface="Helvetica Neue" charset="0"/>
            </a:endParaRPr>
          </a:p>
          <a:p>
            <a:pPr eaLnBrk="1" hangingPunct="1">
              <a:buFont typeface="Helvetica Neue" charset="0"/>
              <a:buChar char="•"/>
              <a:defRPr/>
            </a:pPr>
            <a:endParaRPr lang="en-US" dirty="0" smtClean="0">
              <a:sym typeface="Helvetica Neue" charset="0"/>
            </a:endParaRPr>
          </a:p>
          <a:p>
            <a:pPr marL="500045" lvl="1">
              <a:buFont typeface="Helvetica Neue" charset="0"/>
              <a:buChar char="•"/>
              <a:defRPr/>
            </a:pPr>
            <a:endParaRPr lang="en-US" dirty="0" smtClean="0">
              <a:sym typeface="Helvetica Neue" charset="0"/>
            </a:endParaRPr>
          </a:p>
        </p:txBody>
      </p:sp>
      <p:grpSp>
        <p:nvGrpSpPr>
          <p:cNvPr id="44044" name="Group 12"/>
          <p:cNvGrpSpPr>
            <a:grpSpLocks/>
          </p:cNvGrpSpPr>
          <p:nvPr/>
        </p:nvGrpSpPr>
        <p:grpSpPr bwMode="auto">
          <a:xfrm>
            <a:off x="5473898" y="1486793"/>
            <a:ext cx="3571875" cy="6623596"/>
            <a:chOff x="0" y="0"/>
            <a:chExt cx="3200" cy="5934"/>
          </a:xfrm>
        </p:grpSpPr>
        <p:grpSp>
          <p:nvGrpSpPr>
            <p:cNvPr id="44041" name="Group 5"/>
            <p:cNvGrpSpPr>
              <a:grpSpLocks/>
            </p:cNvGrpSpPr>
            <p:nvPr/>
          </p:nvGrpSpPr>
          <p:grpSpPr bwMode="auto">
            <a:xfrm>
              <a:off x="0" y="2899"/>
              <a:ext cx="3200" cy="3035"/>
              <a:chOff x="0" y="0"/>
              <a:chExt cx="3200" cy="3034"/>
            </a:xfrm>
          </p:grpSpPr>
          <p:pic>
            <p:nvPicPr>
              <p:cNvPr id="2" name="Picture 2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200" cy="15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" name="Rectangle 3"/>
              <p:cNvSpPr>
                <a:spLocks/>
              </p:cNvSpPr>
              <p:nvPr/>
            </p:nvSpPr>
            <p:spPr bwMode="auto">
              <a:xfrm>
                <a:off x="1288" y="1545"/>
                <a:ext cx="856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pPr algn="l"/>
                <a:r>
                  <a:rPr lang="en-US" sz="1400">
                    <a:latin typeface="Calibri" pitchFamily="34" charset="0"/>
                    <a:ea typeface="MS PGothic" pitchFamily="34" charset="-128"/>
                    <a:sym typeface="Calibri" pitchFamily="34" charset="0"/>
                  </a:rPr>
                  <a:t>~3000mm</a:t>
                </a:r>
              </a:p>
            </p:txBody>
          </p:sp>
          <p:sp>
            <p:nvSpPr>
              <p:cNvPr id="44036" name="Line 4"/>
              <p:cNvSpPr>
                <a:spLocks noChangeShapeType="1"/>
              </p:cNvSpPr>
              <p:nvPr/>
            </p:nvSpPr>
            <p:spPr bwMode="auto">
              <a:xfrm rot="10800000" flipH="1">
                <a:off x="115" y="1576"/>
                <a:ext cx="3020" cy="0"/>
              </a:xfrm>
              <a:prstGeom prst="line">
                <a:avLst/>
              </a:prstGeom>
              <a:noFill/>
              <a:ln w="25400">
                <a:solidFill>
                  <a:srgbClr val="4F81BD"/>
                </a:solidFill>
                <a:round/>
                <a:headEnd type="arrow" w="sm" len="sm"/>
                <a:tailEnd type="arrow" w="sm" len="sm"/>
              </a:ln>
              <a:effectLst>
                <a:outerShdw blurRad="38100" dist="19999" dir="5400000" algn="ctr" rotWithShape="0">
                  <a:schemeClr val="bg2">
                    <a:alpha val="37999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</p:grpSp>
        <p:grpSp>
          <p:nvGrpSpPr>
            <p:cNvPr id="44042" name="Group 11"/>
            <p:cNvGrpSpPr>
              <a:grpSpLocks/>
            </p:cNvGrpSpPr>
            <p:nvPr/>
          </p:nvGrpSpPr>
          <p:grpSpPr bwMode="auto">
            <a:xfrm>
              <a:off x="28" y="0"/>
              <a:ext cx="3128" cy="2784"/>
              <a:chOff x="0" y="0"/>
              <a:chExt cx="3128" cy="2784"/>
            </a:xfrm>
          </p:grpSpPr>
          <p:pic>
            <p:nvPicPr>
              <p:cNvPr id="44043" name="Picture 6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698" t="14212" r="13301" b="8348"/>
              <a:stretch>
                <a:fillRect/>
              </a:stretch>
            </p:blipFill>
            <p:spPr bwMode="auto">
              <a:xfrm>
                <a:off x="0" y="0"/>
                <a:ext cx="3128" cy="27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4" name="Rectangle 7"/>
              <p:cNvSpPr>
                <a:spLocks/>
              </p:cNvSpPr>
              <p:nvPr/>
            </p:nvSpPr>
            <p:spPr bwMode="auto">
              <a:xfrm>
                <a:off x="0" y="2322"/>
                <a:ext cx="698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pPr algn="l"/>
                <a:r>
                  <a:rPr lang="en-US" sz="1400">
                    <a:latin typeface="Calibri" pitchFamily="34" charset="0"/>
                    <a:ea typeface="MS PGothic" pitchFamily="34" charset="-128"/>
                    <a:sym typeface="Calibri" pitchFamily="34" charset="0"/>
                  </a:rPr>
                  <a:t>1000mm</a:t>
                </a:r>
              </a:p>
            </p:txBody>
          </p:sp>
          <p:sp>
            <p:nvSpPr>
              <p:cNvPr id="44040" name="Line 8"/>
              <p:cNvSpPr>
                <a:spLocks noChangeShapeType="1"/>
              </p:cNvSpPr>
              <p:nvPr/>
            </p:nvSpPr>
            <p:spPr bwMode="auto">
              <a:xfrm rot="10800000">
                <a:off x="170" y="1962"/>
                <a:ext cx="742" cy="749"/>
              </a:xfrm>
              <a:prstGeom prst="line">
                <a:avLst/>
              </a:prstGeom>
              <a:noFill/>
              <a:ln w="25400">
                <a:solidFill>
                  <a:srgbClr val="4F81BD"/>
                </a:solidFill>
                <a:round/>
                <a:headEnd type="arrow" w="sm" len="sm"/>
                <a:tailEnd type="arrow" w="sm" len="sm"/>
              </a:ln>
              <a:effectLst>
                <a:outerShdw blurRad="38100" dist="19999" dir="5400000" algn="ctr" rotWithShape="0">
                  <a:schemeClr val="bg2">
                    <a:alpha val="37999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5" name="Line 9"/>
              <p:cNvSpPr>
                <a:spLocks noChangeShapeType="1"/>
              </p:cNvSpPr>
              <p:nvPr/>
            </p:nvSpPr>
            <p:spPr bwMode="auto">
              <a:xfrm rot="10800000" flipH="1">
                <a:off x="1163" y="1342"/>
                <a:ext cx="1884" cy="1442"/>
              </a:xfrm>
              <a:prstGeom prst="line">
                <a:avLst/>
              </a:prstGeom>
              <a:noFill/>
              <a:ln w="25400">
                <a:solidFill>
                  <a:srgbClr val="4F81BD"/>
                </a:solidFill>
                <a:round/>
                <a:headEnd type="arrow" w="sm" len="sm"/>
                <a:tailEnd type="arrow" w="sm" len="sm"/>
              </a:ln>
              <a:effectLst>
                <a:outerShdw blurRad="38100" dist="19999" dir="5400000" algn="ctr" rotWithShape="0">
                  <a:schemeClr val="bg2">
                    <a:alpha val="37999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44047" name="Rectangle 10"/>
              <p:cNvSpPr>
                <a:spLocks/>
              </p:cNvSpPr>
              <p:nvPr/>
            </p:nvSpPr>
            <p:spPr bwMode="auto">
              <a:xfrm>
                <a:off x="1836" y="2224"/>
                <a:ext cx="699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pPr algn="l"/>
                <a:r>
                  <a:rPr lang="en-US" sz="1400">
                    <a:latin typeface="Calibri" pitchFamily="34" charset="0"/>
                    <a:ea typeface="MS PGothic" pitchFamily="34" charset="-128"/>
                    <a:sym typeface="Calibri" pitchFamily="34" charset="0"/>
                  </a:rPr>
                  <a:t>2160mm</a:t>
                </a:r>
              </a:p>
            </p:txBody>
          </p:sp>
        </p:grpSp>
      </p:grpSp>
      <p:sp>
        <p:nvSpPr>
          <p:cNvPr id="44045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ym typeface="Helvetica Neue Light" charset="0"/>
              </a:rPr>
              <a:t>Cryomodule Design </a:t>
            </a:r>
          </a:p>
        </p:txBody>
      </p:sp>
      <p:pic>
        <p:nvPicPr>
          <p:cNvPr id="44037" name="Picture 1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1" t="38806" r="1837"/>
          <a:stretch>
            <a:fillRect/>
          </a:stretch>
        </p:blipFill>
        <p:spPr bwMode="auto">
          <a:xfrm>
            <a:off x="334863" y="2923357"/>
            <a:ext cx="4982766" cy="230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4038" name="Rectangle 15"/>
          <p:cNvSpPr>
            <a:spLocks/>
          </p:cNvSpPr>
          <p:nvPr/>
        </p:nvSpPr>
        <p:spPr bwMode="auto">
          <a:xfrm>
            <a:off x="0" y="1232297"/>
            <a:ext cx="9152930" cy="348258"/>
          </a:xfrm>
          <a:prstGeom prst="rect">
            <a:avLst/>
          </a:prstGeom>
          <a:solidFill>
            <a:srgbClr val="66008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spcBef>
                <a:spcPts val="844"/>
              </a:spcBef>
            </a:pPr>
            <a:r>
              <a:rPr lang="en-US" b="1">
                <a:solidFill>
                  <a:srgbClr val="FFFFFF"/>
                </a:solidFill>
                <a:latin typeface="Helvetica Neue" pitchFamily="-84" charset="0"/>
                <a:ea typeface="MS PGothic" pitchFamily="34" charset="-128"/>
                <a:sym typeface="Helvetica Neue" pitchFamily="-84" charset="0"/>
              </a:rPr>
              <a:t>SPS tests: 2 identical cavities in 1 cryomodule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049" name="Rectangle 17"/>
              <p:cNvSpPr>
                <a:spLocks/>
              </p:cNvSpPr>
              <p:nvPr/>
            </p:nvSpPr>
            <p:spPr bwMode="auto">
              <a:xfrm>
                <a:off x="626993" y="5195159"/>
                <a:ext cx="4427622" cy="141577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b">
                <a:spAutoFit/>
              </a:bodyPr>
              <a:lstStyle/>
              <a:p>
                <a:pPr marL="187517" indent="-187517">
                  <a:spcBef>
                    <a:spcPts val="844"/>
                  </a:spcBef>
                  <a:buClr>
                    <a:srgbClr val="001F67"/>
                  </a:buClr>
                  <a:buSzPct val="100000"/>
                  <a:buFont typeface="Helvetica Neue" pitchFamily="-84" charset="0"/>
                  <a:buChar char="•"/>
                </a:pPr>
                <a:r>
                  <a:rPr lang="en-US" b="1" dirty="0" smtClean="0">
                    <a:solidFill>
                      <a:srgbClr val="001F67"/>
                    </a:solidFill>
                    <a:ea typeface="MS PGothic" pitchFamily="34" charset="-128"/>
                    <a:sym typeface="Helvetica Neue" pitchFamily="-84" charset="0"/>
                  </a:rPr>
                  <a:t>LHC Alignment tolerances :  </a:t>
                </a:r>
              </a:p>
              <a:p>
                <a:pPr marL="500045" lvl="1" indent="-187517">
                  <a:spcBef>
                    <a:spcPts val="844"/>
                  </a:spcBef>
                  <a:buClr>
                    <a:srgbClr val="001F67"/>
                  </a:buClr>
                  <a:buSzPct val="100000"/>
                  <a:buFont typeface="Helvetica Neue" pitchFamily="-84" charset="0"/>
                  <a:buChar char="•"/>
                </a:pPr>
                <a:r>
                  <a:rPr lang="en-US" dirty="0">
                    <a:solidFill>
                      <a:srgbClr val="001F67"/>
                    </a:solidFill>
                    <a:ea typeface="MS PGothic" pitchFamily="34" charset="-128"/>
                    <a:sym typeface="Helvetica Neue" pitchFamily="-84" charset="0"/>
                  </a:rPr>
                  <a:t>Cavity tilt:  </a:t>
                </a:r>
                <a:r>
                  <a:rPr lang="en-US" dirty="0" smtClean="0">
                    <a:solidFill>
                      <a:srgbClr val="001F67"/>
                    </a:solidFill>
                    <a:ea typeface="MS PGothic" pitchFamily="34" charset="-128"/>
                    <a:sym typeface="Helvetica Neue" pitchFamily="-84" charset="0"/>
                  </a:rPr>
                  <a:t>roll </a:t>
                </a:r>
                <a:r>
                  <a:rPr lang="en-US" dirty="0" smtClean="0">
                    <a:solidFill>
                      <a:srgbClr val="001F67"/>
                    </a:solidFill>
                    <a:ea typeface="MS PGothic" pitchFamily="34" charset="-128"/>
                    <a:sym typeface="Wingdings" pitchFamily="2" charset="2"/>
                  </a:rPr>
                  <a:t></a:t>
                </a:r>
                <a:r>
                  <a:rPr lang="en-US" dirty="0" smtClean="0">
                    <a:solidFill>
                      <a:srgbClr val="001F67"/>
                    </a:solidFill>
                    <a:ea typeface="MS PGothic" pitchFamily="34" charset="-128"/>
                    <a:sym typeface="Helvetica Neue" pitchFamily="-8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001F67"/>
                        </a:solidFill>
                        <a:latin typeface="Cambria Math"/>
                        <a:ea typeface="MS PGothic" pitchFamily="34" charset="-128"/>
                        <a:sym typeface="Helvetica Neue" pitchFamily="-84" charset="0"/>
                      </a:rPr>
                      <m:t>5 </m:t>
                    </m:r>
                    <m:r>
                      <m:rPr>
                        <m:nor/>
                      </m:rPr>
                      <a:rPr lang="en-GB" b="0" i="0" smtClean="0">
                        <a:solidFill>
                          <a:srgbClr val="001F67"/>
                        </a:solidFill>
                        <a:latin typeface="Cambria Math"/>
                        <a:ea typeface="MS PGothic" pitchFamily="34" charset="-128"/>
                        <a:sym typeface="Helvetica Neue" pitchFamily="-84" charset="0"/>
                      </a:rPr>
                      <m:t>mrad</m:t>
                    </m:r>
                    <m:r>
                      <a:rPr lang="en-GB" b="0" i="1" smtClean="0">
                        <a:solidFill>
                          <a:srgbClr val="001F67"/>
                        </a:solidFill>
                        <a:latin typeface="Cambria Math"/>
                        <a:ea typeface="Cambria Math"/>
                        <a:sym typeface="Helvetica Neue" pitchFamily="-84" charset="0"/>
                      </a:rPr>
                      <m:t>~0.3°</m:t>
                    </m:r>
                  </m:oMath>
                </a14:m>
                <a:r>
                  <a:rPr lang="en-US" dirty="0" smtClean="0">
                    <a:solidFill>
                      <a:srgbClr val="001F67"/>
                    </a:solidFill>
                    <a:ea typeface="MS PGothic" pitchFamily="34" charset="-128"/>
                    <a:sym typeface="Helvetica Neue" pitchFamily="-84" charset="0"/>
                  </a:rPr>
                  <a:t> </a:t>
                </a:r>
                <a:endParaRPr lang="en-US" dirty="0">
                  <a:solidFill>
                    <a:srgbClr val="001F67"/>
                  </a:solidFill>
                  <a:ea typeface="MS PGothic" pitchFamily="34" charset="-128"/>
                  <a:sym typeface="Helvetica Neue" pitchFamily="-84" charset="0"/>
                </a:endParaRPr>
              </a:p>
              <a:p>
                <a:pPr marL="500045" lvl="1" indent="-187517">
                  <a:spcBef>
                    <a:spcPts val="844"/>
                  </a:spcBef>
                  <a:buClr>
                    <a:srgbClr val="001F67"/>
                  </a:buClr>
                  <a:buSzPct val="100000"/>
                  <a:buFont typeface="Helvetica Neue" pitchFamily="-84" charset="0"/>
                  <a:buChar char="•"/>
                </a:pPr>
                <a:r>
                  <a:rPr lang="en-US" dirty="0">
                    <a:solidFill>
                      <a:srgbClr val="001F67"/>
                    </a:solidFill>
                    <a:ea typeface="MS PGothic" pitchFamily="34" charset="-128"/>
                    <a:sym typeface="Helvetica Neue" pitchFamily="-84" charset="0"/>
                  </a:rPr>
                  <a:t>Cavity tilt:  </a:t>
                </a:r>
                <a:r>
                  <a:rPr lang="en-US" dirty="0" smtClean="0">
                    <a:solidFill>
                      <a:srgbClr val="001F67"/>
                    </a:solidFill>
                    <a:ea typeface="MS PGothic" pitchFamily="34" charset="-128"/>
                    <a:sym typeface="Helvetica Neue" pitchFamily="-84" charset="0"/>
                  </a:rPr>
                  <a:t>pitch/yaw </a:t>
                </a:r>
                <a:r>
                  <a:rPr lang="en-US" dirty="0" smtClean="0">
                    <a:solidFill>
                      <a:srgbClr val="001F67"/>
                    </a:solidFill>
                    <a:ea typeface="MS PGothic" pitchFamily="34" charset="-128"/>
                    <a:sym typeface="Wingdings" pitchFamily="2" charset="2"/>
                  </a:rPr>
                  <a:t></a:t>
                </a:r>
                <a:r>
                  <a:rPr lang="en-US" dirty="0" smtClean="0">
                    <a:solidFill>
                      <a:srgbClr val="001F67"/>
                    </a:solidFill>
                    <a:ea typeface="MS PGothic" pitchFamily="34" charset="-128"/>
                    <a:sym typeface="Helvetica Neue" pitchFamily="-8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001F67"/>
                        </a:solidFill>
                        <a:latin typeface="Cambria Math"/>
                        <a:ea typeface="MS PGothic" pitchFamily="34" charset="-128"/>
                        <a:sym typeface="Helvetica Neue" pitchFamily="-84" charset="0"/>
                      </a:rPr>
                      <m:t>1</m:t>
                    </m:r>
                    <m:r>
                      <a:rPr lang="en-GB" i="1">
                        <a:solidFill>
                          <a:srgbClr val="001F67"/>
                        </a:solidFill>
                        <a:latin typeface="Cambria Math"/>
                        <a:ea typeface="MS PGothic" pitchFamily="34" charset="-128"/>
                        <a:sym typeface="Helvetica Neue" pitchFamily="-84" charset="0"/>
                      </a:rPr>
                      <m:t> </m:t>
                    </m:r>
                    <m:r>
                      <m:rPr>
                        <m:nor/>
                      </m:rPr>
                      <a:rPr lang="en-GB">
                        <a:solidFill>
                          <a:srgbClr val="001F67"/>
                        </a:solidFill>
                        <a:latin typeface="Cambria Math"/>
                        <a:ea typeface="MS PGothic" pitchFamily="34" charset="-128"/>
                        <a:sym typeface="Helvetica Neue" pitchFamily="-84" charset="0"/>
                      </a:rPr>
                      <m:t>mrad</m:t>
                    </m:r>
                    <m:r>
                      <a:rPr lang="en-GB" i="1">
                        <a:solidFill>
                          <a:srgbClr val="001F67"/>
                        </a:solidFill>
                        <a:latin typeface="Cambria Math"/>
                        <a:ea typeface="Cambria Math"/>
                        <a:sym typeface="Helvetica Neue" pitchFamily="-84" charset="0"/>
                      </a:rPr>
                      <m:t>~0.</m:t>
                    </m:r>
                    <m:r>
                      <a:rPr lang="en-GB" b="0" i="1" smtClean="0">
                        <a:solidFill>
                          <a:srgbClr val="001F67"/>
                        </a:solidFill>
                        <a:latin typeface="Cambria Math"/>
                        <a:ea typeface="Cambria Math"/>
                        <a:sym typeface="Helvetica Neue" pitchFamily="-84" charset="0"/>
                      </a:rPr>
                      <m:t>06</m:t>
                    </m:r>
                    <m:r>
                      <a:rPr lang="en-GB" i="1">
                        <a:solidFill>
                          <a:srgbClr val="001F67"/>
                        </a:solidFill>
                        <a:latin typeface="Cambria Math"/>
                        <a:ea typeface="Cambria Math"/>
                        <a:sym typeface="Helvetica Neue" pitchFamily="-84" charset="0"/>
                      </a:rPr>
                      <m:t>°</m:t>
                    </m:r>
                  </m:oMath>
                </a14:m>
                <a:r>
                  <a:rPr lang="en-US" dirty="0">
                    <a:solidFill>
                      <a:srgbClr val="001F67"/>
                    </a:solidFill>
                    <a:ea typeface="MS PGothic" pitchFamily="34" charset="-128"/>
                    <a:sym typeface="Helvetica Neue" pitchFamily="-84" charset="0"/>
                  </a:rPr>
                  <a:t> </a:t>
                </a:r>
                <a:endParaRPr lang="en-US" dirty="0" smtClean="0">
                  <a:solidFill>
                    <a:srgbClr val="001F67"/>
                  </a:solidFill>
                  <a:ea typeface="MS PGothic" pitchFamily="34" charset="-128"/>
                  <a:sym typeface="Helvetica Neue" pitchFamily="-84" charset="0"/>
                </a:endParaRPr>
              </a:p>
              <a:p>
                <a:pPr marL="500045" lvl="1" indent="-187517">
                  <a:spcBef>
                    <a:spcPts val="844"/>
                  </a:spcBef>
                  <a:buClr>
                    <a:srgbClr val="001F67"/>
                  </a:buClr>
                  <a:buSzPct val="100000"/>
                  <a:buFont typeface="Helvetica Neue" pitchFamily="-84" charset="0"/>
                  <a:buChar char="•"/>
                </a:pPr>
                <a:r>
                  <a:rPr lang="en-US" dirty="0" smtClean="0">
                    <a:solidFill>
                      <a:srgbClr val="001F67"/>
                    </a:solidFill>
                    <a:ea typeface="MS PGothic" pitchFamily="34" charset="-128"/>
                    <a:sym typeface="Helvetica Neue" pitchFamily="-84" charset="0"/>
                  </a:rPr>
                  <a:t>Transverse </a:t>
                </a:r>
                <a:r>
                  <a:rPr lang="en-US" dirty="0">
                    <a:solidFill>
                      <a:srgbClr val="001F67"/>
                    </a:solidFill>
                    <a:ea typeface="MS PGothic" pitchFamily="34" charset="-128"/>
                    <a:sym typeface="Helvetica Neue" pitchFamily="-84" charset="0"/>
                  </a:rPr>
                  <a:t>inter-cavity alignment: </a:t>
                </a:r>
                <a:r>
                  <a:rPr lang="en-US" dirty="0" smtClean="0">
                    <a:solidFill>
                      <a:srgbClr val="001F67"/>
                    </a:solidFill>
                    <a:ea typeface="MS PGothic" pitchFamily="34" charset="-128"/>
                    <a:sym typeface="Helvetica Neue" pitchFamily="-84" charset="0"/>
                  </a:rPr>
                  <a:t>0.7 mm</a:t>
                </a:r>
                <a:endParaRPr lang="en-US" dirty="0">
                  <a:solidFill>
                    <a:srgbClr val="001F67"/>
                  </a:solidFill>
                  <a:ea typeface="MS PGothic" pitchFamily="34" charset="-128"/>
                  <a:sym typeface="Helvetica Neue" pitchFamily="-84" charset="0"/>
                </a:endParaRPr>
              </a:p>
            </p:txBody>
          </p:sp>
        </mc:Choice>
        <mc:Fallback>
          <p:sp>
            <p:nvSpPr>
              <p:cNvPr id="44049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6993" y="5195159"/>
                <a:ext cx="4427622" cy="1415772"/>
              </a:xfrm>
              <a:prstGeom prst="rect">
                <a:avLst/>
              </a:prstGeom>
              <a:blipFill rotWithShape="1">
                <a:blip r:embed="rId5"/>
                <a:stretch>
                  <a:fillRect l="-2885" t="-3846" r="-2060" b="-9829"/>
                </a:stretch>
              </a:blipFill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19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20267999">
            <a:off x="1480946" y="5673513"/>
            <a:ext cx="2522935" cy="52322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FFC000"/>
                </a:solidFill>
              </a:rPr>
              <a:t>to be x-checked</a:t>
            </a:r>
            <a:endParaRPr lang="en-GB" sz="2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907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9" grpId="0" animBg="1" autoUpdateAnimBg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Master Schedule – unchanged!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420"/>
            <a:ext cx="9403080" cy="36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2343914" y="973873"/>
            <a:ext cx="456600" cy="4080159"/>
            <a:chOff x="2343914" y="973873"/>
            <a:chExt cx="456600" cy="4080159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2572214" y="973873"/>
              <a:ext cx="0" cy="399957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2343914" y="4777033"/>
              <a:ext cx="4566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now</a:t>
              </a:r>
              <a:endParaRPr lang="en-GB" sz="1200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73768" y="5450305"/>
            <a:ext cx="834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NB (from my experience): </a:t>
            </a:r>
            <a:r>
              <a:rPr lang="en-GB" dirty="0" smtClean="0"/>
              <a:t>things left of the blue line don’t move, but those right of the blue line tend to move further to the right; …  except for the years!</a:t>
            </a:r>
          </a:p>
          <a:p>
            <a:r>
              <a:rPr lang="en-GB" u="sng" dirty="0" smtClean="0"/>
              <a:t>NB (rumour – against my experience): </a:t>
            </a:r>
            <a:r>
              <a:rPr lang="en-GB" dirty="0" smtClean="0"/>
              <a:t>Maybe detectors need interruption </a:t>
            </a:r>
            <a:r>
              <a:rPr lang="en-GB" u="sng" dirty="0" smtClean="0"/>
              <a:t>earlier</a:t>
            </a:r>
            <a:r>
              <a:rPr lang="en-GB" dirty="0" smtClean="0"/>
              <a:t>, i.e. an advanced LS2…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942608" y="4789782"/>
            <a:ext cx="406579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Global scheme with elliptical CC is plan B.</a:t>
            </a:r>
          </a:p>
          <a:p>
            <a:r>
              <a:rPr lang="en-GB" dirty="0" smtClean="0"/>
              <a:t>Test in LHC IR4 is not yet decided.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478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ym typeface="Helvetica Neue Light" charset="0"/>
              </a:rPr>
              <a:t>Fundamental Power coupler</a:t>
            </a: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01881" y="1188720"/>
            <a:ext cx="8484919" cy="2100746"/>
          </a:xfrm>
        </p:spPr>
        <p:txBody>
          <a:bodyPr>
            <a:normAutofit/>
          </a:bodyPr>
          <a:lstStyle/>
          <a:p>
            <a:pPr eaLnBrk="1" hangingPunct="1">
              <a:buFont typeface="Helvetica Neue" charset="0"/>
              <a:buChar char="•"/>
              <a:defRPr/>
            </a:pPr>
            <a:r>
              <a:rPr lang="en-US" sz="2000" b="1" dirty="0" smtClean="0">
                <a:sym typeface="Helvetica Neue" charset="0"/>
              </a:rPr>
              <a:t>Fundamental power coupler: Design nearing completion</a:t>
            </a:r>
            <a:endParaRPr lang="en-US" sz="2000" b="1" dirty="0" smtClean="0">
              <a:ea typeface="ヒラギノ角ゴ ProN W6" charset="0"/>
              <a:cs typeface="ヒラギノ角ゴ ProN W6" charset="0"/>
              <a:sym typeface="Helvetica Neue" charset="0"/>
            </a:endParaRPr>
          </a:p>
          <a:p>
            <a:pPr marL="500045" lvl="1">
              <a:buFont typeface="Helvetica Neue" charset="0"/>
              <a:buChar char="•"/>
              <a:defRPr/>
            </a:pPr>
            <a:r>
              <a:rPr lang="en-US" sz="2000" b="1" dirty="0" smtClean="0">
                <a:sym typeface="Helvetica Neue" charset="0"/>
              </a:rPr>
              <a:t>2 Cavity </a:t>
            </a:r>
            <a:r>
              <a:rPr lang="en-US" sz="2000" b="1" dirty="0" smtClean="0">
                <a:sym typeface="Helvetica Neue" charset="0"/>
              </a:rPr>
              <a:t>types </a:t>
            </a:r>
            <a:r>
              <a:rPr lang="en-US" sz="2000" b="1" dirty="0" smtClean="0">
                <a:sym typeface="Helvetica Neue" charset="0"/>
              </a:rPr>
              <a:t>with </a:t>
            </a:r>
            <a:r>
              <a:rPr lang="en-US" sz="2000" b="1" i="1" dirty="0" smtClean="0">
                <a:sym typeface="Helvetica Neue" charset="0"/>
              </a:rPr>
              <a:t>E</a:t>
            </a:r>
            <a:r>
              <a:rPr lang="en-US" sz="2000" b="1" dirty="0" smtClean="0">
                <a:sym typeface="Helvetica Neue" charset="0"/>
              </a:rPr>
              <a:t>-field coupling, 1 with </a:t>
            </a:r>
            <a:r>
              <a:rPr lang="en-US" sz="2000" b="1" i="1" dirty="0" smtClean="0">
                <a:sym typeface="Helvetica Neue" charset="0"/>
              </a:rPr>
              <a:t>B</a:t>
            </a:r>
            <a:r>
              <a:rPr lang="en-US" sz="2000" b="1" dirty="0" smtClean="0">
                <a:sym typeface="Helvetica Neue" charset="0"/>
              </a:rPr>
              <a:t>-field coupling</a:t>
            </a:r>
            <a:endParaRPr lang="en-US" sz="2000" b="1" dirty="0" smtClean="0">
              <a:ea typeface="ヒラギノ角ゴ ProN W6" charset="0"/>
              <a:cs typeface="ヒラギノ角ゴ ProN W6" charset="0"/>
              <a:sym typeface="Helvetica Neue" charset="0"/>
            </a:endParaRPr>
          </a:p>
          <a:p>
            <a:pPr eaLnBrk="1" hangingPunct="1">
              <a:buFont typeface="Helvetica Neue" charset="0"/>
              <a:buChar char="•"/>
              <a:defRPr/>
            </a:pPr>
            <a:r>
              <a:rPr lang="en-US" sz="2000" b="1" dirty="0" smtClean="0">
                <a:sym typeface="Helvetica Neue" charset="0"/>
              </a:rPr>
              <a:t>Power coupler fabrication and testing take time</a:t>
            </a:r>
            <a:endParaRPr lang="en-US" sz="2000" b="1" dirty="0" smtClean="0">
              <a:ea typeface="ヒラギノ角ゴ ProN W6" charset="0"/>
              <a:cs typeface="ヒラギノ角ゴ ProN W6" charset="0"/>
              <a:sym typeface="Helvetica Neue" charset="0"/>
            </a:endParaRPr>
          </a:p>
          <a:p>
            <a:pPr marL="500045" lvl="1">
              <a:buFont typeface="Helvetica Neue" charset="0"/>
              <a:buChar char="•"/>
              <a:defRPr/>
            </a:pPr>
            <a:r>
              <a:rPr lang="en-US" sz="2000" b="1" dirty="0" smtClean="0">
                <a:sym typeface="Helvetica Neue" charset="0"/>
              </a:rPr>
              <a:t>Not expected before Q2 of 2015 </a:t>
            </a:r>
            <a:endParaRPr lang="en-US" sz="2000" b="1" dirty="0" smtClean="0">
              <a:ea typeface="ヒラギノ角ゴ ProN W6" charset="0"/>
              <a:cs typeface="ヒラギノ角ゴ ProN W6" charset="0"/>
              <a:sym typeface="Helvetica Neue" charset="0"/>
            </a:endParaRPr>
          </a:p>
        </p:txBody>
      </p:sp>
      <p:pic>
        <p:nvPicPr>
          <p:cNvPr id="45061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4" t="1302" b="49774"/>
          <a:stretch>
            <a:fillRect/>
          </a:stretch>
        </p:blipFill>
        <p:spPr bwMode="auto">
          <a:xfrm>
            <a:off x="6116836" y="4036219"/>
            <a:ext cx="2858617" cy="1973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063" name="Group 7"/>
          <p:cNvGrpSpPr>
            <a:grpSpLocks/>
          </p:cNvGrpSpPr>
          <p:nvPr/>
        </p:nvGrpSpPr>
        <p:grpSpPr bwMode="auto">
          <a:xfrm>
            <a:off x="285750" y="3161109"/>
            <a:ext cx="5777508" cy="2858606"/>
            <a:chOff x="0" y="0"/>
            <a:chExt cx="5176" cy="2560"/>
          </a:xfrm>
        </p:grpSpPr>
        <p:pic>
          <p:nvPicPr>
            <p:cNvPr id="2" name="Picture 5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165" cy="2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64" name="Rectangle 6"/>
            <p:cNvSpPr>
              <a:spLocks/>
            </p:cNvSpPr>
            <p:nvPr/>
          </p:nvSpPr>
          <p:spPr bwMode="auto">
            <a:xfrm>
              <a:off x="2243" y="357"/>
              <a:ext cx="2933" cy="219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/>
            <a:p>
              <a:pPr marL="177800"/>
              <a:r>
                <a:rPr lang="en-US" b="1" dirty="0">
                  <a:solidFill>
                    <a:srgbClr val="001F67"/>
                  </a:solidFill>
                  <a:latin typeface="Helvetica Neue" pitchFamily="-84" charset="0"/>
                  <a:ea typeface="MS PGothic" pitchFamily="34" charset="-128"/>
                  <a:sym typeface="Helvetica Neue" pitchFamily="-84" charset="0"/>
                </a:rPr>
                <a:t>Interface to </a:t>
              </a:r>
              <a:r>
                <a:rPr lang="en-US" b="1" dirty="0" err="1">
                  <a:solidFill>
                    <a:srgbClr val="001F67"/>
                  </a:solidFill>
                  <a:latin typeface="Helvetica Neue" pitchFamily="-84" charset="0"/>
                  <a:ea typeface="MS PGothic" pitchFamily="34" charset="-128"/>
                  <a:sym typeface="Helvetica Neue" pitchFamily="-84" charset="0"/>
                </a:rPr>
                <a:t>cryo</a:t>
              </a:r>
              <a:r>
                <a:rPr lang="en-US" b="1" dirty="0">
                  <a:solidFill>
                    <a:srgbClr val="001F67"/>
                  </a:solidFill>
                  <a:latin typeface="Helvetica Neue" pitchFamily="-84" charset="0"/>
                  <a:ea typeface="MS PGothic" pitchFamily="34" charset="-128"/>
                  <a:sym typeface="Helvetica Neue" pitchFamily="-84" charset="0"/>
                </a:rPr>
                <a:t> </a:t>
              </a:r>
              <a:r>
                <a:rPr lang="en-US" b="1" dirty="0" smtClean="0">
                  <a:solidFill>
                    <a:srgbClr val="001F67"/>
                  </a:solidFill>
                  <a:latin typeface="Helvetica Neue" pitchFamily="-84" charset="0"/>
                  <a:ea typeface="MS PGothic" pitchFamily="34" charset="-128"/>
                  <a:sym typeface="Helvetica Neue" pitchFamily="-84" charset="0"/>
                </a:rPr>
                <a:t>module still </a:t>
              </a:r>
              <a:r>
                <a:rPr lang="en-US" b="1" dirty="0">
                  <a:solidFill>
                    <a:srgbClr val="001F67"/>
                  </a:solidFill>
                  <a:latin typeface="Helvetica Neue" pitchFamily="-84" charset="0"/>
                  <a:ea typeface="MS PGothic" pitchFamily="34" charset="-128"/>
                  <a:sym typeface="Helvetica Neue" pitchFamily="-84" charset="0"/>
                </a:rPr>
                <a:t>being resolved</a:t>
              </a:r>
            </a:p>
            <a:p>
              <a:pPr marL="177800"/>
              <a:endParaRPr lang="en-US" b="1" dirty="0">
                <a:solidFill>
                  <a:srgbClr val="001F67"/>
                </a:solidFill>
                <a:latin typeface="Helvetica Neue" pitchFamily="-84" charset="0"/>
                <a:ea typeface="MS PGothic" pitchFamily="34" charset="-128"/>
                <a:sym typeface="Helvetica Neue" pitchFamily="-84" charset="0"/>
              </a:endParaRPr>
            </a:p>
            <a:p>
              <a:pPr marL="177800"/>
              <a:r>
                <a:rPr lang="en-US" b="1" dirty="0">
                  <a:solidFill>
                    <a:srgbClr val="001F67"/>
                  </a:solidFill>
                  <a:latin typeface="Helvetica Neue" pitchFamily="-84" charset="0"/>
                  <a:ea typeface="MS PGothic" pitchFamily="34" charset="-128"/>
                  <a:sym typeface="Helvetica Neue" pitchFamily="-84" charset="0"/>
                </a:rPr>
                <a:t>Assembly constraint: </a:t>
              </a:r>
            </a:p>
            <a:p>
              <a:pPr marL="177800"/>
              <a:r>
                <a:rPr lang="en-US" b="1" dirty="0">
                  <a:solidFill>
                    <a:srgbClr val="001F67"/>
                  </a:solidFill>
                  <a:latin typeface="Helvetica Neue" pitchFamily="-84" charset="0"/>
                  <a:ea typeface="MS PGothic" pitchFamily="34" charset="-128"/>
                  <a:sym typeface="Helvetica Neue" pitchFamily="-84" charset="0"/>
                </a:rPr>
                <a:t>connection from top</a:t>
              </a:r>
            </a:p>
            <a:p>
              <a:pPr marL="177800"/>
              <a:r>
                <a:rPr lang="en-US" b="1" dirty="0" smtClean="0">
                  <a:solidFill>
                    <a:srgbClr val="001F67"/>
                  </a:solidFill>
                  <a:latin typeface="Helvetica Neue" pitchFamily="-84" charset="0"/>
                  <a:ea typeface="MS PGothic" pitchFamily="34" charset="-128"/>
                  <a:sym typeface="Wingdings" pitchFamily="2" charset="2"/>
                </a:rPr>
                <a:t></a:t>
              </a:r>
              <a:r>
                <a:rPr lang="en-US" b="1" dirty="0" smtClean="0">
                  <a:solidFill>
                    <a:srgbClr val="001F67"/>
                  </a:solidFill>
                  <a:latin typeface="Helvetica Neue" pitchFamily="-84" charset="0"/>
                  <a:ea typeface="MS PGothic" pitchFamily="34" charset="-128"/>
                  <a:sym typeface="Helvetica Neue" pitchFamily="-84" charset="0"/>
                </a:rPr>
                <a:t>Cavity </a:t>
              </a:r>
              <a:r>
                <a:rPr lang="en-US" b="1" dirty="0">
                  <a:solidFill>
                    <a:srgbClr val="001F67"/>
                  </a:solidFill>
                  <a:latin typeface="Helvetica Neue" pitchFamily="-84" charset="0"/>
                  <a:ea typeface="MS PGothic" pitchFamily="34" charset="-128"/>
                  <a:sym typeface="Helvetica Neue" pitchFamily="-84" charset="0"/>
                </a:rPr>
                <a:t>must be </a:t>
              </a:r>
              <a:r>
                <a:rPr lang="en-US" b="1" dirty="0" smtClean="0">
                  <a:solidFill>
                    <a:srgbClr val="001F67"/>
                  </a:solidFill>
                  <a:latin typeface="Helvetica Neue" pitchFamily="-84" charset="0"/>
                  <a:ea typeface="MS PGothic" pitchFamily="34" charset="-128"/>
                  <a:sym typeface="Helvetica Neue" pitchFamily="-84" charset="0"/>
                </a:rPr>
                <a:t>able to </a:t>
              </a:r>
              <a:r>
                <a:rPr lang="en-US" b="1" dirty="0">
                  <a:solidFill>
                    <a:srgbClr val="001F67"/>
                  </a:solidFill>
                  <a:latin typeface="Helvetica Neue" pitchFamily="-84" charset="0"/>
                  <a:ea typeface="MS PGothic" pitchFamily="34" charset="-128"/>
                  <a:sym typeface="Helvetica Neue" pitchFamily="-84" charset="0"/>
                </a:rPr>
                <a:t>support coupler weight (with WG) [ ~35 kg]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20</a:t>
            </a:fld>
            <a:endParaRPr lang="en-US"/>
          </a:p>
        </p:txBody>
      </p:sp>
      <p:pic>
        <p:nvPicPr>
          <p:cNvPr id="45060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258" y="1964531"/>
            <a:ext cx="2705695" cy="1973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9932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401836" y="1187649"/>
            <a:ext cx="8340328" cy="1235437"/>
          </a:xfrm>
        </p:spPr>
        <p:txBody>
          <a:bodyPr>
            <a:normAutofit/>
          </a:bodyPr>
          <a:lstStyle/>
          <a:p>
            <a:pPr eaLnBrk="1" hangingPunct="1">
              <a:buFont typeface="Helvetica Neue" charset="0"/>
              <a:buChar char="•"/>
              <a:defRPr/>
            </a:pPr>
            <a:r>
              <a:rPr lang="en-US" sz="2000" b="1" dirty="0" smtClean="0">
                <a:sym typeface="Helvetica Neue" charset="0"/>
              </a:rPr>
              <a:t>RF amplifier: One 400 MHz - 50 kW  SPS Tetrode per </a:t>
            </a:r>
            <a:r>
              <a:rPr lang="en-US" sz="2000" b="1" dirty="0" smtClean="0">
                <a:sym typeface="Helvetica Neue" charset="0"/>
              </a:rPr>
              <a:t>cavity.</a:t>
            </a:r>
            <a:endParaRPr lang="en-US" sz="2000" b="1" dirty="0" smtClean="0">
              <a:ea typeface="ヒラギノ角ゴ ProN W6" charset="0"/>
              <a:cs typeface="ヒラギノ角ゴ ProN W6" charset="0"/>
              <a:sym typeface="Helvetica Neue" charset="0"/>
            </a:endParaRPr>
          </a:p>
          <a:p>
            <a:pPr eaLnBrk="1" hangingPunct="1">
              <a:buFont typeface="Helvetica Neue" charset="0"/>
              <a:buChar char="•"/>
              <a:defRPr/>
            </a:pPr>
            <a:r>
              <a:rPr lang="en-US" sz="2000" b="1" dirty="0" smtClean="0">
                <a:sym typeface="Helvetica Neue" charset="0"/>
              </a:rPr>
              <a:t>TX power vs. </a:t>
            </a:r>
            <a:r>
              <a:rPr lang="en-US" sz="2000" b="1" i="1" dirty="0" smtClean="0">
                <a:sym typeface="Helvetica Neue" charset="0"/>
              </a:rPr>
              <a:t>Q</a:t>
            </a:r>
            <a:r>
              <a:rPr lang="en-US" sz="2000" b="1" i="1" baseline="-6000" dirty="0" smtClean="0">
                <a:sym typeface="Helvetica Neue" charset="0"/>
              </a:rPr>
              <a:t>EXT</a:t>
            </a:r>
            <a:endParaRPr lang="en-US" sz="2000" b="1" i="1" baseline="-6000" dirty="0" smtClean="0">
              <a:ea typeface="ヒラギノ角ゴ ProN W6" charset="0"/>
              <a:cs typeface="ヒラギノ角ゴ ProN W6" charset="0"/>
              <a:sym typeface="Helvetica Neue" charset="0"/>
            </a:endParaRPr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63" y="1955601"/>
            <a:ext cx="5006206" cy="343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ym typeface="Helvetica Neue Light" charset="0"/>
              </a:rPr>
              <a:t>RF Power</a:t>
            </a:r>
          </a:p>
        </p:txBody>
      </p:sp>
      <p:sp>
        <p:nvSpPr>
          <p:cNvPr id="46085" name="Rectangle 4"/>
          <p:cNvSpPr>
            <a:spLocks/>
          </p:cNvSpPr>
          <p:nvPr/>
        </p:nvSpPr>
        <p:spPr bwMode="auto">
          <a:xfrm>
            <a:off x="2277070" y="2544961"/>
            <a:ext cx="2669977" cy="562570"/>
          </a:xfrm>
          <a:prstGeom prst="rect">
            <a:avLst/>
          </a:prstGeom>
          <a:solidFill>
            <a:srgbClr val="98B7FE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500" b="1" dirty="0">
                <a:solidFill>
                  <a:srgbClr val="001F67"/>
                </a:solidFill>
                <a:latin typeface="Helvetica Neue" pitchFamily="-84" charset="0"/>
                <a:ea typeface="MS PGothic" pitchFamily="34" charset="-128"/>
                <a:sym typeface="Helvetica Neue" pitchFamily="-84" charset="0"/>
              </a:rPr>
              <a:t>Blue trace </a:t>
            </a:r>
            <a:r>
              <a:rPr lang="en-US" sz="1500" b="1" dirty="0" smtClean="0">
                <a:solidFill>
                  <a:srgbClr val="001F67"/>
                </a:solidFill>
                <a:latin typeface="Helvetica Neue" pitchFamily="-84" charset="0"/>
                <a:ea typeface="MS PGothic" pitchFamily="34" charset="-128"/>
                <a:sym typeface="Wingdings" pitchFamily="2" charset="2"/>
              </a:rPr>
              <a:t></a:t>
            </a:r>
            <a:r>
              <a:rPr lang="en-US" sz="1500" b="1" dirty="0" smtClean="0">
                <a:solidFill>
                  <a:srgbClr val="001F67"/>
                </a:solidFill>
                <a:latin typeface="Helvetica Neue" pitchFamily="-84" charset="0"/>
                <a:ea typeface="MS PGothic" pitchFamily="34" charset="-128"/>
                <a:sym typeface="Helvetica Neue" pitchFamily="-84" charset="0"/>
              </a:rPr>
              <a:t> </a:t>
            </a:r>
            <a:r>
              <a:rPr lang="en-US" sz="1500" b="1" dirty="0">
                <a:solidFill>
                  <a:srgbClr val="001F67"/>
                </a:solidFill>
                <a:latin typeface="Helvetica Neue" pitchFamily="-84" charset="0"/>
                <a:ea typeface="MS PGothic" pitchFamily="34" charset="-128"/>
                <a:sym typeface="Helvetica Neue" pitchFamily="-84" charset="0"/>
              </a:rPr>
              <a:t>1 mm offset</a:t>
            </a:r>
          </a:p>
          <a:p>
            <a:r>
              <a:rPr lang="en-US" sz="1500" b="1" dirty="0">
                <a:solidFill>
                  <a:srgbClr val="D90B00"/>
                </a:solidFill>
                <a:latin typeface="Helvetica Neue" pitchFamily="-84" charset="0"/>
                <a:ea typeface="MS PGothic" pitchFamily="34" charset="-128"/>
                <a:sym typeface="Helvetica Neue" pitchFamily="-84" charset="0"/>
              </a:rPr>
              <a:t>Red Trace </a:t>
            </a:r>
            <a:r>
              <a:rPr lang="en-US" sz="1500" b="1" dirty="0" smtClean="0">
                <a:solidFill>
                  <a:srgbClr val="D90B00"/>
                </a:solidFill>
                <a:latin typeface="Helvetica Neue" pitchFamily="-84" charset="0"/>
                <a:ea typeface="MS PGothic" pitchFamily="34" charset="-128"/>
                <a:sym typeface="Wingdings" pitchFamily="2" charset="2"/>
              </a:rPr>
              <a:t></a:t>
            </a:r>
            <a:r>
              <a:rPr lang="en-US" sz="1500" b="1" dirty="0" smtClean="0">
                <a:solidFill>
                  <a:srgbClr val="D90B00"/>
                </a:solidFill>
                <a:latin typeface="Helvetica Neue" pitchFamily="-84" charset="0"/>
                <a:ea typeface="MS PGothic" pitchFamily="34" charset="-128"/>
                <a:sym typeface="Helvetica Neue" pitchFamily="-84" charset="0"/>
              </a:rPr>
              <a:t> 0 </a:t>
            </a:r>
            <a:r>
              <a:rPr lang="en-US" sz="1500" b="1" dirty="0">
                <a:solidFill>
                  <a:srgbClr val="D90B00"/>
                </a:solidFill>
                <a:latin typeface="Helvetica Neue" pitchFamily="-84" charset="0"/>
                <a:ea typeface="MS PGothic" pitchFamily="34" charset="-128"/>
                <a:sym typeface="Helvetica Neue" pitchFamily="-84" charset="0"/>
              </a:rPr>
              <a:t>mm offset </a:t>
            </a:r>
          </a:p>
        </p:txBody>
      </p:sp>
      <p:sp>
        <p:nvSpPr>
          <p:cNvPr id="46086" name="AutoShape 5"/>
          <p:cNvSpPr>
            <a:spLocks/>
          </p:cNvSpPr>
          <p:nvPr/>
        </p:nvSpPr>
        <p:spPr bwMode="auto">
          <a:xfrm>
            <a:off x="803672" y="2312789"/>
            <a:ext cx="544711" cy="160734"/>
          </a:xfrm>
          <a:prstGeom prst="rightArrow">
            <a:avLst>
              <a:gd name="adj1" fmla="val 32981"/>
              <a:gd name="adj2" fmla="val 187283"/>
            </a:avLst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87" name="Rectangle 6"/>
          <p:cNvSpPr>
            <a:spLocks/>
          </p:cNvSpPr>
          <p:nvPr/>
        </p:nvSpPr>
        <p:spPr bwMode="auto">
          <a:xfrm>
            <a:off x="77019" y="2292281"/>
            <a:ext cx="63158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700" b="1">
                <a:latin typeface="Helvetica Neue" pitchFamily="-84" charset="0"/>
                <a:ea typeface="MS PGothic" pitchFamily="34" charset="-128"/>
                <a:sym typeface="Helvetica Neue" pitchFamily="-84" charset="0"/>
              </a:rPr>
              <a:t>50 kW</a:t>
            </a:r>
          </a:p>
        </p:txBody>
      </p:sp>
      <p:sp>
        <p:nvSpPr>
          <p:cNvPr id="46088" name="Rectangle 7"/>
          <p:cNvSpPr>
            <a:spLocks/>
          </p:cNvSpPr>
          <p:nvPr/>
        </p:nvSpPr>
        <p:spPr bwMode="auto">
          <a:xfrm>
            <a:off x="3382120" y="4980117"/>
            <a:ext cx="384721" cy="26161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700" b="1">
                <a:latin typeface="Helvetica Neue" pitchFamily="-84" charset="0"/>
                <a:ea typeface="MS PGothic" pitchFamily="34" charset="-128"/>
                <a:sym typeface="Helvetica Neue" pitchFamily="-84" charset="0"/>
              </a:rPr>
              <a:t>10</a:t>
            </a:r>
            <a:r>
              <a:rPr lang="en-US" sz="1700" b="1" baseline="32000">
                <a:latin typeface="Helvetica Neue" pitchFamily="-84" charset="0"/>
                <a:ea typeface="MS PGothic" pitchFamily="34" charset="-128"/>
                <a:sym typeface="Helvetica Neue" pitchFamily="-84" charset="0"/>
              </a:rPr>
              <a:t>6</a:t>
            </a:r>
            <a:r>
              <a:rPr lang="en-US" sz="1700" b="1">
                <a:latin typeface="Helvetica Neue" pitchFamily="-84" charset="0"/>
                <a:ea typeface="MS PGothic" pitchFamily="34" charset="-128"/>
                <a:sym typeface="Helvetica Neue" pitchFamily="-84" charset="0"/>
              </a:rPr>
              <a:t> </a:t>
            </a:r>
          </a:p>
        </p:txBody>
      </p:sp>
      <p:grpSp>
        <p:nvGrpSpPr>
          <p:cNvPr id="46089" name="Group 10"/>
          <p:cNvGrpSpPr>
            <a:grpSpLocks/>
          </p:cNvGrpSpPr>
          <p:nvPr/>
        </p:nvGrpSpPr>
        <p:grpSpPr bwMode="auto">
          <a:xfrm>
            <a:off x="5625703" y="2562820"/>
            <a:ext cx="3357563" cy="2402086"/>
            <a:chOff x="0" y="0"/>
            <a:chExt cx="3008" cy="2152"/>
          </a:xfrm>
        </p:grpSpPr>
        <p:sp>
          <p:nvSpPr>
            <p:cNvPr id="3" name="Rectangle 8"/>
            <p:cNvSpPr>
              <a:spLocks/>
            </p:cNvSpPr>
            <p:nvPr/>
          </p:nvSpPr>
          <p:spPr bwMode="auto">
            <a:xfrm>
              <a:off x="0" y="0"/>
              <a:ext cx="3000" cy="840"/>
            </a:xfrm>
            <a:prstGeom prst="rect">
              <a:avLst/>
            </a:prstGeom>
            <a:solidFill>
              <a:srgbClr val="FEDF98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marL="0" lvl="2">
                <a:spcBef>
                  <a:spcPts val="844"/>
                </a:spcBef>
              </a:pPr>
              <a:r>
                <a:rPr lang="en-US" b="1" dirty="0">
                  <a:solidFill>
                    <a:srgbClr val="001F67"/>
                  </a:solidFill>
                  <a:latin typeface="Helvetica Neue" pitchFamily="-84" charset="0"/>
                  <a:ea typeface="MS PGothic" pitchFamily="34" charset="-128"/>
                  <a:sym typeface="Helvetica Neue" pitchFamily="-84" charset="0"/>
                </a:rPr>
                <a:t>1 mm offset: power is </a:t>
              </a:r>
              <a:r>
                <a:rPr lang="ja-JP" altLang="en-US" b="1" dirty="0">
                  <a:solidFill>
                    <a:srgbClr val="001F67"/>
                  </a:solidFill>
                  <a:latin typeface="Arial" pitchFamily="34" charset="0"/>
                  <a:ea typeface="MS PGothic" pitchFamily="34" charset="-128"/>
                  <a:sym typeface="Helvetica Neue" pitchFamily="-84" charset="0"/>
                </a:rPr>
                <a:t>“</a:t>
              </a:r>
              <a:r>
                <a:rPr lang="en-US" altLang="ja-JP" b="1" dirty="0">
                  <a:solidFill>
                    <a:srgbClr val="001F67"/>
                  </a:solidFill>
                  <a:latin typeface="Helvetica Neue" pitchFamily="-84" charset="0"/>
                  <a:ea typeface="MS PGothic" pitchFamily="34" charset="-128"/>
                  <a:sym typeface="Helvetica Neue" pitchFamily="-84" charset="0"/>
                </a:rPr>
                <a:t>flat</a:t>
              </a:r>
              <a:r>
                <a:rPr lang="ja-JP" altLang="en-US" b="1" dirty="0">
                  <a:solidFill>
                    <a:srgbClr val="001F67"/>
                  </a:solidFill>
                  <a:latin typeface="Arial" pitchFamily="34" charset="0"/>
                  <a:ea typeface="MS PGothic" pitchFamily="34" charset="-128"/>
                  <a:sym typeface="Helvetica Neue" pitchFamily="-84" charset="0"/>
                </a:rPr>
                <a:t>”</a:t>
              </a:r>
              <a:r>
                <a:rPr lang="en-US" altLang="ja-JP" b="1" dirty="0">
                  <a:solidFill>
                    <a:srgbClr val="001F67"/>
                  </a:solidFill>
                  <a:latin typeface="Helvetica Neue" pitchFamily="-84" charset="0"/>
                  <a:ea typeface="MS PGothic" pitchFamily="34" charset="-128"/>
                  <a:sym typeface="Helvetica Neue" pitchFamily="-84" charset="0"/>
                </a:rPr>
                <a:t> at ~</a:t>
              </a:r>
              <a:r>
                <a:rPr lang="en-US" altLang="ja-JP" b="1" i="1" dirty="0">
                  <a:solidFill>
                    <a:srgbClr val="001F67"/>
                  </a:solidFill>
                  <a:latin typeface="Helvetica Neue" pitchFamily="-84" charset="0"/>
                  <a:ea typeface="MS PGothic" pitchFamily="34" charset="-128"/>
                  <a:sym typeface="Helvetica Neue" pitchFamily="-84" charset="0"/>
                </a:rPr>
                <a:t>Q</a:t>
              </a:r>
              <a:r>
                <a:rPr lang="en-US" altLang="ja-JP" b="1" i="1" baseline="-6000" dirty="0">
                  <a:solidFill>
                    <a:srgbClr val="001F67"/>
                  </a:solidFill>
                  <a:latin typeface="Helvetica Neue" pitchFamily="-84" charset="0"/>
                  <a:ea typeface="MS PGothic" pitchFamily="34" charset="-128"/>
                  <a:sym typeface="Helvetica Neue" pitchFamily="-84" charset="0"/>
                </a:rPr>
                <a:t>EXT</a:t>
              </a:r>
              <a:r>
                <a:rPr lang="en-US" altLang="ja-JP" b="1" dirty="0">
                  <a:solidFill>
                    <a:srgbClr val="001F67"/>
                  </a:solidFill>
                  <a:latin typeface="Helvetica Neue" pitchFamily="-84" charset="0"/>
                  <a:ea typeface="MS PGothic" pitchFamily="34" charset="-128"/>
                  <a:sym typeface="Helvetica Neue" pitchFamily="-84" charset="0"/>
                </a:rPr>
                <a:t> in 25 kW range for </a:t>
              </a:r>
              <a:r>
                <a:rPr lang="en-US" altLang="ja-JP" b="1" i="1" dirty="0">
                  <a:solidFill>
                    <a:srgbClr val="001F67"/>
                  </a:solidFill>
                  <a:latin typeface="Helvetica Neue" pitchFamily="-84" charset="0"/>
                  <a:ea typeface="MS PGothic" pitchFamily="34" charset="-128"/>
                  <a:sym typeface="Helvetica Neue" pitchFamily="-84" charset="0"/>
                </a:rPr>
                <a:t>Q</a:t>
              </a:r>
              <a:r>
                <a:rPr lang="en-US" altLang="ja-JP" b="1" i="1" baseline="-6000" dirty="0">
                  <a:solidFill>
                    <a:srgbClr val="001F67"/>
                  </a:solidFill>
                  <a:latin typeface="Helvetica Neue" pitchFamily="-84" charset="0"/>
                  <a:ea typeface="MS PGothic" pitchFamily="34" charset="-128"/>
                  <a:sym typeface="Helvetica Neue" pitchFamily="-84" charset="0"/>
                </a:rPr>
                <a:t>EXT</a:t>
              </a:r>
              <a:r>
                <a:rPr lang="en-US" altLang="ja-JP" b="1" i="1" dirty="0">
                  <a:solidFill>
                    <a:srgbClr val="001F67"/>
                  </a:solidFill>
                  <a:latin typeface="Helvetica Neue" pitchFamily="-84" charset="0"/>
                  <a:ea typeface="MS PGothic" pitchFamily="34" charset="-128"/>
                  <a:sym typeface="Helvetica Neue" pitchFamily="-84" charset="0"/>
                </a:rPr>
                <a:t> </a:t>
              </a:r>
              <a:r>
                <a:rPr lang="en-US" altLang="ja-JP" b="1" dirty="0">
                  <a:solidFill>
                    <a:srgbClr val="001F67"/>
                  </a:solidFill>
                  <a:latin typeface="Helvetica Neue" pitchFamily="-84" charset="0"/>
                  <a:ea typeface="MS PGothic" pitchFamily="34" charset="-128"/>
                  <a:sym typeface="Helvetica Neue" pitchFamily="-84" charset="0"/>
                </a:rPr>
                <a:t>in </a:t>
              </a:r>
              <a:r>
                <a:rPr lang="en-US" altLang="ja-JP" b="1" dirty="0" smtClean="0">
                  <a:solidFill>
                    <a:srgbClr val="001F67"/>
                  </a:solidFill>
                  <a:latin typeface="Helvetica Neue" pitchFamily="-84" charset="0"/>
                  <a:ea typeface="MS PGothic" pitchFamily="34" charset="-128"/>
                  <a:sym typeface="Helvetica Neue" pitchFamily="-84" charset="0"/>
                </a:rPr>
                <a:t>[4x10</a:t>
              </a:r>
              <a:r>
                <a:rPr lang="en-US" altLang="ja-JP" b="1" baseline="32000" dirty="0" smtClean="0">
                  <a:solidFill>
                    <a:srgbClr val="001F67"/>
                  </a:solidFill>
                  <a:latin typeface="Helvetica Neue" pitchFamily="-84" charset="0"/>
                  <a:ea typeface="MS PGothic" pitchFamily="34" charset="-128"/>
                  <a:sym typeface="Helvetica Neue" pitchFamily="-84" charset="0"/>
                </a:rPr>
                <a:t>6</a:t>
              </a:r>
              <a:r>
                <a:rPr lang="en-US" altLang="ja-JP" b="1" dirty="0">
                  <a:solidFill>
                    <a:srgbClr val="001F67"/>
                  </a:solidFill>
                  <a:latin typeface="Helvetica Neue" pitchFamily="-84" charset="0"/>
                  <a:ea typeface="MS PGothic" pitchFamily="34" charset="-128"/>
                  <a:sym typeface="Helvetica Neue" pitchFamily="-84" charset="0"/>
                </a:rPr>
                <a:t>, 1.5 x10</a:t>
              </a:r>
              <a:r>
                <a:rPr lang="en-US" altLang="ja-JP" b="1" baseline="32000" dirty="0">
                  <a:solidFill>
                    <a:srgbClr val="001F67"/>
                  </a:solidFill>
                  <a:latin typeface="Helvetica Neue" pitchFamily="-84" charset="0"/>
                  <a:ea typeface="MS PGothic" pitchFamily="34" charset="-128"/>
                  <a:sym typeface="Helvetica Neue" pitchFamily="-84" charset="0"/>
                </a:rPr>
                <a:t>6</a:t>
              </a:r>
              <a:r>
                <a:rPr lang="en-US" altLang="ja-JP" b="1" dirty="0">
                  <a:solidFill>
                    <a:srgbClr val="001F67"/>
                  </a:solidFill>
                  <a:latin typeface="Helvetica Neue" pitchFamily="-84" charset="0"/>
                  <a:ea typeface="MS PGothic" pitchFamily="34" charset="-128"/>
                  <a:sym typeface="Helvetica Neue" pitchFamily="-84" charset="0"/>
                </a:rPr>
                <a:t>]</a:t>
              </a:r>
              <a:endParaRPr lang="en-US" b="1" dirty="0">
                <a:solidFill>
                  <a:srgbClr val="001F67"/>
                </a:solidFill>
                <a:latin typeface="Helvetica Neue" pitchFamily="-84" charset="0"/>
                <a:ea typeface="MS PGothic" pitchFamily="34" charset="-128"/>
                <a:sym typeface="Helvetica Neue" pitchFamily="-84" charset="0"/>
              </a:endParaRPr>
            </a:p>
          </p:txBody>
        </p:sp>
        <p:sp>
          <p:nvSpPr>
            <p:cNvPr id="46092" name="Rectangle 9"/>
            <p:cNvSpPr>
              <a:spLocks/>
            </p:cNvSpPr>
            <p:nvPr/>
          </p:nvSpPr>
          <p:spPr bwMode="auto">
            <a:xfrm>
              <a:off x="0" y="1072"/>
              <a:ext cx="3008" cy="10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/>
            <a:lstStyle/>
            <a:p>
              <a:r>
                <a:rPr lang="en-US" b="1" u="sng" dirty="0">
                  <a:latin typeface="Helvetica Neue" pitchFamily="-84" charset="0"/>
                  <a:ea typeface="MS PGothic" pitchFamily="34" charset="-128"/>
                  <a:sym typeface="Helvetica Neue" pitchFamily="-84" charset="0"/>
                </a:rPr>
                <a:t>Inter Cavity </a:t>
              </a:r>
              <a:r>
                <a:rPr lang="en-US" b="1" u="sng" dirty="0" smtClean="0">
                  <a:latin typeface="Helvetica Neue" pitchFamily="-84" charset="0"/>
                  <a:ea typeface="MS PGothic" pitchFamily="34" charset="-128"/>
                  <a:sym typeface="Helvetica Neue" pitchFamily="-84" charset="0"/>
                </a:rPr>
                <a:t>Alignment</a:t>
              </a:r>
            </a:p>
            <a:p>
              <a:r>
                <a:rPr lang="en-US" b="1" dirty="0" smtClean="0">
                  <a:latin typeface="Helvetica Neue" pitchFamily="-84" charset="0"/>
                  <a:ea typeface="MS PGothic" pitchFamily="34" charset="-128"/>
                  <a:sym typeface="Helvetica Neue" pitchFamily="-84" charset="0"/>
                </a:rPr>
                <a:t>1 mm tolerance is OK for power converter in a reasonable </a:t>
              </a:r>
              <a:r>
                <a:rPr lang="en-US" b="1" i="1" dirty="0" smtClean="0">
                  <a:latin typeface="Helvetica Neue" pitchFamily="-84" charset="0"/>
                  <a:ea typeface="MS PGothic" pitchFamily="34" charset="-128"/>
                  <a:sym typeface="Helvetica Neue" pitchFamily="-84" charset="0"/>
                </a:rPr>
                <a:t>Q</a:t>
              </a:r>
              <a:r>
                <a:rPr lang="en-US" b="1" i="1" baseline="-6000" dirty="0" smtClean="0">
                  <a:latin typeface="Helvetica Neue" pitchFamily="-84" charset="0"/>
                  <a:ea typeface="MS PGothic" pitchFamily="34" charset="-128"/>
                  <a:sym typeface="Helvetica Neue" pitchFamily="-84" charset="0"/>
                </a:rPr>
                <a:t>EXT</a:t>
              </a:r>
              <a:r>
                <a:rPr lang="en-US" b="1" baseline="-6000" dirty="0" smtClean="0">
                  <a:latin typeface="Helvetica Neue" pitchFamily="-84" charset="0"/>
                  <a:ea typeface="MS PGothic" pitchFamily="34" charset="-128"/>
                  <a:sym typeface="Helvetica Neue" pitchFamily="-84" charset="0"/>
                </a:rPr>
                <a:t> </a:t>
              </a:r>
              <a:r>
                <a:rPr lang="en-US" b="1" dirty="0" smtClean="0">
                  <a:latin typeface="Helvetica Neue" pitchFamily="-84" charset="0"/>
                  <a:ea typeface="MS PGothic" pitchFamily="34" charset="-128"/>
                  <a:sym typeface="Helvetica Neue" pitchFamily="-84" charset="0"/>
                </a:rPr>
                <a:t>range</a:t>
              </a:r>
              <a:endParaRPr lang="en-US" b="1" dirty="0">
                <a:latin typeface="Helvetica Neue" pitchFamily="-84" charset="0"/>
                <a:ea typeface="MS PGothic" pitchFamily="34" charset="-128"/>
                <a:sym typeface="Helvetica Neue" pitchFamily="-84" charset="0"/>
              </a:endParaRPr>
            </a:p>
          </p:txBody>
        </p:sp>
      </p:grpSp>
      <p:sp>
        <p:nvSpPr>
          <p:cNvPr id="46091" name="Rectangle 11"/>
          <p:cNvSpPr>
            <a:spLocks/>
          </p:cNvSpPr>
          <p:nvPr/>
        </p:nvSpPr>
        <p:spPr bwMode="auto">
          <a:xfrm>
            <a:off x="428625" y="5325321"/>
            <a:ext cx="8268891" cy="130373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 marL="0" lvl="1">
              <a:lnSpc>
                <a:spcPct val="70000"/>
              </a:lnSpc>
              <a:spcBef>
                <a:spcPts val="844"/>
              </a:spcBef>
            </a:pPr>
            <a:r>
              <a:rPr lang="en-US" b="1" dirty="0">
                <a:solidFill>
                  <a:srgbClr val="001F67"/>
                </a:solidFill>
                <a:latin typeface="Helvetica Neue" pitchFamily="-84" charset="0"/>
                <a:ea typeface="MS PGothic" pitchFamily="34" charset="-128"/>
                <a:sym typeface="Helvetica Neue" pitchFamily="-84" charset="0"/>
              </a:rPr>
              <a:t>Machine protection</a:t>
            </a:r>
          </a:p>
          <a:p>
            <a:pPr>
              <a:lnSpc>
                <a:spcPct val="70000"/>
              </a:lnSpc>
              <a:spcBef>
                <a:spcPts val="844"/>
              </a:spcBef>
            </a:pPr>
            <a:r>
              <a:rPr lang="en-US" dirty="0">
                <a:solidFill>
                  <a:srgbClr val="001F67"/>
                </a:solidFill>
                <a:latin typeface="Helvetica Neue" pitchFamily="-84" charset="0"/>
                <a:ea typeface="MS PGothic" pitchFamily="34" charset="-128"/>
                <a:sym typeface="Helvetica Neue" pitchFamily="-84" charset="0"/>
              </a:rPr>
              <a:t>If  </a:t>
            </a:r>
            <a:r>
              <a:rPr lang="en-US" i="1" dirty="0">
                <a:solidFill>
                  <a:srgbClr val="001F67"/>
                </a:solidFill>
                <a:latin typeface="Helvetica Neue" pitchFamily="-84" charset="0"/>
                <a:ea typeface="MS PGothic" pitchFamily="34" charset="-128"/>
                <a:sym typeface="Helvetica Neue" pitchFamily="-84" charset="0"/>
              </a:rPr>
              <a:t>Q</a:t>
            </a:r>
            <a:r>
              <a:rPr lang="en-US" i="1" baseline="-6000" dirty="0">
                <a:solidFill>
                  <a:srgbClr val="001F67"/>
                </a:solidFill>
                <a:latin typeface="Helvetica Neue" pitchFamily="-84" charset="0"/>
                <a:ea typeface="MS PGothic" pitchFamily="34" charset="-128"/>
                <a:sym typeface="Helvetica Neue" pitchFamily="-84" charset="0"/>
              </a:rPr>
              <a:t>EXT</a:t>
            </a:r>
            <a:r>
              <a:rPr lang="en-US" baseline="-6000" dirty="0">
                <a:solidFill>
                  <a:srgbClr val="001F67"/>
                </a:solidFill>
                <a:latin typeface="Helvetica Neue" pitchFamily="-84" charset="0"/>
                <a:ea typeface="MS PGothic" pitchFamily="34" charset="-128"/>
                <a:sym typeface="Helvetica Neue" pitchFamily="-84" charset="0"/>
              </a:rPr>
              <a:t> </a:t>
            </a:r>
            <a:r>
              <a:rPr lang="en-US" dirty="0">
                <a:solidFill>
                  <a:srgbClr val="001F67"/>
                </a:solidFill>
                <a:latin typeface="Helvetica Neue" pitchFamily="-84" charset="0"/>
                <a:ea typeface="MS PGothic" pitchFamily="34" charset="-128"/>
                <a:sym typeface="Helvetica Neue" pitchFamily="-84" charset="0"/>
              </a:rPr>
              <a:t> = 10</a:t>
            </a:r>
            <a:r>
              <a:rPr lang="en-US" baseline="32000" dirty="0">
                <a:solidFill>
                  <a:srgbClr val="001F67"/>
                </a:solidFill>
                <a:latin typeface="Helvetica Neue" pitchFamily="-84" charset="0"/>
                <a:ea typeface="MS PGothic" pitchFamily="34" charset="-128"/>
                <a:sym typeface="Helvetica Neue" pitchFamily="-84" charset="0"/>
              </a:rPr>
              <a:t>6</a:t>
            </a:r>
            <a:r>
              <a:rPr lang="en-US" dirty="0">
                <a:solidFill>
                  <a:srgbClr val="001F67"/>
                </a:solidFill>
                <a:latin typeface="Helvetica Neue" pitchFamily="-84" charset="0"/>
                <a:ea typeface="MS PGothic" pitchFamily="34" charset="-128"/>
                <a:sym typeface="Helvetica Neue" pitchFamily="-84" charset="0"/>
              </a:rPr>
              <a:t>  </a:t>
            </a:r>
            <a:r>
              <a:rPr lang="en-US" dirty="0" smtClean="0">
                <a:solidFill>
                  <a:srgbClr val="001F67"/>
                </a:solidFill>
                <a:latin typeface="Helvetica Neue" pitchFamily="-84" charset="0"/>
                <a:ea typeface="MS PGothic" pitchFamily="34" charset="-128"/>
                <a:sym typeface="Wingdings" pitchFamily="2" charset="2"/>
              </a:rPr>
              <a:t></a:t>
            </a:r>
            <a:r>
              <a:rPr lang="en-US" dirty="0" smtClean="0">
                <a:solidFill>
                  <a:srgbClr val="001F67"/>
                </a:solidFill>
                <a:latin typeface="Helvetica Neue" pitchFamily="-84" charset="0"/>
                <a:ea typeface="MS PGothic" pitchFamily="34" charset="-128"/>
                <a:sym typeface="Helvetica Neue" pitchFamily="-84" charset="0"/>
              </a:rPr>
              <a:t> </a:t>
            </a:r>
            <a:r>
              <a:rPr lang="en-US" dirty="0" err="1">
                <a:solidFill>
                  <a:srgbClr val="001F67"/>
                </a:solidFill>
                <a:latin typeface="Helvetica Neue" pitchFamily="-84" charset="0"/>
                <a:ea typeface="MS PGothic" pitchFamily="34" charset="-128"/>
                <a:sym typeface="Helvetica Neue" pitchFamily="-84" charset="0"/>
              </a:rPr>
              <a:t>τ</a:t>
            </a:r>
            <a:r>
              <a:rPr lang="en-US" baseline="-6000" dirty="0" err="1">
                <a:solidFill>
                  <a:srgbClr val="001F67"/>
                </a:solidFill>
                <a:latin typeface="Helvetica Neue" pitchFamily="-84" charset="0"/>
                <a:ea typeface="MS PGothic" pitchFamily="34" charset="-128"/>
                <a:sym typeface="Helvetica Neue" pitchFamily="-84" charset="0"/>
              </a:rPr>
              <a:t>Voltage</a:t>
            </a:r>
            <a:r>
              <a:rPr lang="en-US" baseline="-6000" dirty="0">
                <a:solidFill>
                  <a:srgbClr val="001F67"/>
                </a:solidFill>
                <a:latin typeface="Helvetica Neue" pitchFamily="-84" charset="0"/>
                <a:ea typeface="MS PGothic" pitchFamily="34" charset="-128"/>
                <a:sym typeface="Helvetica Neue" pitchFamily="-84" charset="0"/>
              </a:rPr>
              <a:t> </a:t>
            </a:r>
            <a:r>
              <a:rPr lang="en-US" dirty="0">
                <a:solidFill>
                  <a:srgbClr val="001F67"/>
                </a:solidFill>
                <a:latin typeface="Helvetica Neue" pitchFamily="-84" charset="0"/>
                <a:ea typeface="MS PGothic" pitchFamily="34" charset="-128"/>
                <a:sym typeface="Helvetica Neue" pitchFamily="-84" charset="0"/>
              </a:rPr>
              <a:t>~</a:t>
            </a:r>
            <a:r>
              <a:rPr lang="en-US" dirty="0" smtClean="0">
                <a:solidFill>
                  <a:srgbClr val="001F67"/>
                </a:solidFill>
                <a:latin typeface="Helvetica Neue" pitchFamily="-84" charset="0"/>
                <a:ea typeface="MS PGothic" pitchFamily="34" charset="-128"/>
                <a:sym typeface="Helvetica Neue" pitchFamily="-84" charset="0"/>
              </a:rPr>
              <a:t>800 </a:t>
            </a:r>
            <a:r>
              <a:rPr lang="en-US" dirty="0" err="1" smtClean="0">
                <a:solidFill>
                  <a:srgbClr val="001F67"/>
                </a:solidFill>
                <a:latin typeface="Helvetica Neue" pitchFamily="-84" charset="0"/>
                <a:ea typeface="MS PGothic" pitchFamily="34" charset="-128"/>
                <a:sym typeface="Helvetica Neue" pitchFamily="-84" charset="0"/>
              </a:rPr>
              <a:t>μs</a:t>
            </a:r>
            <a:r>
              <a:rPr lang="en-US" dirty="0" smtClean="0">
                <a:solidFill>
                  <a:srgbClr val="001F67"/>
                </a:solidFill>
                <a:latin typeface="Helvetica Neue" pitchFamily="-84" charset="0"/>
                <a:ea typeface="MS PGothic" pitchFamily="34" charset="-128"/>
                <a:sym typeface="Helvetica Neue" pitchFamily="-84" charset="0"/>
              </a:rPr>
              <a:t>  </a:t>
            </a:r>
            <a:r>
              <a:rPr lang="en-US" dirty="0">
                <a:solidFill>
                  <a:srgbClr val="001F67"/>
                </a:solidFill>
                <a:latin typeface="Helvetica Neue" pitchFamily="-84" charset="0"/>
                <a:ea typeface="MS PGothic" pitchFamily="34" charset="-128"/>
                <a:sym typeface="Helvetica Neue" pitchFamily="-84" charset="0"/>
              </a:rPr>
              <a:t>while </a:t>
            </a:r>
            <a:r>
              <a:rPr lang="en-US" dirty="0" err="1">
                <a:solidFill>
                  <a:srgbClr val="001F67"/>
                </a:solidFill>
                <a:latin typeface="Helvetica Neue" pitchFamily="-84" charset="0"/>
                <a:ea typeface="MS PGothic" pitchFamily="34" charset="-128"/>
                <a:sym typeface="Helvetica Neue" pitchFamily="-84" charset="0"/>
              </a:rPr>
              <a:t>T</a:t>
            </a:r>
            <a:r>
              <a:rPr lang="en-US" baseline="-6000" dirty="0" err="1">
                <a:solidFill>
                  <a:srgbClr val="001F67"/>
                </a:solidFill>
                <a:latin typeface="Helvetica Neue" pitchFamily="-84" charset="0"/>
                <a:ea typeface="MS PGothic" pitchFamily="34" charset="-128"/>
                <a:sym typeface="Helvetica Neue" pitchFamily="-84" charset="0"/>
              </a:rPr>
              <a:t>Beam</a:t>
            </a:r>
            <a:r>
              <a:rPr lang="en-US" baseline="-6000" dirty="0">
                <a:solidFill>
                  <a:srgbClr val="001F67"/>
                </a:solidFill>
                <a:latin typeface="Helvetica Neue" pitchFamily="-84" charset="0"/>
                <a:ea typeface="MS PGothic" pitchFamily="34" charset="-128"/>
                <a:sym typeface="Helvetica Neue" pitchFamily="-84" charset="0"/>
              </a:rPr>
              <a:t> dump</a:t>
            </a:r>
            <a:r>
              <a:rPr lang="en-US" dirty="0">
                <a:solidFill>
                  <a:srgbClr val="001F67"/>
                </a:solidFill>
                <a:latin typeface="Helvetica Neue" pitchFamily="-84" charset="0"/>
                <a:ea typeface="MS PGothic" pitchFamily="34" charset="-128"/>
                <a:sym typeface="Helvetica Neue" pitchFamily="-84" charset="0"/>
              </a:rPr>
              <a:t>  = ~ 3 LHC turns ~ </a:t>
            </a:r>
            <a:r>
              <a:rPr lang="en-US" dirty="0" smtClean="0">
                <a:solidFill>
                  <a:srgbClr val="001F67"/>
                </a:solidFill>
                <a:latin typeface="Helvetica Neue" pitchFamily="-84" charset="0"/>
                <a:ea typeface="MS PGothic" pitchFamily="34" charset="-128"/>
                <a:sym typeface="Helvetica Neue" pitchFamily="-84" charset="0"/>
              </a:rPr>
              <a:t>270 </a:t>
            </a:r>
            <a:r>
              <a:rPr lang="en-US" dirty="0" err="1" smtClean="0">
                <a:solidFill>
                  <a:srgbClr val="001F67"/>
                </a:solidFill>
                <a:latin typeface="Helvetica Neue" pitchFamily="-84" charset="0"/>
                <a:ea typeface="MS PGothic" pitchFamily="34" charset="-128"/>
                <a:sym typeface="Helvetica Neue" pitchFamily="-84" charset="0"/>
              </a:rPr>
              <a:t>μs</a:t>
            </a:r>
            <a:endParaRPr lang="en-US" dirty="0">
              <a:solidFill>
                <a:srgbClr val="001F67"/>
              </a:solidFill>
              <a:latin typeface="Helvetica Neue" pitchFamily="-84" charset="0"/>
              <a:ea typeface="MS PGothic" pitchFamily="34" charset="-128"/>
              <a:sym typeface="Helvetica Neue" pitchFamily="-84" charset="0"/>
            </a:endParaRPr>
          </a:p>
          <a:p>
            <a:pPr>
              <a:lnSpc>
                <a:spcPct val="70000"/>
              </a:lnSpc>
              <a:spcBef>
                <a:spcPts val="844"/>
              </a:spcBef>
            </a:pPr>
            <a:r>
              <a:rPr lang="en-US" dirty="0" smtClean="0">
                <a:solidFill>
                  <a:srgbClr val="001F67"/>
                </a:solidFill>
                <a:latin typeface="Helvetica Neue" pitchFamily="-84" charset="0"/>
                <a:ea typeface="MS PGothic" pitchFamily="34" charset="-128"/>
                <a:sym typeface="Wingdings" pitchFamily="2" charset="2"/>
              </a:rPr>
              <a:t></a:t>
            </a:r>
            <a:r>
              <a:rPr lang="en-US" dirty="0" smtClean="0">
                <a:solidFill>
                  <a:srgbClr val="001F67"/>
                </a:solidFill>
                <a:latin typeface="Helvetica Neue" pitchFamily="-84" charset="0"/>
                <a:ea typeface="MS PGothic" pitchFamily="34" charset="-128"/>
                <a:sym typeface="Helvetica Neue" pitchFamily="-84" charset="0"/>
              </a:rPr>
              <a:t> </a:t>
            </a:r>
            <a:r>
              <a:rPr lang="en-US" dirty="0">
                <a:solidFill>
                  <a:srgbClr val="001F67"/>
                </a:solidFill>
                <a:latin typeface="Helvetica Neue" pitchFamily="-84" charset="0"/>
                <a:ea typeface="MS PGothic" pitchFamily="34" charset="-128"/>
                <a:sym typeface="Helvetica Neue" pitchFamily="-84" charset="0"/>
              </a:rPr>
              <a:t>Most failure modes slow (due to </a:t>
            </a:r>
            <a:r>
              <a:rPr lang="en-US" i="1" dirty="0">
                <a:solidFill>
                  <a:srgbClr val="001F67"/>
                </a:solidFill>
                <a:latin typeface="Helvetica Neue" pitchFamily="-84" charset="0"/>
                <a:ea typeface="MS PGothic" pitchFamily="34" charset="-128"/>
                <a:sym typeface="Helvetica Neue" pitchFamily="-84" charset="0"/>
              </a:rPr>
              <a:t>Q</a:t>
            </a:r>
            <a:r>
              <a:rPr lang="en-US" i="1" baseline="-6000" dirty="0">
                <a:solidFill>
                  <a:srgbClr val="001F67"/>
                </a:solidFill>
                <a:latin typeface="Helvetica Neue" pitchFamily="-84" charset="0"/>
                <a:ea typeface="MS PGothic" pitchFamily="34" charset="-128"/>
                <a:sym typeface="Helvetica Neue" pitchFamily="-84" charset="0"/>
              </a:rPr>
              <a:t>L</a:t>
            </a:r>
            <a:r>
              <a:rPr lang="en-US" dirty="0">
                <a:solidFill>
                  <a:srgbClr val="001F67"/>
                </a:solidFill>
                <a:latin typeface="Helvetica Neue" pitchFamily="-84" charset="0"/>
                <a:ea typeface="MS PGothic" pitchFamily="34" charset="-128"/>
                <a:sym typeface="Helvetica Neue" pitchFamily="-84" charset="0"/>
              </a:rPr>
              <a:t>) =&gt; OK for LHC beam dump system</a:t>
            </a:r>
          </a:p>
          <a:p>
            <a:pPr>
              <a:lnSpc>
                <a:spcPct val="70000"/>
              </a:lnSpc>
              <a:spcBef>
                <a:spcPts val="844"/>
              </a:spcBef>
            </a:pPr>
            <a:r>
              <a:rPr lang="en-US" dirty="0" smtClean="0">
                <a:solidFill>
                  <a:srgbClr val="001F67"/>
                </a:solidFill>
                <a:latin typeface="Helvetica Neue" pitchFamily="-84" charset="0"/>
                <a:ea typeface="MS PGothic" pitchFamily="34" charset="-128"/>
                <a:sym typeface="Wingdings" pitchFamily="2" charset="2"/>
              </a:rPr>
              <a:t></a:t>
            </a:r>
            <a:r>
              <a:rPr lang="en-US" dirty="0" smtClean="0">
                <a:solidFill>
                  <a:srgbClr val="001F67"/>
                </a:solidFill>
                <a:latin typeface="Helvetica Neue" pitchFamily="-84" charset="0"/>
                <a:ea typeface="MS PGothic" pitchFamily="34" charset="-128"/>
                <a:sym typeface="Helvetica Neue" pitchFamily="-84" charset="0"/>
              </a:rPr>
              <a:t> </a:t>
            </a:r>
            <a:r>
              <a:rPr lang="en-US" dirty="0">
                <a:solidFill>
                  <a:srgbClr val="001F67"/>
                </a:solidFill>
                <a:latin typeface="Helvetica Neue" pitchFamily="-84" charset="0"/>
                <a:ea typeface="MS PGothic" pitchFamily="34" charset="-128"/>
                <a:sym typeface="Helvetica Neue" pitchFamily="-84" charset="0"/>
              </a:rPr>
              <a:t>For fast failure, </a:t>
            </a:r>
            <a:r>
              <a:rPr lang="en-US" dirty="0" smtClean="0">
                <a:solidFill>
                  <a:srgbClr val="001F67"/>
                </a:solidFill>
                <a:latin typeface="Helvetica Neue" pitchFamily="-84" charset="0"/>
                <a:ea typeface="MS PGothic" pitchFamily="34" charset="-128"/>
                <a:sym typeface="Helvetica Neue" pitchFamily="-84" charset="0"/>
              </a:rPr>
              <a:t>look </a:t>
            </a:r>
            <a:r>
              <a:rPr lang="en-US" dirty="0">
                <a:solidFill>
                  <a:srgbClr val="001F67"/>
                </a:solidFill>
                <a:latin typeface="Helvetica Neue" pitchFamily="-84" charset="0"/>
                <a:ea typeface="MS PGothic" pitchFamily="34" charset="-128"/>
                <a:sym typeface="Helvetica Neue" pitchFamily="-84" charset="0"/>
              </a:rPr>
              <a:t>to nested feed back loops to mitigate </a:t>
            </a:r>
            <a:r>
              <a:rPr lang="en-US" dirty="0" smtClean="0">
                <a:solidFill>
                  <a:srgbClr val="001F67"/>
                </a:solidFill>
                <a:latin typeface="Helvetica Neue" pitchFamily="-84" charset="0"/>
                <a:ea typeface="MS PGothic" pitchFamily="34" charset="-128"/>
                <a:sym typeface="Helvetica Neue" pitchFamily="-84" charset="0"/>
              </a:rPr>
              <a:t>failure!</a:t>
            </a:r>
            <a:endParaRPr lang="en-US" dirty="0">
              <a:solidFill>
                <a:srgbClr val="001F67"/>
              </a:solidFill>
              <a:latin typeface="Helvetica Neue" pitchFamily="-84" charset="0"/>
              <a:ea typeface="MS PGothic" pitchFamily="34" charset="-128"/>
              <a:sym typeface="Helvetica Neue" pitchFamily="-8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735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1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-368349"/>
            <a:ext cx="6834559" cy="490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2" name="Rectangle 8"/>
          <p:cNvSpPr>
            <a:spLocks noGrp="1" noChangeArrowheads="1"/>
          </p:cNvSpPr>
          <p:nvPr>
            <p:ph type="title"/>
          </p:nvPr>
        </p:nvSpPr>
        <p:spPr>
          <a:xfrm>
            <a:off x="132830" y="274638"/>
            <a:ext cx="887834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ym typeface="Helvetica Neue Light" charset="0"/>
              </a:rPr>
              <a:t>Multiple Cavity Control and MP algorithms: LLRF</a:t>
            </a:r>
          </a:p>
        </p:txBody>
      </p:sp>
      <p:sp>
        <p:nvSpPr>
          <p:cNvPr id="4711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01836" y="4527352"/>
            <a:ext cx="8340328" cy="1571625"/>
          </a:xfrm>
        </p:spPr>
        <p:txBody>
          <a:bodyPr>
            <a:normAutofit fontScale="70000" lnSpcReduction="20000"/>
          </a:bodyPr>
          <a:lstStyle/>
          <a:p>
            <a:pPr eaLnBrk="1" hangingPunct="1"/>
            <a:r>
              <a:rPr lang="en-US" b="1" smtClean="0"/>
              <a:t>Cavity Controller</a:t>
            </a:r>
            <a:r>
              <a:rPr lang="en-US" smtClean="0"/>
              <a:t>: Strong feedback to regulate individual cavities </a:t>
            </a:r>
          </a:p>
          <a:p>
            <a:pPr marL="500045" lvl="1"/>
            <a:r>
              <a:rPr lang="en-US" smtClean="0"/>
              <a:t>Feedback loop delay &lt; 1µs</a:t>
            </a:r>
          </a:p>
          <a:p>
            <a:pPr eaLnBrk="1" hangingPunct="1"/>
            <a:r>
              <a:rPr lang="en-US" b="1" smtClean="0"/>
              <a:t>Global Feedback</a:t>
            </a:r>
            <a:r>
              <a:rPr lang="en-US" smtClean="0"/>
              <a:t>: regulates crabbing-uncrabbing &amp; MPS mitigations</a:t>
            </a:r>
          </a:p>
          <a:p>
            <a:pPr marL="500045" lvl="1"/>
            <a:r>
              <a:rPr lang="en-US" smtClean="0"/>
              <a:t>Feedback loop delay ~5 µs &lt;&lt; 1 LHC turn</a:t>
            </a:r>
          </a:p>
        </p:txBody>
      </p:sp>
      <p:sp>
        <p:nvSpPr>
          <p:cNvPr id="47109" name="Rectangle 10"/>
          <p:cNvSpPr>
            <a:spLocks/>
          </p:cNvSpPr>
          <p:nvPr/>
        </p:nvSpPr>
        <p:spPr bwMode="auto">
          <a:xfrm>
            <a:off x="-43532" y="6152555"/>
            <a:ext cx="9196462" cy="348258"/>
          </a:xfrm>
          <a:prstGeom prst="rect">
            <a:avLst/>
          </a:prstGeom>
          <a:solidFill>
            <a:srgbClr val="66008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b="1">
                <a:solidFill>
                  <a:srgbClr val="FFFFFF"/>
                </a:solidFill>
                <a:latin typeface="Helvetica Neue" pitchFamily="-84" charset="0"/>
                <a:ea typeface="MS PGothic" pitchFamily="34" charset="-128"/>
                <a:sym typeface="Helvetica Neue" pitchFamily="-84" charset="0"/>
              </a:rPr>
              <a:t>LHC Control loops and MPS algorithms to be developed and tested in SPS</a:t>
            </a:r>
          </a:p>
        </p:txBody>
      </p:sp>
      <p:sp>
        <p:nvSpPr>
          <p:cNvPr id="47110" name="Rectangle 11"/>
          <p:cNvSpPr>
            <a:spLocks/>
          </p:cNvSpPr>
          <p:nvPr/>
        </p:nvSpPr>
        <p:spPr bwMode="auto">
          <a:xfrm>
            <a:off x="132830" y="1223790"/>
            <a:ext cx="47448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Helvetica Neue" pitchFamily="-84" charset="0"/>
                <a:ea typeface="MS PGothic" pitchFamily="34" charset="-128"/>
                <a:sym typeface="Helvetica Neue" pitchFamily="-84" charset="0"/>
              </a:rPr>
              <a:t>LHC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907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/>
          </p:cNvSpPr>
          <p:nvPr/>
        </p:nvSpPr>
        <p:spPr bwMode="auto">
          <a:xfrm>
            <a:off x="-1116" y="3339703"/>
            <a:ext cx="2525986" cy="857250"/>
          </a:xfrm>
          <a:prstGeom prst="rect">
            <a:avLst/>
          </a:prstGeom>
          <a:solidFill>
            <a:srgbClr val="FEFDD5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/>
          <a:lstStyle/>
          <a:p>
            <a:endParaRPr lang="en-US" sz="1700">
              <a:ea typeface="MS PGothic" pitchFamily="34" charset="-128"/>
            </a:endParaRPr>
          </a:p>
          <a:p>
            <a:endParaRPr lang="en-US" sz="1700">
              <a:ea typeface="MS PGothic" pitchFamily="34" charset="-128"/>
            </a:endParaRPr>
          </a:p>
          <a:p>
            <a:endParaRPr lang="en-US" sz="1700">
              <a:ea typeface="MS PGothic" pitchFamily="34" charset="-128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ym typeface="Helvetica Neue Light" charset="0"/>
              </a:rPr>
              <a:t>Schedule - Longer term view</a:t>
            </a:r>
          </a:p>
        </p:txBody>
      </p:sp>
      <p:pic>
        <p:nvPicPr>
          <p:cNvPr id="48132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172" y="1630785"/>
            <a:ext cx="6500813" cy="5045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AutoShape 4"/>
          <p:cNvSpPr>
            <a:spLocks/>
          </p:cNvSpPr>
          <p:nvPr/>
        </p:nvSpPr>
        <p:spPr bwMode="auto">
          <a:xfrm>
            <a:off x="1589484" y="3562945"/>
            <a:ext cx="892969" cy="267891"/>
          </a:xfrm>
          <a:prstGeom prst="rightArrow">
            <a:avLst>
              <a:gd name="adj1" fmla="val 32000"/>
              <a:gd name="adj2" fmla="val 146667"/>
            </a:avLst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34" name="AutoShape 5"/>
          <p:cNvSpPr>
            <a:spLocks/>
          </p:cNvSpPr>
          <p:nvPr/>
        </p:nvSpPr>
        <p:spPr bwMode="auto">
          <a:xfrm>
            <a:off x="1589484" y="3902273"/>
            <a:ext cx="892969" cy="267891"/>
          </a:xfrm>
          <a:prstGeom prst="rightArrow">
            <a:avLst>
              <a:gd name="adj1" fmla="val 32000"/>
              <a:gd name="adj2" fmla="val 146667"/>
            </a:avLst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35" name="Rectangle 6"/>
          <p:cNvSpPr>
            <a:spLocks/>
          </p:cNvSpPr>
          <p:nvPr/>
        </p:nvSpPr>
        <p:spPr bwMode="auto">
          <a:xfrm>
            <a:off x="0" y="3384351"/>
            <a:ext cx="1571625" cy="785813"/>
          </a:xfrm>
          <a:prstGeom prst="rect">
            <a:avLst/>
          </a:prstGeom>
          <a:solidFill>
            <a:srgbClr val="66008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500" b="1" dirty="0">
                <a:solidFill>
                  <a:srgbClr val="FFFFFF"/>
                </a:solidFill>
                <a:latin typeface="Helvetica Neue" pitchFamily="-84" charset="0"/>
                <a:ea typeface="MS PGothic" pitchFamily="34" charset="-128"/>
                <a:sym typeface="Helvetica Neue" pitchFamily="-84" charset="0"/>
              </a:rPr>
              <a:t>SPS validation run </a:t>
            </a:r>
          </a:p>
          <a:p>
            <a:r>
              <a:rPr lang="en-US" sz="1500" b="1" dirty="0">
                <a:solidFill>
                  <a:srgbClr val="FFFFFF"/>
                </a:solidFill>
                <a:latin typeface="Helvetica Neue" pitchFamily="-84" charset="0"/>
                <a:ea typeface="MS PGothic" pitchFamily="34" charset="-128"/>
                <a:sym typeface="Helvetica Neue" pitchFamily="-84" charset="0"/>
              </a:rPr>
              <a:t>2016 &amp; 2017? </a:t>
            </a:r>
          </a:p>
        </p:txBody>
      </p:sp>
      <p:grpSp>
        <p:nvGrpSpPr>
          <p:cNvPr id="48138" name="Group 10"/>
          <p:cNvGrpSpPr>
            <a:grpSpLocks/>
          </p:cNvGrpSpPr>
          <p:nvPr/>
        </p:nvGrpSpPr>
        <p:grpSpPr bwMode="auto">
          <a:xfrm>
            <a:off x="1" y="4288483"/>
            <a:ext cx="3021583" cy="1146349"/>
            <a:chOff x="0" y="0"/>
            <a:chExt cx="2707" cy="1027"/>
          </a:xfrm>
        </p:grpSpPr>
        <p:sp>
          <p:nvSpPr>
            <p:cNvPr id="48137" name="AutoShape 7"/>
            <p:cNvSpPr>
              <a:spLocks/>
            </p:cNvSpPr>
            <p:nvPr/>
          </p:nvSpPr>
          <p:spPr bwMode="auto">
            <a:xfrm>
              <a:off x="1424" y="381"/>
              <a:ext cx="648" cy="240"/>
            </a:xfrm>
            <a:prstGeom prst="rightArrow">
              <a:avLst>
                <a:gd name="adj1" fmla="val 32000"/>
                <a:gd name="adj2" fmla="val 146675"/>
              </a:avLst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" name="Line 8"/>
            <p:cNvSpPr>
              <a:spLocks noChangeShapeType="1"/>
            </p:cNvSpPr>
            <p:nvPr/>
          </p:nvSpPr>
          <p:spPr bwMode="auto">
            <a:xfrm rot="10800000">
              <a:off x="2194" y="0"/>
              <a:ext cx="0" cy="1027"/>
            </a:xfrm>
            <a:prstGeom prst="line">
              <a:avLst/>
            </a:prstGeom>
            <a:noFill/>
            <a:ln w="76200">
              <a:solidFill>
                <a:srgbClr val="D90B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48139" name="Rectangle 9"/>
            <p:cNvSpPr>
              <a:spLocks/>
            </p:cNvSpPr>
            <p:nvPr/>
          </p:nvSpPr>
          <p:spPr bwMode="auto">
            <a:xfrm>
              <a:off x="0" y="253"/>
              <a:ext cx="1408" cy="488"/>
            </a:xfrm>
            <a:prstGeom prst="rect">
              <a:avLst/>
            </a:prstGeom>
            <a:solidFill>
              <a:srgbClr val="6600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500" b="1" dirty="0">
                  <a:solidFill>
                    <a:srgbClr val="FFFFFF"/>
                  </a:solidFill>
                  <a:latin typeface="Helvetica Neue" pitchFamily="-84" charset="0"/>
                  <a:ea typeface="MS PGothic" pitchFamily="34" charset="-128"/>
                  <a:sym typeface="Helvetica Neue" pitchFamily="-84" charset="0"/>
                </a:rPr>
                <a:t>Final Design and production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42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/>
          </p:cNvSpPr>
          <p:nvPr/>
        </p:nvSpPr>
        <p:spPr bwMode="auto">
          <a:xfrm>
            <a:off x="401836" y="2645332"/>
            <a:ext cx="8340328" cy="3865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187517" indent="-187517">
              <a:spcBef>
                <a:spcPts val="844"/>
              </a:spcBef>
              <a:buClr>
                <a:srgbClr val="001F67"/>
              </a:buClr>
              <a:buSzPct val="100000"/>
              <a:buFont typeface="Helvetica Neue" pitchFamily="-84" charset="0"/>
              <a:buChar char="•"/>
            </a:pPr>
            <a:r>
              <a:rPr lang="en-US" sz="1600" dirty="0">
                <a:solidFill>
                  <a:srgbClr val="001F67"/>
                </a:solidFill>
                <a:ea typeface="MS PGothic" pitchFamily="34" charset="-128"/>
                <a:sym typeface="Helvetica Neue" pitchFamily="-84" charset="0"/>
              </a:rPr>
              <a:t>Power coupler design completed:</a:t>
            </a:r>
            <a:r>
              <a:rPr lang="en-US" sz="1600" b="1" dirty="0">
                <a:solidFill>
                  <a:srgbClr val="66008D"/>
                </a:solidFill>
                <a:ea typeface="MS PGothic" pitchFamily="34" charset="-128"/>
                <a:sym typeface="Helvetica Neue" pitchFamily="-84" charset="0"/>
              </a:rPr>
              <a:t> Q1 </a:t>
            </a:r>
            <a:r>
              <a:rPr lang="en-US" sz="1600" b="1" dirty="0" smtClean="0">
                <a:solidFill>
                  <a:srgbClr val="66008D"/>
                </a:solidFill>
                <a:ea typeface="MS PGothic" pitchFamily="34" charset="-128"/>
                <a:sym typeface="Helvetica Neue" pitchFamily="-84" charset="0"/>
              </a:rPr>
              <a:t>of 2013 </a:t>
            </a:r>
            <a:endParaRPr lang="en-US" sz="1600" b="1" dirty="0">
              <a:solidFill>
                <a:srgbClr val="66008D"/>
              </a:solidFill>
              <a:ea typeface="MS PGothic" pitchFamily="34" charset="-128"/>
              <a:sym typeface="Helvetica Neue" pitchFamily="-84" charset="0"/>
            </a:endParaRPr>
          </a:p>
          <a:p>
            <a:pPr marL="187517" indent="-187517">
              <a:spcBef>
                <a:spcPts val="844"/>
              </a:spcBef>
              <a:buClr>
                <a:srgbClr val="001F67"/>
              </a:buClr>
              <a:buSzPct val="100000"/>
              <a:buFont typeface="Helvetica Neue" pitchFamily="-84" charset="0"/>
              <a:buChar char="•"/>
            </a:pPr>
            <a:r>
              <a:rPr lang="en-US" sz="1600" dirty="0">
                <a:solidFill>
                  <a:srgbClr val="001F67"/>
                </a:solidFill>
                <a:ea typeface="MS PGothic" pitchFamily="34" charset="-128"/>
                <a:sym typeface="Helvetica Neue" pitchFamily="-84" charset="0"/>
              </a:rPr>
              <a:t>SM18 - Vertical tests of  prototype cavities:   </a:t>
            </a:r>
            <a:r>
              <a:rPr lang="en-US" sz="1600" b="1" dirty="0">
                <a:solidFill>
                  <a:srgbClr val="66008D"/>
                </a:solidFill>
                <a:ea typeface="MS PGothic" pitchFamily="34" charset="-128"/>
                <a:sym typeface="Helvetica Neue" pitchFamily="-84" charset="0"/>
              </a:rPr>
              <a:t>start Q2 of </a:t>
            </a:r>
            <a:r>
              <a:rPr lang="en-US" sz="1600" b="1" dirty="0" smtClean="0">
                <a:solidFill>
                  <a:srgbClr val="66008D"/>
                </a:solidFill>
                <a:ea typeface="MS PGothic" pitchFamily="34" charset="-128"/>
                <a:sym typeface="Helvetica Neue" pitchFamily="-84" charset="0"/>
              </a:rPr>
              <a:t>2013</a:t>
            </a:r>
          </a:p>
          <a:p>
            <a:pPr marL="187517" indent="-187517">
              <a:spcBef>
                <a:spcPts val="844"/>
              </a:spcBef>
              <a:buClr>
                <a:srgbClr val="001F67"/>
              </a:buClr>
              <a:buSzPct val="100000"/>
              <a:buFont typeface="Helvetica Neue" pitchFamily="-84" charset="0"/>
              <a:buChar char="•"/>
            </a:pPr>
            <a:r>
              <a:rPr lang="en-US" sz="1600" dirty="0">
                <a:solidFill>
                  <a:srgbClr val="001F67"/>
                </a:solidFill>
                <a:ea typeface="MS PGothic" pitchFamily="34" charset="-128"/>
                <a:sym typeface="Helvetica Neue" pitchFamily="-84" charset="0"/>
              </a:rPr>
              <a:t>Verification He liquefaction capacity: </a:t>
            </a:r>
            <a:r>
              <a:rPr lang="en-US" sz="1600" b="1" dirty="0" smtClean="0">
                <a:solidFill>
                  <a:srgbClr val="66008D"/>
                </a:solidFill>
                <a:ea typeface="MS PGothic" pitchFamily="34" charset="-128"/>
                <a:sym typeface="Helvetica Neue" pitchFamily="-84" charset="0"/>
              </a:rPr>
              <a:t>June 2013</a:t>
            </a:r>
            <a:endParaRPr lang="en-US" sz="1600" b="1" dirty="0">
              <a:solidFill>
                <a:srgbClr val="66008D"/>
              </a:solidFill>
              <a:ea typeface="MS PGothic" pitchFamily="34" charset="-128"/>
              <a:sym typeface="Helvetica Neue" pitchFamily="-84" charset="0"/>
            </a:endParaRPr>
          </a:p>
          <a:p>
            <a:pPr marL="187517" indent="-187517">
              <a:spcBef>
                <a:spcPts val="844"/>
              </a:spcBef>
              <a:buClr>
                <a:srgbClr val="001F67"/>
              </a:buClr>
              <a:buSzPct val="100000"/>
              <a:buFont typeface="Helvetica Neue" pitchFamily="-84" charset="0"/>
              <a:buChar char="•"/>
            </a:pPr>
            <a:r>
              <a:rPr lang="en-US" sz="1600" dirty="0">
                <a:solidFill>
                  <a:srgbClr val="001F67"/>
                </a:solidFill>
                <a:ea typeface="MS PGothic" pitchFamily="34" charset="-128"/>
                <a:sym typeface="Helvetica Neue" pitchFamily="-84" charset="0"/>
              </a:rPr>
              <a:t>Cryostat design ready: </a:t>
            </a:r>
            <a:r>
              <a:rPr lang="en-US" sz="1600" b="1" dirty="0" smtClean="0">
                <a:solidFill>
                  <a:srgbClr val="66008D"/>
                </a:solidFill>
                <a:ea typeface="MS PGothic" pitchFamily="34" charset="-128"/>
                <a:sym typeface="Helvetica Neue" pitchFamily="-84" charset="0"/>
              </a:rPr>
              <a:t>Q4 of 2013</a:t>
            </a:r>
            <a:endParaRPr lang="en-US" sz="1600" dirty="0">
              <a:solidFill>
                <a:srgbClr val="001F67"/>
              </a:solidFill>
              <a:ea typeface="MS PGothic" pitchFamily="34" charset="-128"/>
              <a:sym typeface="Helvetica Neue" pitchFamily="-84" charset="0"/>
            </a:endParaRPr>
          </a:p>
          <a:p>
            <a:pPr marL="187517" indent="-187517">
              <a:spcBef>
                <a:spcPts val="844"/>
              </a:spcBef>
              <a:buClr>
                <a:srgbClr val="001F67"/>
              </a:buClr>
              <a:buSzPct val="100000"/>
              <a:buFont typeface="Helvetica Neue" pitchFamily="-84" charset="0"/>
              <a:buChar char="•"/>
            </a:pPr>
            <a:r>
              <a:rPr lang="en-US" sz="1600" dirty="0">
                <a:solidFill>
                  <a:srgbClr val="001F67"/>
                </a:solidFill>
                <a:ea typeface="MS PGothic" pitchFamily="34" charset="-128"/>
                <a:sym typeface="Helvetica Neue" pitchFamily="-84" charset="0"/>
              </a:rPr>
              <a:t>Cryogenic infrastructure installed in SPS LSS4 : </a:t>
            </a:r>
            <a:r>
              <a:rPr lang="en-US" sz="1600" b="1" dirty="0">
                <a:solidFill>
                  <a:srgbClr val="66008D"/>
                </a:solidFill>
                <a:ea typeface="MS PGothic" pitchFamily="34" charset="-128"/>
                <a:sym typeface="Helvetica Neue" pitchFamily="-84" charset="0"/>
              </a:rPr>
              <a:t>End of SPS </a:t>
            </a:r>
            <a:r>
              <a:rPr lang="en-US" sz="1600" b="1" dirty="0" smtClean="0">
                <a:solidFill>
                  <a:srgbClr val="66008D"/>
                </a:solidFill>
                <a:ea typeface="MS PGothic" pitchFamily="34" charset="-128"/>
                <a:sym typeface="Helvetica Neue" pitchFamily="-84" charset="0"/>
              </a:rPr>
              <a:t>LS1 (June 2014)</a:t>
            </a:r>
            <a:endParaRPr lang="en-US" sz="1600" b="1" dirty="0">
              <a:solidFill>
                <a:srgbClr val="66008D"/>
              </a:solidFill>
              <a:ea typeface="MS PGothic" pitchFamily="34" charset="-128"/>
              <a:sym typeface="Helvetica Neue" pitchFamily="-84" charset="0"/>
            </a:endParaRPr>
          </a:p>
          <a:p>
            <a:pPr marL="187517" indent="-187517">
              <a:spcBef>
                <a:spcPts val="844"/>
              </a:spcBef>
              <a:buClr>
                <a:srgbClr val="001F67"/>
              </a:buClr>
              <a:buSzPct val="100000"/>
              <a:buFont typeface="Helvetica Neue" pitchFamily="-84" charset="0"/>
              <a:buChar char="•"/>
            </a:pPr>
            <a:r>
              <a:rPr lang="en-US" sz="1600" dirty="0">
                <a:solidFill>
                  <a:srgbClr val="001F67"/>
                </a:solidFill>
                <a:ea typeface="MS PGothic" pitchFamily="34" charset="-128"/>
                <a:sym typeface="Helvetica Neue" pitchFamily="-84" charset="0"/>
              </a:rPr>
              <a:t>Cabling infrastructure in SPS: </a:t>
            </a:r>
            <a:r>
              <a:rPr lang="en-US" sz="1600" b="1" dirty="0">
                <a:solidFill>
                  <a:srgbClr val="66008D"/>
                </a:solidFill>
                <a:ea typeface="MS PGothic" pitchFamily="34" charset="-128"/>
                <a:sym typeface="Helvetica Neue" pitchFamily="-84" charset="0"/>
              </a:rPr>
              <a:t>Q1 of 2014</a:t>
            </a:r>
            <a:r>
              <a:rPr lang="en-US" sz="1600" dirty="0">
                <a:solidFill>
                  <a:srgbClr val="001F67"/>
                </a:solidFill>
                <a:ea typeface="MS PGothic" pitchFamily="34" charset="-128"/>
                <a:sym typeface="Helvetica Neue" pitchFamily="-84" charset="0"/>
              </a:rPr>
              <a:t>  </a:t>
            </a:r>
          </a:p>
          <a:p>
            <a:pPr marL="187517" indent="-187517">
              <a:spcBef>
                <a:spcPts val="844"/>
              </a:spcBef>
              <a:buClr>
                <a:srgbClr val="001F67"/>
              </a:buClr>
              <a:buSzPct val="100000"/>
              <a:buFont typeface="Helvetica Neue" pitchFamily="-84" charset="0"/>
              <a:buChar char="•"/>
            </a:pPr>
            <a:r>
              <a:rPr lang="en-US" sz="1600" dirty="0">
                <a:solidFill>
                  <a:srgbClr val="001F67"/>
                </a:solidFill>
                <a:ea typeface="MS PGothic" pitchFamily="34" charset="-128"/>
                <a:sym typeface="Helvetica Neue" pitchFamily="-84" charset="0"/>
              </a:rPr>
              <a:t>Power Couplers available for cryostat: </a:t>
            </a:r>
            <a:r>
              <a:rPr lang="en-US" sz="1600" b="1" dirty="0" smtClean="0">
                <a:solidFill>
                  <a:srgbClr val="66008D"/>
                </a:solidFill>
                <a:ea typeface="MS PGothic" pitchFamily="34" charset="-128"/>
                <a:sym typeface="Helvetica Neue" pitchFamily="-84" charset="0"/>
              </a:rPr>
              <a:t>Q2 </a:t>
            </a:r>
            <a:r>
              <a:rPr lang="en-US" sz="1600" b="1" dirty="0">
                <a:solidFill>
                  <a:srgbClr val="66008D"/>
                </a:solidFill>
                <a:ea typeface="MS PGothic" pitchFamily="34" charset="-128"/>
                <a:sym typeface="Helvetica Neue" pitchFamily="-84" charset="0"/>
              </a:rPr>
              <a:t>of 2015</a:t>
            </a:r>
            <a:r>
              <a:rPr lang="en-US" sz="1600" dirty="0">
                <a:solidFill>
                  <a:srgbClr val="001F67"/>
                </a:solidFill>
                <a:ea typeface="MS PGothic" pitchFamily="34" charset="-128"/>
                <a:sym typeface="Helvetica Neue" pitchFamily="-84" charset="0"/>
              </a:rPr>
              <a:t> </a:t>
            </a:r>
          </a:p>
          <a:p>
            <a:pPr marL="187517" indent="-187517">
              <a:spcBef>
                <a:spcPts val="844"/>
              </a:spcBef>
              <a:buClr>
                <a:srgbClr val="001F67"/>
              </a:buClr>
              <a:buSzPct val="100000"/>
              <a:buFont typeface="Helvetica Neue" pitchFamily="-84" charset="0"/>
              <a:buChar char="•"/>
            </a:pPr>
            <a:r>
              <a:rPr lang="en-US" sz="1600" dirty="0">
                <a:solidFill>
                  <a:srgbClr val="001F67"/>
                </a:solidFill>
                <a:ea typeface="MS PGothic" pitchFamily="34" charset="-128"/>
                <a:sym typeface="Helvetica Neue" pitchFamily="-84" charset="0"/>
              </a:rPr>
              <a:t>Cryomodule fully dressed: </a:t>
            </a:r>
            <a:r>
              <a:rPr lang="en-US" sz="1600" b="1" dirty="0">
                <a:solidFill>
                  <a:srgbClr val="66008D"/>
                </a:solidFill>
                <a:ea typeface="MS PGothic" pitchFamily="34" charset="-128"/>
                <a:sym typeface="Helvetica Neue" pitchFamily="-84" charset="0"/>
              </a:rPr>
              <a:t>Q2 of 2015</a:t>
            </a:r>
            <a:endParaRPr lang="en-US" sz="1600" dirty="0">
              <a:solidFill>
                <a:srgbClr val="001F67"/>
              </a:solidFill>
              <a:ea typeface="MS PGothic" pitchFamily="34" charset="-128"/>
              <a:sym typeface="Helvetica Neue" pitchFamily="-84" charset="0"/>
            </a:endParaRPr>
          </a:p>
          <a:p>
            <a:pPr marL="187517" indent="-187517">
              <a:spcBef>
                <a:spcPts val="844"/>
              </a:spcBef>
              <a:buClr>
                <a:srgbClr val="001F67"/>
              </a:buClr>
              <a:buSzPct val="100000"/>
              <a:buFont typeface="Helvetica Neue" pitchFamily="-84" charset="0"/>
              <a:buChar char="•"/>
            </a:pPr>
            <a:r>
              <a:rPr lang="en-US" sz="1600" dirty="0" smtClean="0">
                <a:solidFill>
                  <a:srgbClr val="001F67"/>
                </a:solidFill>
                <a:ea typeface="MS PGothic" pitchFamily="34" charset="-128"/>
                <a:sym typeface="Helvetica Neue" pitchFamily="-84" charset="0"/>
              </a:rPr>
              <a:t>Cryomodule </a:t>
            </a:r>
            <a:r>
              <a:rPr lang="en-US" sz="1600" dirty="0">
                <a:solidFill>
                  <a:srgbClr val="001F67"/>
                </a:solidFill>
                <a:ea typeface="MS PGothic" pitchFamily="34" charset="-128"/>
                <a:sym typeface="Helvetica Neue" pitchFamily="-84" charset="0"/>
              </a:rPr>
              <a:t>fully </a:t>
            </a:r>
            <a:r>
              <a:rPr lang="en-US" sz="1600" dirty="0" smtClean="0">
                <a:solidFill>
                  <a:srgbClr val="001F67"/>
                </a:solidFill>
                <a:ea typeface="MS PGothic" pitchFamily="34" charset="-128"/>
                <a:sym typeface="Helvetica Neue" pitchFamily="-84" charset="0"/>
              </a:rPr>
              <a:t>tested in SM18: </a:t>
            </a:r>
            <a:r>
              <a:rPr lang="en-US" sz="1600" b="1" dirty="0">
                <a:solidFill>
                  <a:srgbClr val="66008D"/>
                </a:solidFill>
                <a:ea typeface="MS PGothic" pitchFamily="34" charset="-128"/>
                <a:sym typeface="Helvetica Neue" pitchFamily="-84" charset="0"/>
              </a:rPr>
              <a:t>Q3 of </a:t>
            </a:r>
            <a:r>
              <a:rPr lang="en-US" sz="1600" b="1" dirty="0" smtClean="0">
                <a:solidFill>
                  <a:srgbClr val="66008D"/>
                </a:solidFill>
                <a:ea typeface="MS PGothic" pitchFamily="34" charset="-128"/>
                <a:sym typeface="Helvetica Neue" pitchFamily="-84" charset="0"/>
              </a:rPr>
              <a:t>2015 </a:t>
            </a:r>
          </a:p>
          <a:p>
            <a:pPr marL="187517" indent="-187517">
              <a:spcBef>
                <a:spcPts val="844"/>
              </a:spcBef>
              <a:buClr>
                <a:srgbClr val="001F67"/>
              </a:buClr>
              <a:buSzPct val="100000"/>
              <a:buFont typeface="Helvetica Neue" pitchFamily="-84" charset="0"/>
              <a:buChar char="•"/>
            </a:pPr>
            <a:r>
              <a:rPr lang="en-US" sz="1600" dirty="0" smtClean="0">
                <a:solidFill>
                  <a:srgbClr val="001F67"/>
                </a:solidFill>
                <a:ea typeface="MS PGothic" pitchFamily="34" charset="-128"/>
                <a:sym typeface="Helvetica Neue" pitchFamily="-84" charset="0"/>
              </a:rPr>
              <a:t>Cryomodule </a:t>
            </a:r>
            <a:r>
              <a:rPr lang="en-US" sz="1600" dirty="0">
                <a:solidFill>
                  <a:srgbClr val="001F67"/>
                </a:solidFill>
                <a:ea typeface="MS PGothic" pitchFamily="34" charset="-128"/>
                <a:sym typeface="Helvetica Neue" pitchFamily="-84" charset="0"/>
              </a:rPr>
              <a:t>installed in </a:t>
            </a:r>
            <a:r>
              <a:rPr lang="en-US" sz="1600" dirty="0" smtClean="0">
                <a:solidFill>
                  <a:srgbClr val="001F67"/>
                </a:solidFill>
                <a:ea typeface="MS PGothic" pitchFamily="34" charset="-128"/>
                <a:sym typeface="Helvetica Neue" pitchFamily="-84" charset="0"/>
              </a:rPr>
              <a:t>SPS: </a:t>
            </a:r>
            <a:r>
              <a:rPr lang="en-US" sz="1600" b="1" dirty="0">
                <a:solidFill>
                  <a:srgbClr val="66008D"/>
                </a:solidFill>
                <a:ea typeface="MS PGothic" pitchFamily="34" charset="-128"/>
                <a:sym typeface="Helvetica Neue" pitchFamily="-84" charset="0"/>
              </a:rPr>
              <a:t>2015-2016 Christmas stop</a:t>
            </a:r>
            <a:r>
              <a:rPr lang="en-US" sz="1600" dirty="0">
                <a:solidFill>
                  <a:srgbClr val="001F67"/>
                </a:solidFill>
                <a:ea typeface="MS PGothic" pitchFamily="34" charset="-128"/>
                <a:sym typeface="Helvetica Neue" pitchFamily="-84" charset="0"/>
              </a:rPr>
              <a:t>.</a:t>
            </a:r>
          </a:p>
          <a:p>
            <a:pPr marL="187517" indent="-187517">
              <a:spcBef>
                <a:spcPts val="844"/>
              </a:spcBef>
              <a:buClr>
                <a:srgbClr val="001F67"/>
              </a:buClr>
              <a:buSzPct val="100000"/>
              <a:buFont typeface="Helvetica Neue" pitchFamily="-84" charset="0"/>
              <a:buChar char="•"/>
            </a:pPr>
            <a:r>
              <a:rPr lang="en-US" sz="1600" dirty="0">
                <a:solidFill>
                  <a:srgbClr val="001F67"/>
                </a:solidFill>
                <a:ea typeface="MS PGothic" pitchFamily="34" charset="-128"/>
                <a:sym typeface="Helvetica Neue" pitchFamily="-84" charset="0"/>
              </a:rPr>
              <a:t>Crab Cavity validation MDs: </a:t>
            </a:r>
            <a:r>
              <a:rPr lang="en-US" sz="1600" b="1" dirty="0">
                <a:solidFill>
                  <a:srgbClr val="66008D"/>
                </a:solidFill>
                <a:ea typeface="MS PGothic" pitchFamily="34" charset="-128"/>
                <a:sym typeface="Helvetica Neue" pitchFamily="-84" charset="0"/>
              </a:rPr>
              <a:t>SPS Run </a:t>
            </a:r>
            <a:r>
              <a:rPr lang="en-US" sz="1600" b="1" dirty="0" smtClean="0">
                <a:solidFill>
                  <a:srgbClr val="66008D"/>
                </a:solidFill>
                <a:ea typeface="MS PGothic" pitchFamily="34" charset="-128"/>
                <a:sym typeface="Helvetica Neue" pitchFamily="-84" charset="0"/>
              </a:rPr>
              <a:t>2016 and maybe 2017</a:t>
            </a:r>
            <a:endParaRPr lang="en-US" sz="1600" b="1" dirty="0">
              <a:solidFill>
                <a:srgbClr val="66008D"/>
              </a:solidFill>
              <a:ea typeface="MS PGothic" pitchFamily="34" charset="-128"/>
              <a:sym typeface="Helvetica Neue" pitchFamily="-84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ym typeface="Helvetica Neue Light" charset="0"/>
              </a:rPr>
              <a:t>Schedule up to Installation in the SPS</a:t>
            </a:r>
          </a:p>
        </p:txBody>
      </p:sp>
      <p:sp>
        <p:nvSpPr>
          <p:cNvPr id="49156" name="Rectangle 3"/>
          <p:cNvSpPr>
            <a:spLocks/>
          </p:cNvSpPr>
          <p:nvPr/>
        </p:nvSpPr>
        <p:spPr bwMode="auto">
          <a:xfrm>
            <a:off x="7375922" y="1319023"/>
            <a:ext cx="1509117" cy="437555"/>
          </a:xfrm>
          <a:prstGeom prst="rect">
            <a:avLst/>
          </a:prstGeom>
          <a:solidFill>
            <a:srgbClr val="86CD4D">
              <a:alpha val="70195"/>
            </a:srgbClr>
          </a:solidFill>
          <a:ln w="25400">
            <a:solidFill>
              <a:srgbClr val="FF0000">
                <a:alpha val="70195"/>
              </a:srgbClr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57" name="Rectangle 4"/>
          <p:cNvSpPr>
            <a:spLocks/>
          </p:cNvSpPr>
          <p:nvPr/>
        </p:nvSpPr>
        <p:spPr bwMode="auto">
          <a:xfrm rot="-5400000">
            <a:off x="5773269" y="1951342"/>
            <a:ext cx="800989" cy="430887"/>
          </a:xfrm>
          <a:prstGeom prst="rect">
            <a:avLst/>
          </a:prstGeom>
          <a:solidFill>
            <a:srgbClr val="66008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400" b="1">
                <a:solidFill>
                  <a:srgbClr val="FFFFFF"/>
                </a:solidFill>
                <a:latin typeface="Helvetica Neue" pitchFamily="-84" charset="0"/>
                <a:ea typeface="MS PGothic" pitchFamily="34" charset="-128"/>
                <a:sym typeface="Helvetica Neue" pitchFamily="-84" charset="0"/>
              </a:rPr>
              <a:t>SM18 </a:t>
            </a:r>
          </a:p>
          <a:p>
            <a:r>
              <a:rPr lang="en-US" sz="1400" b="1">
                <a:solidFill>
                  <a:srgbClr val="FFFFFF"/>
                </a:solidFill>
                <a:latin typeface="Helvetica Neue" pitchFamily="-84" charset="0"/>
                <a:ea typeface="MS PGothic" pitchFamily="34" charset="-128"/>
                <a:sym typeface="Helvetica Neue" pitchFamily="-84" charset="0"/>
              </a:rPr>
              <a:t>Cold Test</a:t>
            </a:r>
          </a:p>
        </p:txBody>
      </p:sp>
      <p:sp>
        <p:nvSpPr>
          <p:cNvPr id="49158" name="Rectangle 5"/>
          <p:cNvSpPr>
            <a:spLocks/>
          </p:cNvSpPr>
          <p:nvPr/>
        </p:nvSpPr>
        <p:spPr bwMode="auto">
          <a:xfrm rot="-5400000">
            <a:off x="6507268" y="2171243"/>
            <a:ext cx="942566" cy="215444"/>
          </a:xfrm>
          <a:prstGeom prst="rect">
            <a:avLst/>
          </a:prstGeom>
          <a:solidFill>
            <a:srgbClr val="66008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400" b="1">
                <a:solidFill>
                  <a:srgbClr val="FFFFFF"/>
                </a:solidFill>
                <a:latin typeface="Helvetica Neue" pitchFamily="-84" charset="0"/>
                <a:ea typeface="MS PGothic" pitchFamily="34" charset="-128"/>
                <a:sym typeface="Helvetica Neue" pitchFamily="-84" charset="0"/>
              </a:rPr>
              <a:t>Installation</a:t>
            </a:r>
          </a:p>
        </p:txBody>
      </p:sp>
      <p:sp>
        <p:nvSpPr>
          <p:cNvPr id="49159" name="AutoShape 6"/>
          <p:cNvSpPr>
            <a:spLocks/>
          </p:cNvSpPr>
          <p:nvPr/>
        </p:nvSpPr>
        <p:spPr bwMode="auto">
          <a:xfrm>
            <a:off x="598289" y="1322372"/>
            <a:ext cx="7691810" cy="445368"/>
          </a:xfrm>
          <a:prstGeom prst="rightArrow">
            <a:avLst>
              <a:gd name="adj1" fmla="val 50000"/>
              <a:gd name="adj2" fmla="val 45495"/>
            </a:avLst>
          </a:prstGeom>
          <a:solidFill>
            <a:srgbClr val="B6B7D3"/>
          </a:solidFill>
          <a:ln w="25400">
            <a:solidFill>
              <a:srgbClr val="3C3D64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60" name="Line 7"/>
          <p:cNvSpPr>
            <a:spLocks noChangeShapeType="1"/>
          </p:cNvSpPr>
          <p:nvPr/>
        </p:nvSpPr>
        <p:spPr bwMode="auto">
          <a:xfrm>
            <a:off x="796975" y="1322372"/>
            <a:ext cx="0" cy="445368"/>
          </a:xfrm>
          <a:prstGeom prst="line">
            <a:avLst/>
          </a:prstGeom>
          <a:noFill/>
          <a:ln w="9525">
            <a:solidFill>
              <a:srgbClr val="4F508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49161" name="Line 8"/>
          <p:cNvSpPr>
            <a:spLocks noChangeShapeType="1"/>
          </p:cNvSpPr>
          <p:nvPr/>
        </p:nvSpPr>
        <p:spPr bwMode="auto">
          <a:xfrm>
            <a:off x="4913561" y="1322372"/>
            <a:ext cx="0" cy="445368"/>
          </a:xfrm>
          <a:prstGeom prst="line">
            <a:avLst/>
          </a:prstGeom>
          <a:noFill/>
          <a:ln w="9525">
            <a:solidFill>
              <a:srgbClr val="4F508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49162" name="Rectangle 9"/>
          <p:cNvSpPr>
            <a:spLocks/>
          </p:cNvSpPr>
          <p:nvPr/>
        </p:nvSpPr>
        <p:spPr bwMode="auto">
          <a:xfrm>
            <a:off x="1521396" y="1086852"/>
            <a:ext cx="535781" cy="264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26788" tIns="26788" rIns="26788" bIns="26788"/>
          <a:lstStyle/>
          <a:p>
            <a:pPr algn="l"/>
            <a:r>
              <a:rPr lang="en-US" sz="1300">
                <a:latin typeface="Georgia" pitchFamily="18" charset="0"/>
                <a:ea typeface="MS PGothic" pitchFamily="34" charset="-128"/>
                <a:sym typeface="Georgia" pitchFamily="18" charset="0"/>
              </a:rPr>
              <a:t>2013</a:t>
            </a:r>
          </a:p>
        </p:txBody>
      </p:sp>
      <p:sp>
        <p:nvSpPr>
          <p:cNvPr id="49163" name="Rectangle 10"/>
          <p:cNvSpPr>
            <a:spLocks/>
          </p:cNvSpPr>
          <p:nvPr/>
        </p:nvSpPr>
        <p:spPr bwMode="auto">
          <a:xfrm>
            <a:off x="3651127" y="1086852"/>
            <a:ext cx="538014" cy="264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26788" tIns="26788" rIns="26788" bIns="26788"/>
          <a:lstStyle/>
          <a:p>
            <a:pPr algn="l"/>
            <a:r>
              <a:rPr lang="en-US" sz="1300">
                <a:latin typeface="Georgia" pitchFamily="18" charset="0"/>
                <a:ea typeface="MS PGothic" pitchFamily="34" charset="-128"/>
                <a:sym typeface="Georgia" pitchFamily="18" charset="0"/>
              </a:rPr>
              <a:t>2014</a:t>
            </a:r>
          </a:p>
        </p:txBody>
      </p:sp>
      <p:sp>
        <p:nvSpPr>
          <p:cNvPr id="49164" name="Rectangle 11"/>
          <p:cNvSpPr>
            <a:spLocks/>
          </p:cNvSpPr>
          <p:nvPr/>
        </p:nvSpPr>
        <p:spPr bwMode="auto">
          <a:xfrm>
            <a:off x="5709419" y="1086852"/>
            <a:ext cx="530200" cy="264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26788" tIns="26788" rIns="26788" bIns="26788"/>
          <a:lstStyle/>
          <a:p>
            <a:pPr algn="l"/>
            <a:r>
              <a:rPr lang="en-US" sz="1300">
                <a:latin typeface="Georgia" pitchFamily="18" charset="0"/>
                <a:ea typeface="MS PGothic" pitchFamily="34" charset="-128"/>
                <a:sym typeface="Georgia" pitchFamily="18" charset="0"/>
              </a:rPr>
              <a:t>2015</a:t>
            </a:r>
          </a:p>
        </p:txBody>
      </p:sp>
      <p:sp>
        <p:nvSpPr>
          <p:cNvPr id="49165" name="Rectangle 12"/>
          <p:cNvSpPr>
            <a:spLocks/>
          </p:cNvSpPr>
          <p:nvPr/>
        </p:nvSpPr>
        <p:spPr bwMode="auto">
          <a:xfrm>
            <a:off x="6773168" y="1322372"/>
            <a:ext cx="409650" cy="437555"/>
          </a:xfrm>
          <a:prstGeom prst="rect">
            <a:avLst/>
          </a:prstGeom>
          <a:solidFill>
            <a:srgbClr val="FF0000">
              <a:alpha val="54901"/>
            </a:srgbClr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66" name="Line 13"/>
          <p:cNvSpPr>
            <a:spLocks noChangeShapeType="1"/>
          </p:cNvSpPr>
          <p:nvPr/>
        </p:nvSpPr>
        <p:spPr bwMode="auto">
          <a:xfrm>
            <a:off x="2855268" y="1322372"/>
            <a:ext cx="0" cy="445368"/>
          </a:xfrm>
          <a:prstGeom prst="line">
            <a:avLst/>
          </a:prstGeom>
          <a:noFill/>
          <a:ln w="9525">
            <a:solidFill>
              <a:srgbClr val="4F508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49167" name="Line 14"/>
          <p:cNvSpPr>
            <a:spLocks noChangeShapeType="1"/>
          </p:cNvSpPr>
          <p:nvPr/>
        </p:nvSpPr>
        <p:spPr bwMode="auto">
          <a:xfrm>
            <a:off x="6971854" y="1312326"/>
            <a:ext cx="0" cy="445369"/>
          </a:xfrm>
          <a:prstGeom prst="line">
            <a:avLst/>
          </a:prstGeom>
          <a:noFill/>
          <a:ln w="9525">
            <a:solidFill>
              <a:srgbClr val="4F508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49168" name="Rectangle 15"/>
          <p:cNvSpPr>
            <a:spLocks/>
          </p:cNvSpPr>
          <p:nvPr/>
        </p:nvSpPr>
        <p:spPr bwMode="auto">
          <a:xfrm>
            <a:off x="8024441" y="1086852"/>
            <a:ext cx="539130" cy="264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26788" tIns="26788" rIns="26788" bIns="26788"/>
          <a:lstStyle/>
          <a:p>
            <a:pPr algn="l"/>
            <a:r>
              <a:rPr lang="en-US" sz="1300">
                <a:latin typeface="Georgia" pitchFamily="18" charset="0"/>
                <a:ea typeface="MS PGothic" pitchFamily="34" charset="-128"/>
                <a:sym typeface="Georgia" pitchFamily="18" charset="0"/>
              </a:rPr>
              <a:t>2016</a:t>
            </a:r>
          </a:p>
        </p:txBody>
      </p:sp>
      <p:sp>
        <p:nvSpPr>
          <p:cNvPr id="49169" name="Rectangle 16"/>
          <p:cNvSpPr>
            <a:spLocks/>
          </p:cNvSpPr>
          <p:nvPr/>
        </p:nvSpPr>
        <p:spPr bwMode="auto">
          <a:xfrm>
            <a:off x="5812111" y="1313443"/>
            <a:ext cx="723305" cy="437555"/>
          </a:xfrm>
          <a:prstGeom prst="rect">
            <a:avLst/>
          </a:prstGeom>
          <a:solidFill>
            <a:srgbClr val="3F6E8C">
              <a:alpha val="54901"/>
            </a:srgbClr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70" name="Line 17"/>
          <p:cNvSpPr>
            <a:spLocks noChangeShapeType="1"/>
          </p:cNvSpPr>
          <p:nvPr/>
        </p:nvSpPr>
        <p:spPr bwMode="auto">
          <a:xfrm>
            <a:off x="1136303" y="1312326"/>
            <a:ext cx="0" cy="445369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49171" name="Rectangle 18"/>
          <p:cNvSpPr>
            <a:spLocks/>
          </p:cNvSpPr>
          <p:nvPr/>
        </p:nvSpPr>
        <p:spPr bwMode="auto">
          <a:xfrm>
            <a:off x="853902" y="1111408"/>
            <a:ext cx="742280" cy="215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26788" tIns="26788" rIns="26788" bIns="26788"/>
          <a:lstStyle/>
          <a:p>
            <a:pPr algn="l"/>
            <a:r>
              <a:rPr lang="en-US" sz="1000">
                <a:solidFill>
                  <a:srgbClr val="FF0000"/>
                </a:solidFill>
                <a:latin typeface="Georgia" pitchFamily="18" charset="0"/>
                <a:ea typeface="MS PGothic" pitchFamily="34" charset="-128"/>
                <a:sym typeface="Georgia" pitchFamily="18" charset="0"/>
              </a:rPr>
              <a:t>~ Now</a:t>
            </a:r>
          </a:p>
        </p:txBody>
      </p:sp>
      <p:sp>
        <p:nvSpPr>
          <p:cNvPr id="49172" name="Rectangle 19"/>
          <p:cNvSpPr>
            <a:spLocks/>
          </p:cNvSpPr>
          <p:nvPr/>
        </p:nvSpPr>
        <p:spPr bwMode="auto">
          <a:xfrm rot="-5400000">
            <a:off x="4883938" y="1951342"/>
            <a:ext cx="775853" cy="430887"/>
          </a:xfrm>
          <a:prstGeom prst="rect">
            <a:avLst/>
          </a:prstGeom>
          <a:solidFill>
            <a:srgbClr val="66008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400" b="1">
                <a:solidFill>
                  <a:srgbClr val="FFFFFF"/>
                </a:solidFill>
                <a:latin typeface="Helvetica Neue" pitchFamily="-84" charset="0"/>
                <a:ea typeface="MS PGothic" pitchFamily="34" charset="-128"/>
                <a:sym typeface="Helvetica Neue" pitchFamily="-84" charset="0"/>
              </a:rPr>
              <a:t>Couplers</a:t>
            </a:r>
          </a:p>
          <a:p>
            <a:r>
              <a:rPr lang="en-US" sz="1400" b="1">
                <a:solidFill>
                  <a:srgbClr val="FFFFFF"/>
                </a:solidFill>
                <a:latin typeface="Helvetica Neue" pitchFamily="-84" charset="0"/>
                <a:ea typeface="MS PGothic" pitchFamily="34" charset="-128"/>
                <a:sym typeface="Helvetica Neue" pitchFamily="-84" charset="0"/>
              </a:rPr>
              <a:t>Ready</a:t>
            </a:r>
          </a:p>
        </p:txBody>
      </p:sp>
      <p:sp>
        <p:nvSpPr>
          <p:cNvPr id="49173" name="Rectangle 20"/>
          <p:cNvSpPr>
            <a:spLocks/>
          </p:cNvSpPr>
          <p:nvPr/>
        </p:nvSpPr>
        <p:spPr bwMode="auto">
          <a:xfrm rot="-5400000">
            <a:off x="3491708" y="1951342"/>
            <a:ext cx="774251" cy="430887"/>
          </a:xfrm>
          <a:prstGeom prst="rect">
            <a:avLst/>
          </a:prstGeom>
          <a:solidFill>
            <a:srgbClr val="66008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400" b="1">
                <a:solidFill>
                  <a:srgbClr val="FFFFFF"/>
                </a:solidFill>
                <a:latin typeface="Helvetica Neue" pitchFamily="-84" charset="0"/>
                <a:ea typeface="MS PGothic" pitchFamily="34" charset="-128"/>
                <a:sym typeface="Helvetica Neue" pitchFamily="-84" charset="0"/>
              </a:rPr>
              <a:t>Cryo </a:t>
            </a:r>
          </a:p>
          <a:p>
            <a:r>
              <a:rPr lang="en-US" sz="1400" b="1">
                <a:solidFill>
                  <a:srgbClr val="FFFFFF"/>
                </a:solidFill>
                <a:latin typeface="Helvetica Neue" pitchFamily="-84" charset="0"/>
                <a:ea typeface="MS PGothic" pitchFamily="34" charset="-128"/>
                <a:sym typeface="Helvetica Neue" pitchFamily="-84" charset="0"/>
              </a:rPr>
              <a:t>Installed </a:t>
            </a:r>
          </a:p>
        </p:txBody>
      </p:sp>
      <p:sp>
        <p:nvSpPr>
          <p:cNvPr id="49174" name="Line 21"/>
          <p:cNvSpPr>
            <a:spLocks noChangeShapeType="1"/>
          </p:cNvSpPr>
          <p:nvPr/>
        </p:nvSpPr>
        <p:spPr bwMode="auto">
          <a:xfrm>
            <a:off x="3884414" y="1310094"/>
            <a:ext cx="0" cy="445369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49175" name="Line 22"/>
          <p:cNvSpPr>
            <a:spLocks noChangeShapeType="1"/>
          </p:cNvSpPr>
          <p:nvPr/>
        </p:nvSpPr>
        <p:spPr bwMode="auto">
          <a:xfrm>
            <a:off x="5277445" y="1301164"/>
            <a:ext cx="0" cy="445369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49176" name="Line 23"/>
          <p:cNvSpPr>
            <a:spLocks noChangeShapeType="1"/>
          </p:cNvSpPr>
          <p:nvPr/>
        </p:nvSpPr>
        <p:spPr bwMode="auto">
          <a:xfrm>
            <a:off x="2794992" y="1327953"/>
            <a:ext cx="0" cy="445369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49177" name="Rectangle 24"/>
          <p:cNvSpPr>
            <a:spLocks/>
          </p:cNvSpPr>
          <p:nvPr/>
        </p:nvSpPr>
        <p:spPr bwMode="auto">
          <a:xfrm rot="-5400000">
            <a:off x="701289" y="2002688"/>
            <a:ext cx="854401" cy="430887"/>
          </a:xfrm>
          <a:prstGeom prst="rect">
            <a:avLst/>
          </a:prstGeom>
          <a:solidFill>
            <a:srgbClr val="66008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400" b="1">
                <a:solidFill>
                  <a:srgbClr val="FFFFFF"/>
                </a:solidFill>
                <a:latin typeface="Helvetica Neue" pitchFamily="-84" charset="0"/>
                <a:ea typeface="MS PGothic" pitchFamily="34" charset="-128"/>
                <a:sym typeface="Helvetica Neue" pitchFamily="-84" charset="0"/>
              </a:rPr>
              <a:t>Coupler </a:t>
            </a:r>
          </a:p>
          <a:p>
            <a:r>
              <a:rPr lang="en-US" sz="1400" b="1">
                <a:solidFill>
                  <a:srgbClr val="FFFFFF"/>
                </a:solidFill>
                <a:latin typeface="Helvetica Neue" pitchFamily="-84" charset="0"/>
                <a:ea typeface="MS PGothic" pitchFamily="34" charset="-128"/>
                <a:sym typeface="Helvetica Neue" pitchFamily="-84" charset="0"/>
              </a:rPr>
              <a:t>Designed </a:t>
            </a:r>
          </a:p>
        </p:txBody>
      </p:sp>
      <p:sp>
        <p:nvSpPr>
          <p:cNvPr id="49178" name="Rectangle 25"/>
          <p:cNvSpPr>
            <a:spLocks/>
          </p:cNvSpPr>
          <p:nvPr/>
        </p:nvSpPr>
        <p:spPr bwMode="auto">
          <a:xfrm rot="-5400000">
            <a:off x="2401484" y="1949110"/>
            <a:ext cx="775853" cy="430887"/>
          </a:xfrm>
          <a:prstGeom prst="rect">
            <a:avLst/>
          </a:prstGeom>
          <a:solidFill>
            <a:srgbClr val="66008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400" b="1">
                <a:solidFill>
                  <a:srgbClr val="FFFFFF"/>
                </a:solidFill>
                <a:latin typeface="Helvetica Neue" pitchFamily="-84" charset="0"/>
                <a:ea typeface="MS PGothic" pitchFamily="34" charset="-128"/>
                <a:sym typeface="Helvetica Neue" pitchFamily="-84" charset="0"/>
              </a:rPr>
              <a:t>Cryostat </a:t>
            </a:r>
          </a:p>
          <a:p>
            <a:r>
              <a:rPr lang="en-US" sz="1400" b="1">
                <a:solidFill>
                  <a:srgbClr val="FFFFFF"/>
                </a:solidFill>
                <a:latin typeface="Helvetica Neue" pitchFamily="-84" charset="0"/>
                <a:ea typeface="MS PGothic" pitchFamily="34" charset="-128"/>
                <a:sym typeface="Helvetica Neue" pitchFamily="-84" charset="0"/>
              </a:rPr>
              <a:t>Design </a:t>
            </a:r>
          </a:p>
        </p:txBody>
      </p:sp>
      <p:sp>
        <p:nvSpPr>
          <p:cNvPr id="49179" name="Rectangle 26"/>
          <p:cNvSpPr>
            <a:spLocks/>
          </p:cNvSpPr>
          <p:nvPr/>
        </p:nvSpPr>
        <p:spPr bwMode="auto">
          <a:xfrm>
            <a:off x="7478613" y="1865937"/>
            <a:ext cx="1242071" cy="430887"/>
          </a:xfrm>
          <a:prstGeom prst="rect">
            <a:avLst/>
          </a:prstGeom>
          <a:solidFill>
            <a:srgbClr val="66008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400" b="1">
                <a:solidFill>
                  <a:srgbClr val="FFFFFF"/>
                </a:solidFill>
                <a:latin typeface="Helvetica Neue" pitchFamily="-84" charset="0"/>
                <a:ea typeface="MS PGothic" pitchFamily="34" charset="-128"/>
                <a:sym typeface="Helvetica Neue" pitchFamily="-84" charset="0"/>
              </a:rPr>
              <a:t>Crab Cavity </a:t>
            </a:r>
          </a:p>
          <a:p>
            <a:r>
              <a:rPr lang="en-US" sz="1400" b="1">
                <a:solidFill>
                  <a:srgbClr val="FFFFFF"/>
                </a:solidFill>
                <a:latin typeface="Helvetica Neue" pitchFamily="-84" charset="0"/>
                <a:ea typeface="MS PGothic" pitchFamily="34" charset="-128"/>
                <a:sym typeface="Helvetica Neue" pitchFamily="-84" charset="0"/>
              </a:rPr>
              <a:t>Validation Run</a:t>
            </a:r>
          </a:p>
        </p:txBody>
      </p:sp>
      <p:sp>
        <p:nvSpPr>
          <p:cNvPr id="49180" name="Rectangle 27"/>
          <p:cNvSpPr>
            <a:spLocks/>
          </p:cNvSpPr>
          <p:nvPr/>
        </p:nvSpPr>
        <p:spPr bwMode="auto">
          <a:xfrm>
            <a:off x="1321594" y="1319023"/>
            <a:ext cx="2482453" cy="437555"/>
          </a:xfrm>
          <a:prstGeom prst="rect">
            <a:avLst/>
          </a:prstGeom>
          <a:solidFill>
            <a:srgbClr val="C632FD">
              <a:alpha val="39999"/>
            </a:srgbClr>
          </a:solidFill>
          <a:ln w="25400">
            <a:solidFill>
              <a:srgbClr val="FF0000">
                <a:alpha val="39999"/>
              </a:srgbClr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81" name="Rectangle 28"/>
          <p:cNvSpPr>
            <a:spLocks/>
          </p:cNvSpPr>
          <p:nvPr/>
        </p:nvSpPr>
        <p:spPr bwMode="auto">
          <a:xfrm rot="-5400000">
            <a:off x="1605518" y="1906694"/>
            <a:ext cx="671146" cy="430887"/>
          </a:xfrm>
          <a:prstGeom prst="rect">
            <a:avLst/>
          </a:prstGeom>
          <a:solidFill>
            <a:srgbClr val="66008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400" b="1">
                <a:solidFill>
                  <a:srgbClr val="FFFFFF"/>
                </a:solidFill>
                <a:latin typeface="Helvetica Neue" pitchFamily="-84" charset="0"/>
                <a:ea typeface="MS PGothic" pitchFamily="34" charset="-128"/>
                <a:sym typeface="Helvetica Neue" pitchFamily="-84" charset="0"/>
              </a:rPr>
              <a:t>Cavity </a:t>
            </a:r>
          </a:p>
          <a:p>
            <a:r>
              <a:rPr lang="en-US" sz="1400" b="1">
                <a:solidFill>
                  <a:srgbClr val="FFFFFF"/>
                </a:solidFill>
                <a:latin typeface="Helvetica Neue" pitchFamily="-84" charset="0"/>
                <a:ea typeface="MS PGothic" pitchFamily="34" charset="-128"/>
                <a:sym typeface="Helvetica Neue" pitchFamily="-84" charset="0"/>
              </a:rPr>
              <a:t>Testing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108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25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Thank you for your attention!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472540" y="5997126"/>
            <a:ext cx="7501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… and special thanks to </a:t>
            </a:r>
            <a:r>
              <a:rPr lang="en-GB" dirty="0" err="1" smtClean="0"/>
              <a:t>Alick</a:t>
            </a:r>
            <a:r>
              <a:rPr lang="en-GB" dirty="0" smtClean="0"/>
              <a:t> Macpherson and Rama Calaga for preparing this!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545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018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Long-term goals 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Hi-</a:t>
            </a:r>
            <a:r>
              <a:rPr lang="en-GB" sz="2400" dirty="0" err="1" smtClean="0"/>
              <a:t>Lumi</a:t>
            </a:r>
            <a:r>
              <a:rPr lang="en-GB" sz="2400" dirty="0" smtClean="0"/>
              <a:t> Beam Commissioning/“Operation”: 2024+</a:t>
            </a:r>
          </a:p>
          <a:p>
            <a:r>
              <a:rPr lang="en-GB" sz="2400" dirty="0" smtClean="0"/>
              <a:t>Hi-</a:t>
            </a:r>
            <a:r>
              <a:rPr lang="en-GB" sz="2400" dirty="0" err="1" smtClean="0"/>
              <a:t>Lumi</a:t>
            </a:r>
            <a:r>
              <a:rPr lang="en-GB" sz="2400" dirty="0" smtClean="0"/>
              <a:t> Installation: 2022+</a:t>
            </a:r>
          </a:p>
          <a:p>
            <a:r>
              <a:rPr lang="en-GB" sz="2400" dirty="0" smtClean="0"/>
              <a:t>CC Commissioning: 2021+</a:t>
            </a:r>
          </a:p>
          <a:p>
            <a:r>
              <a:rPr lang="en-GB" sz="2400" dirty="0" smtClean="0"/>
              <a:t>CC production: 2017-2021</a:t>
            </a:r>
          </a:p>
          <a:p>
            <a:r>
              <a:rPr lang="en-GB" sz="2400" dirty="0" smtClean="0"/>
              <a:t>CC Validation run in SPS: 2016-2017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314638" y="3905714"/>
            <a:ext cx="5988139" cy="875558"/>
            <a:chOff x="2314638" y="3905714"/>
            <a:chExt cx="5988139" cy="875558"/>
          </a:xfrm>
        </p:grpSpPr>
        <p:sp>
          <p:nvSpPr>
            <p:cNvPr id="6" name="TextBox 5"/>
            <p:cNvSpPr txBox="1"/>
            <p:nvPr/>
          </p:nvSpPr>
          <p:spPr>
            <a:xfrm>
              <a:off x="4162926" y="4411940"/>
              <a:ext cx="41398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I’ll concentrate on the planning up to here</a:t>
              </a:r>
              <a:endParaRPr lang="en-GB" dirty="0"/>
            </a:p>
          </p:txBody>
        </p:sp>
        <p:sp>
          <p:nvSpPr>
            <p:cNvPr id="7" name="Up Arrow 6"/>
            <p:cNvSpPr/>
            <p:nvPr/>
          </p:nvSpPr>
          <p:spPr>
            <a:xfrm rot="17929582">
              <a:off x="3012470" y="3207882"/>
              <a:ext cx="457200" cy="1852863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52663" y="5130189"/>
            <a:ext cx="87515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The following was prepared by </a:t>
            </a:r>
            <a:r>
              <a:rPr lang="en-GB" sz="2000" dirty="0" err="1" smtClean="0"/>
              <a:t>Alick</a:t>
            </a:r>
            <a:r>
              <a:rPr lang="en-GB" sz="2000" dirty="0" smtClean="0"/>
              <a:t> Macpherson, who is leading the coordination/integration effort towards the LHC CC SPS Validation.</a:t>
            </a:r>
          </a:p>
          <a:p>
            <a:r>
              <a:rPr lang="en-GB" sz="2000" dirty="0" smtClean="0"/>
              <a:t>To this end, </a:t>
            </a:r>
            <a:r>
              <a:rPr lang="en-GB" sz="2000" dirty="0" err="1" smtClean="0"/>
              <a:t>Alick</a:t>
            </a:r>
            <a:r>
              <a:rPr lang="en-GB" sz="2000" dirty="0" smtClean="0"/>
              <a:t> chairs the “</a:t>
            </a:r>
            <a:r>
              <a:rPr lang="en-GB" sz="2000" b="1" dirty="0" smtClean="0"/>
              <a:t>Crab </a:t>
            </a:r>
            <a:r>
              <a:rPr lang="en-GB" sz="2000" b="1" dirty="0"/>
              <a:t>Cavity Technical Coordination working </a:t>
            </a:r>
            <a:r>
              <a:rPr lang="en-GB" sz="2000" b="1" dirty="0" smtClean="0"/>
              <a:t>group</a:t>
            </a:r>
            <a:r>
              <a:rPr lang="en-GB" sz="2000" dirty="0" smtClean="0"/>
              <a:t>”.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53239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84221" y="1188719"/>
            <a:ext cx="8602579" cy="5349240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buFont typeface="Helvetica Neue" charset="0"/>
              <a:buChar char="•"/>
              <a:defRPr/>
            </a:pPr>
            <a:r>
              <a:rPr lang="en-US" b="1" dirty="0" smtClean="0">
                <a:sym typeface="Helvetica Neue" charset="0"/>
              </a:rPr>
              <a:t>Crab Cavities</a:t>
            </a:r>
            <a:r>
              <a:rPr lang="en-US" dirty="0" smtClean="0">
                <a:sym typeface="Helvetica Neue" charset="0"/>
              </a:rPr>
              <a:t>: Transverse deflecting cavities that rotate bunches to optimize the geometrical reduction factor in luminosity for colliding beams with a non-zero crossing angle.</a:t>
            </a:r>
          </a:p>
          <a:p>
            <a:pPr marL="0" indent="0" eaLnBrk="1" hangingPunct="1">
              <a:buNone/>
              <a:defRPr/>
            </a:pPr>
            <a:endParaRPr lang="en-US" sz="1400" dirty="0" smtClean="0">
              <a:sym typeface="Helvetica Neue" charset="0"/>
            </a:endParaRPr>
          </a:p>
          <a:p>
            <a:pPr eaLnBrk="1" hangingPunct="1">
              <a:buFont typeface="Helvetica Neue" charset="0"/>
              <a:buChar char="•"/>
              <a:defRPr/>
            </a:pPr>
            <a:r>
              <a:rPr lang="en-US" b="1" dirty="0" smtClean="0">
                <a:sym typeface="Helvetica Neue" charset="0"/>
              </a:rPr>
              <a:t>Motivation for HL-LHC</a:t>
            </a:r>
            <a:endParaRPr lang="en-US" b="1" dirty="0" smtClean="0">
              <a:ea typeface="ヒラギノ角ゴ ProN W6" charset="0"/>
              <a:cs typeface="ヒラギノ角ゴ ProN W6" charset="0"/>
              <a:sym typeface="Helvetica Neue" charset="0"/>
            </a:endParaRPr>
          </a:p>
          <a:p>
            <a:pPr marL="500045" lvl="1">
              <a:buFont typeface="Helvetica Neue" charset="0"/>
              <a:buChar char="•"/>
              <a:defRPr/>
            </a:pPr>
            <a:r>
              <a:rPr lang="en-US" b="1" dirty="0" smtClean="0">
                <a:sym typeface="Helvetica Neue" charset="0"/>
              </a:rPr>
              <a:t>Can optimize luminosity production</a:t>
            </a:r>
            <a:endParaRPr lang="en-US" b="1" dirty="0" smtClean="0">
              <a:ea typeface="ヒラギノ角ゴ ProN W6" charset="0"/>
              <a:cs typeface="ヒラギノ角ゴ ProN W6" charset="0"/>
              <a:sym typeface="Helvetica Neue" charset="0"/>
            </a:endParaRPr>
          </a:p>
          <a:p>
            <a:pPr marL="812573" lvl="2">
              <a:buFont typeface="Helvetica Neue" charset="0"/>
              <a:buChar char="•"/>
              <a:defRPr/>
            </a:pPr>
            <a:r>
              <a:rPr lang="en-US" b="1" dirty="0" smtClean="0">
                <a:sym typeface="Helvetica Neue" charset="0"/>
              </a:rPr>
              <a:t>Gives a factor ~2 in Luminosity reach</a:t>
            </a:r>
            <a:endParaRPr lang="en-US" b="1" dirty="0" smtClean="0">
              <a:ea typeface="ヒラギノ角ゴ ProN W6" charset="0"/>
              <a:cs typeface="ヒラギノ角ゴ ProN W6" charset="0"/>
              <a:sym typeface="Helvetica Neue" charset="0"/>
            </a:endParaRPr>
          </a:p>
          <a:p>
            <a:pPr marL="500045" lvl="1">
              <a:buFont typeface="Helvetica Neue" charset="0"/>
              <a:buChar char="•"/>
              <a:defRPr/>
            </a:pPr>
            <a:r>
              <a:rPr lang="en-US" b="1" dirty="0" smtClean="0">
                <a:sym typeface="Helvetica Neue" charset="0"/>
              </a:rPr>
              <a:t>Can be used for luminosity leveling</a:t>
            </a:r>
            <a:endParaRPr lang="en-US" b="1" dirty="0" smtClean="0">
              <a:ea typeface="ヒラギノ角ゴ ProN W6" charset="0"/>
              <a:cs typeface="ヒラギノ角ゴ ProN W6" charset="0"/>
              <a:sym typeface="Helvetica Neue" charset="0"/>
            </a:endParaRPr>
          </a:p>
          <a:p>
            <a:pPr marL="500045" lvl="1">
              <a:buFont typeface="Helvetica Neue" charset="0"/>
              <a:buChar char="•"/>
              <a:defRPr/>
            </a:pPr>
            <a:r>
              <a:rPr lang="en-US" b="1" dirty="0" smtClean="0">
                <a:sym typeface="Helvetica Neue" charset="0"/>
              </a:rPr>
              <a:t>Can moderate longitudinal vertex density</a:t>
            </a:r>
            <a:endParaRPr lang="en-US" b="1" dirty="0" smtClean="0">
              <a:ea typeface="ヒラギノ角ゴ ProN W6" charset="0"/>
              <a:cs typeface="ヒラギノ角ゴ ProN W6" charset="0"/>
              <a:sym typeface="Helvetica Neue" charset="0"/>
            </a:endParaRPr>
          </a:p>
          <a:p>
            <a:pPr eaLnBrk="1" hangingPunct="1">
              <a:buFont typeface="Helvetica Neue" charset="0"/>
              <a:buChar char="•"/>
              <a:defRPr/>
            </a:pPr>
            <a:endParaRPr lang="en-US" sz="1400" b="1" dirty="0" smtClean="0">
              <a:ea typeface="ヒラギノ角ゴ ProN W6" charset="0"/>
              <a:cs typeface="ヒラギノ角ゴ ProN W6" charset="0"/>
              <a:sym typeface="Helvetica Neue" charset="0"/>
            </a:endParaRPr>
          </a:p>
          <a:p>
            <a:pPr eaLnBrk="1" hangingPunct="1">
              <a:buFont typeface="Helvetica Neue" charset="0"/>
              <a:buChar char="•"/>
              <a:defRPr/>
            </a:pPr>
            <a:r>
              <a:rPr lang="en-US" b="1" dirty="0" smtClean="0">
                <a:sym typeface="Helvetica Neue" charset="0"/>
              </a:rPr>
              <a:t>LHC Prerequisites </a:t>
            </a:r>
            <a:endParaRPr lang="en-US" b="1" dirty="0" smtClean="0">
              <a:ea typeface="ヒラギノ角ゴ ProN W6" charset="0"/>
              <a:cs typeface="ヒラギノ角ゴ ProN W6" charset="0"/>
              <a:sym typeface="Helvetica Neue" charset="0"/>
            </a:endParaRPr>
          </a:p>
          <a:p>
            <a:pPr marL="500045" lvl="1">
              <a:buFont typeface="Helvetica Neue" charset="0"/>
              <a:buChar char="•"/>
              <a:defRPr/>
            </a:pPr>
            <a:r>
              <a:rPr lang="en-US" dirty="0" smtClean="0">
                <a:sym typeface="Helvetica Neue" charset="0"/>
              </a:rPr>
              <a:t>Show that crab cavities can work effectively in LHC environment</a:t>
            </a:r>
          </a:p>
          <a:p>
            <a:pPr marL="500045" lvl="1">
              <a:buFont typeface="Helvetica Neue" charset="0"/>
              <a:buChar char="•"/>
              <a:defRPr/>
            </a:pPr>
            <a:r>
              <a:rPr lang="en-US" dirty="0" smtClean="0">
                <a:sym typeface="Helvetica Neue" charset="0"/>
              </a:rPr>
              <a:t>Ensure machine protection aspects are compatible with LHC operation 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547" y="2279303"/>
            <a:ext cx="3598664" cy="261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ym typeface="Helvetica Neue Light" charset="0"/>
              </a:rPr>
              <a:t>Crab cavities - Why we want them in the LHC</a:t>
            </a:r>
          </a:p>
        </p:txBody>
      </p:sp>
      <p:sp>
        <p:nvSpPr>
          <p:cNvPr id="25605" name="Rectangle 4"/>
          <p:cNvSpPr>
            <a:spLocks/>
          </p:cNvSpPr>
          <p:nvPr/>
        </p:nvSpPr>
        <p:spPr bwMode="auto">
          <a:xfrm>
            <a:off x="-17859" y="6161484"/>
            <a:ext cx="9188648" cy="348258"/>
          </a:xfrm>
          <a:prstGeom prst="rect">
            <a:avLst/>
          </a:prstGeom>
          <a:solidFill>
            <a:srgbClr val="66008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241093" algn="ctr"/>
            <a:r>
              <a:rPr lang="en-US" b="1">
                <a:solidFill>
                  <a:srgbClr val="FFFFFF"/>
                </a:solidFill>
                <a:latin typeface="Helvetica Neue" pitchFamily="-84" charset="0"/>
                <a:ea typeface="MS PGothic" pitchFamily="34" charset="-128"/>
                <a:sym typeface="Helvetica Neue" pitchFamily="-84" charset="0"/>
              </a:rPr>
              <a:t>Demonstration of feasibility with proton machines: SPS validation is essential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321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ym typeface="Helvetica Neue Light" charset="0"/>
              </a:rPr>
              <a:t>Crab Cavities in the SPS: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eaLnBrk="1" hangingPunct="1">
              <a:buFont typeface="Helvetica Neue" charset="0"/>
              <a:buChar char="•"/>
              <a:defRPr/>
            </a:pPr>
            <a:r>
              <a:rPr lang="en-US" b="1" dirty="0" smtClean="0">
                <a:sym typeface="Helvetica Neue" charset="0"/>
              </a:rPr>
              <a:t>SPS Validation program - Objectives</a:t>
            </a:r>
            <a:endParaRPr lang="en-US" b="1" dirty="0" smtClean="0">
              <a:ea typeface="ヒラギノ角ゴ ProN W6" charset="0"/>
              <a:cs typeface="ヒラギノ角ゴ ProN W6" charset="0"/>
              <a:sym typeface="Helvetica Neue" charset="0"/>
            </a:endParaRPr>
          </a:p>
          <a:p>
            <a:pPr marL="500045" lvl="1">
              <a:buFont typeface="Helvetica Neue" charset="0"/>
              <a:buChar char="•"/>
              <a:defRPr/>
            </a:pPr>
            <a:r>
              <a:rPr lang="en-US" dirty="0" smtClean="0">
                <a:sym typeface="Helvetica Neue" charset="0"/>
              </a:rPr>
              <a:t>Validate Crab cavity design for proton beams</a:t>
            </a:r>
          </a:p>
          <a:p>
            <a:pPr marL="500045" lvl="1">
              <a:buFont typeface="Helvetica Neue" charset="0"/>
              <a:buChar char="•"/>
              <a:defRPr/>
            </a:pPr>
            <a:r>
              <a:rPr lang="en-US" dirty="0" smtClean="0">
                <a:sym typeface="Helvetica Neue" charset="0"/>
              </a:rPr>
              <a:t>Validate operational functionality &amp;  Machine protection mechanisms </a:t>
            </a:r>
          </a:p>
          <a:p>
            <a:pPr marL="500045" lvl="1">
              <a:buClr>
                <a:srgbClr val="66008D"/>
              </a:buClr>
              <a:buFont typeface="Helvetica Neue" charset="0"/>
              <a:buChar char="•"/>
              <a:defRPr/>
            </a:pPr>
            <a:r>
              <a:rPr lang="en-US" b="1" dirty="0" smtClean="0">
                <a:solidFill>
                  <a:srgbClr val="66008D"/>
                </a:solidFill>
                <a:sym typeface="Helvetica Neue" charset="0"/>
              </a:rPr>
              <a:t>Overall goal =&gt; set inputs for final design</a:t>
            </a:r>
            <a:endParaRPr lang="en-US" b="1" dirty="0" smtClean="0">
              <a:solidFill>
                <a:srgbClr val="66008D"/>
              </a:solidFill>
              <a:ea typeface="ヒラギノ角ゴ ProN W6" charset="0"/>
              <a:cs typeface="ヒラギノ角ゴ ProN W6" charset="0"/>
              <a:sym typeface="Helvetica Neue" charset="0"/>
            </a:endParaRPr>
          </a:p>
          <a:p>
            <a:pPr marL="500045" lvl="1">
              <a:buFont typeface="Helvetica Neue" charset="0"/>
              <a:buChar char="•"/>
              <a:defRPr/>
            </a:pPr>
            <a:endParaRPr lang="en-US" dirty="0" smtClean="0">
              <a:sym typeface="Helvetica Neue" charset="0"/>
            </a:endParaRPr>
          </a:p>
          <a:p>
            <a:pPr eaLnBrk="1" hangingPunct="1">
              <a:buFont typeface="Helvetica Neue" charset="0"/>
              <a:buChar char="•"/>
              <a:defRPr/>
            </a:pPr>
            <a:r>
              <a:rPr lang="en-US" b="1" dirty="0" smtClean="0">
                <a:sym typeface="Helvetica Neue" charset="0"/>
              </a:rPr>
              <a:t>SPS tests considered essential to finalize design + operational scenarios</a:t>
            </a:r>
            <a:endParaRPr lang="en-US" b="1" dirty="0" smtClean="0">
              <a:ea typeface="ヒラギノ角ゴ ProN W6" charset="0"/>
              <a:cs typeface="ヒラギノ角ゴ ProN W6" charset="0"/>
              <a:sym typeface="Helvetica Neue" charset="0"/>
            </a:endParaRPr>
          </a:p>
          <a:p>
            <a:pPr marL="500045" lvl="1">
              <a:buFont typeface="Helvetica Neue" charset="0"/>
              <a:buChar char="•"/>
              <a:defRPr/>
            </a:pPr>
            <a:r>
              <a:rPr lang="en-US" dirty="0" smtClean="0">
                <a:sym typeface="Helvetica Neue" charset="0"/>
              </a:rPr>
              <a:t>SPS crab cavity tests </a:t>
            </a:r>
            <a:r>
              <a:rPr lang="en-US" b="1" dirty="0" smtClean="0">
                <a:solidFill>
                  <a:srgbClr val="66008D"/>
                </a:solidFill>
                <a:sym typeface="Helvetica Neue" charset="0"/>
              </a:rPr>
              <a:t>not foreseen before 2016</a:t>
            </a:r>
            <a:endParaRPr lang="en-US" b="1" dirty="0" smtClean="0">
              <a:solidFill>
                <a:srgbClr val="66008D"/>
              </a:solidFill>
              <a:ea typeface="ヒラギノ角ゴ ProN W6" charset="0"/>
              <a:cs typeface="ヒラギノ角ゴ ProN W6" charset="0"/>
              <a:sym typeface="Helvetica Neue" charset="0"/>
            </a:endParaRPr>
          </a:p>
          <a:p>
            <a:pPr marL="500045" lvl="1">
              <a:buFont typeface="Helvetica Neue" charset="0"/>
              <a:buChar char="•"/>
              <a:defRPr/>
            </a:pPr>
            <a:endParaRPr lang="en-US" dirty="0" smtClean="0">
              <a:sym typeface="Helvetica Neue" charset="0"/>
            </a:endParaRPr>
          </a:p>
          <a:p>
            <a:pPr eaLnBrk="1" hangingPunct="1">
              <a:buFont typeface="Helvetica Neue" charset="0"/>
              <a:buChar char="•"/>
              <a:defRPr/>
            </a:pPr>
            <a:r>
              <a:rPr lang="en-US" b="1" dirty="0" smtClean="0">
                <a:sym typeface="Helvetica Neue" charset="0"/>
              </a:rPr>
              <a:t>Crab cavity prototypes:</a:t>
            </a:r>
            <a:endParaRPr lang="en-US" b="1" dirty="0" smtClean="0">
              <a:ea typeface="ヒラギノ角ゴ ProN W6" charset="0"/>
              <a:cs typeface="ヒラギノ角ゴ ProN W6" charset="0"/>
              <a:sym typeface="Helvetica Neue" charset="0"/>
            </a:endParaRPr>
          </a:p>
          <a:p>
            <a:pPr marL="500045" lvl="1">
              <a:buFont typeface="Helvetica Neue" charset="0"/>
              <a:buChar char="•"/>
              <a:defRPr/>
            </a:pPr>
            <a:r>
              <a:rPr lang="en-US" dirty="0" smtClean="0">
                <a:sym typeface="Helvetica Neue" charset="0"/>
              </a:rPr>
              <a:t>Compact superconducting transverse deflecting cavities </a:t>
            </a:r>
          </a:p>
          <a:p>
            <a:pPr marL="812573" lvl="2">
              <a:buFont typeface="Helvetica Neue" charset="0"/>
              <a:buChar char="•"/>
              <a:defRPr/>
            </a:pPr>
            <a:r>
              <a:rPr lang="en-US" dirty="0" smtClean="0">
                <a:sym typeface="Helvetica Neue" charset="0"/>
              </a:rPr>
              <a:t>complicated geometry, </a:t>
            </a:r>
            <a:r>
              <a:rPr lang="en-US" b="1" dirty="0" smtClean="0">
                <a:solidFill>
                  <a:srgbClr val="66008D"/>
                </a:solidFill>
                <a:sym typeface="Helvetica Neue" charset="0"/>
              </a:rPr>
              <a:t>compact</a:t>
            </a:r>
            <a:r>
              <a:rPr lang="en-US" dirty="0" smtClean="0">
                <a:sym typeface="Helvetica Neue" charset="0"/>
              </a:rPr>
              <a:t>, made from solid </a:t>
            </a:r>
            <a:r>
              <a:rPr lang="en-US" dirty="0" smtClean="0">
                <a:sym typeface="Helvetica Neue" charset="0"/>
              </a:rPr>
              <a:t>Niobium sheets.</a:t>
            </a:r>
            <a:endParaRPr lang="en-US" dirty="0" smtClean="0">
              <a:sym typeface="Helvetica Neue" charset="0"/>
            </a:endParaRPr>
          </a:p>
          <a:p>
            <a:pPr eaLnBrk="1" hangingPunct="1">
              <a:buFont typeface="Helvetica Neue" charset="0"/>
              <a:buChar char="•"/>
              <a:defRPr/>
            </a:pPr>
            <a:endParaRPr lang="en-US" dirty="0" smtClean="0">
              <a:sym typeface="Helvetica Neue" charset="0"/>
            </a:endParaRPr>
          </a:p>
          <a:p>
            <a:pPr eaLnBrk="1" hangingPunct="1">
              <a:buFont typeface="Helvetica Neue" charset="0"/>
              <a:buChar char="•"/>
              <a:defRPr/>
            </a:pPr>
            <a:r>
              <a:rPr lang="en-US" b="1" dirty="0" smtClean="0">
                <a:sym typeface="Helvetica Neue" charset="0"/>
              </a:rPr>
              <a:t>Operational Constraint: Cavities must not block normal SPS operation</a:t>
            </a:r>
            <a:endParaRPr lang="en-US" b="1" dirty="0" smtClean="0">
              <a:ea typeface="ヒラギノ角ゴ ProN W6" charset="0"/>
              <a:cs typeface="ヒラギノ角ゴ ProN W6" charset="0"/>
              <a:sym typeface="Helvetica Neue" charset="0"/>
            </a:endParaRPr>
          </a:p>
          <a:p>
            <a:pPr marL="500045" lvl="1">
              <a:buFont typeface="Helvetica Neue" charset="0"/>
              <a:buChar char="•"/>
              <a:defRPr/>
            </a:pPr>
            <a:r>
              <a:rPr lang="en-US" dirty="0" smtClean="0">
                <a:sym typeface="Helvetica Neue" charset="0"/>
              </a:rPr>
              <a:t>Must be possible to remove from beam line on short time scale.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942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ym typeface="Helvetica Neue Light" charset="0"/>
              </a:rPr>
              <a:t>SPS Crab Cavity Validation Program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4221" y="1223367"/>
            <a:ext cx="8975558" cy="5429250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buFont typeface="Helvetica Neue" charset="0"/>
              <a:buChar char="•"/>
              <a:defRPr/>
            </a:pPr>
            <a:r>
              <a:rPr lang="en-US" b="1" dirty="0" smtClean="0">
                <a:sym typeface="Helvetica Neue" charset="0"/>
              </a:rPr>
              <a:t>Stand alone validation</a:t>
            </a:r>
            <a:endParaRPr lang="en-US" b="1" dirty="0" smtClean="0">
              <a:ea typeface="ヒラギノ角ゴ ProN W6" charset="0"/>
              <a:cs typeface="ヒラギノ角ゴ ProN W6" charset="0"/>
              <a:sym typeface="Helvetica Neue" charset="0"/>
            </a:endParaRPr>
          </a:p>
          <a:p>
            <a:pPr marL="500045" lvl="1">
              <a:buFont typeface="Helvetica Neue" charset="0"/>
              <a:buChar char="•"/>
              <a:defRPr/>
            </a:pPr>
            <a:r>
              <a:rPr lang="en-US" dirty="0" smtClean="0">
                <a:sym typeface="Helvetica Neue" charset="0"/>
              </a:rPr>
              <a:t>Full characterization of cryomodule &amp; cavities prior to installation in SPS</a:t>
            </a:r>
          </a:p>
          <a:p>
            <a:pPr eaLnBrk="1" hangingPunct="1">
              <a:buFont typeface="Helvetica Neue" charset="0"/>
              <a:buChar char="•"/>
              <a:defRPr/>
            </a:pPr>
            <a:r>
              <a:rPr lang="en-US" b="1" dirty="0" smtClean="0">
                <a:sym typeface="Helvetica Neue" charset="0"/>
              </a:rPr>
              <a:t>Invisibility </a:t>
            </a:r>
            <a:r>
              <a:rPr lang="en-US" b="1" dirty="0" smtClean="0">
                <a:sym typeface="Helvetica Neue" charset="0"/>
              </a:rPr>
              <a:t>Tests</a:t>
            </a:r>
            <a:endParaRPr lang="en-US" dirty="0" smtClean="0">
              <a:sym typeface="Helvetica Neue" charset="0"/>
            </a:endParaRPr>
          </a:p>
          <a:p>
            <a:pPr marL="500045" lvl="1">
              <a:buFont typeface="Helvetica Neue" charset="0"/>
              <a:buChar char="•"/>
              <a:defRPr/>
            </a:pPr>
            <a:r>
              <a:rPr lang="en-US" dirty="0" smtClean="0">
                <a:sym typeface="Helvetica Neue" charset="0"/>
              </a:rPr>
              <a:t>Crab Cavities must be transparent to operation when detuned </a:t>
            </a:r>
          </a:p>
          <a:p>
            <a:pPr eaLnBrk="1" hangingPunct="1">
              <a:buFont typeface="Helvetica Neue" charset="0"/>
              <a:buChar char="•"/>
              <a:defRPr/>
            </a:pPr>
            <a:r>
              <a:rPr lang="en-US" b="1" dirty="0" smtClean="0">
                <a:sym typeface="Helvetica Neue" charset="0"/>
              </a:rPr>
              <a:t>Beam </a:t>
            </a:r>
            <a:r>
              <a:rPr lang="en-US" b="1" dirty="0" smtClean="0">
                <a:sym typeface="Helvetica Neue" charset="0"/>
              </a:rPr>
              <a:t>loaded measurements</a:t>
            </a:r>
            <a:endParaRPr lang="en-US" b="1" dirty="0" smtClean="0">
              <a:ea typeface="ヒラギノ角ゴ ProN W6" charset="0"/>
              <a:cs typeface="ヒラギノ角ゴ ProN W6" charset="0"/>
              <a:sym typeface="Helvetica Neue" charset="0"/>
            </a:endParaRPr>
          </a:p>
          <a:p>
            <a:pPr marL="500045" lvl="1">
              <a:buFont typeface="Helvetica Neue" charset="0"/>
              <a:buChar char="•"/>
              <a:defRPr/>
            </a:pPr>
            <a:r>
              <a:rPr lang="en-US" dirty="0" smtClean="0">
                <a:sym typeface="Helvetica Neue" charset="0"/>
              </a:rPr>
              <a:t>Cavity performance with beam: cavity response, heat loads, RF </a:t>
            </a:r>
            <a:r>
              <a:rPr lang="en-US" dirty="0" smtClean="0">
                <a:sym typeface="Helvetica Neue" charset="0"/>
              </a:rPr>
              <a:t>noise etc.</a:t>
            </a:r>
            <a:endParaRPr lang="en-US" dirty="0" smtClean="0">
              <a:sym typeface="Helvetica Neue" charset="0"/>
            </a:endParaRPr>
          </a:p>
          <a:p>
            <a:pPr eaLnBrk="1" hangingPunct="1">
              <a:buFont typeface="Helvetica Neue" charset="0"/>
              <a:buChar char="•"/>
              <a:defRPr/>
            </a:pPr>
            <a:r>
              <a:rPr lang="en-US" b="1" dirty="0" smtClean="0">
                <a:sym typeface="Helvetica Neue" charset="0"/>
              </a:rPr>
              <a:t>Validation </a:t>
            </a:r>
            <a:r>
              <a:rPr lang="en-US" b="1" dirty="0" smtClean="0">
                <a:sym typeface="Helvetica Neue" charset="0"/>
              </a:rPr>
              <a:t>of cavity operational cycle with beam</a:t>
            </a:r>
            <a:endParaRPr lang="en-US" dirty="0" smtClean="0">
              <a:sym typeface="Helvetica Neue" charset="0"/>
            </a:endParaRPr>
          </a:p>
          <a:p>
            <a:pPr marL="500045" lvl="1">
              <a:buFont typeface="Helvetica Neue" charset="0"/>
              <a:buChar char="•"/>
              <a:defRPr/>
            </a:pPr>
            <a:r>
              <a:rPr lang="en-US" dirty="0" smtClean="0">
                <a:sym typeface="Helvetica Neue" charset="0"/>
              </a:rPr>
              <a:t> LLRF permits cycling multiple cavities through operational states</a:t>
            </a:r>
          </a:p>
          <a:p>
            <a:pPr eaLnBrk="1" hangingPunct="1">
              <a:buFont typeface="Helvetica Neue" charset="0"/>
              <a:buChar char="•"/>
              <a:defRPr/>
            </a:pPr>
            <a:r>
              <a:rPr lang="en-US" b="1" dirty="0" smtClean="0">
                <a:sym typeface="Helvetica Neue" charset="0"/>
              </a:rPr>
              <a:t>Crabbing </a:t>
            </a:r>
            <a:r>
              <a:rPr lang="en-US" b="1" dirty="0" smtClean="0">
                <a:sym typeface="Helvetica Neue" charset="0"/>
              </a:rPr>
              <a:t>functionality:</a:t>
            </a:r>
            <a:endParaRPr lang="en-US" b="1" dirty="0" smtClean="0">
              <a:ea typeface="ヒラギノ角ゴ ProN W6" charset="0"/>
              <a:cs typeface="ヒラギノ角ゴ ProN W6" charset="0"/>
              <a:sym typeface="Helvetica Neue" charset="0"/>
            </a:endParaRPr>
          </a:p>
          <a:p>
            <a:pPr marL="500045" lvl="1">
              <a:buFont typeface="Helvetica Neue" charset="0"/>
              <a:buChar char="•"/>
              <a:defRPr/>
            </a:pPr>
            <a:r>
              <a:rPr lang="en-US" dirty="0" smtClean="0">
                <a:sym typeface="Helvetica Neue" charset="0"/>
              </a:rPr>
              <a:t>Validation of crabbing, performance analysis </a:t>
            </a:r>
            <a:r>
              <a:rPr lang="en-US" dirty="0" smtClean="0">
                <a:sym typeface="Helvetica Neue" charset="0"/>
              </a:rPr>
              <a:t>vs. </a:t>
            </a:r>
            <a:r>
              <a:rPr lang="en-US" dirty="0" smtClean="0">
                <a:sym typeface="Helvetica Neue" charset="0"/>
              </a:rPr>
              <a:t>beam parameters</a:t>
            </a:r>
          </a:p>
          <a:p>
            <a:pPr eaLnBrk="1" hangingPunct="1">
              <a:buFont typeface="Helvetica Neue" charset="0"/>
              <a:buChar char="•"/>
              <a:defRPr/>
            </a:pPr>
            <a:r>
              <a:rPr lang="en-US" b="1" dirty="0" smtClean="0">
                <a:sym typeface="Helvetica Neue" charset="0"/>
              </a:rPr>
              <a:t>Machine </a:t>
            </a:r>
            <a:r>
              <a:rPr lang="en-US" b="1" dirty="0" smtClean="0">
                <a:sym typeface="Helvetica Neue" charset="0"/>
              </a:rPr>
              <a:t>Protection Aspects</a:t>
            </a:r>
            <a:endParaRPr lang="en-US" b="1" dirty="0" smtClean="0">
              <a:ea typeface="ヒラギノ角ゴ ProN W6" charset="0"/>
              <a:cs typeface="ヒラギノ角ゴ ProN W6" charset="0"/>
              <a:sym typeface="Helvetica Neue" charset="0"/>
            </a:endParaRPr>
          </a:p>
          <a:p>
            <a:pPr marL="500045" lvl="1">
              <a:buFont typeface="Helvetica Neue" charset="0"/>
              <a:buChar char="•"/>
              <a:defRPr/>
            </a:pPr>
            <a:r>
              <a:rPr lang="en-US" dirty="0" smtClean="0">
                <a:sym typeface="Helvetica Neue" charset="0"/>
              </a:rPr>
              <a:t>Detection of failure modes and mitigations/interlocks associated with </a:t>
            </a:r>
            <a:r>
              <a:rPr lang="en-US" dirty="0" smtClean="0">
                <a:sym typeface="Helvetica Neue" charset="0"/>
              </a:rPr>
              <a:t>LLRF</a:t>
            </a:r>
            <a:endParaRPr lang="en-US" dirty="0" smtClean="0">
              <a:sym typeface="Helvetica Neue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566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401836" y="625162"/>
            <a:ext cx="8340328" cy="3036094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buFont typeface="Helvetica Neue" charset="0"/>
              <a:buChar char="•"/>
              <a:defRPr/>
            </a:pPr>
            <a:endParaRPr lang="en-US" dirty="0" smtClean="0">
              <a:sym typeface="Helvetica Neue" charset="0"/>
            </a:endParaRPr>
          </a:p>
          <a:p>
            <a:pPr eaLnBrk="1" hangingPunct="1">
              <a:buFont typeface="Helvetica Neue" charset="0"/>
              <a:buChar char="•"/>
              <a:defRPr/>
            </a:pPr>
            <a:endParaRPr lang="en-US" dirty="0" smtClean="0">
              <a:sym typeface="Helvetica Neue" charset="0"/>
            </a:endParaRPr>
          </a:p>
          <a:p>
            <a:pPr eaLnBrk="1" hangingPunct="1">
              <a:buFont typeface="Helvetica Neue" charset="0"/>
              <a:buChar char="•"/>
              <a:defRPr/>
            </a:pPr>
            <a:endParaRPr lang="en-US" dirty="0" smtClean="0">
              <a:sym typeface="Helvetica Neue" charset="0"/>
            </a:endParaRPr>
          </a:p>
          <a:p>
            <a:pPr eaLnBrk="1" hangingPunct="1">
              <a:buFont typeface="Helvetica Neue" charset="0"/>
              <a:buChar char="•"/>
              <a:defRPr/>
            </a:pPr>
            <a:endParaRPr lang="en-US" dirty="0" smtClean="0">
              <a:sym typeface="Helvetica Neue" charset="0"/>
            </a:endParaRPr>
          </a:p>
          <a:p>
            <a:pPr eaLnBrk="1" hangingPunct="1">
              <a:buFont typeface="Helvetica Neue" charset="0"/>
              <a:buChar char="•"/>
              <a:defRPr/>
            </a:pPr>
            <a:endParaRPr lang="en-US" dirty="0" smtClean="0">
              <a:sym typeface="Helvetica Neue" charset="0"/>
            </a:endParaRPr>
          </a:p>
          <a:p>
            <a:pPr eaLnBrk="1" hangingPunct="1">
              <a:buFont typeface="Helvetica Neue" charset="0"/>
              <a:buChar char="•"/>
              <a:defRPr/>
            </a:pPr>
            <a:endParaRPr lang="en-US" dirty="0" smtClean="0">
              <a:sym typeface="Helvetica Neue" charset="0"/>
            </a:endParaRPr>
          </a:p>
          <a:p>
            <a:pPr eaLnBrk="1" hangingPunct="1">
              <a:buFont typeface="Helvetica Neue" charset="0"/>
              <a:buChar char="•"/>
              <a:defRPr/>
            </a:pPr>
            <a:r>
              <a:rPr lang="en-US" sz="2900" dirty="0">
                <a:solidFill>
                  <a:srgbClr val="001F67"/>
                </a:solidFill>
                <a:latin typeface="Helvetica Neue" pitchFamily="-84" charset="0"/>
                <a:ea typeface="MS PGothic" pitchFamily="34" charset="-128"/>
                <a:sym typeface="Helvetica Neue" charset="0"/>
              </a:rPr>
              <a:t>LHC: Local crabbing scheme: 3 cavities per beam on each side of the IP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ym typeface="Helvetica Neue Light" charset="0"/>
              </a:rPr>
              <a:t>Crab Cavity layout</a:t>
            </a:r>
          </a:p>
        </p:txBody>
      </p:sp>
      <p:grpSp>
        <p:nvGrpSpPr>
          <p:cNvPr id="28676" name="Group 30"/>
          <p:cNvGrpSpPr>
            <a:grpSpLocks/>
          </p:cNvGrpSpPr>
          <p:nvPr/>
        </p:nvGrpSpPr>
        <p:grpSpPr bwMode="auto">
          <a:xfrm>
            <a:off x="160735" y="1544921"/>
            <a:ext cx="8822531" cy="750094"/>
            <a:chOff x="0" y="216"/>
            <a:chExt cx="7904" cy="672"/>
          </a:xfrm>
        </p:grpSpPr>
        <p:grpSp>
          <p:nvGrpSpPr>
            <p:cNvPr id="28694" name="Group 12"/>
            <p:cNvGrpSpPr>
              <a:grpSpLocks/>
            </p:cNvGrpSpPr>
            <p:nvPr/>
          </p:nvGrpSpPr>
          <p:grpSpPr bwMode="auto">
            <a:xfrm>
              <a:off x="5128" y="240"/>
              <a:ext cx="2432" cy="648"/>
              <a:chOff x="0" y="0"/>
              <a:chExt cx="2432" cy="648"/>
            </a:xfrm>
          </p:grpSpPr>
          <p:sp>
            <p:nvSpPr>
              <p:cNvPr id="28712" name="Rectangle 3"/>
              <p:cNvSpPr>
                <a:spLocks/>
              </p:cNvSpPr>
              <p:nvPr/>
            </p:nvSpPr>
            <p:spPr bwMode="auto">
              <a:xfrm>
                <a:off x="0" y="0"/>
                <a:ext cx="2424" cy="648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8713" name="Line 4"/>
              <p:cNvSpPr>
                <a:spLocks noChangeShapeType="1"/>
              </p:cNvSpPr>
              <p:nvPr/>
            </p:nvSpPr>
            <p:spPr bwMode="auto">
              <a:xfrm>
                <a:off x="0" y="231"/>
                <a:ext cx="2432" cy="0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8714" name="Line 5"/>
              <p:cNvSpPr>
                <a:spLocks noChangeShapeType="1"/>
              </p:cNvSpPr>
              <p:nvPr/>
            </p:nvSpPr>
            <p:spPr bwMode="auto">
              <a:xfrm rot="10800000" flipH="1">
                <a:off x="0" y="406"/>
                <a:ext cx="2430" cy="0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8715" name="Rectangle 6"/>
              <p:cNvSpPr>
                <a:spLocks/>
              </p:cNvSpPr>
              <p:nvPr/>
            </p:nvSpPr>
            <p:spPr bwMode="auto">
              <a:xfrm>
                <a:off x="128" y="112"/>
                <a:ext cx="312" cy="232"/>
              </a:xfrm>
              <a:prstGeom prst="rect">
                <a:avLst/>
              </a:prstGeom>
              <a:solidFill>
                <a:srgbClr val="002D99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8716" name="Rectangle 7"/>
              <p:cNvSpPr>
                <a:spLocks/>
              </p:cNvSpPr>
              <p:nvPr/>
            </p:nvSpPr>
            <p:spPr bwMode="auto">
              <a:xfrm>
                <a:off x="1616" y="112"/>
                <a:ext cx="312" cy="232"/>
              </a:xfrm>
              <a:prstGeom prst="rect">
                <a:avLst/>
              </a:prstGeom>
              <a:solidFill>
                <a:srgbClr val="002D99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8717" name="Rectangle 8"/>
              <p:cNvSpPr>
                <a:spLocks/>
              </p:cNvSpPr>
              <p:nvPr/>
            </p:nvSpPr>
            <p:spPr bwMode="auto">
              <a:xfrm>
                <a:off x="1968" y="288"/>
                <a:ext cx="312" cy="232"/>
              </a:xfrm>
              <a:prstGeom prst="rect">
                <a:avLst/>
              </a:prstGeom>
              <a:solidFill>
                <a:srgbClr val="002D99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8718" name="Rectangle 9"/>
              <p:cNvSpPr>
                <a:spLocks/>
              </p:cNvSpPr>
              <p:nvPr/>
            </p:nvSpPr>
            <p:spPr bwMode="auto">
              <a:xfrm>
                <a:off x="1224" y="288"/>
                <a:ext cx="312" cy="232"/>
              </a:xfrm>
              <a:prstGeom prst="rect">
                <a:avLst/>
              </a:prstGeom>
              <a:solidFill>
                <a:srgbClr val="002D99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" name="Rectangle 10"/>
              <p:cNvSpPr>
                <a:spLocks/>
              </p:cNvSpPr>
              <p:nvPr/>
            </p:nvSpPr>
            <p:spPr bwMode="auto">
              <a:xfrm>
                <a:off x="480" y="288"/>
                <a:ext cx="312" cy="232"/>
              </a:xfrm>
              <a:prstGeom prst="rect">
                <a:avLst/>
              </a:prstGeom>
              <a:solidFill>
                <a:srgbClr val="002D99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8720" name="Rectangle 11"/>
              <p:cNvSpPr>
                <a:spLocks/>
              </p:cNvSpPr>
              <p:nvPr/>
            </p:nvSpPr>
            <p:spPr bwMode="auto">
              <a:xfrm>
                <a:off x="872" y="112"/>
                <a:ext cx="312" cy="232"/>
              </a:xfrm>
              <a:prstGeom prst="rect">
                <a:avLst/>
              </a:prstGeom>
              <a:solidFill>
                <a:srgbClr val="002D99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28695" name="Group 22"/>
            <p:cNvGrpSpPr>
              <a:grpSpLocks/>
            </p:cNvGrpSpPr>
            <p:nvPr/>
          </p:nvGrpSpPr>
          <p:grpSpPr bwMode="auto">
            <a:xfrm>
              <a:off x="352" y="240"/>
              <a:ext cx="2432" cy="648"/>
              <a:chOff x="0" y="0"/>
              <a:chExt cx="2432" cy="648"/>
            </a:xfrm>
          </p:grpSpPr>
          <p:sp>
            <p:nvSpPr>
              <p:cNvPr id="28703" name="Rectangle 13"/>
              <p:cNvSpPr>
                <a:spLocks/>
              </p:cNvSpPr>
              <p:nvPr/>
            </p:nvSpPr>
            <p:spPr bwMode="auto">
              <a:xfrm>
                <a:off x="0" y="0"/>
                <a:ext cx="2424" cy="648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8704" name="Line 14"/>
              <p:cNvSpPr>
                <a:spLocks noChangeShapeType="1"/>
              </p:cNvSpPr>
              <p:nvPr/>
            </p:nvSpPr>
            <p:spPr bwMode="auto">
              <a:xfrm>
                <a:off x="0" y="231"/>
                <a:ext cx="2432" cy="0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8705" name="Line 15"/>
              <p:cNvSpPr>
                <a:spLocks noChangeShapeType="1"/>
              </p:cNvSpPr>
              <p:nvPr/>
            </p:nvSpPr>
            <p:spPr bwMode="auto">
              <a:xfrm rot="10800000" flipH="1">
                <a:off x="0" y="406"/>
                <a:ext cx="2430" cy="0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8706" name="Rectangle 16"/>
              <p:cNvSpPr>
                <a:spLocks/>
              </p:cNvSpPr>
              <p:nvPr/>
            </p:nvSpPr>
            <p:spPr bwMode="auto">
              <a:xfrm>
                <a:off x="128" y="112"/>
                <a:ext cx="312" cy="232"/>
              </a:xfrm>
              <a:prstGeom prst="rect">
                <a:avLst/>
              </a:prstGeom>
              <a:solidFill>
                <a:srgbClr val="002D99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8707" name="Rectangle 17"/>
              <p:cNvSpPr>
                <a:spLocks/>
              </p:cNvSpPr>
              <p:nvPr/>
            </p:nvSpPr>
            <p:spPr bwMode="auto">
              <a:xfrm>
                <a:off x="1616" y="112"/>
                <a:ext cx="312" cy="232"/>
              </a:xfrm>
              <a:prstGeom prst="rect">
                <a:avLst/>
              </a:prstGeom>
              <a:solidFill>
                <a:srgbClr val="002D99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8708" name="Rectangle 18"/>
              <p:cNvSpPr>
                <a:spLocks/>
              </p:cNvSpPr>
              <p:nvPr/>
            </p:nvSpPr>
            <p:spPr bwMode="auto">
              <a:xfrm>
                <a:off x="1968" y="288"/>
                <a:ext cx="312" cy="232"/>
              </a:xfrm>
              <a:prstGeom prst="rect">
                <a:avLst/>
              </a:prstGeom>
              <a:solidFill>
                <a:srgbClr val="002D99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8709" name="Rectangle 19"/>
              <p:cNvSpPr>
                <a:spLocks/>
              </p:cNvSpPr>
              <p:nvPr/>
            </p:nvSpPr>
            <p:spPr bwMode="auto">
              <a:xfrm>
                <a:off x="1224" y="288"/>
                <a:ext cx="312" cy="232"/>
              </a:xfrm>
              <a:prstGeom prst="rect">
                <a:avLst/>
              </a:prstGeom>
              <a:solidFill>
                <a:srgbClr val="002D99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8710" name="Rectangle 20"/>
              <p:cNvSpPr>
                <a:spLocks/>
              </p:cNvSpPr>
              <p:nvPr/>
            </p:nvSpPr>
            <p:spPr bwMode="auto">
              <a:xfrm>
                <a:off x="480" y="288"/>
                <a:ext cx="312" cy="232"/>
              </a:xfrm>
              <a:prstGeom prst="rect">
                <a:avLst/>
              </a:prstGeom>
              <a:solidFill>
                <a:srgbClr val="002D99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8711" name="Rectangle 21"/>
              <p:cNvSpPr>
                <a:spLocks/>
              </p:cNvSpPr>
              <p:nvPr/>
            </p:nvSpPr>
            <p:spPr bwMode="auto">
              <a:xfrm>
                <a:off x="872" y="112"/>
                <a:ext cx="312" cy="232"/>
              </a:xfrm>
              <a:prstGeom prst="rect">
                <a:avLst/>
              </a:prstGeom>
              <a:solidFill>
                <a:srgbClr val="002D99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28696" name="Line 23"/>
            <p:cNvSpPr>
              <a:spLocks noChangeShapeType="1"/>
            </p:cNvSpPr>
            <p:nvPr/>
          </p:nvSpPr>
          <p:spPr bwMode="auto">
            <a:xfrm>
              <a:off x="2776" y="469"/>
              <a:ext cx="2368" cy="17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8697" name="Line 24"/>
            <p:cNvSpPr>
              <a:spLocks noChangeShapeType="1"/>
            </p:cNvSpPr>
            <p:nvPr/>
          </p:nvSpPr>
          <p:spPr bwMode="auto">
            <a:xfrm rot="10800000" flipH="1">
              <a:off x="2776" y="471"/>
              <a:ext cx="2367" cy="171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8698" name="AutoShape 25"/>
            <p:cNvSpPr>
              <a:spLocks/>
            </p:cNvSpPr>
            <p:nvPr/>
          </p:nvSpPr>
          <p:spPr bwMode="auto">
            <a:xfrm>
              <a:off x="4776" y="240"/>
              <a:ext cx="312" cy="648"/>
            </a:xfrm>
            <a:prstGeom prst="roundRect">
              <a:avLst>
                <a:gd name="adj" fmla="val 38458"/>
              </a:avLst>
            </a:prstGeom>
            <a:solidFill>
              <a:srgbClr val="FDC13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500" b="1">
                  <a:latin typeface="Helvetica Neue" pitchFamily="-84" charset="0"/>
                  <a:ea typeface="MS PGothic" pitchFamily="34" charset="-128"/>
                  <a:sym typeface="Helvetica Neue" pitchFamily="-84" charset="0"/>
                </a:rPr>
                <a:t>D2</a:t>
              </a:r>
            </a:p>
          </p:txBody>
        </p:sp>
        <p:sp>
          <p:nvSpPr>
            <p:cNvPr id="28699" name="AutoShape 26"/>
            <p:cNvSpPr>
              <a:spLocks/>
            </p:cNvSpPr>
            <p:nvPr/>
          </p:nvSpPr>
          <p:spPr bwMode="auto">
            <a:xfrm>
              <a:off x="7592" y="240"/>
              <a:ext cx="312" cy="648"/>
            </a:xfrm>
            <a:prstGeom prst="roundRect">
              <a:avLst>
                <a:gd name="adj" fmla="val 38458"/>
              </a:avLst>
            </a:prstGeom>
            <a:solidFill>
              <a:srgbClr val="FDC13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500" b="1">
                  <a:latin typeface="Helvetica Neue" pitchFamily="-84" charset="0"/>
                  <a:ea typeface="MS PGothic" pitchFamily="34" charset="-128"/>
                  <a:sym typeface="Helvetica Neue" pitchFamily="-84" charset="0"/>
                </a:rPr>
                <a:t>Q4</a:t>
              </a:r>
            </a:p>
          </p:txBody>
        </p:sp>
        <p:sp>
          <p:nvSpPr>
            <p:cNvPr id="28700" name="AutoShape 27"/>
            <p:cNvSpPr>
              <a:spLocks/>
            </p:cNvSpPr>
            <p:nvPr/>
          </p:nvSpPr>
          <p:spPr bwMode="auto">
            <a:xfrm>
              <a:off x="0" y="240"/>
              <a:ext cx="312" cy="648"/>
            </a:xfrm>
            <a:prstGeom prst="roundRect">
              <a:avLst>
                <a:gd name="adj" fmla="val 38458"/>
              </a:avLst>
            </a:prstGeom>
            <a:solidFill>
              <a:srgbClr val="FDC13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500" b="1">
                  <a:latin typeface="Helvetica Neue" pitchFamily="-84" charset="0"/>
                  <a:ea typeface="MS PGothic" pitchFamily="34" charset="-128"/>
                  <a:sym typeface="Helvetica Neue" pitchFamily="-84" charset="0"/>
                </a:rPr>
                <a:t>Q4</a:t>
              </a:r>
            </a:p>
          </p:txBody>
        </p:sp>
        <p:sp>
          <p:nvSpPr>
            <p:cNvPr id="28701" name="AutoShape 28"/>
            <p:cNvSpPr>
              <a:spLocks/>
            </p:cNvSpPr>
            <p:nvPr/>
          </p:nvSpPr>
          <p:spPr bwMode="auto">
            <a:xfrm>
              <a:off x="2816" y="240"/>
              <a:ext cx="312" cy="648"/>
            </a:xfrm>
            <a:prstGeom prst="roundRect">
              <a:avLst>
                <a:gd name="adj" fmla="val 38458"/>
              </a:avLst>
            </a:prstGeom>
            <a:solidFill>
              <a:srgbClr val="FDC13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500" b="1">
                  <a:latin typeface="Helvetica Neue" pitchFamily="-84" charset="0"/>
                  <a:ea typeface="MS PGothic" pitchFamily="34" charset="-128"/>
                  <a:sym typeface="Helvetica Neue" pitchFamily="-84" charset="0"/>
                </a:rPr>
                <a:t>D2</a:t>
              </a:r>
            </a:p>
          </p:txBody>
        </p:sp>
        <p:sp>
          <p:nvSpPr>
            <p:cNvPr id="28702" name="Rectangle 29"/>
            <p:cNvSpPr>
              <a:spLocks/>
            </p:cNvSpPr>
            <p:nvPr/>
          </p:nvSpPr>
          <p:spPr bwMode="auto">
            <a:xfrm>
              <a:off x="3770" y="216"/>
              <a:ext cx="195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b">
              <a:spAutoFit/>
            </a:bodyPr>
            <a:lstStyle/>
            <a:p>
              <a:r>
                <a:rPr lang="en-US" b="1">
                  <a:solidFill>
                    <a:schemeClr val="tx1"/>
                  </a:solidFill>
                  <a:latin typeface="Helvetica Neue" pitchFamily="-84" charset="0"/>
                  <a:ea typeface="MS PGothic" pitchFamily="34" charset="-128"/>
                  <a:sym typeface="Helvetica Neue" pitchFamily="-84" charset="0"/>
                </a:rPr>
                <a:t>IP</a:t>
              </a:r>
            </a:p>
          </p:txBody>
        </p:sp>
      </p:grpSp>
      <p:sp>
        <p:nvSpPr>
          <p:cNvPr id="28677" name="Rectangle 31"/>
          <p:cNvSpPr>
            <a:spLocks/>
          </p:cNvSpPr>
          <p:nvPr/>
        </p:nvSpPr>
        <p:spPr bwMode="auto">
          <a:xfrm>
            <a:off x="516807" y="1169695"/>
            <a:ext cx="47448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b="1">
                <a:solidFill>
                  <a:schemeClr val="tx1"/>
                </a:solidFill>
                <a:latin typeface="Helvetica Neue" pitchFamily="-84" charset="0"/>
                <a:ea typeface="MS PGothic" pitchFamily="34" charset="-128"/>
                <a:sym typeface="Helvetica Neue" pitchFamily="-84" charset="0"/>
              </a:rPr>
              <a:t>LHC</a:t>
            </a:r>
          </a:p>
        </p:txBody>
      </p:sp>
      <p:sp>
        <p:nvSpPr>
          <p:cNvPr id="28678" name="Line 32"/>
          <p:cNvSpPr>
            <a:spLocks noChangeShapeType="1"/>
          </p:cNvSpPr>
          <p:nvPr/>
        </p:nvSpPr>
        <p:spPr bwMode="auto">
          <a:xfrm>
            <a:off x="543595" y="2620948"/>
            <a:ext cx="2722438" cy="2232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28679" name="Rectangle 33"/>
          <p:cNvSpPr>
            <a:spLocks/>
          </p:cNvSpPr>
          <p:nvPr/>
        </p:nvSpPr>
        <p:spPr bwMode="auto">
          <a:xfrm>
            <a:off x="1662039" y="2392125"/>
            <a:ext cx="497830" cy="260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700" b="1">
                <a:latin typeface="Helvetica Neue" pitchFamily="-84" charset="0"/>
                <a:ea typeface="MS PGothic" pitchFamily="34" charset="-128"/>
                <a:sym typeface="Helvetica Neue" pitchFamily="-84" charset="0"/>
              </a:rPr>
              <a:t>11 m</a:t>
            </a:r>
          </a:p>
        </p:txBody>
      </p:sp>
      <p:grpSp>
        <p:nvGrpSpPr>
          <p:cNvPr id="28719" name="Group 47"/>
          <p:cNvGrpSpPr>
            <a:grpSpLocks/>
          </p:cNvGrpSpPr>
          <p:nvPr/>
        </p:nvGrpSpPr>
        <p:grpSpPr bwMode="auto">
          <a:xfrm>
            <a:off x="401836" y="3544054"/>
            <a:ext cx="8340328" cy="2849687"/>
            <a:chOff x="0" y="95"/>
            <a:chExt cx="7472" cy="2553"/>
          </a:xfrm>
        </p:grpSpPr>
        <p:sp>
          <p:nvSpPr>
            <p:cNvPr id="28681" name="Rectangle 34"/>
            <p:cNvSpPr>
              <a:spLocks/>
            </p:cNvSpPr>
            <p:nvPr/>
          </p:nvSpPr>
          <p:spPr bwMode="auto">
            <a:xfrm>
              <a:off x="122" y="216"/>
              <a:ext cx="414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b">
              <a:spAutoFit/>
            </a:bodyPr>
            <a:lstStyle/>
            <a:p>
              <a:r>
                <a:rPr lang="en-US" b="1">
                  <a:solidFill>
                    <a:schemeClr val="tx1"/>
                  </a:solidFill>
                  <a:latin typeface="Helvetica Neue" pitchFamily="-84" charset="0"/>
                  <a:ea typeface="MS PGothic" pitchFamily="34" charset="-128"/>
                  <a:sym typeface="Helvetica Neue" pitchFamily="-84" charset="0"/>
                </a:rPr>
                <a:t>SPS</a:t>
              </a:r>
            </a:p>
          </p:txBody>
        </p:sp>
        <p:grpSp>
          <p:nvGrpSpPr>
            <p:cNvPr id="28682" name="Group 45"/>
            <p:cNvGrpSpPr>
              <a:grpSpLocks/>
            </p:cNvGrpSpPr>
            <p:nvPr/>
          </p:nvGrpSpPr>
          <p:grpSpPr bwMode="auto">
            <a:xfrm>
              <a:off x="1258" y="95"/>
              <a:ext cx="3693" cy="1033"/>
              <a:chOff x="0" y="55"/>
              <a:chExt cx="3692" cy="1033"/>
            </a:xfrm>
          </p:grpSpPr>
          <p:sp>
            <p:nvSpPr>
              <p:cNvPr id="28684" name="Rectangle 35"/>
              <p:cNvSpPr>
                <a:spLocks/>
              </p:cNvSpPr>
              <p:nvPr/>
            </p:nvSpPr>
            <p:spPr bwMode="auto">
              <a:xfrm>
                <a:off x="1261" y="440"/>
                <a:ext cx="2424" cy="648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28685" name="Group 39"/>
              <p:cNvGrpSpPr>
                <a:grpSpLocks/>
              </p:cNvGrpSpPr>
              <p:nvPr/>
            </p:nvGrpSpPr>
            <p:grpSpPr bwMode="auto">
              <a:xfrm>
                <a:off x="1261" y="720"/>
                <a:ext cx="2431" cy="232"/>
                <a:chOff x="0" y="0"/>
                <a:chExt cx="2430" cy="232"/>
              </a:xfrm>
            </p:grpSpPr>
            <p:sp>
              <p:nvSpPr>
                <p:cNvPr id="28691" name="Line 36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0" y="118"/>
                  <a:ext cx="2430" cy="0"/>
                </a:xfrm>
                <a:prstGeom prst="line">
                  <a:avLst/>
                </a:prstGeom>
                <a:noFill/>
                <a:ln w="635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  <p:sp>
              <p:nvSpPr>
                <p:cNvPr id="28692" name="Rectangle 37"/>
                <p:cNvSpPr>
                  <a:spLocks/>
                </p:cNvSpPr>
                <p:nvPr/>
              </p:nvSpPr>
              <p:spPr bwMode="auto">
                <a:xfrm>
                  <a:off x="1656" y="0"/>
                  <a:ext cx="312" cy="232"/>
                </a:xfrm>
                <a:prstGeom prst="rect">
                  <a:avLst/>
                </a:prstGeom>
                <a:solidFill>
                  <a:srgbClr val="002D99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8693" name="Rectangle 38"/>
                <p:cNvSpPr>
                  <a:spLocks/>
                </p:cNvSpPr>
                <p:nvPr/>
              </p:nvSpPr>
              <p:spPr bwMode="auto">
                <a:xfrm>
                  <a:off x="456" y="0"/>
                  <a:ext cx="312" cy="232"/>
                </a:xfrm>
                <a:prstGeom prst="rect">
                  <a:avLst/>
                </a:prstGeom>
                <a:solidFill>
                  <a:srgbClr val="002D99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28686" name="Line 40"/>
              <p:cNvSpPr>
                <a:spLocks noChangeShapeType="1"/>
              </p:cNvSpPr>
              <p:nvPr/>
            </p:nvSpPr>
            <p:spPr bwMode="auto">
              <a:xfrm>
                <a:off x="1253" y="258"/>
                <a:ext cx="2439" cy="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 type="triangle" w="med" len="sm"/>
                <a:tailEnd type="triangle" w="med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8687" name="Rectangle 41"/>
              <p:cNvSpPr>
                <a:spLocks/>
              </p:cNvSpPr>
              <p:nvPr/>
            </p:nvSpPr>
            <p:spPr bwMode="auto">
              <a:xfrm>
                <a:off x="2306" y="55"/>
                <a:ext cx="337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/>
              <a:p>
                <a:r>
                  <a:rPr lang="en-US" sz="1700" b="1">
                    <a:latin typeface="Helvetica Neue" pitchFamily="-84" charset="0"/>
                    <a:ea typeface="MS PGothic" pitchFamily="34" charset="-128"/>
                    <a:sym typeface="Helvetica Neue" pitchFamily="-84" charset="0"/>
                  </a:rPr>
                  <a:t>3 m</a:t>
                </a:r>
              </a:p>
            </p:txBody>
          </p:sp>
          <p:sp>
            <p:nvSpPr>
              <p:cNvPr id="28688" name="Line 42"/>
              <p:cNvSpPr>
                <a:spLocks noChangeShapeType="1"/>
              </p:cNvSpPr>
              <p:nvPr/>
            </p:nvSpPr>
            <p:spPr bwMode="auto">
              <a:xfrm rot="10800000">
                <a:off x="0" y="839"/>
                <a:ext cx="113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8689" name="Line 43"/>
              <p:cNvSpPr>
                <a:spLocks noChangeShapeType="1"/>
              </p:cNvSpPr>
              <p:nvPr/>
            </p:nvSpPr>
            <p:spPr bwMode="auto">
              <a:xfrm rot="10800000" flipH="1">
                <a:off x="1261" y="662"/>
                <a:ext cx="2431" cy="0"/>
              </a:xfrm>
              <a:prstGeom prst="line">
                <a:avLst/>
              </a:prstGeom>
              <a:noFill/>
              <a:ln w="63500">
                <a:solidFill>
                  <a:srgbClr val="3F691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8690" name="Rectangle 44"/>
              <p:cNvSpPr>
                <a:spLocks/>
              </p:cNvSpPr>
              <p:nvPr/>
            </p:nvSpPr>
            <p:spPr bwMode="auto">
              <a:xfrm>
                <a:off x="265" y="574"/>
                <a:ext cx="533" cy="2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/>
              <a:p>
                <a:r>
                  <a:rPr lang="en-US" sz="1700" b="1">
                    <a:latin typeface="Helvetica Neue" pitchFamily="-84" charset="0"/>
                    <a:ea typeface="MS PGothic" pitchFamily="34" charset="-128"/>
                    <a:sym typeface="Helvetica Neue" pitchFamily="-84" charset="0"/>
                  </a:rPr>
                  <a:t>Beam</a:t>
                </a:r>
              </a:p>
            </p:txBody>
          </p:sp>
        </p:grpSp>
        <p:sp>
          <p:nvSpPr>
            <p:cNvPr id="28683" name="Rectangle 46"/>
            <p:cNvSpPr>
              <a:spLocks/>
            </p:cNvSpPr>
            <p:nvPr/>
          </p:nvSpPr>
          <p:spPr bwMode="auto">
            <a:xfrm>
              <a:off x="0" y="904"/>
              <a:ext cx="7472" cy="1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spcBef>
                  <a:spcPts val="844"/>
                </a:spcBef>
              </a:pPr>
              <a:endParaRPr lang="en-US" dirty="0">
                <a:solidFill>
                  <a:srgbClr val="001F67"/>
                </a:solidFill>
                <a:latin typeface="Helvetica Neue" pitchFamily="-84" charset="0"/>
                <a:ea typeface="MS PGothic" pitchFamily="34" charset="-128"/>
                <a:sym typeface="Helvetica Neue" pitchFamily="-84" charset="0"/>
              </a:endParaRPr>
            </a:p>
            <a:p>
              <a:pPr marL="88900" indent="177800">
                <a:spcBef>
                  <a:spcPts val="844"/>
                </a:spcBef>
                <a:buClr>
                  <a:srgbClr val="001F67"/>
                </a:buClr>
                <a:buSzPct val="100000"/>
                <a:buFont typeface="Helvetica Neue" pitchFamily="-84" charset="0"/>
                <a:buChar char="•"/>
              </a:pPr>
              <a:r>
                <a:rPr lang="en-US" dirty="0">
                  <a:solidFill>
                    <a:srgbClr val="001F67"/>
                  </a:solidFill>
                  <a:latin typeface="Helvetica Neue" pitchFamily="-84" charset="0"/>
                  <a:ea typeface="MS PGothic" pitchFamily="34" charset="-128"/>
                  <a:sym typeface="Helvetica Neue" pitchFamily="-84" charset="0"/>
                </a:rPr>
                <a:t>SPS:  Possible to test of both local or global crabbing schemes</a:t>
              </a:r>
            </a:p>
            <a:p>
              <a:pPr marL="88900" indent="177800">
                <a:spcBef>
                  <a:spcPts val="844"/>
                </a:spcBef>
                <a:buClr>
                  <a:srgbClr val="001F67"/>
                </a:buClr>
                <a:buSzPct val="100000"/>
                <a:buFont typeface="Helvetica Neue" pitchFamily="-84" charset="0"/>
                <a:buChar char="•"/>
              </a:pPr>
              <a:r>
                <a:rPr lang="en-US" dirty="0">
                  <a:solidFill>
                    <a:srgbClr val="001F67"/>
                  </a:solidFill>
                  <a:latin typeface="Helvetica Neue" pitchFamily="-84" charset="0"/>
                  <a:ea typeface="MS PGothic" pitchFamily="34" charset="-128"/>
                  <a:sym typeface="Helvetica Neue" pitchFamily="-84" charset="0"/>
                </a:rPr>
                <a:t>2 identical cavities per cryomodule, 1 RF amplifier per cavity </a:t>
              </a:r>
            </a:p>
            <a:p>
              <a:pPr marL="88900" indent="177800">
                <a:spcBef>
                  <a:spcPts val="844"/>
                </a:spcBef>
                <a:buClr>
                  <a:srgbClr val="001F67"/>
                </a:buClr>
                <a:buSzPct val="100000"/>
                <a:buFont typeface="Helvetica Neue" pitchFamily="-84" charset="0"/>
                <a:buChar char="•"/>
              </a:pPr>
              <a:r>
                <a:rPr lang="en-US" dirty="0">
                  <a:solidFill>
                    <a:srgbClr val="001F67"/>
                  </a:solidFill>
                  <a:latin typeface="Helvetica Neue" pitchFamily="-84" charset="0"/>
                  <a:ea typeface="MS PGothic" pitchFamily="34" charset="-128"/>
                  <a:sym typeface="Helvetica Neue" pitchFamily="-84" charset="0"/>
                </a:rPr>
                <a:t>Cavities can only stay in beam line if superconducting state maintained</a:t>
              </a:r>
            </a:p>
            <a:p>
              <a:pPr marL="88900" indent="177800">
                <a:spcBef>
                  <a:spcPts val="844"/>
                </a:spcBef>
                <a:buClr>
                  <a:srgbClr val="001F67"/>
                </a:buClr>
                <a:buSzPct val="100000"/>
                <a:buFont typeface="Helvetica Neue" pitchFamily="-84" charset="0"/>
                <a:buChar char="•"/>
              </a:pPr>
              <a:r>
                <a:rPr lang="en-US" dirty="0">
                  <a:solidFill>
                    <a:srgbClr val="001F67"/>
                  </a:solidFill>
                  <a:latin typeface="Helvetica Neue" pitchFamily="-84" charset="0"/>
                  <a:ea typeface="MS PGothic" pitchFamily="34" charset="-128"/>
                  <a:sym typeface="Helvetica Neue" pitchFamily="-84" charset="0"/>
                </a:rPr>
                <a:t>SPS tests: Only horizontal crabbing (LHC: crabbing in both  H &amp; V)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1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3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16753">
            <a:off x="-894085" y="1405103"/>
            <a:ext cx="7411641" cy="494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ym typeface="Helvetica Neue Light" charset="0"/>
              </a:rPr>
              <a:t>SPS crab cavity location 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16649" y="1313259"/>
            <a:ext cx="4652367" cy="5268516"/>
          </a:xfrm>
        </p:spPr>
        <p:txBody>
          <a:bodyPr>
            <a:normAutofit fontScale="70000" lnSpcReduction="20000"/>
          </a:bodyPr>
          <a:lstStyle/>
          <a:p>
            <a:pPr algn="ctr" eaLnBrk="1" hangingPunct="1">
              <a:buFont typeface="Helvetica Neue" charset="0"/>
              <a:buChar char="•"/>
              <a:defRPr/>
            </a:pPr>
            <a:r>
              <a:rPr lang="en-US" sz="2500" b="1" u="sng" dirty="0">
                <a:sym typeface="Helvetica Neue" charset="0"/>
              </a:rPr>
              <a:t>SPS Location: LSS4</a:t>
            </a:r>
            <a:endParaRPr lang="en-US" sz="2500" b="1" u="sng" dirty="0">
              <a:ea typeface="ヒラギノ角ゴ ProN W6" charset="0"/>
              <a:cs typeface="ヒラギノ角ゴ ProN W6" charset="0"/>
              <a:sym typeface="Helvetica Neue" charset="0"/>
            </a:endParaRPr>
          </a:p>
          <a:p>
            <a:pPr marL="500045" lvl="1">
              <a:buClr>
                <a:srgbClr val="287B00"/>
              </a:buClr>
              <a:buFont typeface="Helvetica Neue" charset="0"/>
              <a:buChar char="•"/>
              <a:defRPr/>
            </a:pPr>
            <a:r>
              <a:rPr lang="en-US" b="1" dirty="0" smtClean="0">
                <a:solidFill>
                  <a:srgbClr val="287B00"/>
                </a:solidFill>
                <a:sym typeface="Helvetica Neue" charset="0"/>
              </a:rPr>
              <a:t>Cryogenics Infrastructure</a:t>
            </a:r>
            <a:endParaRPr lang="en-US" b="1" dirty="0" smtClean="0">
              <a:solidFill>
                <a:srgbClr val="287B00"/>
              </a:solidFill>
              <a:ea typeface="ヒラギノ角ゴ ProN W6" charset="0"/>
              <a:cs typeface="ヒラギノ角ゴ ProN W6" charset="0"/>
              <a:sym typeface="Helvetica Neue" charset="0"/>
            </a:endParaRPr>
          </a:p>
          <a:p>
            <a:pPr marL="812573" lvl="2">
              <a:buFont typeface="Helvetica Neue" charset="0"/>
              <a:buChar char="•"/>
              <a:defRPr/>
            </a:pPr>
            <a:r>
              <a:rPr lang="en-US" dirty="0" smtClean="0">
                <a:sym typeface="Helvetica Neue" charset="0"/>
              </a:rPr>
              <a:t>Only SPS </a:t>
            </a:r>
            <a:r>
              <a:rPr lang="en-US" dirty="0" err="1" smtClean="0">
                <a:sym typeface="Helvetica Neue" charset="0"/>
              </a:rPr>
              <a:t>Pt</a:t>
            </a:r>
            <a:r>
              <a:rPr lang="en-US" dirty="0" smtClean="0">
                <a:sym typeface="Helvetica Neue" charset="0"/>
              </a:rPr>
              <a:t> 4  is feasible</a:t>
            </a:r>
          </a:p>
          <a:p>
            <a:pPr marL="500045" lvl="1">
              <a:buClr>
                <a:srgbClr val="287B00"/>
              </a:buClr>
              <a:buFont typeface="Helvetica Neue" charset="0"/>
              <a:buChar char="•"/>
              <a:defRPr/>
            </a:pPr>
            <a:r>
              <a:rPr lang="en-US" b="1" dirty="0" smtClean="0">
                <a:solidFill>
                  <a:srgbClr val="287B00"/>
                </a:solidFill>
                <a:sym typeface="Helvetica Neue" charset="0"/>
              </a:rPr>
              <a:t>LLRF can be close (</a:t>
            </a:r>
            <a:r>
              <a:rPr lang="en-US" b="1" dirty="0" smtClean="0">
                <a:solidFill>
                  <a:srgbClr val="287B00"/>
                </a:solidFill>
                <a:sym typeface="Helvetica Neue" charset="0"/>
              </a:rPr>
              <a:t>35 m</a:t>
            </a:r>
            <a:r>
              <a:rPr lang="en-US" b="1" dirty="0" smtClean="0">
                <a:solidFill>
                  <a:srgbClr val="287B00"/>
                </a:solidFill>
                <a:sym typeface="Helvetica Neue" charset="0"/>
              </a:rPr>
              <a:t>)</a:t>
            </a:r>
            <a:endParaRPr lang="en-US" b="1" dirty="0" smtClean="0">
              <a:solidFill>
                <a:srgbClr val="287B00"/>
              </a:solidFill>
              <a:ea typeface="ヒラギノ角ゴ ProN W6" charset="0"/>
              <a:cs typeface="ヒラギノ角ゴ ProN W6" charset="0"/>
              <a:sym typeface="Helvetica Neue" charset="0"/>
            </a:endParaRPr>
          </a:p>
          <a:p>
            <a:pPr marL="812573" lvl="2">
              <a:buFont typeface="Helvetica Neue" charset="0"/>
              <a:buChar char="•"/>
              <a:defRPr/>
            </a:pPr>
            <a:r>
              <a:rPr lang="en-US" dirty="0" smtClean="0">
                <a:sym typeface="Helvetica Neue" charset="0"/>
              </a:rPr>
              <a:t>Experimental cavern (ECX4)  </a:t>
            </a:r>
          </a:p>
          <a:p>
            <a:pPr marL="500045" lvl="1">
              <a:buClr>
                <a:srgbClr val="008000"/>
              </a:buClr>
              <a:buFont typeface="Helvetica Neue" charset="0"/>
              <a:buChar char="•"/>
              <a:defRPr/>
            </a:pPr>
            <a:r>
              <a:rPr lang="en-US" b="1" dirty="0" smtClean="0">
                <a:solidFill>
                  <a:srgbClr val="008000"/>
                </a:solidFill>
                <a:sym typeface="Helvetica Neue" charset="0"/>
              </a:rPr>
              <a:t>Facility for switching cavities in/out </a:t>
            </a:r>
            <a:endParaRPr lang="en-US" dirty="0" smtClean="0">
              <a:solidFill>
                <a:srgbClr val="008000"/>
              </a:solidFill>
              <a:sym typeface="Helvetica Neue" charset="0"/>
            </a:endParaRPr>
          </a:p>
          <a:p>
            <a:pPr marL="500045" lvl="1">
              <a:buClr>
                <a:srgbClr val="C97100"/>
              </a:buClr>
              <a:buFont typeface="Helvetica Neue" charset="0"/>
              <a:buChar char="•"/>
              <a:defRPr/>
            </a:pPr>
            <a:endParaRPr lang="en-US" b="1" dirty="0" smtClean="0">
              <a:solidFill>
                <a:srgbClr val="C97100"/>
              </a:solidFill>
              <a:ea typeface="ヒラギノ角ゴ ProN W6" charset="0"/>
              <a:cs typeface="ヒラギノ角ゴ ProN W6" charset="0"/>
              <a:sym typeface="Helvetica Neue" charset="0"/>
            </a:endParaRPr>
          </a:p>
          <a:p>
            <a:pPr marL="500045" lvl="1">
              <a:buClr>
                <a:srgbClr val="C97100"/>
              </a:buClr>
              <a:buFont typeface="Helvetica Neue" charset="0"/>
              <a:buChar char="•"/>
              <a:defRPr/>
            </a:pPr>
            <a:r>
              <a:rPr lang="en-US" b="1" dirty="0" smtClean="0">
                <a:solidFill>
                  <a:srgbClr val="C97100"/>
                </a:solidFill>
                <a:sym typeface="Helvetica Neue" charset="0"/>
              </a:rPr>
              <a:t>Crab Cavity space not free till 2015</a:t>
            </a:r>
            <a:endParaRPr lang="en-US" b="1" dirty="0" smtClean="0">
              <a:solidFill>
                <a:srgbClr val="C97100"/>
              </a:solidFill>
              <a:ea typeface="ヒラギノ角ゴ ProN W6" charset="0"/>
              <a:cs typeface="ヒラギノ角ゴ ProN W6" charset="0"/>
              <a:sym typeface="Helvetica Neue" charset="0"/>
            </a:endParaRPr>
          </a:p>
          <a:p>
            <a:pPr marL="500045" lvl="1">
              <a:buClr>
                <a:srgbClr val="C97100"/>
              </a:buClr>
              <a:buFont typeface="Helvetica Neue" charset="0"/>
              <a:buChar char="•"/>
              <a:defRPr/>
            </a:pPr>
            <a:r>
              <a:rPr lang="en-US" b="1" dirty="0" smtClean="0">
                <a:solidFill>
                  <a:srgbClr val="C97100"/>
                </a:solidFill>
                <a:sym typeface="Helvetica Neue" charset="0"/>
              </a:rPr>
              <a:t>Limited access to SPS zone</a:t>
            </a:r>
            <a:r>
              <a:rPr lang="en-US" dirty="0" smtClean="0">
                <a:solidFill>
                  <a:srgbClr val="C97100"/>
                </a:solidFill>
                <a:sym typeface="Helvetica Neue" charset="0"/>
              </a:rPr>
              <a:t> </a:t>
            </a:r>
            <a:r>
              <a:rPr lang="en-US" b="1" dirty="0" smtClean="0">
                <a:solidFill>
                  <a:srgbClr val="C97100"/>
                </a:solidFill>
                <a:sym typeface="Helvetica Neue" charset="0"/>
              </a:rPr>
              <a:t>after SPS long shutdown (2013-2014)</a:t>
            </a:r>
            <a:endParaRPr lang="en-US" b="1" dirty="0" smtClean="0">
              <a:solidFill>
                <a:srgbClr val="C97100"/>
              </a:solidFill>
              <a:ea typeface="ヒラギノ角ゴ ProN W6" charset="0"/>
              <a:cs typeface="ヒラギノ角ゴ ProN W6" charset="0"/>
              <a:sym typeface="Helvetica Neue" charset="0"/>
            </a:endParaRPr>
          </a:p>
          <a:p>
            <a:pPr marL="500045" lvl="1">
              <a:buClr>
                <a:srgbClr val="C97100"/>
              </a:buClr>
              <a:buFont typeface="Helvetica Neue" charset="0"/>
              <a:buChar char="•"/>
              <a:defRPr/>
            </a:pPr>
            <a:endParaRPr lang="en-US" b="1" dirty="0" smtClean="0">
              <a:solidFill>
                <a:srgbClr val="C97100"/>
              </a:solidFill>
              <a:ea typeface="ヒラギノ角ゴ ProN W6" charset="0"/>
              <a:cs typeface="ヒラギノ角ゴ ProN W6" charset="0"/>
              <a:sym typeface="Helvetica Neue" charset="0"/>
            </a:endParaRPr>
          </a:p>
          <a:p>
            <a:pPr marL="500045" lvl="1">
              <a:buClr>
                <a:srgbClr val="D90B00"/>
              </a:buClr>
              <a:buFont typeface="Helvetica Neue" charset="0"/>
              <a:buChar char="•"/>
              <a:defRPr/>
            </a:pPr>
            <a:r>
              <a:rPr lang="en-US" b="1" dirty="0" smtClean="0">
                <a:solidFill>
                  <a:srgbClr val="D90B00"/>
                </a:solidFill>
                <a:sym typeface="Helvetica Neue" charset="0"/>
              </a:rPr>
              <a:t>SPS Extraction </a:t>
            </a:r>
            <a:r>
              <a:rPr lang="en-US" b="1" dirty="0" err="1" smtClean="0">
                <a:solidFill>
                  <a:srgbClr val="D90B00"/>
                </a:solidFill>
                <a:sym typeface="Helvetica Neue" charset="0"/>
              </a:rPr>
              <a:t>pt</a:t>
            </a:r>
            <a:r>
              <a:rPr lang="en-US" b="1" dirty="0" smtClean="0">
                <a:solidFill>
                  <a:srgbClr val="D90B00"/>
                </a:solidFill>
                <a:sym typeface="Helvetica Neue" charset="0"/>
              </a:rPr>
              <a:t> for LHC beam 2</a:t>
            </a:r>
            <a:endParaRPr lang="en-US" b="1" dirty="0" smtClean="0">
              <a:solidFill>
                <a:srgbClr val="D90B00"/>
              </a:solidFill>
              <a:ea typeface="ヒラギノ角ゴ ProN W6" charset="0"/>
              <a:cs typeface="ヒラギノ角ゴ ProN W6" charset="0"/>
              <a:sym typeface="Helvetica Neue" charset="0"/>
            </a:endParaRPr>
          </a:p>
        </p:txBody>
      </p:sp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8813602" y="6554390"/>
            <a:ext cx="21877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91" tIns="32146" rIns="64291" bIns="32146"/>
          <a:lstStyle>
            <a:lvl1pPr eaLnBrk="0" hangingPunct="0">
              <a:defRPr sz="4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sym typeface="Helvetica Neue Light" pitchFamily="-84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sym typeface="Helvetica Neue Light" pitchFamily="-84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sym typeface="Helvetica Neue Light" pitchFamily="-84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sym typeface="Helvetica Neue Light" pitchFamily="-84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sym typeface="Helvetica Neue Light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sym typeface="Helvetica Neue Light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sym typeface="Helvetica Neue Light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sym typeface="Helvetica Neue Light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sym typeface="Helvetica Neue Light" pitchFamily="-84" charset="0"/>
              </a:defRPr>
            </a:lvl9pPr>
          </a:lstStyle>
          <a:p>
            <a:pPr algn="r" eaLnBrk="1" hangingPunct="1"/>
            <a:fld id="{7B399394-B00B-4A76-AB37-45399D249948}" type="slidenum">
              <a:rPr lang="en-US" sz="1000">
                <a:solidFill>
                  <a:schemeClr val="tx1"/>
                </a:solidFill>
                <a:latin typeface="Helvetica Neue" pitchFamily="-84" charset="0"/>
                <a:ea typeface="MS PGothic" pitchFamily="34" charset="-128"/>
                <a:sym typeface="Helvetica Neue" pitchFamily="-84" charset="0"/>
              </a:rPr>
              <a:pPr algn="r" eaLnBrk="1" hangingPunct="1"/>
              <a:t>8</a:t>
            </a:fld>
            <a:endParaRPr lang="en-US" sz="1000">
              <a:solidFill>
                <a:schemeClr val="tx1"/>
              </a:solidFill>
              <a:latin typeface="Helvetica Neue" pitchFamily="-84" charset="0"/>
              <a:ea typeface="MS PGothic" pitchFamily="34" charset="-128"/>
              <a:sym typeface="Helvetica Neue" pitchFamily="-84" charset="0"/>
            </a:endParaRPr>
          </a:p>
        </p:txBody>
      </p:sp>
      <p:sp>
        <p:nvSpPr>
          <p:cNvPr id="29701" name="Oval 4"/>
          <p:cNvSpPr>
            <a:spLocks/>
          </p:cNvSpPr>
          <p:nvPr/>
        </p:nvSpPr>
        <p:spPr bwMode="auto">
          <a:xfrm>
            <a:off x="3571875" y="3705820"/>
            <a:ext cx="1214438" cy="1312664"/>
          </a:xfrm>
          <a:prstGeom prst="ellipse">
            <a:avLst/>
          </a:prstGeom>
          <a:noFill/>
          <a:ln w="50800">
            <a:solidFill>
              <a:srgbClr val="D90B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04" name="Rectangle 6"/>
          <p:cNvSpPr>
            <a:spLocks/>
          </p:cNvSpPr>
          <p:nvPr/>
        </p:nvSpPr>
        <p:spPr bwMode="auto">
          <a:xfrm>
            <a:off x="8930" y="2499950"/>
            <a:ext cx="767953" cy="64284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05" name="Rectangle 7"/>
          <p:cNvSpPr>
            <a:spLocks/>
          </p:cNvSpPr>
          <p:nvPr/>
        </p:nvSpPr>
        <p:spPr bwMode="auto">
          <a:xfrm>
            <a:off x="2794992" y="6062388"/>
            <a:ext cx="767953" cy="64284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498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84" y="1196578"/>
            <a:ext cx="8005465" cy="503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2"/>
          <p:cNvSpPr>
            <a:spLocks/>
          </p:cNvSpPr>
          <p:nvPr/>
        </p:nvSpPr>
        <p:spPr bwMode="auto">
          <a:xfrm>
            <a:off x="4732735" y="2419945"/>
            <a:ext cx="2018109" cy="1107281"/>
          </a:xfrm>
          <a:prstGeom prst="rect">
            <a:avLst/>
          </a:prstGeom>
          <a:solidFill>
            <a:srgbClr val="002D99">
              <a:alpha val="50195"/>
            </a:srgbClr>
          </a:solidFill>
          <a:ln w="25400">
            <a:solidFill>
              <a:schemeClr val="tx1">
                <a:alpha val="50195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ym typeface="Helvetica Neue Light" charset="0"/>
              </a:rPr>
              <a:t>SPS LSS4 Layout</a:t>
            </a:r>
          </a:p>
        </p:txBody>
      </p:sp>
      <p:sp>
        <p:nvSpPr>
          <p:cNvPr id="30725" name="Rectangle 4"/>
          <p:cNvSpPr>
            <a:spLocks/>
          </p:cNvSpPr>
          <p:nvPr/>
        </p:nvSpPr>
        <p:spPr bwMode="auto">
          <a:xfrm>
            <a:off x="7550051" y="1257984"/>
            <a:ext cx="1213474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200" b="1" dirty="0">
                <a:latin typeface="Helvetica Neue" pitchFamily="-84" charset="0"/>
                <a:ea typeface="MS PGothic" pitchFamily="34" charset="-128"/>
                <a:sym typeface="Helvetica Neue" pitchFamily="-84" charset="0"/>
              </a:rPr>
              <a:t>LLRF</a:t>
            </a:r>
          </a:p>
          <a:p>
            <a:endParaRPr lang="en-US" sz="2200" b="1" dirty="0">
              <a:latin typeface="Helvetica Neue" pitchFamily="-84" charset="0"/>
              <a:ea typeface="MS PGothic" pitchFamily="34" charset="-128"/>
              <a:sym typeface="Helvetica Neue" pitchFamily="-84" charset="0"/>
            </a:endParaRPr>
          </a:p>
          <a:p>
            <a:r>
              <a:rPr lang="en-US" sz="1700" b="1" dirty="0" smtClean="0">
                <a:latin typeface="Helvetica Neue" pitchFamily="-84" charset="0"/>
                <a:ea typeface="MS PGothic" pitchFamily="34" charset="-128"/>
                <a:sym typeface="Helvetica Neue" pitchFamily="-84" charset="0"/>
              </a:rPr>
              <a:t>ECX4(35 m</a:t>
            </a:r>
            <a:r>
              <a:rPr lang="en-US" sz="1700" b="1" dirty="0">
                <a:latin typeface="Helvetica Neue" pitchFamily="-84" charset="0"/>
                <a:ea typeface="MS PGothic" pitchFamily="34" charset="-128"/>
                <a:sym typeface="Helvetica Neue" pitchFamily="-84" charset="0"/>
              </a:rPr>
              <a:t>)</a:t>
            </a:r>
          </a:p>
        </p:txBody>
      </p:sp>
      <p:sp>
        <p:nvSpPr>
          <p:cNvPr id="30726" name="AutoShape 5"/>
          <p:cNvSpPr>
            <a:spLocks/>
          </p:cNvSpPr>
          <p:nvPr/>
        </p:nvSpPr>
        <p:spPr bwMode="auto">
          <a:xfrm>
            <a:off x="7733109" y="1544836"/>
            <a:ext cx="892969" cy="303609"/>
          </a:xfrm>
          <a:prstGeom prst="rightArrow">
            <a:avLst>
              <a:gd name="adj1" fmla="val 32000"/>
              <a:gd name="adj2" fmla="val 129412"/>
            </a:avLst>
          </a:prstGeom>
          <a:solidFill>
            <a:srgbClr val="0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27" name="Rectangle 6"/>
          <p:cNvSpPr>
            <a:spLocks/>
          </p:cNvSpPr>
          <p:nvPr/>
        </p:nvSpPr>
        <p:spPr bwMode="auto">
          <a:xfrm>
            <a:off x="5241727" y="3053953"/>
            <a:ext cx="1160859" cy="401836"/>
          </a:xfrm>
          <a:prstGeom prst="rect">
            <a:avLst/>
          </a:prstGeom>
          <a:solidFill>
            <a:srgbClr val="FEBB64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2100" b="1" dirty="0" smtClean="0">
                <a:latin typeface="Helvetica Neue" pitchFamily="-84" charset="0"/>
                <a:ea typeface="MS PGothic" pitchFamily="34" charset="-128"/>
                <a:sym typeface="Helvetica Neue" pitchFamily="-84" charset="0"/>
              </a:rPr>
              <a:t>CC CM</a:t>
            </a:r>
            <a:endParaRPr lang="en-US" sz="2100" b="1" dirty="0">
              <a:latin typeface="Helvetica Neue" pitchFamily="-84" charset="0"/>
              <a:ea typeface="MS PGothic" pitchFamily="34" charset="-128"/>
              <a:sym typeface="Helvetica Neue" pitchFamily="-8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400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iLumiLHC_Presentation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65F00B9AFF9D4DB8D423D62D364FE5" ma:contentTypeVersion="0" ma:contentTypeDescription="Create a new document." ma:contentTypeScope="" ma:versionID="1f5c5222447e6795847028ce554a3f6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553D58-F42B-43B9-BDA1-90638D0CBA0D}">
  <ds:schemaRefs>
    <ds:schemaRef ds:uri="http://purl.org/dc/elements/1.1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8A7ED259-6AEE-4E24-A95A-9729541A612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82125E1-CCB4-4909-BE88-A72A822A6F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HiLumiLHC_PresentationTemplate</Template>
  <TotalTime>5786</TotalTime>
  <Words>1696</Words>
  <Application>Microsoft Office PowerPoint</Application>
  <PresentationFormat>On-screen Show (4:3)</PresentationFormat>
  <Paragraphs>357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HiLumiLHC_PresentationTemplate</vt:lpstr>
      <vt:lpstr>Planning Schedule &amp; Milestones</vt:lpstr>
      <vt:lpstr>Master Schedule – unchanged!</vt:lpstr>
      <vt:lpstr>Long-term goals </vt:lpstr>
      <vt:lpstr>Crab cavities - Why we want them in the LHC</vt:lpstr>
      <vt:lpstr>Crab Cavities in the SPS:</vt:lpstr>
      <vt:lpstr>SPS Crab Cavity Validation Program</vt:lpstr>
      <vt:lpstr>Crab Cavity layout</vt:lpstr>
      <vt:lpstr>SPS crab cavity location </vt:lpstr>
      <vt:lpstr>SPS LSS4 Layout</vt:lpstr>
      <vt:lpstr>SPS Integration - Space available</vt:lpstr>
      <vt:lpstr>Integration in the SPS – operational aspects</vt:lpstr>
      <vt:lpstr>SPS Operational Constraints</vt:lpstr>
      <vt:lpstr>SPS Cryogenic Issues</vt:lpstr>
      <vt:lpstr>Crab Cavity Cryogenics in the SPS</vt:lpstr>
      <vt:lpstr>Cryogenics Layout</vt:lpstr>
      <vt:lpstr>Cryogenics - infrastructure for real</vt:lpstr>
      <vt:lpstr>Cavity Tuners – concepts </vt:lpstr>
      <vt:lpstr>Cavity Tuners - Implementation </vt:lpstr>
      <vt:lpstr>Cryomodule Design </vt:lpstr>
      <vt:lpstr>Fundamental Power coupler</vt:lpstr>
      <vt:lpstr>RF Power</vt:lpstr>
      <vt:lpstr>Multiple Cavity Control and MP algorithms: LLRF</vt:lpstr>
      <vt:lpstr>Schedule - Longer term view</vt:lpstr>
      <vt:lpstr>Schedule up to Installation in the SPS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 for HiLumi collaborators</dc:title>
  <dc:creator>Cecile Noels</dc:creator>
  <cp:lastModifiedBy>Erk Jensen</cp:lastModifiedBy>
  <cp:revision>117</cp:revision>
  <dcterms:created xsi:type="dcterms:W3CDTF">2011-12-13T14:40:13Z</dcterms:created>
  <dcterms:modified xsi:type="dcterms:W3CDTF">2013-04-09T13:41:25Z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0x0101003D65F00B9AFF9D4DB8D423D62D364FE5</vt:lpwstr>
  </property>
</Properties>
</file>